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648" r:id="rId1"/>
  </p:sldMasterIdLst>
  <p:sldIdLst>
    <p:sldId id="275" r:id="rId2"/>
    <p:sldId id="257" r:id="rId3"/>
    <p:sldId id="272" r:id="rId4"/>
    <p:sldId id="321" r:id="rId5"/>
    <p:sldId id="319" r:id="rId6"/>
    <p:sldId id="323" r:id="rId7"/>
    <p:sldId id="324" r:id="rId8"/>
    <p:sldId id="267" r:id="rId9"/>
    <p:sldId id="268" r:id="rId10"/>
    <p:sldId id="425" r:id="rId11"/>
    <p:sldId id="269" r:id="rId12"/>
    <p:sldId id="271" r:id="rId13"/>
    <p:sldId id="260" r:id="rId14"/>
    <p:sldId id="426" r:id="rId15"/>
    <p:sldId id="304" r:id="rId16"/>
    <p:sldId id="298" r:id="rId17"/>
    <p:sldId id="299" r:id="rId18"/>
    <p:sldId id="300" r:id="rId19"/>
    <p:sldId id="301" r:id="rId20"/>
    <p:sldId id="302" r:id="rId21"/>
    <p:sldId id="303" r:id="rId22"/>
    <p:sldId id="305" r:id="rId23"/>
    <p:sldId id="353" r:id="rId24"/>
    <p:sldId id="354" r:id="rId25"/>
    <p:sldId id="356" r:id="rId26"/>
    <p:sldId id="326" r:id="rId27"/>
    <p:sldId id="327" r:id="rId28"/>
    <p:sldId id="452" r:id="rId29"/>
    <p:sldId id="329" r:id="rId30"/>
    <p:sldId id="328" r:id="rId31"/>
    <p:sldId id="451" r:id="rId32"/>
    <p:sldId id="333" r:id="rId33"/>
    <p:sldId id="358" r:id="rId34"/>
    <p:sldId id="407" r:id="rId35"/>
    <p:sldId id="411" r:id="rId36"/>
    <p:sldId id="420" r:id="rId37"/>
    <p:sldId id="454" r:id="rId38"/>
    <p:sldId id="455" r:id="rId39"/>
    <p:sldId id="448" r:id="rId40"/>
    <p:sldId id="447" r:id="rId41"/>
    <p:sldId id="446" r:id="rId42"/>
    <p:sldId id="438" r:id="rId43"/>
    <p:sldId id="449" r:id="rId44"/>
    <p:sldId id="343" r:id="rId45"/>
    <p:sldId id="445" r:id="rId46"/>
    <p:sldId id="379" r:id="rId47"/>
    <p:sldId id="422" r:id="rId48"/>
    <p:sldId id="423" r:id="rId49"/>
    <p:sldId id="424" r:id="rId50"/>
    <p:sldId id="453" r:id="rId51"/>
    <p:sldId id="443" r:id="rId52"/>
    <p:sldId id="266" r:id="rId53"/>
    <p:sldId id="427" r:id="rId54"/>
    <p:sldId id="428" r:id="rId55"/>
    <p:sldId id="444" r:id="rId56"/>
    <p:sldId id="429" r:id="rId57"/>
    <p:sldId id="27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B0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סגנון בהיר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סגנון בהיר 2 - הדגשה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סגנון בהיר 3 - הדגשה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0A1B5D5-9B99-4C35-A422-299274C87663}" styleName="סגנון ביניים 1 - הדגשה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סגנון בהיר 3 - הדגשה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סגנון בהיר 3 - הדגשה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A488322-F2BA-4B5B-9748-0D474271808F}" styleName="סגנון ביניים 3 - הדגשה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7292A2E-F333-43FB-9621-5CBBE7FDCDCB}" styleName="סגנון בהיר 2 - הדגשה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סגנון ביניים 1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סגנון בהיר 3 - הדגשה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020" autoAdjust="0"/>
    <p:restoredTop sz="94366" autoAdjust="0"/>
  </p:normalViewPr>
  <p:slideViewPr>
    <p:cSldViewPr snapToGrid="0">
      <p:cViewPr varScale="1">
        <p:scale>
          <a:sx n="105" d="100"/>
          <a:sy n="105" d="100"/>
        </p:scale>
        <p:origin x="720" y="78"/>
      </p:cViewPr>
      <p:guideLst/>
    </p:cSldViewPr>
  </p:slideViewPr>
  <p:notesTextViewPr>
    <p:cViewPr>
      <p:scale>
        <a:sx n="1" d="1"/>
        <a:sy n="1" d="1"/>
      </p:scale>
      <p:origin x="0" y="0"/>
    </p:cViewPr>
  </p:notesTextViewPr>
  <p:sorterViewPr>
    <p:cViewPr varScale="1">
      <p:scale>
        <a:sx n="100" d="100"/>
        <a:sy n="100" d="100"/>
      </p:scale>
      <p:origin x="0" y="-80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12054F-ABC4-451F-815E-42277E6436A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D797F47-7BEA-46B8-95A3-2858F6CA049A}">
      <dgm:prSet/>
      <dgm:spPr/>
      <dgm:t>
        <a:bodyPr/>
        <a:lstStyle/>
        <a:p>
          <a:r>
            <a:rPr lang="he-IL" dirty="0"/>
            <a:t>הפעלת חומרי נפץ קשורה קשר ישיר לרגישותו.</a:t>
          </a:r>
          <a:endParaRPr lang="en-US" dirty="0"/>
        </a:p>
      </dgm:t>
    </dgm:pt>
    <dgm:pt modelId="{AB99E033-26B2-4D7B-BD5C-A78E063B1583}" type="parTrans" cxnId="{E26059DD-0D53-4E2A-98E9-ED8EF20FE689}">
      <dgm:prSet/>
      <dgm:spPr/>
      <dgm:t>
        <a:bodyPr/>
        <a:lstStyle/>
        <a:p>
          <a:endParaRPr lang="en-US"/>
        </a:p>
      </dgm:t>
    </dgm:pt>
    <dgm:pt modelId="{396BE05A-BBFF-41EA-A07C-A515D5E0AC61}" type="sibTrans" cxnId="{E26059DD-0D53-4E2A-98E9-ED8EF20FE689}">
      <dgm:prSet/>
      <dgm:spPr/>
      <dgm:t>
        <a:bodyPr/>
        <a:lstStyle/>
        <a:p>
          <a:endParaRPr lang="en-US"/>
        </a:p>
      </dgm:t>
    </dgm:pt>
    <dgm:pt modelId="{6AA4F958-1222-4D47-B57C-944B46D1EA91}">
      <dgm:prSet custT="1"/>
      <dgm:spPr/>
      <dgm:t>
        <a:bodyPr/>
        <a:lstStyle/>
        <a:p>
          <a:pPr algn="ctr">
            <a:spcAft>
              <a:spcPts val="0"/>
            </a:spcAft>
          </a:pPr>
          <a:endParaRPr lang="he-IL" sz="3600" dirty="0"/>
        </a:p>
        <a:p>
          <a:pPr algn="ctr">
            <a:spcAft>
              <a:spcPts val="0"/>
            </a:spcAft>
          </a:pPr>
          <a:endParaRPr lang="he-IL" sz="3600" dirty="0"/>
        </a:p>
        <a:p>
          <a:pPr algn="ctr">
            <a:spcAft>
              <a:spcPts val="0"/>
            </a:spcAft>
          </a:pPr>
          <a:r>
            <a:rPr lang="he-IL" sz="3600" dirty="0"/>
            <a:t>רגישויות עיקריות:</a:t>
          </a:r>
        </a:p>
        <a:p>
          <a:pPr algn="ctr">
            <a:spcAft>
              <a:spcPts val="0"/>
            </a:spcAft>
          </a:pPr>
          <a:r>
            <a:rPr lang="he-IL" sz="2800" dirty="0"/>
            <a:t>רגישות למכה,</a:t>
          </a:r>
        </a:p>
        <a:p>
          <a:pPr algn="ctr">
            <a:spcAft>
              <a:spcPts val="0"/>
            </a:spcAft>
          </a:pPr>
          <a:r>
            <a:rPr lang="he-IL" sz="2800" dirty="0"/>
            <a:t> רגישות לחיכוך,</a:t>
          </a:r>
        </a:p>
        <a:p>
          <a:pPr algn="ctr">
            <a:spcAft>
              <a:spcPts val="0"/>
            </a:spcAft>
          </a:pPr>
          <a:r>
            <a:rPr lang="he-IL" sz="2800" dirty="0"/>
            <a:t>רגישות לקליע,</a:t>
          </a:r>
        </a:p>
        <a:p>
          <a:pPr algn="ctr">
            <a:spcAft>
              <a:spcPts val="0"/>
            </a:spcAft>
          </a:pPr>
          <a:r>
            <a:rPr lang="he-IL" sz="2800" dirty="0"/>
            <a:t>רגישות לחום,</a:t>
          </a:r>
        </a:p>
        <a:p>
          <a:pPr algn="ctr">
            <a:spcAft>
              <a:spcPts val="0"/>
            </a:spcAft>
          </a:pPr>
          <a:r>
            <a:rPr lang="he-IL" sz="2800" dirty="0"/>
            <a:t>   רגישות לחשמל. </a:t>
          </a:r>
        </a:p>
        <a:p>
          <a:pPr algn="ctr">
            <a:spcAft>
              <a:spcPct val="35000"/>
            </a:spcAft>
          </a:pPr>
          <a:endParaRPr lang="he-IL" sz="3600" dirty="0"/>
        </a:p>
        <a:p>
          <a:pPr algn="r">
            <a:spcAft>
              <a:spcPct val="35000"/>
            </a:spcAft>
          </a:pPr>
          <a:r>
            <a:rPr lang="he-IL" sz="3600" dirty="0"/>
            <a:t>    </a:t>
          </a:r>
          <a:endParaRPr lang="en-US" sz="3600" dirty="0"/>
        </a:p>
      </dgm:t>
    </dgm:pt>
    <dgm:pt modelId="{0109858B-6B80-495E-8860-C75A4B583726}" type="parTrans" cxnId="{A8182D5E-9CB2-4D34-BE99-C4516FC4544B}">
      <dgm:prSet/>
      <dgm:spPr/>
      <dgm:t>
        <a:bodyPr/>
        <a:lstStyle/>
        <a:p>
          <a:pPr rtl="1"/>
          <a:endParaRPr lang="he-IL"/>
        </a:p>
      </dgm:t>
    </dgm:pt>
    <dgm:pt modelId="{44491293-D417-4807-A70F-2081FC1F303E}" type="sibTrans" cxnId="{A8182D5E-9CB2-4D34-BE99-C4516FC4544B}">
      <dgm:prSet/>
      <dgm:spPr/>
      <dgm:t>
        <a:bodyPr/>
        <a:lstStyle/>
        <a:p>
          <a:pPr rtl="1"/>
          <a:endParaRPr lang="he-IL"/>
        </a:p>
      </dgm:t>
    </dgm:pt>
    <dgm:pt modelId="{3C2B4DA1-C11A-4DF0-B651-C2D4BCC4F000}" type="pres">
      <dgm:prSet presAssocID="{9612054F-ABC4-451F-815E-42277E6436AB}" presName="hierChild1" presStyleCnt="0">
        <dgm:presLayoutVars>
          <dgm:chPref val="1"/>
          <dgm:dir/>
          <dgm:animOne val="branch"/>
          <dgm:animLvl val="lvl"/>
          <dgm:resizeHandles/>
        </dgm:presLayoutVars>
      </dgm:prSet>
      <dgm:spPr/>
    </dgm:pt>
    <dgm:pt modelId="{5C960A34-019D-473D-9C4F-6DFB829C54F8}" type="pres">
      <dgm:prSet presAssocID="{6AA4F958-1222-4D47-B57C-944B46D1EA91}" presName="hierRoot1" presStyleCnt="0"/>
      <dgm:spPr/>
    </dgm:pt>
    <dgm:pt modelId="{AB1E38DB-FB8E-42C7-87D4-5A12C001546B}" type="pres">
      <dgm:prSet presAssocID="{6AA4F958-1222-4D47-B57C-944B46D1EA91}" presName="composite" presStyleCnt="0"/>
      <dgm:spPr/>
    </dgm:pt>
    <dgm:pt modelId="{BF41C348-2F8E-4284-8DCC-2A76DF102ECF}" type="pres">
      <dgm:prSet presAssocID="{6AA4F958-1222-4D47-B57C-944B46D1EA91}" presName="background" presStyleLbl="node0" presStyleIdx="0" presStyleCnt="2"/>
      <dgm:spPr/>
    </dgm:pt>
    <dgm:pt modelId="{98295EA8-EAC3-4AA1-9F25-36DF4EB3F661}" type="pres">
      <dgm:prSet presAssocID="{6AA4F958-1222-4D47-B57C-944B46D1EA91}" presName="text" presStyleLbl="fgAcc0" presStyleIdx="0" presStyleCnt="2" custLinFactNeighborX="1679" custLinFactNeighborY="2585">
        <dgm:presLayoutVars>
          <dgm:chPref val="3"/>
        </dgm:presLayoutVars>
      </dgm:prSet>
      <dgm:spPr/>
    </dgm:pt>
    <dgm:pt modelId="{DD61E992-0706-4904-88BB-474D1BEB51E6}" type="pres">
      <dgm:prSet presAssocID="{6AA4F958-1222-4D47-B57C-944B46D1EA91}" presName="hierChild2" presStyleCnt="0"/>
      <dgm:spPr/>
    </dgm:pt>
    <dgm:pt modelId="{2F048EEC-1CBF-402B-9175-4617E7F681D6}" type="pres">
      <dgm:prSet presAssocID="{DD797F47-7BEA-46B8-95A3-2858F6CA049A}" presName="hierRoot1" presStyleCnt="0"/>
      <dgm:spPr/>
    </dgm:pt>
    <dgm:pt modelId="{949A157A-4BA1-45F7-A381-AC846AF6EA24}" type="pres">
      <dgm:prSet presAssocID="{DD797F47-7BEA-46B8-95A3-2858F6CA049A}" presName="composite" presStyleCnt="0"/>
      <dgm:spPr/>
    </dgm:pt>
    <dgm:pt modelId="{8BC69502-CCB7-46D1-9E84-34809D4F58E0}" type="pres">
      <dgm:prSet presAssocID="{DD797F47-7BEA-46B8-95A3-2858F6CA049A}" presName="background" presStyleLbl="node0" presStyleIdx="1" presStyleCnt="2"/>
      <dgm:spPr/>
    </dgm:pt>
    <dgm:pt modelId="{FD663BF4-DA47-4B5B-A8C8-F0074128394F}" type="pres">
      <dgm:prSet presAssocID="{DD797F47-7BEA-46B8-95A3-2858F6CA049A}" presName="text" presStyleLbl="fgAcc0" presStyleIdx="1" presStyleCnt="2">
        <dgm:presLayoutVars>
          <dgm:chPref val="3"/>
        </dgm:presLayoutVars>
      </dgm:prSet>
      <dgm:spPr/>
    </dgm:pt>
    <dgm:pt modelId="{5AB6652B-C127-4EDB-96C5-BFF8144DE2D7}" type="pres">
      <dgm:prSet presAssocID="{DD797F47-7BEA-46B8-95A3-2858F6CA049A}" presName="hierChild2" presStyleCnt="0"/>
      <dgm:spPr/>
    </dgm:pt>
  </dgm:ptLst>
  <dgm:cxnLst>
    <dgm:cxn modelId="{A8182D5E-9CB2-4D34-BE99-C4516FC4544B}" srcId="{9612054F-ABC4-451F-815E-42277E6436AB}" destId="{6AA4F958-1222-4D47-B57C-944B46D1EA91}" srcOrd="0" destOrd="0" parTransId="{0109858B-6B80-495E-8860-C75A4B583726}" sibTransId="{44491293-D417-4807-A70F-2081FC1F303E}"/>
    <dgm:cxn modelId="{AC4A1942-9745-4D36-886A-F1DE4247ADFC}" type="presOf" srcId="{9612054F-ABC4-451F-815E-42277E6436AB}" destId="{3C2B4DA1-C11A-4DF0-B651-C2D4BCC4F000}" srcOrd="0" destOrd="0" presId="urn:microsoft.com/office/officeart/2005/8/layout/hierarchy1"/>
    <dgm:cxn modelId="{B4474FB3-9947-4D5D-871E-E0FA2EF3F785}" type="presOf" srcId="{6AA4F958-1222-4D47-B57C-944B46D1EA91}" destId="{98295EA8-EAC3-4AA1-9F25-36DF4EB3F661}" srcOrd="0" destOrd="0" presId="urn:microsoft.com/office/officeart/2005/8/layout/hierarchy1"/>
    <dgm:cxn modelId="{E26059DD-0D53-4E2A-98E9-ED8EF20FE689}" srcId="{9612054F-ABC4-451F-815E-42277E6436AB}" destId="{DD797F47-7BEA-46B8-95A3-2858F6CA049A}" srcOrd="1" destOrd="0" parTransId="{AB99E033-26B2-4D7B-BD5C-A78E063B1583}" sibTransId="{396BE05A-BBFF-41EA-A07C-A515D5E0AC61}"/>
    <dgm:cxn modelId="{4CFC49F8-7D4C-4D1C-9331-6B23F307634C}" type="presOf" srcId="{DD797F47-7BEA-46B8-95A3-2858F6CA049A}" destId="{FD663BF4-DA47-4B5B-A8C8-F0074128394F}" srcOrd="0" destOrd="0" presId="urn:microsoft.com/office/officeart/2005/8/layout/hierarchy1"/>
    <dgm:cxn modelId="{C3E378C1-B206-49CB-82DE-8EA770CEAB74}" type="presParOf" srcId="{3C2B4DA1-C11A-4DF0-B651-C2D4BCC4F000}" destId="{5C960A34-019D-473D-9C4F-6DFB829C54F8}" srcOrd="0" destOrd="0" presId="urn:microsoft.com/office/officeart/2005/8/layout/hierarchy1"/>
    <dgm:cxn modelId="{3760DD6E-506C-402F-9FA8-CD066B8AD0B2}" type="presParOf" srcId="{5C960A34-019D-473D-9C4F-6DFB829C54F8}" destId="{AB1E38DB-FB8E-42C7-87D4-5A12C001546B}" srcOrd="0" destOrd="0" presId="urn:microsoft.com/office/officeart/2005/8/layout/hierarchy1"/>
    <dgm:cxn modelId="{F0202E6C-7069-4F3C-B382-C68A67AD5AD9}" type="presParOf" srcId="{AB1E38DB-FB8E-42C7-87D4-5A12C001546B}" destId="{BF41C348-2F8E-4284-8DCC-2A76DF102ECF}" srcOrd="0" destOrd="0" presId="urn:microsoft.com/office/officeart/2005/8/layout/hierarchy1"/>
    <dgm:cxn modelId="{985EB121-9D71-42E4-8971-962862761E6F}" type="presParOf" srcId="{AB1E38DB-FB8E-42C7-87D4-5A12C001546B}" destId="{98295EA8-EAC3-4AA1-9F25-36DF4EB3F661}" srcOrd="1" destOrd="0" presId="urn:microsoft.com/office/officeart/2005/8/layout/hierarchy1"/>
    <dgm:cxn modelId="{8CBBE3EA-C2A8-4964-B9B5-1900BF1F66DF}" type="presParOf" srcId="{5C960A34-019D-473D-9C4F-6DFB829C54F8}" destId="{DD61E992-0706-4904-88BB-474D1BEB51E6}" srcOrd="1" destOrd="0" presId="urn:microsoft.com/office/officeart/2005/8/layout/hierarchy1"/>
    <dgm:cxn modelId="{2AF97968-A5DA-4FF4-A9BA-0E459718DA51}" type="presParOf" srcId="{3C2B4DA1-C11A-4DF0-B651-C2D4BCC4F000}" destId="{2F048EEC-1CBF-402B-9175-4617E7F681D6}" srcOrd="1" destOrd="0" presId="urn:microsoft.com/office/officeart/2005/8/layout/hierarchy1"/>
    <dgm:cxn modelId="{9ECB7AC7-97B3-43F9-BE82-1DEF9A3FC624}" type="presParOf" srcId="{2F048EEC-1CBF-402B-9175-4617E7F681D6}" destId="{949A157A-4BA1-45F7-A381-AC846AF6EA24}" srcOrd="0" destOrd="0" presId="urn:microsoft.com/office/officeart/2005/8/layout/hierarchy1"/>
    <dgm:cxn modelId="{892D9080-7892-4E6F-8387-AA8883C77111}" type="presParOf" srcId="{949A157A-4BA1-45F7-A381-AC846AF6EA24}" destId="{8BC69502-CCB7-46D1-9E84-34809D4F58E0}" srcOrd="0" destOrd="0" presId="urn:microsoft.com/office/officeart/2005/8/layout/hierarchy1"/>
    <dgm:cxn modelId="{2FEC670D-A116-4D18-AA81-188D2D892DE8}" type="presParOf" srcId="{949A157A-4BA1-45F7-A381-AC846AF6EA24}" destId="{FD663BF4-DA47-4B5B-A8C8-F0074128394F}" srcOrd="1" destOrd="0" presId="urn:microsoft.com/office/officeart/2005/8/layout/hierarchy1"/>
    <dgm:cxn modelId="{3FF8238F-8D67-4E29-9EF3-20C7FBC580ED}" type="presParOf" srcId="{2F048EEC-1CBF-402B-9175-4617E7F681D6}" destId="{5AB6652B-C127-4EDB-96C5-BFF8144DE2D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1C348-2F8E-4284-8DCC-2A76DF102ECF}">
      <dsp:nvSpPr>
        <dsp:cNvPr id="0" name=""/>
        <dsp:cNvSpPr/>
      </dsp:nvSpPr>
      <dsp:spPr>
        <a:xfrm>
          <a:off x="77337" y="379591"/>
          <a:ext cx="4529330" cy="2876124"/>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295EA8-EAC3-4AA1-9F25-36DF4EB3F661}">
      <dsp:nvSpPr>
        <dsp:cNvPr id="0" name=""/>
        <dsp:cNvSpPr/>
      </dsp:nvSpPr>
      <dsp:spPr>
        <a:xfrm>
          <a:off x="580596" y="857687"/>
          <a:ext cx="4529330" cy="2876124"/>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ts val="0"/>
            </a:spcAft>
            <a:buNone/>
          </a:pPr>
          <a:endParaRPr lang="he-IL" sz="3600" kern="1200" dirty="0"/>
        </a:p>
        <a:p>
          <a:pPr marL="0" lvl="0" indent="0" algn="ctr" defTabSz="1600200">
            <a:lnSpc>
              <a:spcPct val="90000"/>
            </a:lnSpc>
            <a:spcBef>
              <a:spcPct val="0"/>
            </a:spcBef>
            <a:spcAft>
              <a:spcPts val="0"/>
            </a:spcAft>
            <a:buNone/>
          </a:pPr>
          <a:endParaRPr lang="he-IL" sz="3600" kern="1200" dirty="0"/>
        </a:p>
        <a:p>
          <a:pPr marL="0" lvl="0" indent="0" algn="ctr" defTabSz="1600200">
            <a:lnSpc>
              <a:spcPct val="90000"/>
            </a:lnSpc>
            <a:spcBef>
              <a:spcPct val="0"/>
            </a:spcBef>
            <a:spcAft>
              <a:spcPts val="0"/>
            </a:spcAft>
            <a:buNone/>
          </a:pPr>
          <a:r>
            <a:rPr lang="he-IL" sz="3600" kern="1200" dirty="0"/>
            <a:t>רגישויות עיקריות:</a:t>
          </a:r>
        </a:p>
        <a:p>
          <a:pPr marL="0" lvl="0" indent="0" algn="ctr" defTabSz="1600200">
            <a:lnSpc>
              <a:spcPct val="90000"/>
            </a:lnSpc>
            <a:spcBef>
              <a:spcPct val="0"/>
            </a:spcBef>
            <a:spcAft>
              <a:spcPts val="0"/>
            </a:spcAft>
            <a:buNone/>
          </a:pPr>
          <a:r>
            <a:rPr lang="he-IL" sz="2800" kern="1200" dirty="0"/>
            <a:t>רגישות למכה,</a:t>
          </a:r>
        </a:p>
        <a:p>
          <a:pPr marL="0" lvl="0" indent="0" algn="ctr" defTabSz="1600200">
            <a:lnSpc>
              <a:spcPct val="90000"/>
            </a:lnSpc>
            <a:spcBef>
              <a:spcPct val="0"/>
            </a:spcBef>
            <a:spcAft>
              <a:spcPts val="0"/>
            </a:spcAft>
            <a:buNone/>
          </a:pPr>
          <a:r>
            <a:rPr lang="he-IL" sz="2800" kern="1200" dirty="0"/>
            <a:t> רגישות לחיכוך,</a:t>
          </a:r>
        </a:p>
        <a:p>
          <a:pPr marL="0" lvl="0" indent="0" algn="ctr" defTabSz="1600200">
            <a:lnSpc>
              <a:spcPct val="90000"/>
            </a:lnSpc>
            <a:spcBef>
              <a:spcPct val="0"/>
            </a:spcBef>
            <a:spcAft>
              <a:spcPts val="0"/>
            </a:spcAft>
            <a:buNone/>
          </a:pPr>
          <a:r>
            <a:rPr lang="he-IL" sz="2800" kern="1200" dirty="0"/>
            <a:t>רגישות לקליע,</a:t>
          </a:r>
        </a:p>
        <a:p>
          <a:pPr marL="0" lvl="0" indent="0" algn="ctr" defTabSz="1600200">
            <a:lnSpc>
              <a:spcPct val="90000"/>
            </a:lnSpc>
            <a:spcBef>
              <a:spcPct val="0"/>
            </a:spcBef>
            <a:spcAft>
              <a:spcPts val="0"/>
            </a:spcAft>
            <a:buNone/>
          </a:pPr>
          <a:r>
            <a:rPr lang="he-IL" sz="2800" kern="1200" dirty="0"/>
            <a:t>רגישות לחום,</a:t>
          </a:r>
        </a:p>
        <a:p>
          <a:pPr marL="0" lvl="0" indent="0" algn="ctr" defTabSz="1600200">
            <a:lnSpc>
              <a:spcPct val="90000"/>
            </a:lnSpc>
            <a:spcBef>
              <a:spcPct val="0"/>
            </a:spcBef>
            <a:spcAft>
              <a:spcPts val="0"/>
            </a:spcAft>
            <a:buNone/>
          </a:pPr>
          <a:r>
            <a:rPr lang="he-IL" sz="2800" kern="1200" dirty="0"/>
            <a:t>   רגישות לחשמל. </a:t>
          </a:r>
        </a:p>
        <a:p>
          <a:pPr marL="0" lvl="0" indent="0" algn="ctr" defTabSz="1600200">
            <a:lnSpc>
              <a:spcPct val="90000"/>
            </a:lnSpc>
            <a:spcBef>
              <a:spcPct val="0"/>
            </a:spcBef>
            <a:spcAft>
              <a:spcPct val="35000"/>
            </a:spcAft>
            <a:buNone/>
          </a:pPr>
          <a:endParaRPr lang="he-IL" sz="3600" kern="1200" dirty="0"/>
        </a:p>
        <a:p>
          <a:pPr marL="0" lvl="0" indent="0" algn="r" defTabSz="1600200">
            <a:lnSpc>
              <a:spcPct val="90000"/>
            </a:lnSpc>
            <a:spcBef>
              <a:spcPct val="0"/>
            </a:spcBef>
            <a:spcAft>
              <a:spcPct val="35000"/>
            </a:spcAft>
            <a:buNone/>
          </a:pPr>
          <a:r>
            <a:rPr lang="he-IL" sz="3600" kern="1200" dirty="0"/>
            <a:t>    </a:t>
          </a:r>
          <a:endParaRPr lang="en-US" sz="3600" kern="1200" dirty="0"/>
        </a:p>
      </dsp:txBody>
      <dsp:txXfrm>
        <a:off x="664835" y="941926"/>
        <a:ext cx="4360852" cy="2707646"/>
      </dsp:txXfrm>
    </dsp:sp>
    <dsp:sp modelId="{8BC69502-CCB7-46D1-9E84-34809D4F58E0}">
      <dsp:nvSpPr>
        <dsp:cNvPr id="0" name=""/>
        <dsp:cNvSpPr/>
      </dsp:nvSpPr>
      <dsp:spPr>
        <a:xfrm>
          <a:off x="5537138" y="305244"/>
          <a:ext cx="4529330" cy="2876124"/>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63BF4-DA47-4B5B-A8C8-F0074128394F}">
      <dsp:nvSpPr>
        <dsp:cNvPr id="0" name=""/>
        <dsp:cNvSpPr/>
      </dsp:nvSpPr>
      <dsp:spPr>
        <a:xfrm>
          <a:off x="6040397" y="783340"/>
          <a:ext cx="4529330" cy="2876124"/>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he-IL" sz="5400" kern="1200" dirty="0"/>
            <a:t>הפעלת חומרי נפץ קשורה קשר ישיר לרגישותו.</a:t>
          </a:r>
          <a:endParaRPr lang="en-US" sz="5400" kern="1200" dirty="0"/>
        </a:p>
      </dsp:txBody>
      <dsp:txXfrm>
        <a:off x="6124636" y="867579"/>
        <a:ext cx="4360852" cy="27076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5/18/2026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he-IL"/>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he-IL"/>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5/18/2026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5/18/2026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5/18/2026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r">
              <a:defRPr sz="1200" baseline="0">
                <a:solidFill>
                  <a:schemeClr val="tx2"/>
                </a:solidFill>
              </a:defRPr>
            </a:lvl1pPr>
          </a:lstStyle>
          <a:p>
            <a:fld id="{87DE6118-2437-4B30-8E3C-4D2BE6020583}" type="datetimeFigureOut">
              <a:rPr lang="en-US" dirty="0"/>
              <a:pPr/>
              <a:t>5/18/2026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r">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he-I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r" defTabSz="914400" rtl="1"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954AF0-B5CC-4A16-ACDA-675B5694F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ª××¦××ª ×ª××× × ×¢×××¨ ×××¦×××ª ×©××© ×××××××">
            <a:extLst>
              <a:ext uri="{FF2B5EF4-FFF2-40B4-BE49-F238E27FC236}">
                <a16:creationId xmlns:a16="http://schemas.microsoft.com/office/drawing/2014/main" id="{3412E819-6C18-4527-A475-45FDF972D2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4275" y="668848"/>
            <a:ext cx="6900380" cy="5520304"/>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6">
            <a:extLst>
              <a:ext uri="{FF2B5EF4-FFF2-40B4-BE49-F238E27FC236}">
                <a16:creationId xmlns:a16="http://schemas.microsoft.com/office/drawing/2014/main" id="{325322DD-3792-4947-A96A-1B6D9D786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he-IL"/>
          </a:p>
        </p:txBody>
      </p:sp>
      <p:sp>
        <p:nvSpPr>
          <p:cNvPr id="2" name="כותרת 1">
            <a:extLst>
              <a:ext uri="{FF2B5EF4-FFF2-40B4-BE49-F238E27FC236}">
                <a16:creationId xmlns:a16="http://schemas.microsoft.com/office/drawing/2014/main" id="{A5E343AC-9B8D-46F8-AC55-84C2D1129196}"/>
              </a:ext>
            </a:extLst>
          </p:cNvPr>
          <p:cNvSpPr>
            <a:spLocks noGrp="1"/>
          </p:cNvSpPr>
          <p:nvPr>
            <p:ph type="ctrTitle"/>
          </p:nvPr>
        </p:nvSpPr>
        <p:spPr>
          <a:xfrm>
            <a:off x="8569666" y="1314922"/>
            <a:ext cx="3176246" cy="3000139"/>
          </a:xfrm>
        </p:spPr>
        <p:txBody>
          <a:bodyPr>
            <a:normAutofit/>
          </a:bodyPr>
          <a:lstStyle/>
          <a:p>
            <a:pPr algn="l"/>
            <a:r>
              <a:rPr lang="he-IL" sz="4800" dirty="0"/>
              <a:t>חזרה ידע מקצועי</a:t>
            </a:r>
            <a:br>
              <a:rPr lang="he-IL" sz="4800" dirty="0"/>
            </a:br>
            <a:r>
              <a:rPr lang="he-IL" sz="4800" dirty="0"/>
              <a:t>לקראת מבחן</a:t>
            </a:r>
            <a:br>
              <a:rPr lang="he-IL" sz="4800" dirty="0"/>
            </a:br>
            <a:r>
              <a:rPr lang="he-IL" sz="4800" dirty="0"/>
              <a:t>מרצה- </a:t>
            </a:r>
            <a:r>
              <a:rPr lang="he-IL" sz="3100" dirty="0"/>
              <a:t>ניסים מור</a:t>
            </a:r>
          </a:p>
        </p:txBody>
      </p:sp>
    </p:spTree>
    <p:extLst>
      <p:ext uri="{BB962C8B-B14F-4D97-AF65-F5344CB8AC3E}">
        <p14:creationId xmlns:p14="http://schemas.microsoft.com/office/powerpoint/2010/main" val="54109938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4D36C54-A7CF-4428-BC0D-B5B979281F74}"/>
              </a:ext>
            </a:extLst>
          </p:cNvPr>
          <p:cNvSpPr>
            <a:spLocks noGrp="1"/>
          </p:cNvSpPr>
          <p:nvPr>
            <p:ph type="title"/>
          </p:nvPr>
        </p:nvSpPr>
        <p:spPr>
          <a:xfrm>
            <a:off x="1078832" y="204537"/>
            <a:ext cx="2438400" cy="681681"/>
          </a:xfrm>
        </p:spPr>
        <p:txBody>
          <a:bodyPr>
            <a:normAutofit fontScale="90000"/>
          </a:bodyPr>
          <a:lstStyle/>
          <a:p>
            <a:r>
              <a:rPr lang="en-US" dirty="0"/>
              <a:t>HOT SPOT</a:t>
            </a:r>
            <a:endParaRPr lang="he-IL" dirty="0"/>
          </a:p>
        </p:txBody>
      </p:sp>
      <p:pic>
        <p:nvPicPr>
          <p:cNvPr id="1026" name="Picture 2" descr="Illustration of shock induced, hotspot formation and growth, in a... |  Download Scientific Diagram">
            <a:extLst>
              <a:ext uri="{FF2B5EF4-FFF2-40B4-BE49-F238E27FC236}">
                <a16:creationId xmlns:a16="http://schemas.microsoft.com/office/drawing/2014/main" id="{92B2A657-ED8E-435E-ABB7-20F96ABDE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928" y="1042793"/>
            <a:ext cx="5029608" cy="2982262"/>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1">
            <a:extLst>
              <a:ext uri="{FF2B5EF4-FFF2-40B4-BE49-F238E27FC236}">
                <a16:creationId xmlns:a16="http://schemas.microsoft.com/office/drawing/2014/main" id="{74D5ED67-B312-1D6E-6AA1-2235904BE17F}"/>
              </a:ext>
            </a:extLst>
          </p:cNvPr>
          <p:cNvSpPr txBox="1">
            <a:spLocks/>
          </p:cNvSpPr>
          <p:nvPr/>
        </p:nvSpPr>
        <p:spPr>
          <a:xfrm>
            <a:off x="9213575" y="222079"/>
            <a:ext cx="2216426" cy="646596"/>
          </a:xfrm>
          <a:prstGeom prst="rect">
            <a:avLst/>
          </a:prstGeom>
          <a:solidFill>
            <a:schemeClr val="accent2">
              <a:lumMod val="40000"/>
              <a:lumOff val="60000"/>
            </a:schemeClr>
          </a:solidFill>
        </p:spPr>
        <p:txBody>
          <a:bodyPr vert="horz" lIns="91440" tIns="45720" rIns="91440" bIns="45720" rtlCol="0" anchor="t">
            <a:normAutofit fontScale="82500" lnSpcReduction="10000"/>
          </a:bodyPr>
          <a:lstStyle>
            <a:lvl1pPr algn="r" defTabSz="914400" rtl="1" eaLnBrk="1" latinLnBrk="0" hangingPunct="1">
              <a:lnSpc>
                <a:spcPct val="89000"/>
              </a:lnSpc>
              <a:spcBef>
                <a:spcPct val="0"/>
              </a:spcBef>
              <a:buNone/>
              <a:defRPr sz="4400" kern="1200" baseline="0">
                <a:solidFill>
                  <a:schemeClr val="tx2"/>
                </a:solidFill>
                <a:latin typeface="+mj-lt"/>
                <a:ea typeface="+mj-ea"/>
                <a:cs typeface="+mj-cs"/>
              </a:defRPr>
            </a:lvl1pPr>
          </a:lstStyle>
          <a:p>
            <a:r>
              <a:rPr lang="he-IL" dirty="0"/>
              <a:t>נקודות חמות</a:t>
            </a:r>
          </a:p>
        </p:txBody>
      </p:sp>
      <p:sp>
        <p:nvSpPr>
          <p:cNvPr id="6" name="תיבת טקסט 5">
            <a:extLst>
              <a:ext uri="{FF2B5EF4-FFF2-40B4-BE49-F238E27FC236}">
                <a16:creationId xmlns:a16="http://schemas.microsoft.com/office/drawing/2014/main" id="{09E4E377-E484-73C7-DFCD-BBEC5160DECA}"/>
              </a:ext>
            </a:extLst>
          </p:cNvPr>
          <p:cNvSpPr txBox="1"/>
          <p:nvPr/>
        </p:nvSpPr>
        <p:spPr>
          <a:xfrm>
            <a:off x="6377075" y="954943"/>
            <a:ext cx="5323765" cy="1631216"/>
          </a:xfrm>
          <a:prstGeom prst="rect">
            <a:avLst/>
          </a:prstGeom>
          <a:noFill/>
        </p:spPr>
        <p:txBody>
          <a:bodyPr wrap="square">
            <a:spAutoFit/>
          </a:bodyPr>
          <a:lstStyle/>
          <a:p>
            <a:pPr algn="r"/>
            <a:r>
              <a:rPr lang="he-IL" sz="2000" dirty="0"/>
              <a:t>נקודה חמה היא אזור זעיר (מיקרוסקופי) בתוך חומר הנפץ, </a:t>
            </a:r>
          </a:p>
          <a:p>
            <a:pPr algn="r"/>
            <a:r>
              <a:rPr lang="he-IL" sz="2000" dirty="0"/>
              <a:t>שבו מתרכזת אנרגיה חיצונית (מכה, חיכוך או הלם) </a:t>
            </a:r>
          </a:p>
          <a:p>
            <a:pPr algn="r"/>
            <a:r>
              <a:rPr lang="he-IL" sz="2000" dirty="0"/>
              <a:t>והופכת לחום קיצוני. בעוד ששאר החומר נשאר קר יחסית, </a:t>
            </a:r>
          </a:p>
          <a:p>
            <a:pPr algn="r"/>
            <a:r>
              <a:rPr lang="he-IL" sz="2000" dirty="0"/>
              <a:t>הטמפרטורה בנקודה הזו מזנקת מעבר לנקודת הפיצוץ של </a:t>
            </a:r>
          </a:p>
          <a:p>
            <a:pPr algn="r"/>
            <a:r>
              <a:rPr lang="he-IL" sz="2000" dirty="0"/>
              <a:t>החומר, ויוצרת "גרעין" של תגובה כימית שמתפשטת הלאה</a:t>
            </a:r>
            <a:r>
              <a:rPr lang="he-IL" dirty="0"/>
              <a:t>.</a:t>
            </a:r>
          </a:p>
        </p:txBody>
      </p:sp>
      <p:sp>
        <p:nvSpPr>
          <p:cNvPr id="7" name="תיבת טקסט 6">
            <a:extLst>
              <a:ext uri="{FF2B5EF4-FFF2-40B4-BE49-F238E27FC236}">
                <a16:creationId xmlns:a16="http://schemas.microsoft.com/office/drawing/2014/main" id="{8B8BD143-C06C-3201-CDA9-6AEC75F84702}"/>
              </a:ext>
            </a:extLst>
          </p:cNvPr>
          <p:cNvSpPr txBox="1"/>
          <p:nvPr/>
        </p:nvSpPr>
        <p:spPr>
          <a:xfrm>
            <a:off x="899928" y="4440219"/>
            <a:ext cx="5323765" cy="1015663"/>
          </a:xfrm>
          <a:prstGeom prst="rect">
            <a:avLst/>
          </a:prstGeom>
          <a:noFill/>
        </p:spPr>
        <p:txBody>
          <a:bodyPr wrap="square">
            <a:spAutoFit/>
          </a:bodyPr>
          <a:lstStyle/>
          <a:p>
            <a:pPr algn="r"/>
            <a:r>
              <a:rPr lang="he-IL" sz="2000" dirty="0"/>
              <a:t>נקודות חמות נוצרות בעת הפעלת חומר הנפץ או מיוצרות באופן ייזום (כדוריות זכוכית חלולות) כדי להגדיל את רגישותו להפעלה מלאה ובטוחה.</a:t>
            </a:r>
            <a:endParaRPr lang="he-IL" dirty="0"/>
          </a:p>
        </p:txBody>
      </p:sp>
      <p:pic>
        <p:nvPicPr>
          <p:cNvPr id="2050" name="Picture 2" descr="Detonation Theory (part 01 of 02)">
            <a:extLst>
              <a:ext uri="{FF2B5EF4-FFF2-40B4-BE49-F238E27FC236}">
                <a16:creationId xmlns:a16="http://schemas.microsoft.com/office/drawing/2014/main" id="{0085F793-9A01-183B-3F03-060ECDBB2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474" y="2672427"/>
            <a:ext cx="2562202" cy="374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471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A2C84640-EED5-41C8-A65F-4991E1006E30}"/>
              </a:ext>
            </a:extLst>
          </p:cNvPr>
          <p:cNvSpPr>
            <a:spLocks noGrp="1"/>
          </p:cNvSpPr>
          <p:nvPr>
            <p:ph idx="1"/>
          </p:nvPr>
        </p:nvSpPr>
        <p:spPr>
          <a:xfrm>
            <a:off x="1657928" y="626853"/>
            <a:ext cx="9601200" cy="2787706"/>
          </a:xfrm>
        </p:spPr>
        <p:txBody>
          <a:bodyPr/>
          <a:lstStyle/>
          <a:p>
            <a:pPr marL="0" indent="0">
              <a:buNone/>
            </a:pPr>
            <a:r>
              <a:rPr lang="he-IL" dirty="0"/>
              <a:t> </a:t>
            </a:r>
            <a:r>
              <a:rPr lang="he-IL" sz="3200" dirty="0">
                <a:solidFill>
                  <a:srgbClr val="00B050"/>
                </a:solidFill>
              </a:rPr>
              <a:t>פיצוץ </a:t>
            </a:r>
            <a:r>
              <a:rPr lang="he-IL" sz="3200" dirty="0" err="1">
                <a:solidFill>
                  <a:srgbClr val="00B050"/>
                </a:solidFill>
              </a:rPr>
              <a:t>סימפטטי</a:t>
            </a:r>
            <a:endParaRPr lang="he-IL" sz="3200" dirty="0">
              <a:solidFill>
                <a:srgbClr val="00B050"/>
              </a:solidFill>
            </a:endParaRPr>
          </a:p>
          <a:p>
            <a:pPr marL="0" indent="0">
              <a:spcBef>
                <a:spcPts val="0"/>
              </a:spcBef>
              <a:spcAft>
                <a:spcPts val="0"/>
              </a:spcAft>
              <a:buNone/>
            </a:pPr>
            <a:r>
              <a:rPr lang="he-IL" sz="2800" dirty="0"/>
              <a:t> זהו פיצוץ שנוצר בין שתי ערמות של חומר נפץ המצויות במרחק </a:t>
            </a:r>
            <a:r>
              <a:rPr lang="he-IL" sz="2800" dirty="0" err="1"/>
              <a:t>מסויים</a:t>
            </a:r>
            <a:endParaRPr lang="he-IL" sz="2800" dirty="0"/>
          </a:p>
          <a:p>
            <a:pPr marL="0" indent="0">
              <a:spcBef>
                <a:spcPts val="0"/>
              </a:spcBef>
              <a:spcAft>
                <a:spcPts val="0"/>
              </a:spcAft>
              <a:buNone/>
            </a:pPr>
            <a:r>
              <a:rPr lang="he-IL" sz="2800" dirty="0"/>
              <a:t> האחת מהשנייה.</a:t>
            </a:r>
          </a:p>
          <a:p>
            <a:pPr marL="0" indent="0">
              <a:spcBef>
                <a:spcPts val="0"/>
              </a:spcBef>
              <a:spcAft>
                <a:spcPts val="0"/>
              </a:spcAft>
              <a:buNone/>
            </a:pPr>
            <a:r>
              <a:rPr lang="he-IL" sz="2800" dirty="0"/>
              <a:t> גלי ההלם הנוצרים מפיצוץ אחת </a:t>
            </a:r>
            <a:r>
              <a:rPr lang="he-IL" sz="2800" dirty="0" err="1"/>
              <a:t>הערימות</a:t>
            </a:r>
            <a:r>
              <a:rPr lang="he-IL" sz="2800" dirty="0"/>
              <a:t> ,גורמת לפיצוץ הערימה </a:t>
            </a:r>
            <a:r>
              <a:rPr lang="he-IL" sz="2800" dirty="0" err="1"/>
              <a:t>השניה</a:t>
            </a:r>
            <a:endParaRPr lang="he-IL" sz="2800" dirty="0"/>
          </a:p>
          <a:p>
            <a:pPr marL="0" indent="0">
              <a:spcBef>
                <a:spcPts val="0"/>
              </a:spcBef>
              <a:spcAft>
                <a:spcPts val="0"/>
              </a:spcAft>
              <a:buNone/>
            </a:pPr>
            <a:r>
              <a:rPr lang="he-IL" sz="2800" dirty="0"/>
              <a:t> מבלי שיהא קשר פיזי </a:t>
            </a:r>
            <a:r>
              <a:rPr lang="he-IL" sz="2800" dirty="0" err="1"/>
              <a:t>בינהן</a:t>
            </a:r>
            <a:r>
              <a:rPr lang="he-IL" sz="2800" dirty="0"/>
              <a:t>.</a:t>
            </a:r>
          </a:p>
          <a:p>
            <a:pPr marL="0" indent="0">
              <a:spcBef>
                <a:spcPts val="0"/>
              </a:spcBef>
              <a:spcAft>
                <a:spcPts val="0"/>
              </a:spcAft>
              <a:buNone/>
            </a:pPr>
            <a:r>
              <a:rPr lang="he-IL" sz="2800" dirty="0"/>
              <a:t> חשיבות ידיעתו להובלה ואחסנה של חומרי נפץ.</a:t>
            </a:r>
          </a:p>
          <a:p>
            <a:pPr marL="0" indent="0">
              <a:spcBef>
                <a:spcPts val="0"/>
              </a:spcBef>
              <a:spcAft>
                <a:spcPts val="0"/>
              </a:spcAft>
              <a:buNone/>
            </a:pPr>
            <a:endParaRPr lang="he-IL" sz="2800" dirty="0"/>
          </a:p>
        </p:txBody>
      </p:sp>
      <p:pic>
        <p:nvPicPr>
          <p:cNvPr id="1026" name="Picture 2" descr="×ª××¦××ª ×ª××× × ×¢×××¨ ×©×§×× ×©×  ××××¨ × ×¤×¥">
            <a:extLst>
              <a:ext uri="{FF2B5EF4-FFF2-40B4-BE49-F238E27FC236}">
                <a16:creationId xmlns:a16="http://schemas.microsoft.com/office/drawing/2014/main" id="{323403E0-2A24-4C0A-A6B2-DE6F17D69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023" y="3881438"/>
            <a:ext cx="4062412" cy="2426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58C71609-4C2B-4C5B-ADBE-D46F948E760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31419" y="3641907"/>
            <a:ext cx="4693881" cy="2905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חץ: שמאלה-ימינה 1">
            <a:extLst>
              <a:ext uri="{FF2B5EF4-FFF2-40B4-BE49-F238E27FC236}">
                <a16:creationId xmlns:a16="http://schemas.microsoft.com/office/drawing/2014/main" id="{AEDB4A56-B59A-415D-8503-80CE864E92A5}"/>
              </a:ext>
            </a:extLst>
          </p:cNvPr>
          <p:cNvSpPr/>
          <p:nvPr/>
        </p:nvSpPr>
        <p:spPr>
          <a:xfrm>
            <a:off x="5382236" y="4837294"/>
            <a:ext cx="1773382" cy="5143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024755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8C110B4-D26A-44C6-8576-236CA24E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ª××¦××ª ×ª××× × ×¢×××¨ ××××¨××¡×§××¤×××ª">
            <a:extLst>
              <a:ext uri="{FF2B5EF4-FFF2-40B4-BE49-F238E27FC236}">
                <a16:creationId xmlns:a16="http://schemas.microsoft.com/office/drawing/2014/main" id="{4E640174-BB6D-4141-B976-F297BB8258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99" r="18106" b="-2"/>
          <a:stretch/>
        </p:blipFill>
        <p:spPr bwMode="auto">
          <a:xfrm>
            <a:off x="1" y="10"/>
            <a:ext cx="6050279" cy="37326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ª××¦××ª ×ª××× × ×¢×××¨ ××××¨××¡×§××¤×××ª">
            <a:extLst>
              <a:ext uri="{FF2B5EF4-FFF2-40B4-BE49-F238E27FC236}">
                <a16:creationId xmlns:a16="http://schemas.microsoft.com/office/drawing/2014/main" id="{A08755D2-CD7E-4255-8D7C-736922EFF6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27" r="2" b="2"/>
          <a:stretch/>
        </p:blipFill>
        <p:spPr bwMode="auto">
          <a:xfrm>
            <a:off x="6138672" y="10"/>
            <a:ext cx="6050280" cy="3732653"/>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5BFD4DBB-3229-4DF6-A68A-CD91F8325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030294"/>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txBody>
          <a:bodyPr/>
          <a:lstStyle/>
          <a:p>
            <a:endParaRPr lang="he-IL"/>
          </a:p>
        </p:txBody>
      </p:sp>
      <p:sp>
        <p:nvSpPr>
          <p:cNvPr id="3" name="מציין מיקום תוכן 2">
            <a:extLst>
              <a:ext uri="{FF2B5EF4-FFF2-40B4-BE49-F238E27FC236}">
                <a16:creationId xmlns:a16="http://schemas.microsoft.com/office/drawing/2014/main" id="{A2C84640-EED5-41C8-A65F-4991E1006E30}"/>
              </a:ext>
            </a:extLst>
          </p:cNvPr>
          <p:cNvSpPr>
            <a:spLocks noGrp="1"/>
          </p:cNvSpPr>
          <p:nvPr>
            <p:ph idx="1"/>
          </p:nvPr>
        </p:nvSpPr>
        <p:spPr>
          <a:xfrm>
            <a:off x="1543050" y="4531059"/>
            <a:ext cx="9429749" cy="1683474"/>
          </a:xfrm>
        </p:spPr>
        <p:txBody>
          <a:bodyPr>
            <a:normAutofit fontScale="92500"/>
          </a:bodyPr>
          <a:lstStyle/>
          <a:p>
            <a:pPr marL="0" indent="0">
              <a:buNone/>
            </a:pPr>
            <a:r>
              <a:rPr lang="he-IL" sz="3600" dirty="0"/>
              <a:t> היגרוסקופיות</a:t>
            </a:r>
          </a:p>
          <a:p>
            <a:pPr marL="0" indent="0">
              <a:spcBef>
                <a:spcPts val="0"/>
              </a:spcBef>
              <a:spcAft>
                <a:spcPts val="0"/>
              </a:spcAft>
              <a:buNone/>
            </a:pPr>
            <a:r>
              <a:rPr lang="he-IL" sz="3600" dirty="0"/>
              <a:t> תכונה של חומר לספוג אדי מים מסביבתו.</a:t>
            </a:r>
          </a:p>
          <a:p>
            <a:pPr marL="0" indent="0">
              <a:spcBef>
                <a:spcPts val="0"/>
              </a:spcBef>
              <a:spcAft>
                <a:spcPts val="0"/>
              </a:spcAft>
              <a:buNone/>
            </a:pPr>
            <a:r>
              <a:rPr lang="he-IL" sz="3600" dirty="0"/>
              <a:t>ישנם חומרי נפץ שספיחת המים פוגמת ביכולות של החומר .</a:t>
            </a:r>
          </a:p>
          <a:p>
            <a:pPr marL="0" indent="0">
              <a:spcBef>
                <a:spcPts val="0"/>
              </a:spcBef>
              <a:spcAft>
                <a:spcPts val="0"/>
              </a:spcAft>
              <a:buNone/>
            </a:pPr>
            <a:endParaRPr lang="he-IL" sz="1800" dirty="0"/>
          </a:p>
        </p:txBody>
      </p:sp>
      <p:sp>
        <p:nvSpPr>
          <p:cNvPr id="77" name="Freeform: Shape 76">
            <a:extLst>
              <a:ext uri="{FF2B5EF4-FFF2-40B4-BE49-F238E27FC236}">
                <a16:creationId xmlns:a16="http://schemas.microsoft.com/office/drawing/2014/main" id="{792979E5-1F93-4CE3-975E-3CAEC618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txBody>
          <a:bodyPr/>
          <a:lstStyle/>
          <a:p>
            <a:endParaRPr lang="he-IL"/>
          </a:p>
        </p:txBody>
      </p:sp>
    </p:spTree>
    <p:extLst>
      <p:ext uri="{BB962C8B-B14F-4D97-AF65-F5344CB8AC3E}">
        <p14:creationId xmlns:p14="http://schemas.microsoft.com/office/powerpoint/2010/main" val="41109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E32E94E-8042-487D-95F6-0779BC9FF22C}"/>
              </a:ext>
            </a:extLst>
          </p:cNvPr>
          <p:cNvSpPr>
            <a:spLocks noGrp="1"/>
          </p:cNvSpPr>
          <p:nvPr>
            <p:ph type="title"/>
          </p:nvPr>
        </p:nvSpPr>
        <p:spPr>
          <a:xfrm>
            <a:off x="5555974" y="279400"/>
            <a:ext cx="6460536" cy="555487"/>
          </a:xfrm>
        </p:spPr>
        <p:txBody>
          <a:bodyPr>
            <a:noAutofit/>
          </a:bodyPr>
          <a:lstStyle/>
          <a:p>
            <a:r>
              <a:rPr lang="he-IL" sz="3200" dirty="0"/>
              <a:t>גורמים המשפיעים על מהירות "גל הניפוץ"</a:t>
            </a:r>
          </a:p>
        </p:txBody>
      </p:sp>
      <p:graphicFrame>
        <p:nvGraphicFramePr>
          <p:cNvPr id="5" name="מציין מיקום תוכן 4">
            <a:extLst>
              <a:ext uri="{FF2B5EF4-FFF2-40B4-BE49-F238E27FC236}">
                <a16:creationId xmlns:a16="http://schemas.microsoft.com/office/drawing/2014/main" id="{DCB1F4E7-3BB2-4DFB-BE0B-953C87849B36}"/>
              </a:ext>
            </a:extLst>
          </p:cNvPr>
          <p:cNvGraphicFramePr>
            <a:graphicFrameLocks noGrp="1"/>
          </p:cNvGraphicFramePr>
          <p:nvPr>
            <p:ph sz="half" idx="1"/>
            <p:extLst>
              <p:ext uri="{D42A27DB-BD31-4B8C-83A1-F6EECF244321}">
                <p14:modId xmlns:p14="http://schemas.microsoft.com/office/powerpoint/2010/main" val="1627903081"/>
              </p:ext>
            </p:extLst>
          </p:nvPr>
        </p:nvGraphicFramePr>
        <p:xfrm>
          <a:off x="1041536" y="834887"/>
          <a:ext cx="4780685" cy="5760720"/>
        </p:xfrm>
        <a:graphic>
          <a:graphicData uri="http://schemas.openxmlformats.org/drawingml/2006/table">
            <a:tbl>
              <a:tblPr rtl="1" firstRow="1" bandRow="1">
                <a:tableStyleId>{5C22544A-7EE6-4342-B048-85BDC9FD1C3A}</a:tableStyleId>
              </a:tblPr>
              <a:tblGrid>
                <a:gridCol w="1687556">
                  <a:extLst>
                    <a:ext uri="{9D8B030D-6E8A-4147-A177-3AD203B41FA5}">
                      <a16:colId xmlns:a16="http://schemas.microsoft.com/office/drawing/2014/main" val="629748578"/>
                    </a:ext>
                  </a:extLst>
                </a:gridCol>
                <a:gridCol w="3093129">
                  <a:extLst>
                    <a:ext uri="{9D8B030D-6E8A-4147-A177-3AD203B41FA5}">
                      <a16:colId xmlns:a16="http://schemas.microsoft.com/office/drawing/2014/main" val="2075535502"/>
                    </a:ext>
                  </a:extLst>
                </a:gridCol>
              </a:tblGrid>
              <a:tr h="370840">
                <a:tc>
                  <a:txBody>
                    <a:bodyPr/>
                    <a:lstStyle/>
                    <a:p>
                      <a:pPr rtl="1"/>
                      <a:r>
                        <a:rPr lang="he-IL" sz="2400" dirty="0"/>
                        <a:t>סוג חומר נפץ</a:t>
                      </a:r>
                    </a:p>
                  </a:txBody>
                  <a:tcPr/>
                </a:tc>
                <a:tc>
                  <a:txBody>
                    <a:bodyPr/>
                    <a:lstStyle/>
                    <a:p>
                      <a:pPr rtl="1"/>
                      <a:r>
                        <a:rPr lang="he-IL" sz="2400" dirty="0"/>
                        <a:t>מהירות ניפוץ</a:t>
                      </a:r>
                    </a:p>
                  </a:txBody>
                  <a:tcPr/>
                </a:tc>
                <a:extLst>
                  <a:ext uri="{0D108BD9-81ED-4DB2-BD59-A6C34878D82A}">
                    <a16:rowId xmlns:a16="http://schemas.microsoft.com/office/drawing/2014/main" val="3049091068"/>
                  </a:ext>
                </a:extLst>
              </a:tr>
              <a:tr h="370840">
                <a:tc>
                  <a:txBody>
                    <a:bodyPr/>
                    <a:lstStyle/>
                    <a:p>
                      <a:pPr rtl="1"/>
                      <a:r>
                        <a:rPr lang="he-IL" sz="2400" dirty="0" err="1"/>
                        <a:t>טן</a:t>
                      </a:r>
                      <a:endParaRPr lang="he-IL" sz="2400" dirty="0"/>
                    </a:p>
                  </a:txBody>
                  <a:tcPr/>
                </a:tc>
                <a:tc>
                  <a:txBody>
                    <a:bodyPr/>
                    <a:lstStyle/>
                    <a:p>
                      <a:pPr rtl="1"/>
                      <a:r>
                        <a:rPr lang="he-IL" sz="2400" dirty="0"/>
                        <a:t>8000 מטר /שניה</a:t>
                      </a:r>
                    </a:p>
                  </a:txBody>
                  <a:tcPr/>
                </a:tc>
                <a:extLst>
                  <a:ext uri="{0D108BD9-81ED-4DB2-BD59-A6C34878D82A}">
                    <a16:rowId xmlns:a16="http://schemas.microsoft.com/office/drawing/2014/main" val="2820019131"/>
                  </a:ext>
                </a:extLst>
              </a:tr>
              <a:tr h="370840">
                <a:tc>
                  <a:txBody>
                    <a:bodyPr/>
                    <a:lstStyle/>
                    <a:p>
                      <a:pPr rtl="1"/>
                      <a:r>
                        <a:rPr lang="he-IL" sz="2400" dirty="0" err="1"/>
                        <a:t>ט.נ.ט</a:t>
                      </a:r>
                      <a:endParaRPr lang="he-IL" sz="2400" dirty="0"/>
                    </a:p>
                  </a:txBody>
                  <a:tcPr/>
                </a:tc>
                <a:tc>
                  <a:txBody>
                    <a:bodyPr/>
                    <a:lstStyle/>
                    <a:p>
                      <a:pPr rtl="1"/>
                      <a:r>
                        <a:rPr lang="he-IL" sz="2400" dirty="0"/>
                        <a:t>אבקה-5000 מטר /שניה</a:t>
                      </a:r>
                    </a:p>
                    <a:p>
                      <a:pPr rtl="1"/>
                      <a:r>
                        <a:rPr lang="he-IL" sz="2400" dirty="0"/>
                        <a:t>יצוק – 7000 מטר /שניה</a:t>
                      </a:r>
                    </a:p>
                  </a:txBody>
                  <a:tcPr/>
                </a:tc>
                <a:extLst>
                  <a:ext uri="{0D108BD9-81ED-4DB2-BD59-A6C34878D82A}">
                    <a16:rowId xmlns:a16="http://schemas.microsoft.com/office/drawing/2014/main" val="1951561478"/>
                  </a:ext>
                </a:extLst>
              </a:tr>
              <a:tr h="370840">
                <a:tc>
                  <a:txBody>
                    <a:bodyPr/>
                    <a:lstStyle/>
                    <a:p>
                      <a:pPr rtl="1"/>
                      <a:r>
                        <a:rPr lang="he-IL" sz="2400" dirty="0"/>
                        <a:t>אר. </a:t>
                      </a:r>
                      <a:r>
                        <a:rPr lang="he-IL" sz="2400" dirty="0" err="1"/>
                        <a:t>די.אקס</a:t>
                      </a:r>
                      <a:endParaRPr lang="he-IL" sz="2400" dirty="0"/>
                    </a:p>
                  </a:txBody>
                  <a:tcPr/>
                </a:tc>
                <a:tc>
                  <a:txBody>
                    <a:bodyPr/>
                    <a:lstStyle/>
                    <a:p>
                      <a:pPr rtl="1"/>
                      <a:r>
                        <a:rPr lang="he-IL" sz="2400" dirty="0"/>
                        <a:t>8230 מטר/שניה</a:t>
                      </a:r>
                    </a:p>
                  </a:txBody>
                  <a:tcPr/>
                </a:tc>
                <a:extLst>
                  <a:ext uri="{0D108BD9-81ED-4DB2-BD59-A6C34878D82A}">
                    <a16:rowId xmlns:a16="http://schemas.microsoft.com/office/drawing/2014/main" val="2535382640"/>
                  </a:ext>
                </a:extLst>
              </a:tr>
              <a:tr h="370840">
                <a:tc>
                  <a:txBody>
                    <a:bodyPr/>
                    <a:lstStyle/>
                    <a:p>
                      <a:pPr rtl="1"/>
                      <a:r>
                        <a:rPr lang="en-US" sz="2400" dirty="0"/>
                        <a:t>C-4</a:t>
                      </a:r>
                      <a:endParaRPr lang="he-IL" sz="2400" dirty="0"/>
                    </a:p>
                  </a:txBody>
                  <a:tcPr/>
                </a:tc>
                <a:tc>
                  <a:txBody>
                    <a:bodyPr/>
                    <a:lstStyle/>
                    <a:p>
                      <a:pPr rtl="1"/>
                      <a:r>
                        <a:rPr lang="he-IL" sz="2400" dirty="0"/>
                        <a:t>8077 מטר/שניה</a:t>
                      </a:r>
                    </a:p>
                  </a:txBody>
                  <a:tcPr/>
                </a:tc>
                <a:extLst>
                  <a:ext uri="{0D108BD9-81ED-4DB2-BD59-A6C34878D82A}">
                    <a16:rowId xmlns:a16="http://schemas.microsoft.com/office/drawing/2014/main" val="4152582055"/>
                  </a:ext>
                </a:extLst>
              </a:tr>
              <a:tr h="370840">
                <a:tc>
                  <a:txBody>
                    <a:bodyPr/>
                    <a:lstStyle/>
                    <a:p>
                      <a:pPr rtl="1"/>
                      <a:r>
                        <a:rPr lang="he-IL" sz="2400" dirty="0"/>
                        <a:t>אנפו</a:t>
                      </a:r>
                    </a:p>
                  </a:txBody>
                  <a:tcPr/>
                </a:tc>
                <a:tc>
                  <a:txBody>
                    <a:bodyPr/>
                    <a:lstStyle/>
                    <a:p>
                      <a:pPr rtl="1"/>
                      <a:r>
                        <a:rPr lang="he-IL" sz="2400" dirty="0"/>
                        <a:t>4000 מטר/שניה</a:t>
                      </a:r>
                    </a:p>
                  </a:txBody>
                  <a:tcPr/>
                </a:tc>
                <a:extLst>
                  <a:ext uri="{0D108BD9-81ED-4DB2-BD59-A6C34878D82A}">
                    <a16:rowId xmlns:a16="http://schemas.microsoft.com/office/drawing/2014/main" val="264733744"/>
                  </a:ext>
                </a:extLst>
              </a:tr>
              <a:tr h="370840">
                <a:tc>
                  <a:txBody>
                    <a:bodyPr/>
                    <a:lstStyle/>
                    <a:p>
                      <a:pPr rtl="1"/>
                      <a:r>
                        <a:rPr lang="he-IL" sz="2400" dirty="0" err="1"/>
                        <a:t>חנמקס</a:t>
                      </a:r>
                      <a:endParaRPr lang="he-IL" sz="2400" dirty="0"/>
                    </a:p>
                  </a:txBody>
                  <a:tcPr/>
                </a:tc>
                <a:tc>
                  <a:txBody>
                    <a:bodyPr/>
                    <a:lstStyle/>
                    <a:p>
                      <a:pPr rtl="1"/>
                      <a:r>
                        <a:rPr lang="he-IL" sz="2400" dirty="0"/>
                        <a:t>5000-5500 מטר/שניה</a:t>
                      </a:r>
                    </a:p>
                  </a:txBody>
                  <a:tcPr/>
                </a:tc>
                <a:extLst>
                  <a:ext uri="{0D108BD9-81ED-4DB2-BD59-A6C34878D82A}">
                    <a16:rowId xmlns:a16="http://schemas.microsoft.com/office/drawing/2014/main" val="815402056"/>
                  </a:ext>
                </a:extLst>
              </a:tr>
              <a:tr h="370840">
                <a:tc>
                  <a:txBody>
                    <a:bodyPr/>
                    <a:lstStyle/>
                    <a:p>
                      <a:pPr rtl="1"/>
                      <a:r>
                        <a:rPr lang="he-IL" sz="2400" dirty="0"/>
                        <a:t>אצבעות אמולסיה</a:t>
                      </a:r>
                    </a:p>
                  </a:txBody>
                  <a:tcPr/>
                </a:tc>
                <a:tc>
                  <a:txBody>
                    <a:bodyPr/>
                    <a:lstStyle/>
                    <a:p>
                      <a:pPr rtl="1"/>
                      <a:r>
                        <a:rPr lang="he-IL" sz="2400" dirty="0"/>
                        <a:t>6000 מטר/שניה</a:t>
                      </a:r>
                    </a:p>
                  </a:txBody>
                  <a:tcPr/>
                </a:tc>
                <a:extLst>
                  <a:ext uri="{0D108BD9-81ED-4DB2-BD59-A6C34878D82A}">
                    <a16:rowId xmlns:a16="http://schemas.microsoft.com/office/drawing/2014/main" val="3902630682"/>
                  </a:ext>
                </a:extLst>
              </a:tr>
              <a:tr h="370840">
                <a:tc>
                  <a:txBody>
                    <a:bodyPr/>
                    <a:lstStyle/>
                    <a:p>
                      <a:pPr rtl="1"/>
                      <a:r>
                        <a:rPr lang="he-IL" sz="2400" dirty="0"/>
                        <a:t>חנית</a:t>
                      </a:r>
                    </a:p>
                  </a:txBody>
                  <a:tcPr/>
                </a:tc>
                <a:tc>
                  <a:txBody>
                    <a:bodyPr/>
                    <a:lstStyle/>
                    <a:p>
                      <a:pPr rtl="1"/>
                      <a:r>
                        <a:rPr lang="he-IL" sz="2400" dirty="0"/>
                        <a:t>3500-4500 מטר/שניה</a:t>
                      </a:r>
                    </a:p>
                  </a:txBody>
                  <a:tcPr/>
                </a:tc>
                <a:extLst>
                  <a:ext uri="{0D108BD9-81ED-4DB2-BD59-A6C34878D82A}">
                    <a16:rowId xmlns:a16="http://schemas.microsoft.com/office/drawing/2014/main" val="860565431"/>
                  </a:ext>
                </a:extLst>
              </a:tr>
              <a:tr h="370840">
                <a:tc>
                  <a:txBody>
                    <a:bodyPr/>
                    <a:lstStyle/>
                    <a:p>
                      <a:pPr rtl="1"/>
                      <a:r>
                        <a:rPr lang="he-IL" sz="2400" dirty="0"/>
                        <a:t>אמית</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dirty="0"/>
                        <a:t>3500-4500 מטר/שניה</a:t>
                      </a:r>
                    </a:p>
                  </a:txBody>
                  <a:tcPr/>
                </a:tc>
                <a:extLst>
                  <a:ext uri="{0D108BD9-81ED-4DB2-BD59-A6C34878D82A}">
                    <a16:rowId xmlns:a16="http://schemas.microsoft.com/office/drawing/2014/main" val="4247242561"/>
                  </a:ext>
                </a:extLst>
              </a:tr>
              <a:tr h="370840">
                <a:tc>
                  <a:txBody>
                    <a:bodyPr/>
                    <a:lstStyle/>
                    <a:p>
                      <a:pPr rtl="1"/>
                      <a:r>
                        <a:rPr lang="he-IL" sz="2400" dirty="0"/>
                        <a:t>חן אמון</a:t>
                      </a:r>
                    </a:p>
                  </a:txBody>
                  <a:tcPr/>
                </a:tc>
                <a:tc>
                  <a:txBody>
                    <a:bodyPr/>
                    <a:lstStyle/>
                    <a:p>
                      <a:pPr rtl="1"/>
                      <a:r>
                        <a:rPr lang="he-IL" sz="2400" dirty="0"/>
                        <a:t>4500-5500 מטר/שניה</a:t>
                      </a:r>
                    </a:p>
                  </a:txBody>
                  <a:tcPr/>
                </a:tc>
                <a:extLst>
                  <a:ext uri="{0D108BD9-81ED-4DB2-BD59-A6C34878D82A}">
                    <a16:rowId xmlns:a16="http://schemas.microsoft.com/office/drawing/2014/main" val="2442337534"/>
                  </a:ext>
                </a:extLst>
              </a:tr>
            </a:tbl>
          </a:graphicData>
        </a:graphic>
      </p:graphicFrame>
      <p:sp>
        <p:nvSpPr>
          <p:cNvPr id="4" name="מציין מיקום תוכן 3">
            <a:extLst>
              <a:ext uri="{FF2B5EF4-FFF2-40B4-BE49-F238E27FC236}">
                <a16:creationId xmlns:a16="http://schemas.microsoft.com/office/drawing/2014/main" id="{C46110C4-E226-477F-84DF-79FF6FD85008}"/>
              </a:ext>
            </a:extLst>
          </p:cNvPr>
          <p:cNvSpPr>
            <a:spLocks noGrp="1"/>
          </p:cNvSpPr>
          <p:nvPr>
            <p:ph sz="half" idx="2"/>
          </p:nvPr>
        </p:nvSpPr>
        <p:spPr>
          <a:xfrm>
            <a:off x="7389820" y="1874630"/>
            <a:ext cx="4447786" cy="3581401"/>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marL="0" indent="0">
              <a:buNone/>
            </a:pPr>
            <a:r>
              <a:rPr lang="he-IL" sz="2800" dirty="0">
                <a:solidFill>
                  <a:srgbClr val="0070C0"/>
                </a:solidFill>
              </a:rPr>
              <a:t>מהירות גל הניפוץ של חומרי נפץ נעה בין 3000 ל-9000 מטר </a:t>
            </a:r>
            <a:r>
              <a:rPr lang="he-IL" sz="2800" dirty="0" err="1">
                <a:solidFill>
                  <a:srgbClr val="0070C0"/>
                </a:solidFill>
              </a:rPr>
              <a:t>בשניה</a:t>
            </a:r>
            <a:r>
              <a:rPr lang="he-IL" sz="2800" dirty="0">
                <a:solidFill>
                  <a:srgbClr val="0070C0"/>
                </a:solidFill>
              </a:rPr>
              <a:t>.</a:t>
            </a:r>
          </a:p>
          <a:p>
            <a:pPr marL="0" indent="0">
              <a:buNone/>
            </a:pPr>
            <a:r>
              <a:rPr lang="he-IL" sz="2800" dirty="0">
                <a:solidFill>
                  <a:srgbClr val="00B050"/>
                </a:solidFill>
              </a:rPr>
              <a:t>מהירות גל הניפוץ </a:t>
            </a:r>
            <a:r>
              <a:rPr lang="he-IL" sz="2800" dirty="0" err="1">
                <a:solidFill>
                  <a:srgbClr val="00B050"/>
                </a:solidFill>
              </a:rPr>
              <a:t>תלוייה</a:t>
            </a:r>
            <a:r>
              <a:rPr lang="he-IL" sz="2800" dirty="0">
                <a:solidFill>
                  <a:srgbClr val="00B050"/>
                </a:solidFill>
              </a:rPr>
              <a:t> בעיקר:</a:t>
            </a:r>
          </a:p>
          <a:p>
            <a:pPr>
              <a:buFont typeface="Wingdings" panose="05000000000000000000" pitchFamily="2" charset="2"/>
              <a:buChar char="§"/>
            </a:pPr>
            <a:r>
              <a:rPr lang="he-IL" sz="2800" dirty="0">
                <a:solidFill>
                  <a:srgbClr val="00B050"/>
                </a:solidFill>
              </a:rPr>
              <a:t> הרכב הכימי של חומר הנפץ ,</a:t>
            </a:r>
          </a:p>
          <a:p>
            <a:pPr>
              <a:buFont typeface="Wingdings" panose="05000000000000000000" pitchFamily="2" charset="2"/>
              <a:buChar char="§"/>
            </a:pPr>
            <a:r>
              <a:rPr lang="he-IL" sz="2800" dirty="0">
                <a:solidFill>
                  <a:srgbClr val="00B050"/>
                </a:solidFill>
              </a:rPr>
              <a:t>צפיפות החומרים (משקל סגולי)</a:t>
            </a:r>
          </a:p>
          <a:p>
            <a:pPr>
              <a:buFont typeface="Wingdings" panose="05000000000000000000" pitchFamily="2" charset="2"/>
              <a:buChar char="§"/>
            </a:pPr>
            <a:r>
              <a:rPr lang="he-IL" sz="2800" dirty="0">
                <a:solidFill>
                  <a:srgbClr val="00B050"/>
                </a:solidFill>
              </a:rPr>
              <a:t> המבנה הגאומטרי של חומר הנפץ. (יחס בין נפח </a:t>
            </a:r>
            <a:r>
              <a:rPr lang="he-IL" sz="2800" dirty="0" err="1">
                <a:solidFill>
                  <a:srgbClr val="00B050"/>
                </a:solidFill>
              </a:rPr>
              <a:t>החנ"מ</a:t>
            </a:r>
            <a:r>
              <a:rPr lang="he-IL" sz="2800" dirty="0">
                <a:solidFill>
                  <a:srgbClr val="00B050"/>
                </a:solidFill>
              </a:rPr>
              <a:t> לשטח הפנים)</a:t>
            </a:r>
          </a:p>
          <a:p>
            <a:endParaRPr lang="he-IL" dirty="0"/>
          </a:p>
        </p:txBody>
      </p:sp>
    </p:spTree>
    <p:extLst>
      <p:ext uri="{BB962C8B-B14F-4D97-AF65-F5344CB8AC3E}">
        <p14:creationId xmlns:p14="http://schemas.microsoft.com/office/powerpoint/2010/main" val="2572904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07B9B3-1A96-D9DB-15AE-5FBAB7F60410}"/>
              </a:ext>
            </a:extLst>
          </p:cNvPr>
          <p:cNvSpPr>
            <a:spLocks noGrp="1"/>
          </p:cNvSpPr>
          <p:nvPr>
            <p:ph type="title"/>
          </p:nvPr>
        </p:nvSpPr>
        <p:spPr>
          <a:xfrm>
            <a:off x="8006121" y="198783"/>
            <a:ext cx="3463636" cy="715617"/>
          </a:xfrm>
          <a:solidFill>
            <a:schemeClr val="accent4">
              <a:lumMod val="40000"/>
              <a:lumOff val="60000"/>
            </a:schemeClr>
          </a:solidFill>
        </p:spPr>
        <p:txBody>
          <a:bodyPr/>
          <a:lstStyle/>
          <a:p>
            <a:r>
              <a:rPr lang="he-IL" dirty="0"/>
              <a:t>מאזן חמצן אפס</a:t>
            </a:r>
          </a:p>
        </p:txBody>
      </p:sp>
      <p:sp>
        <p:nvSpPr>
          <p:cNvPr id="3" name="מציין מיקום תוכן 2">
            <a:extLst>
              <a:ext uri="{FF2B5EF4-FFF2-40B4-BE49-F238E27FC236}">
                <a16:creationId xmlns:a16="http://schemas.microsoft.com/office/drawing/2014/main" id="{26989945-B7EF-64A3-2084-B390162B09FA}"/>
              </a:ext>
            </a:extLst>
          </p:cNvPr>
          <p:cNvSpPr>
            <a:spLocks noGrp="1"/>
          </p:cNvSpPr>
          <p:nvPr>
            <p:ph idx="1"/>
          </p:nvPr>
        </p:nvSpPr>
        <p:spPr>
          <a:xfrm>
            <a:off x="1358649" y="5685184"/>
            <a:ext cx="10283083" cy="834887"/>
          </a:xfrm>
        </p:spPr>
        <p:txBody>
          <a:bodyPr>
            <a:noAutofit/>
          </a:bodyPr>
          <a:lstStyle/>
          <a:p>
            <a:pPr marL="0" indent="0" algn="r" rtl="1">
              <a:lnSpc>
                <a:spcPct val="107000"/>
              </a:lnSpc>
              <a:spcAft>
                <a:spcPts val="800"/>
              </a:spcAft>
              <a:buNone/>
            </a:pPr>
            <a:r>
              <a:rPr lang="he-IL" sz="2400" b="1" dirty="0">
                <a:effectLst/>
                <a:latin typeface="Calibri" panose="020F0502020204030204" pitchFamily="34" charset="0"/>
                <a:ea typeface="Calibri" panose="020F0502020204030204" pitchFamily="34" charset="0"/>
                <a:cs typeface="Arial" panose="020B0604020202020204" pitchFamily="34" charset="0"/>
              </a:rPr>
              <a:t>בשני המצבים התוצאות שיתקבלו בהפעלת חומרי נפץ יהיו פחותות מאשר במצב בו המאזן הוא אפס.</a:t>
            </a:r>
          </a:p>
        </p:txBody>
      </p:sp>
      <p:sp>
        <p:nvSpPr>
          <p:cNvPr id="4" name="מלבן 3">
            <a:extLst>
              <a:ext uri="{FF2B5EF4-FFF2-40B4-BE49-F238E27FC236}">
                <a16:creationId xmlns:a16="http://schemas.microsoft.com/office/drawing/2014/main" id="{2B4983F8-BD49-F431-073C-D1E1F50D5EED}"/>
              </a:ext>
            </a:extLst>
          </p:cNvPr>
          <p:cNvSpPr/>
          <p:nvPr/>
        </p:nvSpPr>
        <p:spPr>
          <a:xfrm>
            <a:off x="1262269" y="1123122"/>
            <a:ext cx="10475844" cy="200770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r" defTabSz="914400" rtl="1">
              <a:lnSpc>
                <a:spcPct val="107000"/>
              </a:lnSpc>
              <a:defRPr/>
            </a:pPr>
            <a:endParaRPr lang="en-US" sz="2400" dirty="0">
              <a:solidFill>
                <a:srgbClr val="191B0E"/>
              </a:solidFill>
              <a:latin typeface="Arial Nova" panose="020B0504020202020204" pitchFamily="34" charset="0"/>
              <a:ea typeface="Calibri" panose="020F0502020204030204" pitchFamily="34" charset="0"/>
              <a:cs typeface="Arial" panose="020B0604020202020204" pitchFamily="34" charset="0"/>
            </a:endParaRPr>
          </a:p>
          <a:p>
            <a:pPr lvl="0" algn="r" defTabSz="914400" rtl="1">
              <a:lnSpc>
                <a:spcPct val="107000"/>
              </a:lnSpc>
              <a:defRPr/>
            </a:pPr>
            <a:endParaRPr lang="he-IL" sz="2000" dirty="0">
              <a:solidFill>
                <a:srgbClr val="191B0E"/>
              </a:solidFill>
              <a:latin typeface="Arial Nova" panose="020B0504020202020204" pitchFamily="34" charset="0"/>
              <a:ea typeface="Calibri" panose="020F0502020204030204" pitchFamily="34" charset="0"/>
              <a:cs typeface="Arial" panose="020B0604020202020204" pitchFamily="34" charset="0"/>
            </a:endParaRPr>
          </a:p>
          <a:p>
            <a:pPr lvl="0" algn="r" defTabSz="914400" rtl="1">
              <a:lnSpc>
                <a:spcPct val="107000"/>
              </a:lnSpc>
              <a:defRPr/>
            </a:pPr>
            <a:r>
              <a:rPr lang="he-IL" sz="2000" dirty="0">
                <a:solidFill>
                  <a:srgbClr val="191B0E"/>
                </a:solidFill>
                <a:latin typeface="Arial Nova" panose="020B0504020202020204" pitchFamily="34" charset="0"/>
                <a:ea typeface="Calibri" panose="020F0502020204030204" pitchFamily="34" charset="0"/>
                <a:cs typeface="Arial" panose="020B0604020202020204" pitchFamily="34" charset="0"/>
              </a:rPr>
              <a:t>                             </a:t>
            </a:r>
            <a:endParaRPr kumimoji="0" lang="he-IL" sz="2000" b="1" i="0" u="none" strike="noStrike" kern="1200" cap="none" spc="0" normalizeH="0" baseline="0" noProof="0" dirty="0">
              <a:ln>
                <a:noFill/>
              </a:ln>
              <a:solidFill>
                <a:srgbClr val="191B0E"/>
              </a:solidFill>
              <a:effectLst/>
              <a:uLnTx/>
              <a:uFillTx/>
              <a:latin typeface="Arial Nova" panose="020B05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0"/>
              </a:spcAft>
              <a:buClrTx/>
              <a:buSzTx/>
              <a:buFont typeface="Franklin Gothic Book" panose="020B0503020102020204" pitchFamily="34" charset="0"/>
              <a:buNone/>
              <a:tabLst/>
              <a:defRPr/>
            </a:pPr>
            <a:r>
              <a:rPr kumimoji="0" lang="he-IL" sz="1400" b="0" i="0" u="none" strike="noStrike" kern="1200" cap="none" spc="0" normalizeH="0" baseline="0" noProof="0" dirty="0">
                <a:ln>
                  <a:noFill/>
                </a:ln>
                <a:solidFill>
                  <a:srgbClr val="191B0E"/>
                </a:solidFill>
                <a:effectLst/>
                <a:uLnTx/>
                <a:uFillTx/>
                <a:latin typeface="Arial Nova" panose="020B0504020202020204" pitchFamily="34" charset="0"/>
                <a:ea typeface="Calibri" panose="020F0502020204030204" pitchFamily="34" charset="0"/>
                <a:cs typeface="Arial" panose="020B0604020202020204" pitchFamily="34" charset="0"/>
              </a:rPr>
              <a:t>                                        </a:t>
            </a:r>
            <a:endParaRPr kumimoji="0" lang="he-IL" sz="2000" b="0" i="0" u="none" strike="noStrike" kern="1200" cap="none" spc="0" normalizeH="0" baseline="0" noProof="0" dirty="0">
              <a:ln>
                <a:noFill/>
              </a:ln>
              <a:solidFill>
                <a:srgbClr val="191B0E"/>
              </a:solidFill>
              <a:effectLst/>
              <a:uLnTx/>
              <a:uFillTx/>
              <a:latin typeface="Arial Nova" panose="020B0504020202020204" pitchFamily="34" charset="0"/>
              <a:ea typeface="Calibri" panose="020F0502020204030204" pitchFamily="34" charset="0"/>
              <a:cs typeface="Arial" panose="020B0604020202020204" pitchFamily="34" charset="0"/>
            </a:endParaRPr>
          </a:p>
          <a:p>
            <a:pPr lvl="0" algn="r" defTabSz="914400" rtl="1">
              <a:lnSpc>
                <a:spcPct val="107000"/>
              </a:lnSpc>
              <a:defRPr/>
            </a:pPr>
            <a:r>
              <a:rPr lang="he-IL" sz="2800" u="sng" dirty="0">
                <a:solidFill>
                  <a:srgbClr val="191B0E"/>
                </a:solidFill>
                <a:latin typeface="Calibri" panose="020F0502020204030204" pitchFamily="34" charset="0"/>
                <a:ea typeface="Calibri" panose="020F0502020204030204" pitchFamily="34" charset="0"/>
                <a:cs typeface="Arial" panose="020B0604020202020204" pitchFamily="34" charset="0"/>
              </a:rPr>
              <a:t>מאזן חמצן </a:t>
            </a:r>
            <a:r>
              <a:rPr lang="he-IL" dirty="0">
                <a:solidFill>
                  <a:srgbClr val="191B0E"/>
                </a:solidFill>
                <a:latin typeface="Calibri" panose="020F0502020204030204" pitchFamily="34" charset="0"/>
                <a:ea typeface="Calibri" panose="020F0502020204030204" pitchFamily="34" charset="0"/>
                <a:cs typeface="Arial" panose="020B0604020202020204" pitchFamily="34" charset="0"/>
              </a:rPr>
              <a:t>– </a:t>
            </a:r>
            <a:r>
              <a:rPr lang="he-IL" sz="2400" b="1" dirty="0">
                <a:solidFill>
                  <a:srgbClr val="191B0E"/>
                </a:solidFill>
                <a:latin typeface="Arial Nova" panose="020B0504020202020204" pitchFamily="34" charset="0"/>
                <a:ea typeface="Calibri" panose="020F0502020204030204" pitchFamily="34" charset="0"/>
                <a:cs typeface="Arial" panose="020B0604020202020204" pitchFamily="34" charset="0"/>
              </a:rPr>
              <a:t>מאזן חמצן אפס הוא 'נקודת הזהב' בתכנון של חומר נפץ.</a:t>
            </a:r>
            <a:r>
              <a:rPr lang="he-IL" sz="2400" dirty="0">
                <a:solidFill>
                  <a:srgbClr val="191B0E"/>
                </a:solidFill>
                <a:latin typeface="Arial Nova" panose="020B0504020202020204" pitchFamily="34" charset="0"/>
                <a:ea typeface="Calibri" panose="020F0502020204030204" pitchFamily="34" charset="0"/>
                <a:cs typeface="Arial" panose="020B0604020202020204" pitchFamily="34" charset="0"/>
              </a:rPr>
              <a:t>                                                     מצב זה מתקיים כאשר למולקולה יש מספיק חמצן כדי לחמצן את כל הדלק שבה (הפחמן והמימן) מבלי שיישאר חמצן עודף ומבלי שייחסר חמצן ניתן לראות זאת בהרכב של חומר נפץ מסוג "אנפו" שמאזן חמצן 0 שלו הוא ביחסים 94% אמוניום </a:t>
            </a:r>
            <a:r>
              <a:rPr lang="he-IL" sz="2400" dirty="0" err="1">
                <a:solidFill>
                  <a:srgbClr val="191B0E"/>
                </a:solidFill>
                <a:latin typeface="Arial Nova" panose="020B0504020202020204" pitchFamily="34" charset="0"/>
                <a:ea typeface="Calibri" panose="020F0502020204030204" pitchFamily="34" charset="0"/>
                <a:cs typeface="Arial" panose="020B0604020202020204" pitchFamily="34" charset="0"/>
              </a:rPr>
              <a:t>ניטראט</a:t>
            </a:r>
            <a:r>
              <a:rPr lang="he-IL" sz="2400" dirty="0">
                <a:solidFill>
                  <a:srgbClr val="191B0E"/>
                </a:solidFill>
                <a:latin typeface="Arial Nova" panose="020B0504020202020204" pitchFamily="34" charset="0"/>
                <a:ea typeface="Calibri" panose="020F0502020204030204" pitchFamily="34" charset="0"/>
                <a:cs typeface="Arial" panose="020B0604020202020204" pitchFamily="34" charset="0"/>
              </a:rPr>
              <a:t> ו-6% סולר</a:t>
            </a:r>
          </a:p>
          <a:p>
            <a:pPr marL="0" marR="0" lvl="0" indent="0" algn="r" defTabSz="914400" rtl="1" eaLnBrk="1" fontAlgn="auto" latinLnBrk="0" hangingPunct="1">
              <a:lnSpc>
                <a:spcPct val="107000"/>
              </a:lnSpc>
              <a:spcBef>
                <a:spcPts val="0"/>
              </a:spcBef>
              <a:spcAft>
                <a:spcPts val="0"/>
              </a:spcAft>
              <a:buClrTx/>
              <a:buSzTx/>
              <a:buFont typeface="Franklin Gothic Book" panose="020B0503020102020204" pitchFamily="34" charset="0"/>
              <a:buNone/>
              <a:tabLst/>
              <a:defRPr/>
            </a:pPr>
            <a:endParaRPr kumimoji="0" lang="he-IL" sz="2000" b="0" i="0" u="none" strike="noStrike" kern="1200" cap="none" spc="0" normalizeH="0" baseline="0" noProof="0" dirty="0">
              <a:ln>
                <a:noFill/>
              </a:ln>
              <a:solidFill>
                <a:srgbClr val="191B0E"/>
              </a:solidFill>
              <a:effectLst/>
              <a:uLnTx/>
              <a:uFillTx/>
              <a:latin typeface="Arial Nova" panose="020B05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0"/>
              </a:spcAft>
              <a:buClrTx/>
              <a:buSzTx/>
              <a:buFont typeface="Franklin Gothic Book" panose="020B0503020102020204" pitchFamily="34" charset="0"/>
              <a:buNone/>
              <a:tabLst/>
              <a:defRPr/>
            </a:pPr>
            <a:endParaRPr lang="he-IL" sz="2000" dirty="0">
              <a:solidFill>
                <a:srgbClr val="191B0E"/>
              </a:solidFill>
              <a:latin typeface="Arial Nova" panose="020B05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0"/>
              </a:spcAft>
              <a:buClrTx/>
              <a:buSzTx/>
              <a:buFont typeface="Franklin Gothic Book" panose="020B0503020102020204" pitchFamily="34" charset="0"/>
              <a:buNone/>
              <a:tabLst/>
              <a:defRPr/>
            </a:pPr>
            <a:endParaRPr kumimoji="0" lang="he-IL" sz="2000" b="0" i="0" u="none" strike="noStrike" kern="1200" cap="none" spc="0" normalizeH="0" baseline="0" noProof="0" dirty="0">
              <a:ln>
                <a:noFill/>
              </a:ln>
              <a:solidFill>
                <a:srgbClr val="191B0E"/>
              </a:solidFill>
              <a:effectLst/>
              <a:uLnTx/>
              <a:uFillTx/>
              <a:latin typeface="Arial Nova" panose="020B05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0"/>
              </a:spcAft>
              <a:buClrTx/>
              <a:buSzTx/>
              <a:buFont typeface="Franklin Gothic Book" panose="020B0503020102020204" pitchFamily="34" charset="0"/>
              <a:buNone/>
              <a:tabLst/>
              <a:defRPr/>
            </a:pPr>
            <a:endParaRPr kumimoji="0" lang="he-IL" sz="2000" b="0" i="0" u="none" strike="noStrike" kern="1200" cap="none" spc="0" normalizeH="0" baseline="0" noProof="0" dirty="0">
              <a:ln>
                <a:noFill/>
              </a:ln>
              <a:solidFill>
                <a:srgbClr val="191B0E"/>
              </a:solidFill>
              <a:effectLst/>
              <a:uLnTx/>
              <a:uFillTx/>
              <a:latin typeface="Arial Nova" panose="020B0504020202020204" pitchFamily="34" charset="0"/>
              <a:ea typeface="Calibri" panose="020F0502020204030204" pitchFamily="34" charset="0"/>
              <a:cs typeface="Arial" panose="020B0604020202020204" pitchFamily="34" charset="0"/>
            </a:endParaRPr>
          </a:p>
        </p:txBody>
      </p:sp>
      <p:sp>
        <p:nvSpPr>
          <p:cNvPr id="5" name="מלבן 4">
            <a:extLst>
              <a:ext uri="{FF2B5EF4-FFF2-40B4-BE49-F238E27FC236}">
                <a16:creationId xmlns:a16="http://schemas.microsoft.com/office/drawing/2014/main" id="{052EEE24-7D66-C564-7B37-A4BD00620AEF}"/>
              </a:ext>
            </a:extLst>
          </p:cNvPr>
          <p:cNvSpPr/>
          <p:nvPr/>
        </p:nvSpPr>
        <p:spPr>
          <a:xfrm>
            <a:off x="1262269" y="3200400"/>
            <a:ext cx="10475844" cy="117281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lvl="0" algn="r" defTabSz="914400" rtl="1" eaLnBrk="1" fontAlgn="auto" latinLnBrk="0" hangingPunct="1">
              <a:lnSpc>
                <a:spcPct val="107000"/>
              </a:lnSpc>
              <a:spcBef>
                <a:spcPts val="1000"/>
              </a:spcBef>
              <a:spcAft>
                <a:spcPts val="800"/>
              </a:spcAft>
              <a:buClrTx/>
              <a:buSzTx/>
              <a:tabLst/>
              <a:defRPr/>
            </a:pPr>
            <a:r>
              <a:rPr kumimoji="0" lang="he-IL" sz="2800" b="0" i="0" u="sng" strike="noStrike" kern="1200" cap="none" spc="0" normalizeH="0" baseline="0" noProof="0" dirty="0">
                <a:ln>
                  <a:noFill/>
                </a:ln>
                <a:solidFill>
                  <a:srgbClr val="191B0E"/>
                </a:solidFill>
                <a:effectLst/>
                <a:uLnTx/>
                <a:uFillTx/>
                <a:latin typeface="Calibri" panose="020F0502020204030204" pitchFamily="34" charset="0"/>
                <a:ea typeface="Calibri" panose="020F0502020204030204" pitchFamily="34" charset="0"/>
                <a:cs typeface="Arial" panose="020B0604020202020204" pitchFamily="34" charset="0"/>
              </a:rPr>
              <a:t>מאזן חמצן חיובי</a:t>
            </a:r>
            <a:r>
              <a:rPr kumimoji="0" lang="he-IL" sz="2800" b="0" i="0" u="none" strike="noStrike" kern="1200" cap="none" spc="0" normalizeH="0" baseline="0" noProof="0" dirty="0">
                <a:ln>
                  <a:noFill/>
                </a:ln>
                <a:solidFill>
                  <a:srgbClr val="191B0E"/>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he-IL" sz="2400" b="0" i="0" u="none" strike="noStrike" kern="1200" cap="none" spc="0" normalizeH="0" baseline="0" noProof="0" dirty="0">
                <a:ln>
                  <a:noFill/>
                </a:ln>
                <a:solidFill>
                  <a:srgbClr val="191B0E"/>
                </a:solidFill>
                <a:effectLst/>
                <a:uLnTx/>
                <a:uFillTx/>
                <a:latin typeface="Calibri" panose="020F0502020204030204" pitchFamily="34" charset="0"/>
                <a:ea typeface="Calibri" panose="020F0502020204030204" pitchFamily="34" charset="0"/>
                <a:cs typeface="Arial" panose="020B0604020202020204" pitchFamily="34" charset="0"/>
              </a:rPr>
              <a:t>אם </a:t>
            </a:r>
            <a:r>
              <a:rPr kumimoji="0" lang="he-IL" sz="2400" b="0" i="0" u="none" strike="noStrike" kern="1200" cap="none" spc="0" normalizeH="0" baseline="0" noProof="0" dirty="0" err="1">
                <a:ln>
                  <a:noFill/>
                </a:ln>
                <a:solidFill>
                  <a:srgbClr val="191B0E"/>
                </a:solidFill>
                <a:effectLst/>
                <a:uLnTx/>
                <a:uFillTx/>
                <a:latin typeface="Calibri" panose="020F0502020204030204" pitchFamily="34" charset="0"/>
                <a:ea typeface="Calibri" panose="020F0502020204030204" pitchFamily="34" charset="0"/>
                <a:cs typeface="Arial" panose="020B0604020202020204" pitchFamily="34" charset="0"/>
              </a:rPr>
              <a:t>המולוקולה</a:t>
            </a:r>
            <a:r>
              <a:rPr kumimoji="0" lang="he-IL" sz="2400" b="0" i="0" u="none" strike="noStrike" kern="1200" cap="none" spc="0" normalizeH="0" baseline="0" noProof="0" dirty="0">
                <a:ln>
                  <a:noFill/>
                </a:ln>
                <a:solidFill>
                  <a:srgbClr val="191B0E"/>
                </a:solidFill>
                <a:effectLst/>
                <a:uLnTx/>
                <a:uFillTx/>
                <a:latin typeface="Calibri" panose="020F0502020204030204" pitchFamily="34" charset="0"/>
                <a:ea typeface="Calibri" panose="020F0502020204030204" pitchFamily="34" charset="0"/>
                <a:cs typeface="Arial" panose="020B0604020202020204" pitchFamily="34" charset="0"/>
              </a:rPr>
              <a:t> מכילה יותר חמצן ממה שצריך לתהליך, במצב זה ייווצרו תחמוצות חנקן רעילות.</a:t>
            </a:r>
            <a:endParaRPr kumimoji="0" lang="en-US" sz="2400" b="0" i="0" u="none" strike="noStrike" kern="1200" cap="none" spc="0" normalizeH="0" baseline="0" noProof="0" dirty="0">
              <a:ln>
                <a:noFill/>
              </a:ln>
              <a:solidFill>
                <a:srgbClr val="191B0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מלבן 5">
            <a:extLst>
              <a:ext uri="{FF2B5EF4-FFF2-40B4-BE49-F238E27FC236}">
                <a16:creationId xmlns:a16="http://schemas.microsoft.com/office/drawing/2014/main" id="{58132302-66BC-8206-6B44-E6B13E74DB83}"/>
              </a:ext>
            </a:extLst>
          </p:cNvPr>
          <p:cNvSpPr/>
          <p:nvPr/>
        </p:nvSpPr>
        <p:spPr>
          <a:xfrm>
            <a:off x="1262269" y="4442792"/>
            <a:ext cx="10475844" cy="117281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r" rtl="1">
              <a:lnSpc>
                <a:spcPct val="107000"/>
              </a:lnSpc>
              <a:spcAft>
                <a:spcPts val="800"/>
              </a:spcAft>
            </a:pPr>
            <a:r>
              <a:rPr lang="he-IL" sz="2800" u="sng" dirty="0">
                <a:solidFill>
                  <a:schemeClr val="tx1"/>
                </a:solidFill>
                <a:latin typeface="Calibri" panose="020F0502020204030204" pitchFamily="34" charset="0"/>
                <a:ea typeface="Calibri" panose="020F0502020204030204" pitchFamily="34" charset="0"/>
                <a:cs typeface="Arial" panose="020B0604020202020204" pitchFamily="34" charset="0"/>
              </a:rPr>
              <a:t>מאזן חמצן שלילי</a:t>
            </a:r>
            <a:r>
              <a:rPr lang="he-IL" sz="2800" dirty="0">
                <a:solidFill>
                  <a:schemeClr val="tx1"/>
                </a:solidFill>
                <a:latin typeface="Calibri" panose="020F0502020204030204" pitchFamily="34" charset="0"/>
                <a:ea typeface="Calibri" panose="020F0502020204030204" pitchFamily="34" charset="0"/>
                <a:cs typeface="Arial" panose="020B0604020202020204" pitchFamily="34" charset="0"/>
              </a:rPr>
              <a:t> – </a:t>
            </a:r>
            <a:r>
              <a:rPr lang="he-IL" sz="2400" dirty="0">
                <a:solidFill>
                  <a:schemeClr val="tx1"/>
                </a:solidFill>
                <a:latin typeface="Calibri" panose="020F0502020204030204" pitchFamily="34" charset="0"/>
                <a:ea typeface="Calibri" panose="020F0502020204030204" pitchFamily="34" charset="0"/>
                <a:cs typeface="Arial" panose="020B0604020202020204" pitchFamily="34" charset="0"/>
              </a:rPr>
              <a:t>אם המולקולה מכילה פחות חמצן ממה שצריך לתהליך, במצב זה ייווצר גז רעיל ופיח</a:t>
            </a:r>
            <a:r>
              <a:rPr lang="he-IL" sz="2400" dirty="0">
                <a:latin typeface="Calibri" panose="020F0502020204030204" pitchFamily="34" charset="0"/>
                <a:ea typeface="Calibri" panose="020F0502020204030204" pitchFamily="34" charset="0"/>
                <a:cs typeface="Arial" panose="020B0604020202020204" pitchFamily="34" charset="0"/>
              </a:rPr>
              <a:t>.</a:t>
            </a:r>
            <a:endParaRPr lang="en-US" sz="2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57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9CCCA6E6-9C1A-4595-BAE1-EC9142EC1170}"/>
              </a:ext>
            </a:extLst>
          </p:cNvPr>
          <p:cNvSpPr>
            <a:spLocks noGrp="1"/>
          </p:cNvSpPr>
          <p:nvPr>
            <p:ph type="title"/>
          </p:nvPr>
        </p:nvSpPr>
        <p:spPr>
          <a:xfrm>
            <a:off x="1023562" y="685800"/>
            <a:ext cx="10493524" cy="1485900"/>
          </a:xfrm>
        </p:spPr>
        <p:txBody>
          <a:bodyPr>
            <a:normAutofit/>
          </a:bodyPr>
          <a:lstStyle/>
          <a:p>
            <a:r>
              <a:rPr lang="he-IL" dirty="0"/>
              <a:t>שרשרת ניפוץ</a:t>
            </a:r>
          </a:p>
        </p:txBody>
      </p:sp>
      <p:sp>
        <p:nvSpPr>
          <p:cNvPr id="2" name="מלבן 1">
            <a:extLst>
              <a:ext uri="{FF2B5EF4-FFF2-40B4-BE49-F238E27FC236}">
                <a16:creationId xmlns:a16="http://schemas.microsoft.com/office/drawing/2014/main" id="{D4E34817-1EDA-4243-BEBA-632453F93A68}"/>
              </a:ext>
            </a:extLst>
          </p:cNvPr>
          <p:cNvSpPr/>
          <p:nvPr/>
        </p:nvSpPr>
        <p:spPr>
          <a:xfrm>
            <a:off x="2136726" y="1844884"/>
            <a:ext cx="1302328" cy="6373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rPr>
              <a:t>מעורר-רגיש</a:t>
            </a:r>
          </a:p>
        </p:txBody>
      </p:sp>
      <p:sp>
        <p:nvSpPr>
          <p:cNvPr id="5" name="מלבן 4">
            <a:extLst>
              <a:ext uri="{FF2B5EF4-FFF2-40B4-BE49-F238E27FC236}">
                <a16:creationId xmlns:a16="http://schemas.microsoft.com/office/drawing/2014/main" id="{956A174B-108C-42E0-A01A-9D245AE94A6A}"/>
              </a:ext>
            </a:extLst>
          </p:cNvPr>
          <p:cNvSpPr/>
          <p:nvPr/>
        </p:nvSpPr>
        <p:spPr>
          <a:xfrm>
            <a:off x="1662045" y="3144981"/>
            <a:ext cx="2299195" cy="7045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rPr>
              <a:t>מאיץ- רגישות בינונית</a:t>
            </a:r>
          </a:p>
        </p:txBody>
      </p:sp>
      <p:sp>
        <p:nvSpPr>
          <p:cNvPr id="6" name="מלבן 5">
            <a:extLst>
              <a:ext uri="{FF2B5EF4-FFF2-40B4-BE49-F238E27FC236}">
                <a16:creationId xmlns:a16="http://schemas.microsoft.com/office/drawing/2014/main" id="{B773B07D-685C-4994-8612-86796605AFCF}"/>
              </a:ext>
            </a:extLst>
          </p:cNvPr>
          <p:cNvSpPr/>
          <p:nvPr/>
        </p:nvSpPr>
        <p:spPr>
          <a:xfrm>
            <a:off x="1393365" y="4507502"/>
            <a:ext cx="2789051" cy="7045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rPr>
              <a:t>חומר נפץ עיקרי אדיש</a:t>
            </a:r>
          </a:p>
        </p:txBody>
      </p:sp>
      <p:sp>
        <p:nvSpPr>
          <p:cNvPr id="7" name="חץ: למטה 6">
            <a:extLst>
              <a:ext uri="{FF2B5EF4-FFF2-40B4-BE49-F238E27FC236}">
                <a16:creationId xmlns:a16="http://schemas.microsoft.com/office/drawing/2014/main" id="{8A5C2A02-ED85-443C-8930-4678DD4362F7}"/>
              </a:ext>
            </a:extLst>
          </p:cNvPr>
          <p:cNvSpPr/>
          <p:nvPr/>
        </p:nvSpPr>
        <p:spPr>
          <a:xfrm>
            <a:off x="2598456" y="2503093"/>
            <a:ext cx="426371" cy="6209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למטה 7">
            <a:extLst>
              <a:ext uri="{FF2B5EF4-FFF2-40B4-BE49-F238E27FC236}">
                <a16:creationId xmlns:a16="http://schemas.microsoft.com/office/drawing/2014/main" id="{1E1638FE-7094-469A-8152-29599E9B1130}"/>
              </a:ext>
            </a:extLst>
          </p:cNvPr>
          <p:cNvSpPr/>
          <p:nvPr/>
        </p:nvSpPr>
        <p:spPr>
          <a:xfrm>
            <a:off x="2574704" y="3862586"/>
            <a:ext cx="426371" cy="620987"/>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170" name="Picture 2" descr="×ª××¦××ª ×ª××× × ×¢×××¨ ×©×¨×©×¨×××ª ××ª××ª ×××× ×××ª">
            <a:extLst>
              <a:ext uri="{FF2B5EF4-FFF2-40B4-BE49-F238E27FC236}">
                <a16:creationId xmlns:a16="http://schemas.microsoft.com/office/drawing/2014/main" id="{51CFD717-0413-4C65-A350-07EB7B887B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94" b="21308"/>
          <a:stretch/>
        </p:blipFill>
        <p:spPr bwMode="auto">
          <a:xfrm rot="5400000">
            <a:off x="3476523" y="2355627"/>
            <a:ext cx="4485419" cy="26316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מלבן 8">
            <a:extLst>
              <a:ext uri="{FF2B5EF4-FFF2-40B4-BE49-F238E27FC236}">
                <a16:creationId xmlns:a16="http://schemas.microsoft.com/office/drawing/2014/main" id="{09477EFA-817F-498F-9EB4-037F8D92157A}"/>
              </a:ext>
            </a:extLst>
          </p:cNvPr>
          <p:cNvSpPr/>
          <p:nvPr/>
        </p:nvSpPr>
        <p:spPr>
          <a:xfrm>
            <a:off x="7477225" y="1815302"/>
            <a:ext cx="4156825" cy="4356898"/>
          </a:xfrm>
          <a:prstGeom prst="rect">
            <a:avLst/>
          </a:prstGeom>
        </p:spPr>
        <p:txBody>
          <a:bodyPr wrap="square">
            <a:spAutoFit/>
          </a:bodyPr>
          <a:lstStyle/>
          <a:p>
            <a:pPr algn="r" rtl="1">
              <a:lnSpc>
                <a:spcPct val="107000"/>
              </a:lnSpc>
              <a:spcAft>
                <a:spcPts val="0"/>
              </a:spcAft>
            </a:pPr>
            <a:r>
              <a:rPr lang="he-IL" sz="2000" b="1" dirty="0">
                <a:latin typeface="Calibri" panose="020F0502020204030204" pitchFamily="34" charset="0"/>
                <a:ea typeface="Calibri" panose="020F0502020204030204" pitchFamily="34" charset="0"/>
                <a:cs typeface="Arial" panose="020B0604020202020204" pitchFamily="34" charset="0"/>
              </a:rPr>
              <a:t>שרשרת ניפוץ מורכבת מחוליות שונות של חומרי נפץ בעלי </a:t>
            </a:r>
            <a:r>
              <a:rPr lang="he-IL" sz="2000" b="1" dirty="0" err="1">
                <a:latin typeface="Calibri" panose="020F0502020204030204" pitchFamily="34" charset="0"/>
                <a:ea typeface="Calibri" panose="020F0502020204030204" pitchFamily="34" charset="0"/>
                <a:cs typeface="Arial" panose="020B0604020202020204" pitchFamily="34" charset="0"/>
              </a:rPr>
              <a:t>רגשויות</a:t>
            </a:r>
            <a:r>
              <a:rPr lang="he-IL" sz="2000" b="1" dirty="0">
                <a:latin typeface="Calibri" panose="020F0502020204030204" pitchFamily="34" charset="0"/>
                <a:ea typeface="Calibri" panose="020F0502020204030204" pitchFamily="34" charset="0"/>
                <a:cs typeface="Arial" panose="020B0604020202020204" pitchFamily="34" charset="0"/>
              </a:rPr>
              <a:t> שונות </a:t>
            </a:r>
            <a:endParaRPr lang="en-US" sz="2000"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b="1" dirty="0">
                <a:latin typeface="Calibri" panose="020F0502020204030204" pitchFamily="34" charset="0"/>
                <a:ea typeface="Calibri" panose="020F0502020204030204" pitchFamily="34" charset="0"/>
                <a:cs typeface="Arial" panose="020B0604020202020204" pitchFamily="34" charset="0"/>
              </a:rPr>
              <a:t>במטרה להבטיח הפעלה בטוחה של חומר הנפץ העקרי.</a:t>
            </a:r>
          </a:p>
          <a:p>
            <a:pPr algn="r" rtl="1">
              <a:lnSpc>
                <a:spcPct val="107000"/>
              </a:lnSpc>
              <a:spcAft>
                <a:spcPts val="0"/>
              </a:spcAft>
            </a:pPr>
            <a:endParaRPr lang="he-IL" sz="2000"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b="1" dirty="0">
                <a:latin typeface="Calibri" panose="020F0502020204030204" pitchFamily="34" charset="0"/>
                <a:ea typeface="Calibri" panose="020F0502020204030204" pitchFamily="34" charset="0"/>
                <a:cs typeface="Arial" panose="020B0604020202020204" pitchFamily="34" charset="0"/>
              </a:rPr>
              <a:t> השרשרת כוללת חומרי נפץ יוזמים (רגישים מאוד ) חומרי נפץ מאיצים </a:t>
            </a:r>
            <a:endParaRPr lang="en-US" sz="2000"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b="1" dirty="0">
                <a:latin typeface="Calibri" panose="020F0502020204030204" pitchFamily="34" charset="0"/>
                <a:ea typeface="Calibri" panose="020F0502020204030204" pitchFamily="34" charset="0"/>
                <a:cs typeface="Arial" panose="020B0604020202020204" pitchFamily="34" charset="0"/>
              </a:rPr>
              <a:t> (בוסטרים) וחומרי נפץ </a:t>
            </a:r>
            <a:r>
              <a:rPr lang="he-IL" sz="2000" b="1" dirty="0" err="1">
                <a:latin typeface="Calibri" panose="020F0502020204030204" pitchFamily="34" charset="0"/>
                <a:ea typeface="Calibri" panose="020F0502020204030204" pitchFamily="34" charset="0"/>
                <a:cs typeface="Arial" panose="020B0604020202020204" pitchFamily="34" charset="0"/>
              </a:rPr>
              <a:t>עקריים</a:t>
            </a:r>
            <a:r>
              <a:rPr lang="he-IL" sz="2000" b="1" dirty="0">
                <a:latin typeface="Calibri" panose="020F0502020204030204" pitchFamily="34" charset="0"/>
                <a:ea typeface="Calibri" panose="020F0502020204030204" pitchFamily="34" charset="0"/>
                <a:cs typeface="Arial" panose="020B0604020202020204" pitchFamily="34" charset="0"/>
              </a:rPr>
              <a:t>.</a:t>
            </a:r>
          </a:p>
          <a:p>
            <a:pPr algn="r" rtl="1">
              <a:lnSpc>
                <a:spcPct val="107000"/>
              </a:lnSpc>
              <a:spcAft>
                <a:spcPts val="0"/>
              </a:spcAft>
            </a:pPr>
            <a:endParaRPr lang="he-IL" sz="2000"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b="1" dirty="0">
                <a:latin typeface="Calibri" panose="020F0502020204030204" pitchFamily="34" charset="0"/>
                <a:ea typeface="Calibri" panose="020F0502020204030204" pitchFamily="34" charset="0"/>
                <a:cs typeface="Arial" panose="020B0604020202020204" pitchFamily="34" charset="0"/>
              </a:rPr>
              <a:t> חומרי הנפץ </a:t>
            </a:r>
            <a:r>
              <a:rPr lang="he-IL" sz="2000" b="1" dirty="0" err="1">
                <a:latin typeface="Calibri" panose="020F0502020204030204" pitchFamily="34" charset="0"/>
                <a:ea typeface="Calibri" panose="020F0502020204030204" pitchFamily="34" charset="0"/>
                <a:cs typeface="Arial" panose="020B0604020202020204" pitchFamily="34" charset="0"/>
              </a:rPr>
              <a:t>העקריים</a:t>
            </a:r>
            <a:r>
              <a:rPr lang="he-IL" sz="2000" b="1" dirty="0">
                <a:latin typeface="Calibri" panose="020F0502020204030204" pitchFamily="34" charset="0"/>
                <a:ea typeface="Calibri" panose="020F0502020204030204" pitchFamily="34" charset="0"/>
                <a:cs typeface="Arial" panose="020B0604020202020204" pitchFamily="34" charset="0"/>
              </a:rPr>
              <a:t> בנויים מחומרים אדישים על מנת למנוע תקלות ולכן יש</a:t>
            </a:r>
            <a:endParaRPr lang="en-US" sz="2000"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b="1" dirty="0">
                <a:latin typeface="Calibri" panose="020F0502020204030204" pitchFamily="34" charset="0"/>
                <a:ea typeface="Calibri" panose="020F0502020204030204" pitchFamily="34" charset="0"/>
                <a:cs typeface="Arial" panose="020B0604020202020204" pitchFamily="34" charset="0"/>
              </a:rPr>
              <a:t>צורך בשרשרת של חומרים להפעלה בטוחה.</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507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9734E0-EF6A-4CE3-94CF-09A5ED08539D}"/>
              </a:ext>
            </a:extLst>
          </p:cNvPr>
          <p:cNvSpPr>
            <a:spLocks noGrp="1"/>
          </p:cNvSpPr>
          <p:nvPr>
            <p:ph type="title"/>
          </p:nvPr>
        </p:nvSpPr>
        <p:spPr>
          <a:xfrm>
            <a:off x="1371600" y="685800"/>
            <a:ext cx="9601200" cy="1485900"/>
          </a:xfrm>
        </p:spPr>
        <p:txBody>
          <a:bodyPr>
            <a:normAutofit/>
          </a:bodyPr>
          <a:lstStyle/>
          <a:p>
            <a:r>
              <a:rPr lang="he-IL" dirty="0"/>
              <a:t>רגישות של חומרי נפץ</a:t>
            </a:r>
          </a:p>
        </p:txBody>
      </p:sp>
      <p:graphicFrame>
        <p:nvGraphicFramePr>
          <p:cNvPr id="5" name="מציין מיקום תוכן 2">
            <a:extLst>
              <a:ext uri="{FF2B5EF4-FFF2-40B4-BE49-F238E27FC236}">
                <a16:creationId xmlns:a16="http://schemas.microsoft.com/office/drawing/2014/main" id="{2B4B523C-8EB0-4A47-9340-395BF20431C7}"/>
              </a:ext>
            </a:extLst>
          </p:cNvPr>
          <p:cNvGraphicFramePr>
            <a:graphicFrameLocks noGrp="1"/>
          </p:cNvGraphicFramePr>
          <p:nvPr>
            <p:ph idx="1"/>
          </p:nvPr>
        </p:nvGraphicFramePr>
        <p:xfrm>
          <a:off x="1371600" y="1902691"/>
          <a:ext cx="10571018" cy="3964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3929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4E19477-30E9-44D8-8BCE-4467DAE27D1A}"/>
              </a:ext>
            </a:extLst>
          </p:cNvPr>
          <p:cNvSpPr>
            <a:spLocks noGrp="1"/>
          </p:cNvSpPr>
          <p:nvPr>
            <p:ph type="title"/>
          </p:nvPr>
        </p:nvSpPr>
        <p:spPr>
          <a:xfrm>
            <a:off x="4610389" y="1238246"/>
            <a:ext cx="6270048" cy="1485900"/>
          </a:xfrm>
        </p:spPr>
        <p:txBody>
          <a:bodyPr/>
          <a:lstStyle/>
          <a:p>
            <a:r>
              <a:rPr lang="he-IL" dirty="0"/>
              <a:t>מבחנים לבדיקת רגישות </a:t>
            </a:r>
            <a:br>
              <a:rPr lang="he-IL" dirty="0"/>
            </a:br>
            <a:r>
              <a:rPr lang="he-IL" dirty="0"/>
              <a:t>של חומרי נפץ-מבחן המשקולת</a:t>
            </a:r>
          </a:p>
        </p:txBody>
      </p:sp>
      <p:sp>
        <p:nvSpPr>
          <p:cNvPr id="3" name="מציין מיקום תוכן 2">
            <a:extLst>
              <a:ext uri="{FF2B5EF4-FFF2-40B4-BE49-F238E27FC236}">
                <a16:creationId xmlns:a16="http://schemas.microsoft.com/office/drawing/2014/main" id="{ACE1E4B7-44BF-44AF-AEB4-5510EFB285CA}"/>
              </a:ext>
            </a:extLst>
          </p:cNvPr>
          <p:cNvSpPr>
            <a:spLocks noGrp="1"/>
          </p:cNvSpPr>
          <p:nvPr>
            <p:ph idx="1"/>
          </p:nvPr>
        </p:nvSpPr>
        <p:spPr>
          <a:xfrm>
            <a:off x="1295400" y="3038475"/>
            <a:ext cx="9601200" cy="3581400"/>
          </a:xfrm>
        </p:spPr>
        <p:txBody>
          <a:bodyPr>
            <a:normAutofit/>
          </a:bodyPr>
          <a:lstStyle/>
          <a:p>
            <a:r>
              <a:rPr lang="he-IL" sz="2400" dirty="0"/>
              <a:t>מבחן שבודק את רגישות של חומר הנפץ למכה </a:t>
            </a:r>
          </a:p>
          <a:p>
            <a:r>
              <a:rPr lang="he-IL" sz="2400" dirty="0"/>
              <a:t>הפלה של משקולת של 2 ק"ג מגבהים שונים על דגימת חומר נפץ של 0.1 גרם. הגובה המינימאלי ממנו מופעל חומר הנפץ לפחות פעם אחת מתוך 10 </a:t>
            </a:r>
            <a:r>
              <a:rPr lang="he-IL" sz="2400" dirty="0" err="1"/>
              <a:t>נסיונות</a:t>
            </a:r>
            <a:r>
              <a:rPr lang="he-IL" sz="2400" dirty="0"/>
              <a:t> הוא הגובה שנקבע כרגישות חומר הנפץ למכה.</a:t>
            </a:r>
          </a:p>
          <a:p>
            <a:r>
              <a:rPr lang="he-IL" sz="2400" dirty="0"/>
              <a:t>החלוקה היא ל-3 סוגי רגישויות:</a:t>
            </a:r>
          </a:p>
          <a:p>
            <a:pPr marL="0" indent="0">
              <a:buNone/>
            </a:pPr>
            <a:endParaRPr lang="he-IL" sz="2400" dirty="0"/>
          </a:p>
        </p:txBody>
      </p:sp>
      <p:sp>
        <p:nvSpPr>
          <p:cNvPr id="4" name="מלבן 3">
            <a:extLst>
              <a:ext uri="{FF2B5EF4-FFF2-40B4-BE49-F238E27FC236}">
                <a16:creationId xmlns:a16="http://schemas.microsoft.com/office/drawing/2014/main" id="{2291E0DD-2FFC-486C-89D3-59E1627D56BB}"/>
              </a:ext>
            </a:extLst>
          </p:cNvPr>
          <p:cNvSpPr/>
          <p:nvPr/>
        </p:nvSpPr>
        <p:spPr>
          <a:xfrm>
            <a:off x="8141855" y="5276849"/>
            <a:ext cx="2678545" cy="11810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rgbClr val="FF0000"/>
                </a:solidFill>
              </a:rPr>
              <a:t>חומרי נפץ רגישים מאוד</a:t>
            </a:r>
          </a:p>
          <a:p>
            <a:pPr algn="ctr"/>
            <a:r>
              <a:rPr lang="he-IL" sz="2000" dirty="0">
                <a:solidFill>
                  <a:schemeClr val="tx2"/>
                </a:solidFill>
              </a:rPr>
              <a:t>נפילת משקולת מגובה קטן </a:t>
            </a:r>
          </a:p>
          <a:p>
            <a:pPr algn="ctr"/>
            <a:r>
              <a:rPr lang="he-IL" sz="2000" dirty="0">
                <a:solidFill>
                  <a:schemeClr val="tx2"/>
                </a:solidFill>
              </a:rPr>
              <a:t>מ-15 ס"מ</a:t>
            </a:r>
          </a:p>
        </p:txBody>
      </p:sp>
      <p:sp>
        <p:nvSpPr>
          <p:cNvPr id="5" name="מלבן 4">
            <a:extLst>
              <a:ext uri="{FF2B5EF4-FFF2-40B4-BE49-F238E27FC236}">
                <a16:creationId xmlns:a16="http://schemas.microsoft.com/office/drawing/2014/main" id="{AA836DC3-AEAF-46B7-A4A0-807DD4A3D463}"/>
              </a:ext>
            </a:extLst>
          </p:cNvPr>
          <p:cNvSpPr/>
          <p:nvPr/>
        </p:nvSpPr>
        <p:spPr>
          <a:xfrm>
            <a:off x="5084620" y="5276848"/>
            <a:ext cx="2904835" cy="11810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rgbClr val="FF0000"/>
                </a:solidFill>
              </a:rPr>
              <a:t>חומרי נפץ בעלי רגישות בינונית</a:t>
            </a:r>
          </a:p>
          <a:p>
            <a:pPr algn="ctr"/>
            <a:r>
              <a:rPr lang="he-IL" sz="2000" dirty="0">
                <a:solidFill>
                  <a:schemeClr val="tx2"/>
                </a:solidFill>
              </a:rPr>
              <a:t>נפילת משקולת מגובה שבין </a:t>
            </a:r>
          </a:p>
          <a:p>
            <a:pPr algn="ctr"/>
            <a:r>
              <a:rPr lang="he-IL" sz="2000" dirty="0">
                <a:solidFill>
                  <a:schemeClr val="tx2"/>
                </a:solidFill>
              </a:rPr>
              <a:t>15 עד 50 ס"מ</a:t>
            </a:r>
          </a:p>
        </p:txBody>
      </p:sp>
      <p:sp>
        <p:nvSpPr>
          <p:cNvPr id="6" name="מלבן 5">
            <a:extLst>
              <a:ext uri="{FF2B5EF4-FFF2-40B4-BE49-F238E27FC236}">
                <a16:creationId xmlns:a16="http://schemas.microsoft.com/office/drawing/2014/main" id="{12F51B16-6412-4B80-B3F3-D8DA052B8819}"/>
              </a:ext>
            </a:extLst>
          </p:cNvPr>
          <p:cNvSpPr/>
          <p:nvPr/>
        </p:nvSpPr>
        <p:spPr>
          <a:xfrm>
            <a:off x="2024207" y="5276848"/>
            <a:ext cx="2678545" cy="11810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rgbClr val="FF0000"/>
                </a:solidFill>
              </a:rPr>
              <a:t>חומרי נפץ בטוחים</a:t>
            </a:r>
          </a:p>
          <a:p>
            <a:pPr algn="ctr"/>
            <a:r>
              <a:rPr lang="he-IL" sz="2000" dirty="0">
                <a:solidFill>
                  <a:schemeClr val="tx2"/>
                </a:solidFill>
              </a:rPr>
              <a:t>נפילת משקולת מגובה מעל </a:t>
            </a:r>
          </a:p>
          <a:p>
            <a:pPr algn="ctr"/>
            <a:r>
              <a:rPr lang="he-IL" sz="2000" dirty="0">
                <a:solidFill>
                  <a:schemeClr val="tx2"/>
                </a:solidFill>
              </a:rPr>
              <a:t>50 ס"מ</a:t>
            </a:r>
          </a:p>
        </p:txBody>
      </p:sp>
      <p:pic>
        <p:nvPicPr>
          <p:cNvPr id="4100" name="Picture 4" descr="תמונה קשורה">
            <a:extLst>
              <a:ext uri="{FF2B5EF4-FFF2-40B4-BE49-F238E27FC236}">
                <a16:creationId xmlns:a16="http://schemas.microsoft.com/office/drawing/2014/main" id="{E4100341-C521-40AD-926B-4C50E2D94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871" y="129309"/>
            <a:ext cx="3395518" cy="3395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289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4E19477-30E9-44D8-8BCE-4467DAE27D1A}"/>
              </a:ext>
            </a:extLst>
          </p:cNvPr>
          <p:cNvSpPr>
            <a:spLocks noGrp="1"/>
          </p:cNvSpPr>
          <p:nvPr>
            <p:ph type="title"/>
          </p:nvPr>
        </p:nvSpPr>
        <p:spPr>
          <a:xfrm>
            <a:off x="7045294" y="638175"/>
            <a:ext cx="4668611" cy="1485900"/>
          </a:xfrm>
        </p:spPr>
        <p:txBody>
          <a:bodyPr>
            <a:normAutofit/>
          </a:bodyPr>
          <a:lstStyle/>
          <a:p>
            <a:r>
              <a:rPr lang="he-IL" sz="3100" dirty="0"/>
              <a:t>מבחנים לבדיקת רגישות של חומרי נפץ-מבחן המטוטלת</a:t>
            </a:r>
          </a:p>
        </p:txBody>
      </p:sp>
      <p:sp>
        <p:nvSpPr>
          <p:cNvPr id="3" name="מציין מיקום תוכן 2">
            <a:extLst>
              <a:ext uri="{FF2B5EF4-FFF2-40B4-BE49-F238E27FC236}">
                <a16:creationId xmlns:a16="http://schemas.microsoft.com/office/drawing/2014/main" id="{ACE1E4B7-44BF-44AF-AEB4-5510EFB285CA}"/>
              </a:ext>
            </a:extLst>
          </p:cNvPr>
          <p:cNvSpPr>
            <a:spLocks noGrp="1"/>
          </p:cNvSpPr>
          <p:nvPr>
            <p:ph idx="1"/>
          </p:nvPr>
        </p:nvSpPr>
        <p:spPr>
          <a:xfrm>
            <a:off x="7860667" y="2286000"/>
            <a:ext cx="3656419" cy="3581400"/>
          </a:xfrm>
        </p:spPr>
        <p:txBody>
          <a:bodyPr>
            <a:normAutofit fontScale="92500"/>
          </a:bodyPr>
          <a:lstStyle/>
          <a:p>
            <a:r>
              <a:rPr lang="he-IL" sz="2400" dirty="0"/>
              <a:t>מבחן שבודק את רגישות של חומר הנפץ לחיכוך.</a:t>
            </a:r>
          </a:p>
          <a:p>
            <a:r>
              <a:rPr lang="he-IL" sz="2400" dirty="0"/>
              <a:t>הפלה של זרוע מטוטלת מגבהים שונים על דגימת חומר נפץ .</a:t>
            </a:r>
          </a:p>
          <a:p>
            <a:r>
              <a:rPr lang="he-IL" sz="2400" dirty="0"/>
              <a:t>בהתאם לגובה ההטלה קובעים את רמת רגישות חומר הנפץ לחיכוך.</a:t>
            </a:r>
          </a:p>
          <a:p>
            <a:r>
              <a:rPr lang="he-IL" sz="2400" dirty="0"/>
              <a:t>הפעלה מגובה נמוך רגישות גדולה וכך לגבי שאר הרגישויות.</a:t>
            </a:r>
          </a:p>
          <a:p>
            <a:pPr marL="0" indent="0">
              <a:buNone/>
            </a:pPr>
            <a:endParaRPr lang="he-IL" dirty="0"/>
          </a:p>
        </p:txBody>
      </p:sp>
      <p:pic>
        <p:nvPicPr>
          <p:cNvPr id="5122" name="Picture 2" descr="תמונה קשורה">
            <a:extLst>
              <a:ext uri="{FF2B5EF4-FFF2-40B4-BE49-F238E27FC236}">
                <a16:creationId xmlns:a16="http://schemas.microsoft.com/office/drawing/2014/main" id="{D7757920-F8F9-4AF5-A7FB-6716DFB74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214005"/>
            <a:ext cx="4524375" cy="476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95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4E19477-30E9-44D8-8BCE-4467DAE27D1A}"/>
              </a:ext>
            </a:extLst>
          </p:cNvPr>
          <p:cNvSpPr>
            <a:spLocks noGrp="1"/>
          </p:cNvSpPr>
          <p:nvPr>
            <p:ph type="title"/>
          </p:nvPr>
        </p:nvSpPr>
        <p:spPr>
          <a:xfrm>
            <a:off x="784743" y="685800"/>
            <a:ext cx="5793475" cy="1485900"/>
          </a:xfrm>
        </p:spPr>
        <p:txBody>
          <a:bodyPr>
            <a:normAutofit/>
          </a:bodyPr>
          <a:lstStyle/>
          <a:p>
            <a:r>
              <a:rPr lang="he-IL"/>
              <a:t>מבחנים לבדיקת רגישות של חומרי נפץ-מבחן התנור</a:t>
            </a:r>
          </a:p>
        </p:txBody>
      </p:sp>
      <p:sp>
        <p:nvSpPr>
          <p:cNvPr id="3" name="מציין מיקום תוכן 2">
            <a:extLst>
              <a:ext uri="{FF2B5EF4-FFF2-40B4-BE49-F238E27FC236}">
                <a16:creationId xmlns:a16="http://schemas.microsoft.com/office/drawing/2014/main" id="{ACE1E4B7-44BF-44AF-AEB4-5510EFB285CA}"/>
              </a:ext>
            </a:extLst>
          </p:cNvPr>
          <p:cNvSpPr>
            <a:spLocks noGrp="1"/>
          </p:cNvSpPr>
          <p:nvPr>
            <p:ph idx="1"/>
          </p:nvPr>
        </p:nvSpPr>
        <p:spPr>
          <a:xfrm>
            <a:off x="784743" y="2286000"/>
            <a:ext cx="5793475" cy="3581400"/>
          </a:xfrm>
        </p:spPr>
        <p:txBody>
          <a:bodyPr>
            <a:normAutofit/>
          </a:bodyPr>
          <a:lstStyle/>
          <a:p>
            <a:r>
              <a:rPr lang="he-IL" sz="2800" dirty="0"/>
              <a:t>מבחן שבודק את רגישות של חומר הנפץ לחום.</a:t>
            </a:r>
          </a:p>
          <a:p>
            <a:r>
              <a:rPr lang="he-IL" sz="2800" dirty="0"/>
              <a:t>הכנסה של דגימת חומר נפץ לתנור עמיד בפיצוץ.</a:t>
            </a:r>
          </a:p>
          <a:p>
            <a:r>
              <a:rPr lang="he-IL" sz="2800" dirty="0"/>
              <a:t>מעלים את החום בתנור בהדרגתיות.</a:t>
            </a:r>
          </a:p>
          <a:p>
            <a:r>
              <a:rPr lang="he-IL" sz="2800" dirty="0"/>
              <a:t>דרגת החום המינימאלית שמפעילה את חומר הנפץ נקבעת כדרגת הרגישות לחום.</a:t>
            </a:r>
          </a:p>
          <a:p>
            <a:pPr marL="0" indent="0">
              <a:buNone/>
            </a:pPr>
            <a:endParaRPr lang="he-IL" dirty="0"/>
          </a:p>
        </p:txBody>
      </p:sp>
      <p:pic>
        <p:nvPicPr>
          <p:cNvPr id="4098" name="Picture 2" descr="×ª××¦××ª ×ª××× × ×¢×××¨ ×¡××× ×ª× ××¨×× ×ª×¢×©×××ª××">
            <a:extLst>
              <a:ext uri="{FF2B5EF4-FFF2-40B4-BE49-F238E27FC236}">
                <a16:creationId xmlns:a16="http://schemas.microsoft.com/office/drawing/2014/main" id="{A4A756F8-622C-4830-A017-E78ED4E27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6" r="16215"/>
          <a:stretch/>
        </p:blipFill>
        <p:spPr bwMode="auto">
          <a:xfrm>
            <a:off x="7612260" y="10"/>
            <a:ext cx="457973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901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369536-2506-4F69-A893-2350F41DD4C5}"/>
              </a:ext>
            </a:extLst>
          </p:cNvPr>
          <p:cNvSpPr>
            <a:spLocks noGrp="1"/>
          </p:cNvSpPr>
          <p:nvPr>
            <p:ph type="title"/>
          </p:nvPr>
        </p:nvSpPr>
        <p:spPr>
          <a:xfrm>
            <a:off x="4214191" y="281608"/>
            <a:ext cx="7417195" cy="821635"/>
          </a:xfrm>
        </p:spPr>
        <p:txBody>
          <a:bodyPr>
            <a:normAutofit/>
          </a:bodyPr>
          <a:lstStyle/>
          <a:p>
            <a:r>
              <a:rPr lang="he-IL" dirty="0"/>
              <a:t>הגדרה של חומר נפץ וחומר הודף</a:t>
            </a:r>
          </a:p>
        </p:txBody>
      </p:sp>
      <p:sp>
        <p:nvSpPr>
          <p:cNvPr id="9" name="Rectangle 8">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he-IL"/>
          </a:p>
        </p:txBody>
      </p:sp>
      <p:sp>
        <p:nvSpPr>
          <p:cNvPr id="4" name="מלבן 3">
            <a:extLst>
              <a:ext uri="{FF2B5EF4-FFF2-40B4-BE49-F238E27FC236}">
                <a16:creationId xmlns:a16="http://schemas.microsoft.com/office/drawing/2014/main" id="{BFE09BD4-FFB4-8935-745B-25EA7A28FBEF}"/>
              </a:ext>
            </a:extLst>
          </p:cNvPr>
          <p:cNvSpPr/>
          <p:nvPr/>
        </p:nvSpPr>
        <p:spPr>
          <a:xfrm>
            <a:off x="1411554" y="1351721"/>
            <a:ext cx="10219832" cy="2077279"/>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r" defTabSz="914400" rtl="1">
              <a:lnSpc>
                <a:spcPct val="94000"/>
              </a:lnSpc>
              <a:spcBef>
                <a:spcPts val="1000"/>
              </a:spcBef>
              <a:spcAft>
                <a:spcPts val="200"/>
              </a:spcAft>
            </a:pPr>
            <a:r>
              <a:rPr lang="he-IL" sz="2800">
                <a:solidFill>
                  <a:srgbClr val="191B0E"/>
                </a:solidFill>
              </a:rPr>
              <a:t>חומרי נפץ מוגדרים כחומרים יחידים או תערובות  חומרים ,אשר לאחר </a:t>
            </a:r>
            <a:r>
              <a:rPr lang="he-IL" sz="2800" b="1">
                <a:solidFill>
                  <a:srgbClr val="0070C0"/>
                </a:solidFill>
              </a:rPr>
              <a:t>יזימה מתאימה </a:t>
            </a:r>
            <a:r>
              <a:rPr lang="he-IL" sz="2800" b="1">
                <a:solidFill>
                  <a:srgbClr val="191B0E"/>
                </a:solidFill>
              </a:rPr>
              <a:t>משנים את מצב הצבירה,</a:t>
            </a:r>
            <a:r>
              <a:rPr lang="he-IL" sz="2800">
                <a:solidFill>
                  <a:srgbClr val="191B0E"/>
                </a:solidFill>
              </a:rPr>
              <a:t> עוברים תגובה </a:t>
            </a:r>
            <a:r>
              <a:rPr lang="he-IL" sz="2800">
                <a:solidFill>
                  <a:srgbClr val="0070C0"/>
                </a:solidFill>
              </a:rPr>
              <a:t>המתקדמת מעצמה</a:t>
            </a:r>
            <a:r>
              <a:rPr lang="he-IL" sz="2800">
                <a:solidFill>
                  <a:srgbClr val="191B0E"/>
                </a:solidFill>
              </a:rPr>
              <a:t>, תוך שחרור כמויות גדולות של חום וגזים בלחץ גבוהה. (תגובה זו מלווה באש ובהתהוות גלי הלם בסביבה המקיפה את חומר הנפץ)</a:t>
            </a:r>
            <a:endParaRPr lang="he-IL" sz="2800" dirty="0">
              <a:solidFill>
                <a:srgbClr val="191B0E"/>
              </a:solidFill>
            </a:endParaRPr>
          </a:p>
        </p:txBody>
      </p:sp>
      <p:sp>
        <p:nvSpPr>
          <p:cNvPr id="5" name="מלבן 4">
            <a:extLst>
              <a:ext uri="{FF2B5EF4-FFF2-40B4-BE49-F238E27FC236}">
                <a16:creationId xmlns:a16="http://schemas.microsoft.com/office/drawing/2014/main" id="{55BB075D-F305-2841-8722-14E0DCD8D5A3}"/>
              </a:ext>
            </a:extLst>
          </p:cNvPr>
          <p:cNvSpPr/>
          <p:nvPr/>
        </p:nvSpPr>
        <p:spPr>
          <a:xfrm>
            <a:off x="1411554" y="3945836"/>
            <a:ext cx="10219832" cy="135172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r"/>
            <a:r>
              <a:rPr lang="he-IL" sz="2800" dirty="0">
                <a:solidFill>
                  <a:prstClr val="black"/>
                </a:solidFill>
              </a:rPr>
              <a:t>חומרים הודפים מוגדרים כתערובות של חומרים ,אשר הפעלה </a:t>
            </a:r>
            <a:r>
              <a:rPr lang="he-IL" sz="2800" dirty="0">
                <a:solidFill>
                  <a:srgbClr val="0070C0"/>
                </a:solidFill>
              </a:rPr>
              <a:t>מתאימה</a:t>
            </a:r>
            <a:r>
              <a:rPr lang="he-IL" sz="2800" dirty="0">
                <a:solidFill>
                  <a:prstClr val="black"/>
                </a:solidFill>
              </a:rPr>
              <a:t>   </a:t>
            </a:r>
            <a:endParaRPr lang="he-IL" sz="2800" b="1" dirty="0">
              <a:solidFill>
                <a:prstClr val="black"/>
              </a:solidFill>
            </a:endParaRPr>
          </a:p>
          <a:p>
            <a:pPr lvl="0" algn="r"/>
            <a:r>
              <a:rPr lang="he-IL" sz="2800" b="1" dirty="0">
                <a:solidFill>
                  <a:prstClr val="black"/>
                </a:solidFill>
              </a:rPr>
              <a:t> מביאה אותם לתהליך </a:t>
            </a:r>
            <a:r>
              <a:rPr lang="he-IL" sz="2800" b="1" dirty="0">
                <a:solidFill>
                  <a:srgbClr val="0070C0"/>
                </a:solidFill>
              </a:rPr>
              <a:t>"בעירה" </a:t>
            </a:r>
            <a:r>
              <a:rPr lang="he-IL" sz="2800" b="1" dirty="0">
                <a:solidFill>
                  <a:prstClr val="black"/>
                </a:solidFill>
              </a:rPr>
              <a:t>מהירה , תוך יצירת כמויות גזים מרובות.</a:t>
            </a:r>
            <a:endParaRPr lang="he-IL" sz="2800" dirty="0">
              <a:solidFill>
                <a:prstClr val="black"/>
              </a:solidFill>
            </a:endParaRPr>
          </a:p>
        </p:txBody>
      </p:sp>
    </p:spTree>
    <p:extLst>
      <p:ext uri="{BB962C8B-B14F-4D97-AF65-F5344CB8AC3E}">
        <p14:creationId xmlns:p14="http://schemas.microsoft.com/office/powerpoint/2010/main" val="307250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4E19477-30E9-44D8-8BCE-4467DAE27D1A}"/>
              </a:ext>
            </a:extLst>
          </p:cNvPr>
          <p:cNvSpPr>
            <a:spLocks noGrp="1"/>
          </p:cNvSpPr>
          <p:nvPr>
            <p:ph type="title"/>
          </p:nvPr>
        </p:nvSpPr>
        <p:spPr>
          <a:xfrm>
            <a:off x="8471422" y="756419"/>
            <a:ext cx="3053039" cy="1060817"/>
          </a:xfrm>
        </p:spPr>
        <p:txBody>
          <a:bodyPr anchor="b">
            <a:normAutofit/>
          </a:bodyPr>
          <a:lstStyle/>
          <a:p>
            <a:r>
              <a:rPr lang="he-IL" sz="2400" dirty="0"/>
              <a:t>מבחנים לבדיקת רגישות של חומרי נפץ-מבחן החול</a:t>
            </a:r>
          </a:p>
        </p:txBody>
      </p:sp>
      <p:pic>
        <p:nvPicPr>
          <p:cNvPr id="5122" name="Picture 2" descr="×ª××¦××ª ×ª××× × ×¢×××¨ ××××× ×¢××××× ×××ª××ª">
            <a:extLst>
              <a:ext uri="{FF2B5EF4-FFF2-40B4-BE49-F238E27FC236}">
                <a16:creationId xmlns:a16="http://schemas.microsoft.com/office/drawing/2014/main" id="{42BA1A31-C845-4E4C-9B4B-0B1AB0F29A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16271" y="640080"/>
            <a:ext cx="4936388" cy="5577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ACE1E4B7-44BF-44AF-AEB4-5510EFB285CA}"/>
              </a:ext>
            </a:extLst>
          </p:cNvPr>
          <p:cNvSpPr>
            <a:spLocks noGrp="1"/>
          </p:cNvSpPr>
          <p:nvPr>
            <p:ph idx="1"/>
          </p:nvPr>
        </p:nvSpPr>
        <p:spPr>
          <a:xfrm>
            <a:off x="8568711" y="1933575"/>
            <a:ext cx="3053039" cy="3931920"/>
          </a:xfrm>
        </p:spPr>
        <p:txBody>
          <a:bodyPr>
            <a:normAutofit/>
          </a:bodyPr>
          <a:lstStyle/>
          <a:p>
            <a:r>
              <a:rPr lang="he-IL" dirty="0"/>
              <a:t>מבחן שבודק את כושר הרסיקות של חומר נפץ.</a:t>
            </a:r>
          </a:p>
          <a:p>
            <a:r>
              <a:rPr lang="he-IL" dirty="0"/>
              <a:t>מפוצצים דגימה של 0.4 גרם חומר נפץ בתוך מיכל מתכת המכיל חול מיוחד (בשם אוטווה) בעל גרגירים בגודל אחיד במשקל של 200 גרם.</a:t>
            </a:r>
          </a:p>
          <a:p>
            <a:r>
              <a:rPr lang="he-IL" dirty="0"/>
              <a:t>לאחר הפיצוץ מנפים את החול במסננת ומשקל החול שרוסק והפך לאבק הוא כושר ריסוקו של חומר הנפץ</a:t>
            </a:r>
          </a:p>
          <a:p>
            <a:pPr marL="0" indent="0">
              <a:buNone/>
            </a:pPr>
            <a:endParaRPr lang="he-IL" sz="1600" dirty="0"/>
          </a:p>
        </p:txBody>
      </p:sp>
    </p:spTree>
    <p:extLst>
      <p:ext uri="{BB962C8B-B14F-4D97-AF65-F5344CB8AC3E}">
        <p14:creationId xmlns:p14="http://schemas.microsoft.com/office/powerpoint/2010/main" val="118108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4E19477-30E9-44D8-8BCE-4467DAE27D1A}"/>
              </a:ext>
            </a:extLst>
          </p:cNvPr>
          <p:cNvSpPr>
            <a:spLocks noGrp="1"/>
          </p:cNvSpPr>
          <p:nvPr>
            <p:ph type="title"/>
          </p:nvPr>
        </p:nvSpPr>
        <p:spPr>
          <a:xfrm>
            <a:off x="1023562" y="685800"/>
            <a:ext cx="10493524" cy="1485900"/>
          </a:xfrm>
        </p:spPr>
        <p:txBody>
          <a:bodyPr>
            <a:normAutofit/>
          </a:bodyPr>
          <a:lstStyle/>
          <a:p>
            <a:r>
              <a:rPr lang="he-IL" dirty="0"/>
              <a:t>מבחנים לבדיקת רגישות של חומרי נפץ-מבחן הקליע</a:t>
            </a:r>
          </a:p>
        </p:txBody>
      </p:sp>
      <p:sp>
        <p:nvSpPr>
          <p:cNvPr id="3" name="מציין מיקום תוכן 2">
            <a:extLst>
              <a:ext uri="{FF2B5EF4-FFF2-40B4-BE49-F238E27FC236}">
                <a16:creationId xmlns:a16="http://schemas.microsoft.com/office/drawing/2014/main" id="{ACE1E4B7-44BF-44AF-AEB4-5510EFB285CA}"/>
              </a:ext>
            </a:extLst>
          </p:cNvPr>
          <p:cNvSpPr>
            <a:spLocks noGrp="1"/>
          </p:cNvSpPr>
          <p:nvPr>
            <p:ph idx="1"/>
          </p:nvPr>
        </p:nvSpPr>
        <p:spPr>
          <a:xfrm>
            <a:off x="1023562" y="2286000"/>
            <a:ext cx="5072437" cy="3581400"/>
          </a:xfrm>
        </p:spPr>
        <p:txBody>
          <a:bodyPr>
            <a:normAutofit/>
          </a:bodyPr>
          <a:lstStyle/>
          <a:p>
            <a:r>
              <a:rPr lang="he-IL" sz="2800" dirty="0"/>
              <a:t>מבחן שבודק את רגישות של חומר הנפץ לפגיעת קליע.</a:t>
            </a:r>
          </a:p>
          <a:p>
            <a:r>
              <a:rPr lang="he-IL" sz="2800" dirty="0"/>
              <a:t>ירי לעבר דגימת חומר נפץ בנשק מוגדר ממרחקים שונים.</a:t>
            </a:r>
          </a:p>
          <a:p>
            <a:r>
              <a:rPr lang="he-IL" sz="2800" dirty="0"/>
              <a:t>המרחק הרחוק בו הופעל חומר הנפץ נקבע כרגישות הנמוכה של חומר הנפץ לקליע.</a:t>
            </a:r>
          </a:p>
          <a:p>
            <a:pPr marL="0" indent="0">
              <a:buNone/>
            </a:pPr>
            <a:endParaRPr lang="he-IL" sz="1800" dirty="0"/>
          </a:p>
        </p:txBody>
      </p:sp>
      <p:pic>
        <p:nvPicPr>
          <p:cNvPr id="6146" name="Picture 2" descr="×ª××¦××ª ×ª××× × ×¢×××¨ ××× × ×©×§ ××¨××××">
            <a:extLst>
              <a:ext uri="{FF2B5EF4-FFF2-40B4-BE49-F238E27FC236}">
                <a16:creationId xmlns:a16="http://schemas.microsoft.com/office/drawing/2014/main" id="{EB5EF2FF-976F-4559-8379-705A6BE48B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92641" y="2600279"/>
            <a:ext cx="5105445" cy="249007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572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4E19477-30E9-44D8-8BCE-4467DAE27D1A}"/>
              </a:ext>
            </a:extLst>
          </p:cNvPr>
          <p:cNvSpPr>
            <a:spLocks noGrp="1"/>
          </p:cNvSpPr>
          <p:nvPr>
            <p:ph type="title"/>
          </p:nvPr>
        </p:nvSpPr>
        <p:spPr>
          <a:xfrm>
            <a:off x="2381250" y="427182"/>
            <a:ext cx="9579840" cy="1485900"/>
          </a:xfrm>
        </p:spPr>
        <p:txBody>
          <a:bodyPr>
            <a:normAutofit/>
          </a:bodyPr>
          <a:lstStyle/>
          <a:p>
            <a:r>
              <a:rPr lang="he-IL" sz="3600" dirty="0"/>
              <a:t>בדיקת מהירות ניפוץ של אצבע חומר נפץ -בדיקת </a:t>
            </a:r>
            <a:r>
              <a:rPr lang="he-IL" sz="3600" dirty="0" err="1"/>
              <a:t>דוטריש</a:t>
            </a:r>
            <a:endParaRPr lang="he-IL" sz="3600" dirty="0"/>
          </a:p>
        </p:txBody>
      </p:sp>
      <p:pic>
        <p:nvPicPr>
          <p:cNvPr id="5" name="תמונה 4" descr="תמונה שמכילה טקסט, לוח ציור&#10;&#10;התיאור נוצר באופן אוטומטי">
            <a:extLst>
              <a:ext uri="{FF2B5EF4-FFF2-40B4-BE49-F238E27FC236}">
                <a16:creationId xmlns:a16="http://schemas.microsoft.com/office/drawing/2014/main" id="{70D3B26F-863C-4D5C-86BA-2E0FE6097AF2}"/>
              </a:ext>
            </a:extLst>
          </p:cNvPr>
          <p:cNvPicPr>
            <a:picLocks noChangeAspect="1"/>
          </p:cNvPicPr>
          <p:nvPr/>
        </p:nvPicPr>
        <p:blipFill rotWithShape="1">
          <a:blip r:embed="rId2"/>
          <a:srcRect l="4722" t="19445" r="6666" b="12361"/>
          <a:stretch/>
        </p:blipFill>
        <p:spPr>
          <a:xfrm>
            <a:off x="5412623" y="1495425"/>
            <a:ext cx="6076950" cy="4676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תיבת טקסט 5">
            <a:extLst>
              <a:ext uri="{FF2B5EF4-FFF2-40B4-BE49-F238E27FC236}">
                <a16:creationId xmlns:a16="http://schemas.microsoft.com/office/drawing/2014/main" id="{09AF22E5-A5DA-4FAB-B8B5-583596EB1B40}"/>
              </a:ext>
            </a:extLst>
          </p:cNvPr>
          <p:cNvSpPr txBox="1"/>
          <p:nvPr/>
        </p:nvSpPr>
        <p:spPr>
          <a:xfrm>
            <a:off x="2085975" y="1371617"/>
            <a:ext cx="1524000" cy="707886"/>
          </a:xfrm>
          <a:prstGeom prst="rect">
            <a:avLst/>
          </a:prstGeom>
          <a:noFill/>
        </p:spPr>
        <p:txBody>
          <a:bodyPr wrap="square" rtlCol="1">
            <a:spAutoFit/>
          </a:bodyPr>
          <a:lstStyle/>
          <a:p>
            <a:r>
              <a:rPr lang="en-US" sz="2000" b="1" dirty="0"/>
              <a:t>V1 = </a:t>
            </a:r>
            <a:r>
              <a:rPr lang="en-US" sz="2000" b="1" u="sng" dirty="0"/>
              <a:t>L1 V2</a:t>
            </a:r>
          </a:p>
          <a:p>
            <a:r>
              <a:rPr lang="en-US" dirty="0"/>
              <a:t>          </a:t>
            </a:r>
            <a:r>
              <a:rPr lang="en-US" sz="2000" b="1" dirty="0"/>
              <a:t>2 L2</a:t>
            </a:r>
            <a:endParaRPr lang="he-IL" sz="2000" b="1" dirty="0"/>
          </a:p>
        </p:txBody>
      </p:sp>
      <p:sp>
        <p:nvSpPr>
          <p:cNvPr id="7" name="תיבת טקסט 6">
            <a:extLst>
              <a:ext uri="{FF2B5EF4-FFF2-40B4-BE49-F238E27FC236}">
                <a16:creationId xmlns:a16="http://schemas.microsoft.com/office/drawing/2014/main" id="{D722E564-88C3-4344-9F01-6C24C8D45539}"/>
              </a:ext>
            </a:extLst>
          </p:cNvPr>
          <p:cNvSpPr txBox="1"/>
          <p:nvPr/>
        </p:nvSpPr>
        <p:spPr>
          <a:xfrm>
            <a:off x="1200151" y="2162115"/>
            <a:ext cx="3646170" cy="400110"/>
          </a:xfrm>
          <a:prstGeom prst="rect">
            <a:avLst/>
          </a:prstGeom>
          <a:noFill/>
        </p:spPr>
        <p:txBody>
          <a:bodyPr wrap="square" rtlCol="1">
            <a:spAutoFit/>
          </a:bodyPr>
          <a:lstStyle/>
          <a:p>
            <a:r>
              <a:rPr lang="en-US" sz="2000" dirty="0"/>
              <a:t>V1 </a:t>
            </a:r>
            <a:r>
              <a:rPr lang="he-IL" sz="2000" dirty="0"/>
              <a:t>מהירות ניפוץ אצבע חומר נפץ </a:t>
            </a:r>
          </a:p>
        </p:txBody>
      </p:sp>
      <p:sp>
        <p:nvSpPr>
          <p:cNvPr id="11" name="תיבת טקסט 10">
            <a:extLst>
              <a:ext uri="{FF2B5EF4-FFF2-40B4-BE49-F238E27FC236}">
                <a16:creationId xmlns:a16="http://schemas.microsoft.com/office/drawing/2014/main" id="{15A5E503-4857-47D4-83C6-C8E6E1BC8F58}"/>
              </a:ext>
            </a:extLst>
          </p:cNvPr>
          <p:cNvSpPr txBox="1"/>
          <p:nvPr/>
        </p:nvSpPr>
        <p:spPr>
          <a:xfrm>
            <a:off x="1200151" y="2604969"/>
            <a:ext cx="3646170" cy="400110"/>
          </a:xfrm>
          <a:prstGeom prst="rect">
            <a:avLst/>
          </a:prstGeom>
          <a:noFill/>
        </p:spPr>
        <p:txBody>
          <a:bodyPr wrap="square" rtlCol="1">
            <a:spAutoFit/>
          </a:bodyPr>
          <a:lstStyle/>
          <a:p>
            <a:r>
              <a:rPr lang="en-US" sz="2000" dirty="0"/>
              <a:t>2a </a:t>
            </a:r>
            <a:r>
              <a:rPr lang="he-IL" sz="2000" dirty="0"/>
              <a:t>אורך הפתיל הרועם</a:t>
            </a:r>
          </a:p>
        </p:txBody>
      </p:sp>
      <p:sp>
        <p:nvSpPr>
          <p:cNvPr id="12" name="תיבת טקסט 11">
            <a:extLst>
              <a:ext uri="{FF2B5EF4-FFF2-40B4-BE49-F238E27FC236}">
                <a16:creationId xmlns:a16="http://schemas.microsoft.com/office/drawing/2014/main" id="{ABFE5937-7FEB-4EE8-AA67-1E9DB8EFB4C3}"/>
              </a:ext>
            </a:extLst>
          </p:cNvPr>
          <p:cNvSpPr txBox="1"/>
          <p:nvPr/>
        </p:nvSpPr>
        <p:spPr>
          <a:xfrm>
            <a:off x="1200150" y="3089552"/>
            <a:ext cx="3981449" cy="400110"/>
          </a:xfrm>
          <a:prstGeom prst="rect">
            <a:avLst/>
          </a:prstGeom>
          <a:noFill/>
        </p:spPr>
        <p:txBody>
          <a:bodyPr wrap="square" rtlCol="1">
            <a:spAutoFit/>
          </a:bodyPr>
          <a:lstStyle/>
          <a:p>
            <a:r>
              <a:rPr lang="en-US" sz="2000" dirty="0"/>
              <a:t>L1 </a:t>
            </a:r>
            <a:r>
              <a:rPr lang="he-IL" sz="2000" dirty="0"/>
              <a:t>מרחק קצוות ההפעלה של הפתיל הרועם</a:t>
            </a:r>
          </a:p>
        </p:txBody>
      </p:sp>
      <p:sp>
        <p:nvSpPr>
          <p:cNvPr id="13" name="תיבת טקסט 12">
            <a:extLst>
              <a:ext uri="{FF2B5EF4-FFF2-40B4-BE49-F238E27FC236}">
                <a16:creationId xmlns:a16="http://schemas.microsoft.com/office/drawing/2014/main" id="{0B13BF93-AD3B-430C-82D0-968B98E77346}"/>
              </a:ext>
            </a:extLst>
          </p:cNvPr>
          <p:cNvSpPr txBox="1"/>
          <p:nvPr/>
        </p:nvSpPr>
        <p:spPr>
          <a:xfrm>
            <a:off x="1228261" y="3656083"/>
            <a:ext cx="3646170" cy="400110"/>
          </a:xfrm>
          <a:prstGeom prst="rect">
            <a:avLst/>
          </a:prstGeom>
          <a:noFill/>
        </p:spPr>
        <p:txBody>
          <a:bodyPr wrap="square" rtlCol="1">
            <a:spAutoFit/>
          </a:bodyPr>
          <a:lstStyle/>
          <a:p>
            <a:r>
              <a:rPr lang="en-US" sz="2000" dirty="0"/>
              <a:t>L2 </a:t>
            </a:r>
            <a:r>
              <a:rPr lang="he-IL" sz="2000" dirty="0"/>
              <a:t>המרחק בין הציר לשקע הפיצוץ </a:t>
            </a:r>
          </a:p>
        </p:txBody>
      </p:sp>
      <p:sp>
        <p:nvSpPr>
          <p:cNvPr id="14" name="תיבת טקסט 13">
            <a:extLst>
              <a:ext uri="{FF2B5EF4-FFF2-40B4-BE49-F238E27FC236}">
                <a16:creationId xmlns:a16="http://schemas.microsoft.com/office/drawing/2014/main" id="{AFA32723-3EDA-4759-A951-F18CE5CDF5C8}"/>
              </a:ext>
            </a:extLst>
          </p:cNvPr>
          <p:cNvSpPr txBox="1"/>
          <p:nvPr/>
        </p:nvSpPr>
        <p:spPr>
          <a:xfrm>
            <a:off x="1228261" y="4177216"/>
            <a:ext cx="3646170" cy="400110"/>
          </a:xfrm>
          <a:prstGeom prst="rect">
            <a:avLst/>
          </a:prstGeom>
          <a:noFill/>
        </p:spPr>
        <p:txBody>
          <a:bodyPr wrap="square" rtlCol="1">
            <a:spAutoFit/>
          </a:bodyPr>
          <a:lstStyle/>
          <a:p>
            <a:r>
              <a:rPr lang="en-US" sz="2000" dirty="0"/>
              <a:t>V2 </a:t>
            </a:r>
            <a:r>
              <a:rPr lang="he-IL" sz="2000" dirty="0"/>
              <a:t>מהירות ניפוץ פתיל רועם</a:t>
            </a:r>
          </a:p>
        </p:txBody>
      </p:sp>
      <p:sp>
        <p:nvSpPr>
          <p:cNvPr id="15" name="תיבת טקסט 14">
            <a:extLst>
              <a:ext uri="{FF2B5EF4-FFF2-40B4-BE49-F238E27FC236}">
                <a16:creationId xmlns:a16="http://schemas.microsoft.com/office/drawing/2014/main" id="{378D821E-9C97-4490-B6EC-2CE2ABEDAF34}"/>
              </a:ext>
            </a:extLst>
          </p:cNvPr>
          <p:cNvSpPr txBox="1"/>
          <p:nvPr/>
        </p:nvSpPr>
        <p:spPr>
          <a:xfrm>
            <a:off x="1200151" y="4634329"/>
            <a:ext cx="3981448" cy="400110"/>
          </a:xfrm>
          <a:prstGeom prst="rect">
            <a:avLst/>
          </a:prstGeom>
          <a:noFill/>
        </p:spPr>
        <p:txBody>
          <a:bodyPr wrap="square" rtlCol="1">
            <a:spAutoFit/>
          </a:bodyPr>
          <a:lstStyle/>
          <a:p>
            <a:r>
              <a:rPr lang="en-US" sz="2000" dirty="0"/>
              <a:t>T1 </a:t>
            </a:r>
            <a:r>
              <a:rPr lang="he-IL" sz="2000" dirty="0"/>
              <a:t>זמן הגעת הניפוץ בפתיל רועם א למפגש</a:t>
            </a:r>
          </a:p>
        </p:txBody>
      </p:sp>
      <p:sp>
        <p:nvSpPr>
          <p:cNvPr id="16" name="תיבת טקסט 15">
            <a:extLst>
              <a:ext uri="{FF2B5EF4-FFF2-40B4-BE49-F238E27FC236}">
                <a16:creationId xmlns:a16="http://schemas.microsoft.com/office/drawing/2014/main" id="{3893CF1C-F4DF-44B1-A153-94C4774E5781}"/>
              </a:ext>
            </a:extLst>
          </p:cNvPr>
          <p:cNvSpPr txBox="1"/>
          <p:nvPr/>
        </p:nvSpPr>
        <p:spPr>
          <a:xfrm>
            <a:off x="1228261" y="5143857"/>
            <a:ext cx="3646170" cy="400110"/>
          </a:xfrm>
          <a:prstGeom prst="rect">
            <a:avLst/>
          </a:prstGeom>
          <a:noFill/>
        </p:spPr>
        <p:txBody>
          <a:bodyPr wrap="square" rtlCol="1">
            <a:spAutoFit/>
          </a:bodyPr>
          <a:lstStyle/>
          <a:p>
            <a:r>
              <a:rPr lang="en-US" sz="2000" dirty="0"/>
              <a:t>T2 </a:t>
            </a:r>
            <a:r>
              <a:rPr lang="he-IL" sz="2000" dirty="0"/>
              <a:t>זמן גל הניפוץ באצבע חומר נפץ</a:t>
            </a:r>
          </a:p>
        </p:txBody>
      </p:sp>
      <p:sp>
        <p:nvSpPr>
          <p:cNvPr id="17" name="תיבת טקסט 16">
            <a:extLst>
              <a:ext uri="{FF2B5EF4-FFF2-40B4-BE49-F238E27FC236}">
                <a16:creationId xmlns:a16="http://schemas.microsoft.com/office/drawing/2014/main" id="{D34F16CC-2EE3-4524-95AC-38C6CC21DCCB}"/>
              </a:ext>
            </a:extLst>
          </p:cNvPr>
          <p:cNvSpPr txBox="1"/>
          <p:nvPr/>
        </p:nvSpPr>
        <p:spPr>
          <a:xfrm>
            <a:off x="1228261" y="5588154"/>
            <a:ext cx="3646170" cy="400110"/>
          </a:xfrm>
          <a:prstGeom prst="rect">
            <a:avLst/>
          </a:prstGeom>
          <a:noFill/>
        </p:spPr>
        <p:txBody>
          <a:bodyPr wrap="square" rtlCol="1">
            <a:spAutoFit/>
          </a:bodyPr>
          <a:lstStyle/>
          <a:p>
            <a:r>
              <a:rPr lang="en-US" sz="2000" dirty="0"/>
              <a:t>T3 </a:t>
            </a:r>
            <a:r>
              <a:rPr lang="he-IL" sz="2000" dirty="0"/>
              <a:t>זמן גל הניפוץ של פתיל רועם ב'</a:t>
            </a:r>
          </a:p>
        </p:txBody>
      </p:sp>
    </p:spTree>
    <p:extLst>
      <p:ext uri="{BB962C8B-B14F-4D97-AF65-F5344CB8AC3E}">
        <p14:creationId xmlns:p14="http://schemas.microsoft.com/office/powerpoint/2010/main" val="3939164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6DDE03-A6E7-4A0E-88A9-517E06CBBF8C}"/>
              </a:ext>
            </a:extLst>
          </p:cNvPr>
          <p:cNvSpPr>
            <a:spLocks noGrp="1"/>
          </p:cNvSpPr>
          <p:nvPr>
            <p:ph type="title"/>
          </p:nvPr>
        </p:nvSpPr>
        <p:spPr>
          <a:xfrm>
            <a:off x="1896177" y="0"/>
            <a:ext cx="9601200" cy="1485900"/>
          </a:xfrm>
        </p:spPr>
        <p:txBody>
          <a:bodyPr/>
          <a:lstStyle/>
          <a:p>
            <a:r>
              <a:rPr lang="he-IL" dirty="0"/>
              <a:t>"אנפו"-אמצעי פיצוץ</a:t>
            </a:r>
          </a:p>
        </p:txBody>
      </p:sp>
      <p:sp>
        <p:nvSpPr>
          <p:cNvPr id="3" name="מציין מיקום תוכן 2">
            <a:extLst>
              <a:ext uri="{FF2B5EF4-FFF2-40B4-BE49-F238E27FC236}">
                <a16:creationId xmlns:a16="http://schemas.microsoft.com/office/drawing/2014/main" id="{1C0E4CAE-5181-4BEC-A80A-D9028A30A3C7}"/>
              </a:ext>
            </a:extLst>
          </p:cNvPr>
          <p:cNvSpPr>
            <a:spLocks noGrp="1"/>
          </p:cNvSpPr>
          <p:nvPr>
            <p:ph idx="1"/>
          </p:nvPr>
        </p:nvSpPr>
        <p:spPr>
          <a:xfrm>
            <a:off x="2197082" y="664372"/>
            <a:ext cx="9601200" cy="1053967"/>
          </a:xfrm>
        </p:spPr>
        <p:txBody>
          <a:bodyPr>
            <a:normAutofit fontScale="92500" lnSpcReduction="20000"/>
          </a:bodyPr>
          <a:lstStyle/>
          <a:p>
            <a:pPr>
              <a:buFont typeface="Wingdings" panose="05000000000000000000" pitchFamily="2" charset="2"/>
              <a:buChar char="§"/>
            </a:pPr>
            <a:r>
              <a:rPr lang="he-IL" sz="2400" dirty="0"/>
              <a:t>ה"אנפו" הינו החומר המקובל ביותר בעולם לצורכי פיצוץ בהנדסה אזרחית.</a:t>
            </a:r>
          </a:p>
          <a:p>
            <a:pPr>
              <a:buFont typeface="Wingdings" panose="05000000000000000000" pitchFamily="2" charset="2"/>
              <a:buChar char="§"/>
            </a:pPr>
            <a:r>
              <a:rPr lang="he-IL" sz="2400" dirty="0"/>
              <a:t>"אנפו" הוא כינוי כללי לקבוצת חומרי נפץ המשמשים לפיצוצים בעבודות </a:t>
            </a:r>
            <a:r>
              <a:rPr lang="he-IL" sz="2400" dirty="0" err="1"/>
              <a:t>חיצוב</a:t>
            </a:r>
            <a:r>
              <a:rPr lang="he-IL" sz="2400" dirty="0"/>
              <a:t> ואשר כל אחד מרכיביה אינם מוגדרים כחומר נפץ.  (לכן הכינוי שלו אמצעי לפיצוץ ולא חומר נפץ) </a:t>
            </a:r>
          </a:p>
          <a:p>
            <a:endParaRPr lang="he-IL" sz="2400" dirty="0"/>
          </a:p>
        </p:txBody>
      </p:sp>
      <p:graphicFrame>
        <p:nvGraphicFramePr>
          <p:cNvPr id="7" name="טבלה 4">
            <a:extLst>
              <a:ext uri="{FF2B5EF4-FFF2-40B4-BE49-F238E27FC236}">
                <a16:creationId xmlns:a16="http://schemas.microsoft.com/office/drawing/2014/main" id="{91725A10-11AE-4B81-9DA3-366950E863EB}"/>
              </a:ext>
            </a:extLst>
          </p:cNvPr>
          <p:cNvGraphicFramePr>
            <a:graphicFrameLocks/>
          </p:cNvGraphicFramePr>
          <p:nvPr/>
        </p:nvGraphicFramePr>
        <p:xfrm>
          <a:off x="2216291" y="1648669"/>
          <a:ext cx="9281086" cy="4968240"/>
        </p:xfrm>
        <a:graphic>
          <a:graphicData uri="http://schemas.openxmlformats.org/drawingml/2006/table">
            <a:tbl>
              <a:tblPr rtl="1" firstRow="1" bandRow="1">
                <a:tableStyleId>{E8B1032C-EA38-4F05-BA0D-38AFFFC7BED3}</a:tableStyleId>
              </a:tblPr>
              <a:tblGrid>
                <a:gridCol w="2437524">
                  <a:extLst>
                    <a:ext uri="{9D8B030D-6E8A-4147-A177-3AD203B41FA5}">
                      <a16:colId xmlns:a16="http://schemas.microsoft.com/office/drawing/2014/main" val="3545101500"/>
                    </a:ext>
                  </a:extLst>
                </a:gridCol>
                <a:gridCol w="6843562">
                  <a:extLst>
                    <a:ext uri="{9D8B030D-6E8A-4147-A177-3AD203B41FA5}">
                      <a16:colId xmlns:a16="http://schemas.microsoft.com/office/drawing/2014/main" val="113752816"/>
                    </a:ext>
                  </a:extLst>
                </a:gridCol>
              </a:tblGrid>
              <a:tr h="370840">
                <a:tc>
                  <a:txBody>
                    <a:bodyPr/>
                    <a:lstStyle/>
                    <a:p>
                      <a:pPr algn="ctr" rtl="1"/>
                      <a:r>
                        <a:rPr lang="he-IL" sz="2000" dirty="0"/>
                        <a:t>מאפיינים</a:t>
                      </a:r>
                    </a:p>
                  </a:txBody>
                  <a:tcPr/>
                </a:tc>
                <a:tc>
                  <a:txBody>
                    <a:bodyPr/>
                    <a:lstStyle/>
                    <a:p>
                      <a:pPr algn="ctr" rtl="1"/>
                      <a:r>
                        <a:rPr lang="he-IL" sz="2000" dirty="0"/>
                        <a:t>נתונים</a:t>
                      </a:r>
                    </a:p>
                  </a:txBody>
                  <a:tcPr/>
                </a:tc>
                <a:extLst>
                  <a:ext uri="{0D108BD9-81ED-4DB2-BD59-A6C34878D82A}">
                    <a16:rowId xmlns:a16="http://schemas.microsoft.com/office/drawing/2014/main" val="780122410"/>
                  </a:ext>
                </a:extLst>
              </a:tr>
              <a:tr h="370840">
                <a:tc>
                  <a:txBody>
                    <a:bodyPr/>
                    <a:lstStyle/>
                    <a:p>
                      <a:pPr rtl="1"/>
                      <a:r>
                        <a:rPr lang="he-IL" sz="2400" dirty="0"/>
                        <a:t>הרכב החומר</a:t>
                      </a:r>
                    </a:p>
                  </a:txBody>
                  <a:tcPr/>
                </a:tc>
                <a:tc>
                  <a:txBody>
                    <a:bodyPr/>
                    <a:lstStyle/>
                    <a:p>
                      <a:pPr rtl="1"/>
                      <a:r>
                        <a:rPr lang="he-IL" sz="2400" dirty="0">
                          <a:hlinkClick r:id="" action="ppaction://noaction"/>
                        </a:rPr>
                        <a:t>אמוניום </a:t>
                      </a:r>
                      <a:r>
                        <a:rPr lang="he-IL" sz="2400" dirty="0" err="1">
                          <a:hlinkClick r:id="" action="ppaction://noaction"/>
                        </a:rPr>
                        <a:t>ניטראט</a:t>
                      </a:r>
                      <a:r>
                        <a:rPr lang="he-IL" sz="2400" dirty="0">
                          <a:hlinkClick r:id="" action="ppaction://noaction"/>
                        </a:rPr>
                        <a:t> </a:t>
                      </a:r>
                      <a:r>
                        <a:rPr lang="he-IL" dirty="0"/>
                        <a:t>וחומרים יוצרי רגישות כגון: סולר, פחם, נסורת, גופרית</a:t>
                      </a:r>
                    </a:p>
                    <a:p>
                      <a:pPr rtl="1"/>
                      <a:r>
                        <a:rPr lang="he-IL" dirty="0"/>
                        <a:t>(תוספת של גבישי/אבקות מגנזיום ,</a:t>
                      </a:r>
                      <a:r>
                        <a:rPr lang="he-IL" dirty="0" err="1"/>
                        <a:t>אלומניום</a:t>
                      </a:r>
                      <a:r>
                        <a:rPr lang="he-IL" dirty="0"/>
                        <a:t> תגדיל את הרגישות שלו להפעלה)</a:t>
                      </a:r>
                    </a:p>
                  </a:txBody>
                  <a:tcPr/>
                </a:tc>
                <a:extLst>
                  <a:ext uri="{0D108BD9-81ED-4DB2-BD59-A6C34878D82A}">
                    <a16:rowId xmlns:a16="http://schemas.microsoft.com/office/drawing/2014/main" val="1456449519"/>
                  </a:ext>
                </a:extLst>
              </a:tr>
              <a:tr h="370840">
                <a:tc>
                  <a:txBody>
                    <a:bodyPr/>
                    <a:lstStyle/>
                    <a:p>
                      <a:pPr rtl="1"/>
                      <a:r>
                        <a:rPr lang="he-IL" sz="2400" dirty="0"/>
                        <a:t>צורת הגבישים</a:t>
                      </a:r>
                    </a:p>
                  </a:txBody>
                  <a:tcPr/>
                </a:tc>
                <a:tc>
                  <a:txBody>
                    <a:bodyPr/>
                    <a:lstStyle/>
                    <a:p>
                      <a:pPr rtl="1"/>
                      <a:r>
                        <a:rPr lang="he-IL" dirty="0"/>
                        <a:t>גבישים (</a:t>
                      </a:r>
                      <a:r>
                        <a:rPr lang="he-IL" dirty="0" err="1"/>
                        <a:t>פרילים</a:t>
                      </a:r>
                      <a:r>
                        <a:rPr lang="he-IL" dirty="0"/>
                        <a:t>) בצבע לבן- </a:t>
                      </a:r>
                      <a:r>
                        <a:rPr lang="he-IL" dirty="0" err="1"/>
                        <a:t>הפריל</a:t>
                      </a:r>
                      <a:r>
                        <a:rPr lang="he-IL" dirty="0"/>
                        <a:t> נוצר על ידי קירור טיפות מלח מותכות הנופלות בנפילה חופשית בתוך מגדל.</a:t>
                      </a:r>
                    </a:p>
                  </a:txBody>
                  <a:tcPr/>
                </a:tc>
                <a:extLst>
                  <a:ext uri="{0D108BD9-81ED-4DB2-BD59-A6C34878D82A}">
                    <a16:rowId xmlns:a16="http://schemas.microsoft.com/office/drawing/2014/main" val="1193709167"/>
                  </a:ext>
                </a:extLst>
              </a:tr>
              <a:tr h="370840">
                <a:tc>
                  <a:txBody>
                    <a:bodyPr/>
                    <a:lstStyle/>
                    <a:p>
                      <a:pPr rtl="1"/>
                      <a:r>
                        <a:rPr lang="he-IL" sz="2400" dirty="0"/>
                        <a:t>מינון</a:t>
                      </a:r>
                    </a:p>
                  </a:txBody>
                  <a:tcPr/>
                </a:tc>
                <a:tc>
                  <a:txBody>
                    <a:bodyPr/>
                    <a:lstStyle/>
                    <a:p>
                      <a:pPr rtl="1"/>
                      <a:r>
                        <a:rPr lang="he-IL" dirty="0"/>
                        <a:t>מאזן החמצן האידיאלי מתקבל ביחס מחמצן/מחזר 6% סולר 94% אמוניום </a:t>
                      </a:r>
                      <a:r>
                        <a:rPr lang="he-IL" dirty="0" err="1"/>
                        <a:t>ניטראט</a:t>
                      </a:r>
                      <a:r>
                        <a:rPr lang="he-IL" dirty="0"/>
                        <a:t>.</a:t>
                      </a:r>
                    </a:p>
                    <a:p>
                      <a:pPr rtl="1"/>
                      <a:r>
                        <a:rPr lang="he-IL" dirty="0"/>
                        <a:t>שינוי בהרכב התערובת על ידי העלאה/הורדת היחסים בין שני החומרים תשנה באופן קיצוני את תכונות החומר.</a:t>
                      </a:r>
                    </a:p>
                  </a:txBody>
                  <a:tcPr/>
                </a:tc>
                <a:extLst>
                  <a:ext uri="{0D108BD9-81ED-4DB2-BD59-A6C34878D82A}">
                    <a16:rowId xmlns:a16="http://schemas.microsoft.com/office/drawing/2014/main" val="4038344948"/>
                  </a:ext>
                </a:extLst>
              </a:tr>
              <a:tr h="370840">
                <a:tc>
                  <a:txBody>
                    <a:bodyPr/>
                    <a:lstStyle/>
                    <a:p>
                      <a:pPr rtl="1"/>
                      <a:r>
                        <a:rPr lang="he-IL" sz="2400" dirty="0"/>
                        <a:t>היגרוסקופיות</a:t>
                      </a:r>
                    </a:p>
                  </a:txBody>
                  <a:tcPr/>
                </a:tc>
                <a:tc>
                  <a:txBody>
                    <a:bodyPr/>
                    <a:lstStyle/>
                    <a:p>
                      <a:pPr rtl="1"/>
                      <a:r>
                        <a:rPr lang="he-IL" dirty="0"/>
                        <a:t>עקב הימצאות אמוניום </a:t>
                      </a:r>
                      <a:r>
                        <a:rPr lang="he-IL" dirty="0" err="1"/>
                        <a:t>ניטראט</a:t>
                      </a:r>
                      <a:r>
                        <a:rPr lang="he-IL" dirty="0"/>
                        <a:t> בתערובת נחשב ה"אנפו" כחומר מאוד היגרוסקופי</a:t>
                      </a:r>
                    </a:p>
                  </a:txBody>
                  <a:tcPr/>
                </a:tc>
                <a:extLst>
                  <a:ext uri="{0D108BD9-81ED-4DB2-BD59-A6C34878D82A}">
                    <a16:rowId xmlns:a16="http://schemas.microsoft.com/office/drawing/2014/main" val="1418381276"/>
                  </a:ext>
                </a:extLst>
              </a:tr>
              <a:tr h="370840">
                <a:tc>
                  <a:txBody>
                    <a:bodyPr/>
                    <a:lstStyle/>
                    <a:p>
                      <a:pPr rtl="1"/>
                      <a:r>
                        <a:rPr lang="he-IL" sz="2400" dirty="0" err="1"/>
                        <a:t>ברזנטיות</a:t>
                      </a:r>
                      <a:endParaRPr lang="he-IL" sz="2400" dirty="0"/>
                    </a:p>
                  </a:txBody>
                  <a:tcPr/>
                </a:tc>
                <a:tc>
                  <a:txBody>
                    <a:bodyPr/>
                    <a:lstStyle/>
                    <a:p>
                      <a:pPr rtl="1"/>
                      <a:r>
                        <a:rPr lang="he-IL" dirty="0"/>
                        <a:t>נמוכה ביחס לחומרים צבאיים- לשימוש אזרחי הדבר מהווה מעלה</a:t>
                      </a:r>
                    </a:p>
                  </a:txBody>
                  <a:tcPr/>
                </a:tc>
                <a:extLst>
                  <a:ext uri="{0D108BD9-81ED-4DB2-BD59-A6C34878D82A}">
                    <a16:rowId xmlns:a16="http://schemas.microsoft.com/office/drawing/2014/main" val="1289654536"/>
                  </a:ext>
                </a:extLst>
              </a:tr>
              <a:tr h="370840">
                <a:tc>
                  <a:txBody>
                    <a:bodyPr/>
                    <a:lstStyle/>
                    <a:p>
                      <a:pPr rtl="1"/>
                      <a:r>
                        <a:rPr lang="he-IL" sz="2400" dirty="0"/>
                        <a:t>קוטר קריטי</a:t>
                      </a:r>
                    </a:p>
                  </a:txBody>
                  <a:tcPr/>
                </a:tc>
                <a:tc>
                  <a:txBody>
                    <a:bodyPr/>
                    <a:lstStyle/>
                    <a:p>
                      <a:pPr rtl="1"/>
                      <a:r>
                        <a:rPr lang="he-IL" dirty="0"/>
                        <a:t>בסביבות 2-3 צול</a:t>
                      </a:r>
                    </a:p>
                  </a:txBody>
                  <a:tcPr/>
                </a:tc>
                <a:extLst>
                  <a:ext uri="{0D108BD9-81ED-4DB2-BD59-A6C34878D82A}">
                    <a16:rowId xmlns:a16="http://schemas.microsoft.com/office/drawing/2014/main" val="885725959"/>
                  </a:ext>
                </a:extLst>
              </a:tr>
              <a:tr h="370840">
                <a:tc>
                  <a:txBody>
                    <a:bodyPr/>
                    <a:lstStyle/>
                    <a:p>
                      <a:pPr rtl="1"/>
                      <a:r>
                        <a:rPr lang="he-IL" sz="2400" dirty="0"/>
                        <a:t>רגישות להפעלה</a:t>
                      </a:r>
                    </a:p>
                  </a:txBody>
                  <a:tcPr/>
                </a:tc>
                <a:tc>
                  <a:txBody>
                    <a:bodyPr/>
                    <a:lstStyle/>
                    <a:p>
                      <a:pPr rtl="1"/>
                      <a:r>
                        <a:rPr lang="he-IL" dirty="0"/>
                        <a:t>מצריך מאיץ להפעלה</a:t>
                      </a:r>
                      <a:r>
                        <a:rPr lang="en-US" sz="1800" kern="1200" dirty="0">
                          <a:effectLst/>
                        </a:rPr>
                        <a:t>(PRIMER)</a:t>
                      </a:r>
                      <a:endParaRPr lang="he-IL" dirty="0"/>
                    </a:p>
                  </a:txBody>
                  <a:tcPr/>
                </a:tc>
                <a:extLst>
                  <a:ext uri="{0D108BD9-81ED-4DB2-BD59-A6C34878D82A}">
                    <a16:rowId xmlns:a16="http://schemas.microsoft.com/office/drawing/2014/main" val="2319003753"/>
                  </a:ext>
                </a:extLst>
              </a:tr>
              <a:tr h="370840">
                <a:tc>
                  <a:txBody>
                    <a:bodyPr/>
                    <a:lstStyle/>
                    <a:p>
                      <a:pPr rtl="1"/>
                      <a:r>
                        <a:rPr lang="he-IL" sz="2400" dirty="0"/>
                        <a:t>מסיסות </a:t>
                      </a:r>
                    </a:p>
                  </a:txBody>
                  <a:tcPr/>
                </a:tc>
                <a:tc>
                  <a:txBody>
                    <a:bodyPr/>
                    <a:lstStyle/>
                    <a:p>
                      <a:pPr rtl="1"/>
                      <a:r>
                        <a:rPr lang="he-IL" dirty="0"/>
                        <a:t>מסיס במים ובמסיסים אורגניים כגון פטרול, אתר </a:t>
                      </a:r>
                      <a:r>
                        <a:rPr lang="he-IL" dirty="0" err="1"/>
                        <a:t>ואציטון</a:t>
                      </a:r>
                      <a:r>
                        <a:rPr lang="he-IL" dirty="0"/>
                        <a:t>.</a:t>
                      </a:r>
                    </a:p>
                  </a:txBody>
                  <a:tcPr/>
                </a:tc>
                <a:extLst>
                  <a:ext uri="{0D108BD9-81ED-4DB2-BD59-A6C34878D82A}">
                    <a16:rowId xmlns:a16="http://schemas.microsoft.com/office/drawing/2014/main" val="3390926299"/>
                  </a:ext>
                </a:extLst>
              </a:tr>
            </a:tbl>
          </a:graphicData>
        </a:graphic>
      </p:graphicFrame>
    </p:spTree>
    <p:extLst>
      <p:ext uri="{BB962C8B-B14F-4D97-AF65-F5344CB8AC3E}">
        <p14:creationId xmlns:p14="http://schemas.microsoft.com/office/powerpoint/2010/main" val="225352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1C0E4CAE-5181-4BEC-A80A-D9028A30A3C7}"/>
              </a:ext>
            </a:extLst>
          </p:cNvPr>
          <p:cNvSpPr>
            <a:spLocks noGrp="1"/>
          </p:cNvSpPr>
          <p:nvPr>
            <p:ph idx="1"/>
          </p:nvPr>
        </p:nvSpPr>
        <p:spPr>
          <a:xfrm>
            <a:off x="1480646" y="1465182"/>
            <a:ext cx="10047860" cy="5074577"/>
          </a:xfrm>
        </p:spPr>
        <p:txBody>
          <a:bodyPr>
            <a:normAutofit/>
          </a:bodyPr>
          <a:lstStyle/>
          <a:p>
            <a:pPr>
              <a:buFont typeface="Wingdings" panose="05000000000000000000" pitchFamily="2" charset="2"/>
              <a:buChar char="ü"/>
            </a:pPr>
            <a:r>
              <a:rPr lang="he-IL" sz="2400" dirty="0"/>
              <a:t>המבנה הפיסי של האמוניום </a:t>
            </a:r>
            <a:r>
              <a:rPr lang="he-IL" sz="2400" dirty="0" err="1"/>
              <a:t>ניטראט</a:t>
            </a:r>
            <a:r>
              <a:rPr lang="he-IL" sz="2400" dirty="0"/>
              <a:t> כגון: טיב, גודל גבישים, צורה, קושי, נקבוביות והיגרוסקופיות.</a:t>
            </a:r>
          </a:p>
          <a:p>
            <a:pPr>
              <a:buFont typeface="Wingdings" panose="05000000000000000000" pitchFamily="2" charset="2"/>
              <a:buChar char="ü"/>
            </a:pPr>
            <a:r>
              <a:rPr lang="he-IL" sz="2400" dirty="0"/>
              <a:t>מינון </a:t>
            </a:r>
            <a:r>
              <a:rPr lang="he-IL" sz="2400" dirty="0" err="1"/>
              <a:t>מדוייק</a:t>
            </a:r>
            <a:r>
              <a:rPr lang="he-IL" sz="2400" dirty="0"/>
              <a:t> של מרכיבי התערובת.</a:t>
            </a:r>
          </a:p>
          <a:p>
            <a:pPr>
              <a:buFont typeface="Wingdings" panose="05000000000000000000" pitchFamily="2" charset="2"/>
              <a:buChar char="ü"/>
            </a:pPr>
            <a:r>
              <a:rPr lang="he-IL" sz="2400" dirty="0"/>
              <a:t>ערבוב אשר יבטיח מגע אחיד והדוק בין מרכיבי התערובת (הוספת צבע)</a:t>
            </a:r>
          </a:p>
          <a:p>
            <a:pPr>
              <a:buFont typeface="Wingdings" panose="05000000000000000000" pitchFamily="2" charset="2"/>
              <a:buChar char="ü"/>
            </a:pPr>
            <a:r>
              <a:rPr lang="he-IL" sz="2400" dirty="0"/>
              <a:t>קוטר חור הקידוח.</a:t>
            </a:r>
          </a:p>
          <a:p>
            <a:pPr>
              <a:buFont typeface="Wingdings" panose="05000000000000000000" pitchFamily="2" charset="2"/>
              <a:buChar char="ü"/>
            </a:pPr>
            <a:r>
              <a:rPr lang="he-IL" sz="2400" dirty="0"/>
              <a:t>שיעור הכליאה של המטען (לצורה ולטיב סתימת המטען בתוך חור קידוח ישנה משמעות גדולה למניעת בריחת </a:t>
            </a:r>
            <a:r>
              <a:rPr lang="he-IL" sz="2400" dirty="0" err="1"/>
              <a:t>אנרגייה</a:t>
            </a:r>
            <a:r>
              <a:rPr lang="he-IL" sz="2400" dirty="0"/>
              <a:t> אל-על)</a:t>
            </a:r>
          </a:p>
          <a:p>
            <a:pPr>
              <a:buFont typeface="Wingdings" panose="05000000000000000000" pitchFamily="2" charset="2"/>
              <a:buChar char="ü"/>
            </a:pPr>
            <a:r>
              <a:rPr lang="he-IL" sz="2400" dirty="0"/>
              <a:t>צפיפות החומר.</a:t>
            </a:r>
          </a:p>
          <a:p>
            <a:pPr>
              <a:buFont typeface="Wingdings" panose="05000000000000000000" pitchFamily="2" charset="2"/>
              <a:buChar char="ü"/>
            </a:pPr>
            <a:r>
              <a:rPr lang="he-IL" sz="2400" dirty="0"/>
              <a:t>העדר רטיבות.</a:t>
            </a:r>
          </a:p>
          <a:p>
            <a:pPr>
              <a:buFont typeface="Wingdings" panose="05000000000000000000" pitchFamily="2" charset="2"/>
              <a:buChar char="ü"/>
            </a:pPr>
            <a:r>
              <a:rPr lang="he-IL" sz="2400" dirty="0"/>
              <a:t>עוצמה ומיקום של </a:t>
            </a:r>
            <a:r>
              <a:rPr lang="he-IL" sz="2400" dirty="0" err="1"/>
              <a:t>הפרימר</a:t>
            </a:r>
            <a:r>
              <a:rPr lang="he-IL" sz="2400" dirty="0"/>
              <a:t> או הבוסטר.( קוטרו של </a:t>
            </a:r>
            <a:r>
              <a:rPr lang="he-IL" sz="2400" dirty="0" err="1"/>
              <a:t>הפריימר</a:t>
            </a:r>
            <a:r>
              <a:rPr lang="he-IL" sz="2400" dirty="0"/>
              <a:t>/בוסטר הוא בעל חשיבות גדולה מאשר אורכו- על </a:t>
            </a:r>
            <a:r>
              <a:rPr lang="he-IL" sz="2400" dirty="0" err="1"/>
              <a:t>הפרימר</a:t>
            </a:r>
            <a:r>
              <a:rPr lang="he-IL" sz="2400" dirty="0"/>
              <a:t>/בוסטר להיות מותאמים לקוטר הקידוח )</a:t>
            </a:r>
          </a:p>
          <a:p>
            <a:pPr>
              <a:buFont typeface="Wingdings" panose="05000000000000000000" pitchFamily="2" charset="2"/>
              <a:buChar char="ü"/>
            </a:pPr>
            <a:endParaRPr lang="he-IL" sz="2400" dirty="0"/>
          </a:p>
          <a:p>
            <a:pPr>
              <a:buFont typeface="Wingdings" panose="05000000000000000000" pitchFamily="2" charset="2"/>
              <a:buChar char="§"/>
            </a:pPr>
            <a:endParaRPr lang="he-IL" sz="2400" dirty="0"/>
          </a:p>
          <a:p>
            <a:pPr marL="0" indent="0">
              <a:buNone/>
            </a:pPr>
            <a:endParaRPr lang="he-IL" sz="2400" dirty="0"/>
          </a:p>
        </p:txBody>
      </p:sp>
      <p:sp>
        <p:nvSpPr>
          <p:cNvPr id="5" name="מלבן 4">
            <a:extLst>
              <a:ext uri="{FF2B5EF4-FFF2-40B4-BE49-F238E27FC236}">
                <a16:creationId xmlns:a16="http://schemas.microsoft.com/office/drawing/2014/main" id="{6F4FC31F-35B9-39C3-4AA3-4B4659C9A186}"/>
              </a:ext>
            </a:extLst>
          </p:cNvPr>
          <p:cNvSpPr/>
          <p:nvPr/>
        </p:nvSpPr>
        <p:spPr>
          <a:xfrm>
            <a:off x="2613991" y="457200"/>
            <a:ext cx="8299174" cy="82331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083CE99E-4759-637D-D6DF-E65712C52CF5}"/>
              </a:ext>
            </a:extLst>
          </p:cNvPr>
          <p:cNvSpPr/>
          <p:nvPr/>
        </p:nvSpPr>
        <p:spPr>
          <a:xfrm>
            <a:off x="2896975" y="630101"/>
            <a:ext cx="7733207" cy="523220"/>
          </a:xfrm>
          <a:prstGeom prst="rect">
            <a:avLst/>
          </a:prstGeom>
          <a:noFill/>
        </p:spPr>
        <p:txBody>
          <a:bodyPr wrap="none" lIns="91440" tIns="45720" rIns="91440" bIns="45720">
            <a:spAutoFit/>
          </a:bodyPr>
          <a:lstStyle/>
          <a:p>
            <a:pPr algn="ctr"/>
            <a:r>
              <a:rPr lang="he-IL" sz="2800" b="0" cap="none" spc="0" dirty="0">
                <a:ln w="0"/>
                <a:solidFill>
                  <a:schemeClr val="tx1"/>
                </a:solidFill>
                <a:effectLst>
                  <a:outerShdw blurRad="38100" dist="19050" dir="2700000" algn="tl" rotWithShape="0">
                    <a:schemeClr val="dk1">
                      <a:alpha val="40000"/>
                    </a:schemeClr>
                  </a:outerShdw>
                </a:effectLst>
              </a:rPr>
              <a:t>עוצמת הפיצוץ של חומר נפץ "אנפו" </a:t>
            </a:r>
            <a:r>
              <a:rPr lang="he-IL" sz="2800" b="0" cap="none" spc="0" dirty="0" err="1">
                <a:ln w="0"/>
                <a:solidFill>
                  <a:schemeClr val="tx1"/>
                </a:solidFill>
                <a:effectLst>
                  <a:outerShdw blurRad="38100" dist="19050" dir="2700000" algn="tl" rotWithShape="0">
                    <a:schemeClr val="dk1">
                      <a:alpha val="40000"/>
                    </a:schemeClr>
                  </a:outerShdw>
                </a:effectLst>
              </a:rPr>
              <a:t>תלוייה</a:t>
            </a:r>
            <a:r>
              <a:rPr lang="he-IL" sz="2800" b="0" cap="none" spc="0" dirty="0">
                <a:ln w="0"/>
                <a:solidFill>
                  <a:schemeClr val="tx1"/>
                </a:solidFill>
                <a:effectLst>
                  <a:outerShdw blurRad="38100" dist="19050" dir="2700000" algn="tl" rotWithShape="0">
                    <a:schemeClr val="dk1">
                      <a:alpha val="40000"/>
                    </a:schemeClr>
                  </a:outerShdw>
                </a:effectLst>
              </a:rPr>
              <a:t> במרכיבים הבאים</a:t>
            </a:r>
          </a:p>
        </p:txBody>
      </p:sp>
    </p:spTree>
    <p:extLst>
      <p:ext uri="{BB962C8B-B14F-4D97-AF65-F5344CB8AC3E}">
        <p14:creationId xmlns:p14="http://schemas.microsoft.com/office/powerpoint/2010/main" val="5603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A521E127-D46B-4795-8560-361139763ED2}"/>
              </a:ext>
            </a:extLst>
          </p:cNvPr>
          <p:cNvGraphicFramePr>
            <a:graphicFrameLocks noGrp="1"/>
          </p:cNvGraphicFramePr>
          <p:nvPr>
            <p:ph idx="1"/>
            <p:extLst>
              <p:ext uri="{D42A27DB-BD31-4B8C-83A1-F6EECF244321}">
                <p14:modId xmlns:p14="http://schemas.microsoft.com/office/powerpoint/2010/main" val="3695033212"/>
              </p:ext>
            </p:extLst>
          </p:nvPr>
        </p:nvGraphicFramePr>
        <p:xfrm>
          <a:off x="3089193" y="2464895"/>
          <a:ext cx="6400798" cy="3566160"/>
        </p:xfrm>
        <a:graphic>
          <a:graphicData uri="http://schemas.openxmlformats.org/drawingml/2006/table">
            <a:tbl>
              <a:tblPr rtl="1" firstRow="1" bandRow="1">
                <a:tableStyleId>{E8B1032C-EA38-4F05-BA0D-38AFFFC7BED3}</a:tableStyleId>
              </a:tblPr>
              <a:tblGrid>
                <a:gridCol w="3200399">
                  <a:extLst>
                    <a:ext uri="{9D8B030D-6E8A-4147-A177-3AD203B41FA5}">
                      <a16:colId xmlns:a16="http://schemas.microsoft.com/office/drawing/2014/main" val="3994947690"/>
                    </a:ext>
                  </a:extLst>
                </a:gridCol>
                <a:gridCol w="3200399">
                  <a:extLst>
                    <a:ext uri="{9D8B030D-6E8A-4147-A177-3AD203B41FA5}">
                      <a16:colId xmlns:a16="http://schemas.microsoft.com/office/drawing/2014/main" val="3399759537"/>
                    </a:ext>
                  </a:extLst>
                </a:gridCol>
              </a:tblGrid>
              <a:tr h="370840">
                <a:tc>
                  <a:txBody>
                    <a:bodyPr/>
                    <a:lstStyle/>
                    <a:p>
                      <a:pPr rtl="1"/>
                      <a:r>
                        <a:rPr lang="he-IL" sz="2400" dirty="0"/>
                        <a:t>קוטר חור הקידוח 'בצול'</a:t>
                      </a:r>
                    </a:p>
                  </a:txBody>
                  <a:tcPr/>
                </a:tc>
                <a:tc>
                  <a:txBody>
                    <a:bodyPr/>
                    <a:lstStyle/>
                    <a:p>
                      <a:pPr rtl="1"/>
                      <a:r>
                        <a:rPr lang="he-IL" sz="2400" dirty="0"/>
                        <a:t>מהירות דטונציה מטר/שניה</a:t>
                      </a:r>
                    </a:p>
                  </a:txBody>
                  <a:tcPr/>
                </a:tc>
                <a:extLst>
                  <a:ext uri="{0D108BD9-81ED-4DB2-BD59-A6C34878D82A}">
                    <a16:rowId xmlns:a16="http://schemas.microsoft.com/office/drawing/2014/main" val="882300496"/>
                  </a:ext>
                </a:extLst>
              </a:tr>
              <a:tr h="370840">
                <a:tc>
                  <a:txBody>
                    <a:bodyPr/>
                    <a:lstStyle/>
                    <a:p>
                      <a:pPr algn="ctr" rtl="1"/>
                      <a:r>
                        <a:rPr lang="he-IL" sz="2800" dirty="0"/>
                        <a:t>1.5</a:t>
                      </a:r>
                    </a:p>
                  </a:txBody>
                  <a:tcPr/>
                </a:tc>
                <a:tc>
                  <a:txBody>
                    <a:bodyPr/>
                    <a:lstStyle/>
                    <a:p>
                      <a:pPr algn="ctr" rtl="1"/>
                      <a:r>
                        <a:rPr lang="he-IL" sz="2800" dirty="0"/>
                        <a:t>2135-2745</a:t>
                      </a:r>
                    </a:p>
                  </a:txBody>
                  <a:tcPr/>
                </a:tc>
                <a:extLst>
                  <a:ext uri="{0D108BD9-81ED-4DB2-BD59-A6C34878D82A}">
                    <a16:rowId xmlns:a16="http://schemas.microsoft.com/office/drawing/2014/main" val="1363454748"/>
                  </a:ext>
                </a:extLst>
              </a:tr>
              <a:tr h="370840">
                <a:tc>
                  <a:txBody>
                    <a:bodyPr/>
                    <a:lstStyle/>
                    <a:p>
                      <a:pPr algn="ctr" rtl="1"/>
                      <a:r>
                        <a:rPr lang="he-IL" sz="2800" dirty="0"/>
                        <a:t>2</a:t>
                      </a:r>
                    </a:p>
                  </a:txBody>
                  <a:tcPr/>
                </a:tc>
                <a:tc>
                  <a:txBody>
                    <a:bodyPr/>
                    <a:lstStyle/>
                    <a:p>
                      <a:pPr algn="ctr" rtl="1"/>
                      <a:r>
                        <a:rPr lang="he-IL" sz="2800" dirty="0"/>
                        <a:t>2590-3020</a:t>
                      </a:r>
                    </a:p>
                  </a:txBody>
                  <a:tcPr/>
                </a:tc>
                <a:extLst>
                  <a:ext uri="{0D108BD9-81ED-4DB2-BD59-A6C34878D82A}">
                    <a16:rowId xmlns:a16="http://schemas.microsoft.com/office/drawing/2014/main" val="3363152621"/>
                  </a:ext>
                </a:extLst>
              </a:tr>
              <a:tr h="370840">
                <a:tc>
                  <a:txBody>
                    <a:bodyPr/>
                    <a:lstStyle/>
                    <a:p>
                      <a:pPr algn="ctr" rtl="1"/>
                      <a:r>
                        <a:rPr lang="he-IL" sz="2800" dirty="0"/>
                        <a:t>3</a:t>
                      </a:r>
                    </a:p>
                  </a:txBody>
                  <a:tcPr/>
                </a:tc>
                <a:tc>
                  <a:txBody>
                    <a:bodyPr/>
                    <a:lstStyle/>
                    <a:p>
                      <a:pPr algn="ctr" rtl="1"/>
                      <a:r>
                        <a:rPr lang="he-IL" sz="2800" dirty="0"/>
                        <a:t>3050-3290</a:t>
                      </a:r>
                    </a:p>
                  </a:txBody>
                  <a:tcPr/>
                </a:tc>
                <a:extLst>
                  <a:ext uri="{0D108BD9-81ED-4DB2-BD59-A6C34878D82A}">
                    <a16:rowId xmlns:a16="http://schemas.microsoft.com/office/drawing/2014/main" val="3455802661"/>
                  </a:ext>
                </a:extLst>
              </a:tr>
              <a:tr h="370840">
                <a:tc>
                  <a:txBody>
                    <a:bodyPr/>
                    <a:lstStyle/>
                    <a:p>
                      <a:pPr algn="ctr" rtl="1"/>
                      <a:r>
                        <a:rPr lang="he-IL" sz="2800" dirty="0"/>
                        <a:t>4</a:t>
                      </a:r>
                    </a:p>
                  </a:txBody>
                  <a:tcPr/>
                </a:tc>
                <a:tc>
                  <a:txBody>
                    <a:bodyPr/>
                    <a:lstStyle/>
                    <a:p>
                      <a:pPr algn="ctr" rtl="1"/>
                      <a:r>
                        <a:rPr lang="he-IL" sz="2800" dirty="0"/>
                        <a:t>3350-3600</a:t>
                      </a:r>
                    </a:p>
                  </a:txBody>
                  <a:tcPr/>
                </a:tc>
                <a:extLst>
                  <a:ext uri="{0D108BD9-81ED-4DB2-BD59-A6C34878D82A}">
                    <a16:rowId xmlns:a16="http://schemas.microsoft.com/office/drawing/2014/main" val="870879899"/>
                  </a:ext>
                </a:extLst>
              </a:tr>
              <a:tr h="370840">
                <a:tc>
                  <a:txBody>
                    <a:bodyPr/>
                    <a:lstStyle/>
                    <a:p>
                      <a:pPr algn="ctr" rtl="1"/>
                      <a:r>
                        <a:rPr lang="he-IL" sz="2800" dirty="0"/>
                        <a:t>5</a:t>
                      </a:r>
                    </a:p>
                  </a:txBody>
                  <a:tcPr/>
                </a:tc>
                <a:tc>
                  <a:txBody>
                    <a:bodyPr/>
                    <a:lstStyle/>
                    <a:p>
                      <a:pPr algn="ctr" rtl="1"/>
                      <a:r>
                        <a:rPr lang="he-IL" sz="2800" dirty="0"/>
                        <a:t>3500-3810</a:t>
                      </a:r>
                    </a:p>
                  </a:txBody>
                  <a:tcPr/>
                </a:tc>
                <a:extLst>
                  <a:ext uri="{0D108BD9-81ED-4DB2-BD59-A6C34878D82A}">
                    <a16:rowId xmlns:a16="http://schemas.microsoft.com/office/drawing/2014/main" val="600456602"/>
                  </a:ext>
                </a:extLst>
              </a:tr>
              <a:tr h="370840">
                <a:tc>
                  <a:txBody>
                    <a:bodyPr/>
                    <a:lstStyle/>
                    <a:p>
                      <a:pPr algn="ctr" rtl="1"/>
                      <a:r>
                        <a:rPr lang="he-IL" sz="2800" dirty="0"/>
                        <a:t>6</a:t>
                      </a:r>
                    </a:p>
                  </a:txBody>
                  <a:tcPr/>
                </a:tc>
                <a:tc>
                  <a:txBody>
                    <a:bodyPr/>
                    <a:lstStyle/>
                    <a:p>
                      <a:pPr algn="ctr" rtl="1"/>
                      <a:r>
                        <a:rPr lang="he-IL" sz="2800" dirty="0"/>
                        <a:t>3800-3900</a:t>
                      </a:r>
                    </a:p>
                  </a:txBody>
                  <a:tcPr/>
                </a:tc>
                <a:extLst>
                  <a:ext uri="{0D108BD9-81ED-4DB2-BD59-A6C34878D82A}">
                    <a16:rowId xmlns:a16="http://schemas.microsoft.com/office/drawing/2014/main" val="1391321112"/>
                  </a:ext>
                </a:extLst>
              </a:tr>
            </a:tbl>
          </a:graphicData>
        </a:graphic>
      </p:graphicFrame>
      <p:sp>
        <p:nvSpPr>
          <p:cNvPr id="6" name="מלבן 5">
            <a:extLst>
              <a:ext uri="{FF2B5EF4-FFF2-40B4-BE49-F238E27FC236}">
                <a16:creationId xmlns:a16="http://schemas.microsoft.com/office/drawing/2014/main" id="{FA9E2E0A-C79C-400C-A79D-0DC1DA8D6889}"/>
              </a:ext>
            </a:extLst>
          </p:cNvPr>
          <p:cNvSpPr/>
          <p:nvPr/>
        </p:nvSpPr>
        <p:spPr>
          <a:xfrm>
            <a:off x="2136457" y="1260219"/>
            <a:ext cx="9339940" cy="1002582"/>
          </a:xfrm>
          <a:prstGeom prst="rect">
            <a:avLst/>
          </a:prstGeom>
          <a:solidFill>
            <a:schemeClr val="accent6">
              <a:lumMod val="20000"/>
              <a:lumOff val="80000"/>
            </a:schemeClr>
          </a:solidFill>
        </p:spPr>
        <p:txBody>
          <a:bodyPr wrap="square">
            <a:spAutoFit/>
          </a:bodyPr>
          <a:lstStyle/>
          <a:p>
            <a:pPr algn="r" rtl="1">
              <a:lnSpc>
                <a:spcPct val="107000"/>
              </a:lnSpc>
              <a:spcAft>
                <a:spcPts val="0"/>
              </a:spcAft>
            </a:pPr>
            <a:r>
              <a:rPr lang="he-IL" dirty="0">
                <a:latin typeface="Calibri" panose="020F0502020204030204" pitchFamily="34" charset="0"/>
                <a:ea typeface="Calibri" panose="020F0502020204030204" pitchFamily="34" charset="0"/>
                <a:cs typeface="Arial" panose="020B0604020202020204" pitchFamily="34" charset="0"/>
              </a:rPr>
              <a:t> </a:t>
            </a:r>
            <a:r>
              <a:rPr lang="he-IL" sz="2800" dirty="0">
                <a:latin typeface="Arial" panose="020B0604020202020204" pitchFamily="34" charset="0"/>
                <a:ea typeface="Calibri" panose="020F0502020204030204" pitchFamily="34" charset="0"/>
                <a:cs typeface="Arial" panose="020B0604020202020204" pitchFamily="34" charset="0"/>
              </a:rPr>
              <a:t>הקוטר </a:t>
            </a:r>
            <a:r>
              <a:rPr lang="he-IL" sz="2800" dirty="0" err="1">
                <a:latin typeface="Arial" panose="020B0604020202020204" pitchFamily="34" charset="0"/>
                <a:ea typeface="Calibri" panose="020F0502020204030204" pitchFamily="34" charset="0"/>
                <a:cs typeface="Arial" panose="020B0604020202020204" pitchFamily="34" charset="0"/>
              </a:rPr>
              <a:t>המינמאלי</a:t>
            </a:r>
            <a:r>
              <a:rPr lang="he-IL" sz="2800" dirty="0">
                <a:latin typeface="Arial" panose="020B0604020202020204" pitchFamily="34" charset="0"/>
                <a:ea typeface="Calibri" panose="020F0502020204030204" pitchFamily="34" charset="0"/>
                <a:cs typeface="Arial" panose="020B0604020202020204" pitchFamily="34" charset="0"/>
              </a:rPr>
              <a:t> להפעלה בעבודות חציבה הוא 3 צול וזאת כדי</a:t>
            </a:r>
            <a:endParaRPr lang="en-US" sz="2800" dirty="0">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800" dirty="0">
                <a:latin typeface="Arial" panose="020B0604020202020204" pitchFamily="34" charset="0"/>
                <a:ea typeface="Calibri" panose="020F0502020204030204" pitchFamily="34" charset="0"/>
                <a:cs typeface="Arial" panose="020B0604020202020204" pitchFamily="34" charset="0"/>
              </a:rPr>
              <a:t> להבטיח הפעלה בטוחה של חומר הנפץ . </a:t>
            </a:r>
            <a:endParaRPr lang="he-IL" sz="2800" dirty="0">
              <a:latin typeface="Arial" panose="020B0604020202020204" pitchFamily="34" charset="0"/>
              <a:cs typeface="Arial" panose="020B0604020202020204" pitchFamily="34" charset="0"/>
            </a:endParaRPr>
          </a:p>
        </p:txBody>
      </p:sp>
      <p:sp>
        <p:nvSpPr>
          <p:cNvPr id="2" name="מלבן 1">
            <a:extLst>
              <a:ext uri="{FF2B5EF4-FFF2-40B4-BE49-F238E27FC236}">
                <a16:creationId xmlns:a16="http://schemas.microsoft.com/office/drawing/2014/main" id="{FFBD01C2-6966-82B2-BD7D-511948948B66}"/>
              </a:ext>
            </a:extLst>
          </p:cNvPr>
          <p:cNvSpPr/>
          <p:nvPr/>
        </p:nvSpPr>
        <p:spPr>
          <a:xfrm>
            <a:off x="6564435" y="234809"/>
            <a:ext cx="4711148" cy="82331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5DA2FC23-7E38-90D2-75F6-809E0A7F271F}"/>
              </a:ext>
            </a:extLst>
          </p:cNvPr>
          <p:cNvSpPr/>
          <p:nvPr/>
        </p:nvSpPr>
        <p:spPr>
          <a:xfrm>
            <a:off x="6534580" y="354079"/>
            <a:ext cx="4770858" cy="584775"/>
          </a:xfrm>
          <a:prstGeom prst="rect">
            <a:avLst/>
          </a:prstGeom>
          <a:noFill/>
        </p:spPr>
        <p:txBody>
          <a:bodyPr wrap="none" lIns="91440" tIns="45720" rIns="91440" bIns="45720">
            <a:spAutoFit/>
          </a:bodyPr>
          <a:lstStyle/>
          <a:p>
            <a:pPr algn="ctr"/>
            <a:r>
              <a:rPr lang="he-IL" sz="3200" b="0" cap="none" spc="0" dirty="0">
                <a:ln w="0"/>
                <a:solidFill>
                  <a:schemeClr val="tx1"/>
                </a:solidFill>
                <a:effectLst>
                  <a:outerShdw blurRad="38100" dist="19050" dir="2700000" algn="tl" rotWithShape="0">
                    <a:schemeClr val="dk1">
                      <a:alpha val="40000"/>
                    </a:schemeClr>
                  </a:outerShdw>
                </a:effectLst>
              </a:rPr>
              <a:t>קוטר מינימאלי להפעלת ה"אנפו"</a:t>
            </a:r>
          </a:p>
        </p:txBody>
      </p:sp>
    </p:spTree>
    <p:extLst>
      <p:ext uri="{BB962C8B-B14F-4D97-AF65-F5344CB8AC3E}">
        <p14:creationId xmlns:p14="http://schemas.microsoft.com/office/powerpoint/2010/main" val="2022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CB2C88-EF33-4321-B952-CA1D1C9DCB39}"/>
              </a:ext>
            </a:extLst>
          </p:cNvPr>
          <p:cNvSpPr>
            <a:spLocks noGrp="1"/>
          </p:cNvSpPr>
          <p:nvPr>
            <p:ph type="title"/>
          </p:nvPr>
        </p:nvSpPr>
        <p:spPr>
          <a:xfrm>
            <a:off x="7981122" y="76941"/>
            <a:ext cx="3879704" cy="638676"/>
          </a:xfrm>
          <a:solidFill>
            <a:schemeClr val="accent4">
              <a:lumMod val="40000"/>
              <a:lumOff val="60000"/>
            </a:schemeClr>
          </a:solidFill>
        </p:spPr>
        <p:txBody>
          <a:bodyPr>
            <a:normAutofit fontScale="90000"/>
          </a:bodyPr>
          <a:lstStyle/>
          <a:p>
            <a:r>
              <a:rPr lang="he-IL" dirty="0"/>
              <a:t>נפץ השהייה חשמלי</a:t>
            </a:r>
          </a:p>
        </p:txBody>
      </p:sp>
      <p:graphicFrame>
        <p:nvGraphicFramePr>
          <p:cNvPr id="5" name="טבלה 5">
            <a:extLst>
              <a:ext uri="{FF2B5EF4-FFF2-40B4-BE49-F238E27FC236}">
                <a16:creationId xmlns:a16="http://schemas.microsoft.com/office/drawing/2014/main" id="{1D79F95D-5261-4BDD-8DFD-1C7B098E049F}"/>
              </a:ext>
            </a:extLst>
          </p:cNvPr>
          <p:cNvGraphicFramePr>
            <a:graphicFrameLocks noGrp="1"/>
          </p:cNvGraphicFramePr>
          <p:nvPr>
            <p:ph idx="1"/>
          </p:nvPr>
        </p:nvGraphicFramePr>
        <p:xfrm>
          <a:off x="5644753" y="819891"/>
          <a:ext cx="6216074" cy="5669280"/>
        </p:xfrm>
        <a:graphic>
          <a:graphicData uri="http://schemas.openxmlformats.org/drawingml/2006/table">
            <a:tbl>
              <a:tblPr rtl="1" firstRow="1" bandRow="1">
                <a:tableStyleId>{616DA210-FB5B-4158-B5E0-FEB733F419BA}</a:tableStyleId>
              </a:tblPr>
              <a:tblGrid>
                <a:gridCol w="2190358">
                  <a:extLst>
                    <a:ext uri="{9D8B030D-6E8A-4147-A177-3AD203B41FA5}">
                      <a16:colId xmlns:a16="http://schemas.microsoft.com/office/drawing/2014/main" val="3222729912"/>
                    </a:ext>
                  </a:extLst>
                </a:gridCol>
                <a:gridCol w="4025716">
                  <a:extLst>
                    <a:ext uri="{9D8B030D-6E8A-4147-A177-3AD203B41FA5}">
                      <a16:colId xmlns:a16="http://schemas.microsoft.com/office/drawing/2014/main" val="3312223493"/>
                    </a:ext>
                  </a:extLst>
                </a:gridCol>
              </a:tblGrid>
              <a:tr h="370840">
                <a:tc>
                  <a:txBody>
                    <a:bodyPr/>
                    <a:lstStyle/>
                    <a:p>
                      <a:pPr rtl="1"/>
                      <a:r>
                        <a:rPr lang="he-IL" sz="2400" dirty="0"/>
                        <a:t>מרכיב </a:t>
                      </a:r>
                    </a:p>
                  </a:txBody>
                  <a:tcPr/>
                </a:tc>
                <a:tc>
                  <a:txBody>
                    <a:bodyPr/>
                    <a:lstStyle/>
                    <a:p>
                      <a:pPr rtl="1"/>
                      <a:r>
                        <a:rPr lang="he-IL" sz="2400" dirty="0"/>
                        <a:t>פירוט</a:t>
                      </a:r>
                    </a:p>
                  </a:txBody>
                  <a:tcPr/>
                </a:tc>
                <a:extLst>
                  <a:ext uri="{0D108BD9-81ED-4DB2-BD59-A6C34878D82A}">
                    <a16:rowId xmlns:a16="http://schemas.microsoft.com/office/drawing/2014/main" val="3383562328"/>
                  </a:ext>
                </a:extLst>
              </a:tr>
              <a:tr h="370840">
                <a:tc>
                  <a:txBody>
                    <a:bodyPr/>
                    <a:lstStyle/>
                    <a:p>
                      <a:pPr rtl="1"/>
                      <a:r>
                        <a:rPr lang="he-IL" sz="2400" dirty="0"/>
                        <a:t>תיאור חיצוני</a:t>
                      </a:r>
                    </a:p>
                  </a:txBody>
                  <a:tcPr/>
                </a:tc>
                <a:tc>
                  <a:txBody>
                    <a:bodyPr/>
                    <a:lstStyle/>
                    <a:p>
                      <a:pPr rtl="1"/>
                      <a:r>
                        <a:rPr lang="he-IL" sz="2400" dirty="0"/>
                        <a:t>דומה במבנה לנפץ חשמלי  ,יותר ארוך.</a:t>
                      </a:r>
                    </a:p>
                  </a:txBody>
                  <a:tcPr/>
                </a:tc>
                <a:extLst>
                  <a:ext uri="{0D108BD9-81ED-4DB2-BD59-A6C34878D82A}">
                    <a16:rowId xmlns:a16="http://schemas.microsoft.com/office/drawing/2014/main" val="764065951"/>
                  </a:ext>
                </a:extLst>
              </a:tr>
              <a:tr h="370840">
                <a:tc>
                  <a:txBody>
                    <a:bodyPr/>
                    <a:lstStyle/>
                    <a:p>
                      <a:pPr rtl="1"/>
                      <a:r>
                        <a:rPr lang="he-IL" sz="2400" dirty="0"/>
                        <a:t>תכולה</a:t>
                      </a:r>
                    </a:p>
                  </a:txBody>
                  <a:tcPr/>
                </a:tc>
                <a:tc>
                  <a:txBody>
                    <a:bodyPr/>
                    <a:lstStyle/>
                    <a:p>
                      <a:pPr rtl="1"/>
                      <a:r>
                        <a:rPr lang="he-IL" sz="2400" dirty="0"/>
                        <a:t>בין חומר הנפץ המעורר לבין ראש הגפרור החשמלי ישנו אלמנט השהיה.</a:t>
                      </a:r>
                    </a:p>
                  </a:txBody>
                  <a:tcPr/>
                </a:tc>
                <a:extLst>
                  <a:ext uri="{0D108BD9-81ED-4DB2-BD59-A6C34878D82A}">
                    <a16:rowId xmlns:a16="http://schemas.microsoft.com/office/drawing/2014/main" val="2629729187"/>
                  </a:ext>
                </a:extLst>
              </a:tr>
              <a:tr h="370840">
                <a:tc>
                  <a:txBody>
                    <a:bodyPr/>
                    <a:lstStyle/>
                    <a:p>
                      <a:pPr rtl="1"/>
                      <a:r>
                        <a:rPr lang="he-IL" sz="2400" dirty="0"/>
                        <a:t>הפעלה </a:t>
                      </a:r>
                    </a:p>
                  </a:txBody>
                  <a:tcPr/>
                </a:tc>
                <a:tc>
                  <a:txBody>
                    <a:bodyPr/>
                    <a:lstStyle/>
                    <a:p>
                      <a:pPr rtl="1"/>
                      <a:r>
                        <a:rPr lang="he-IL" sz="2400" dirty="0"/>
                        <a:t>הפעלה על ידי זרם חשמלי שמפעיל את החומר המעורר ולאחריו את העיקרי.</a:t>
                      </a:r>
                    </a:p>
                  </a:txBody>
                  <a:tcPr/>
                </a:tc>
                <a:extLst>
                  <a:ext uri="{0D108BD9-81ED-4DB2-BD59-A6C34878D82A}">
                    <a16:rowId xmlns:a16="http://schemas.microsoft.com/office/drawing/2014/main" val="3035877442"/>
                  </a:ext>
                </a:extLst>
              </a:tr>
              <a:tr h="370840">
                <a:tc>
                  <a:txBody>
                    <a:bodyPr/>
                    <a:lstStyle/>
                    <a:p>
                      <a:pPr rtl="1"/>
                      <a:r>
                        <a:rPr lang="he-IL" sz="2400" dirty="0"/>
                        <a:t>שימוש</a:t>
                      </a:r>
                    </a:p>
                  </a:txBody>
                  <a:tcPr/>
                </a:tc>
                <a:tc>
                  <a:txBody>
                    <a:bodyPr/>
                    <a:lstStyle/>
                    <a:p>
                      <a:pPr rtl="1"/>
                      <a:r>
                        <a:rPr lang="he-IL" sz="2400" dirty="0"/>
                        <a:t>כלל עבודות </a:t>
                      </a:r>
                      <a:r>
                        <a:rPr lang="he-IL" sz="2400" dirty="0" err="1"/>
                        <a:t>החיצוב</a:t>
                      </a:r>
                      <a:r>
                        <a:rPr lang="he-IL" sz="2400" dirty="0"/>
                        <a:t> ,תשתית וכד'</a:t>
                      </a:r>
                    </a:p>
                    <a:p>
                      <a:pPr rtl="1"/>
                      <a:r>
                        <a:rPr lang="he-IL" sz="2400" dirty="0"/>
                        <a:t>הקטנת זעזועים, יצירת פנים חופשיות ועוד'</a:t>
                      </a:r>
                    </a:p>
                  </a:txBody>
                  <a:tcPr/>
                </a:tc>
                <a:extLst>
                  <a:ext uri="{0D108BD9-81ED-4DB2-BD59-A6C34878D82A}">
                    <a16:rowId xmlns:a16="http://schemas.microsoft.com/office/drawing/2014/main" val="1485346302"/>
                  </a:ext>
                </a:extLst>
              </a:tr>
              <a:tr h="370840">
                <a:tc>
                  <a:txBody>
                    <a:bodyPr/>
                    <a:lstStyle/>
                    <a:p>
                      <a:pPr rtl="1"/>
                      <a:r>
                        <a:rPr lang="he-IL" sz="2400" dirty="0"/>
                        <a:t>סוגי השהיות</a:t>
                      </a:r>
                    </a:p>
                  </a:txBody>
                  <a:tcPr/>
                </a:tc>
                <a:tc>
                  <a:txBody>
                    <a:bodyPr/>
                    <a:lstStyle/>
                    <a:p>
                      <a:pPr rtl="1"/>
                      <a:r>
                        <a:rPr lang="he-IL" sz="2400" dirty="0"/>
                        <a:t>השהיות קצרות של אלפיות </a:t>
                      </a:r>
                      <a:r>
                        <a:rPr lang="he-IL" sz="2400" dirty="0" err="1"/>
                        <a:t>השניה</a:t>
                      </a:r>
                      <a:endParaRPr lang="he-IL" sz="2400" dirty="0"/>
                    </a:p>
                    <a:p>
                      <a:pPr rtl="1"/>
                      <a:r>
                        <a:rPr lang="he-IL" sz="2400" dirty="0"/>
                        <a:t>והשהיות ארוכות יותר</a:t>
                      </a:r>
                    </a:p>
                  </a:txBody>
                  <a:tcPr/>
                </a:tc>
                <a:extLst>
                  <a:ext uri="{0D108BD9-81ED-4DB2-BD59-A6C34878D82A}">
                    <a16:rowId xmlns:a16="http://schemas.microsoft.com/office/drawing/2014/main" val="4269639996"/>
                  </a:ext>
                </a:extLst>
              </a:tr>
            </a:tbl>
          </a:graphicData>
        </a:graphic>
      </p:graphicFrame>
      <p:pic>
        <p:nvPicPr>
          <p:cNvPr id="4" name="תמונה 3" descr="תמונה שמכילה טקסט&#10;&#10;התיאור נוצר באופן אוטומטי">
            <a:extLst>
              <a:ext uri="{FF2B5EF4-FFF2-40B4-BE49-F238E27FC236}">
                <a16:creationId xmlns:a16="http://schemas.microsoft.com/office/drawing/2014/main" id="{8884AD19-B74C-41EE-887C-5AD8C35C4BAA}"/>
              </a:ext>
            </a:extLst>
          </p:cNvPr>
          <p:cNvPicPr>
            <a:picLocks noChangeAspect="1"/>
          </p:cNvPicPr>
          <p:nvPr/>
        </p:nvPicPr>
        <p:blipFill rotWithShape="1">
          <a:blip r:embed="rId2"/>
          <a:srcRect l="38232" t="19167" r="4048" b="12261"/>
          <a:stretch/>
        </p:blipFill>
        <p:spPr>
          <a:xfrm>
            <a:off x="1053549" y="179069"/>
            <a:ext cx="4045226" cy="6310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0970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CB2C88-EF33-4321-B952-CA1D1C9DCB39}"/>
              </a:ext>
            </a:extLst>
          </p:cNvPr>
          <p:cNvSpPr>
            <a:spLocks noGrp="1"/>
          </p:cNvSpPr>
          <p:nvPr>
            <p:ph type="title"/>
          </p:nvPr>
        </p:nvSpPr>
        <p:spPr>
          <a:xfrm>
            <a:off x="4383157" y="493644"/>
            <a:ext cx="7380444" cy="649357"/>
          </a:xfrm>
          <a:solidFill>
            <a:schemeClr val="tx2">
              <a:lumMod val="25000"/>
              <a:lumOff val="75000"/>
            </a:schemeClr>
          </a:solidFill>
        </p:spPr>
        <p:txBody>
          <a:bodyPr>
            <a:normAutofit/>
          </a:bodyPr>
          <a:lstStyle/>
          <a:p>
            <a:r>
              <a:rPr lang="he-IL" sz="3400" dirty="0"/>
              <a:t>מערכת הפעלה ויזימה אל חשמלית –</a:t>
            </a:r>
            <a:r>
              <a:rPr lang="en-US" sz="3400" dirty="0"/>
              <a:t>NONL-GT</a:t>
            </a:r>
            <a:endParaRPr lang="he-IL" sz="3400" dirty="0"/>
          </a:p>
        </p:txBody>
      </p:sp>
      <p:pic>
        <p:nvPicPr>
          <p:cNvPr id="4098" name="Picture 2" descr="×ª××× × ×§×©××¨×">
            <a:extLst>
              <a:ext uri="{FF2B5EF4-FFF2-40B4-BE49-F238E27FC236}">
                <a16:creationId xmlns:a16="http://schemas.microsoft.com/office/drawing/2014/main" id="{8994674D-B796-46A2-870F-13D51C6C57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7959" y="1566979"/>
            <a:ext cx="4838041" cy="3652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מציין מיקום תוכן 5">
            <a:extLst>
              <a:ext uri="{FF2B5EF4-FFF2-40B4-BE49-F238E27FC236}">
                <a16:creationId xmlns:a16="http://schemas.microsoft.com/office/drawing/2014/main" id="{D7814E8C-9DB9-41E5-8147-A81ACA7CEE05}"/>
              </a:ext>
            </a:extLst>
          </p:cNvPr>
          <p:cNvSpPr>
            <a:spLocks noGrp="1"/>
          </p:cNvSpPr>
          <p:nvPr>
            <p:ph idx="1"/>
          </p:nvPr>
        </p:nvSpPr>
        <p:spPr>
          <a:xfrm>
            <a:off x="6647264" y="1638300"/>
            <a:ext cx="5401861" cy="3581400"/>
          </a:xfrm>
        </p:spPr>
        <p:txBody>
          <a:bodyPr>
            <a:noAutofit/>
          </a:bodyPr>
          <a:lstStyle/>
          <a:p>
            <a:pPr>
              <a:buFont typeface="Wingdings" panose="05000000000000000000" pitchFamily="2" charset="2"/>
              <a:buChar char="§"/>
            </a:pPr>
            <a:r>
              <a:rPr lang="he-IL" sz="2400" dirty="0"/>
              <a:t>נפץ אל-חשמלי לשימוש </a:t>
            </a:r>
            <a:r>
              <a:rPr lang="he-IL" sz="2400" dirty="0" err="1"/>
              <a:t>באיזורים</a:t>
            </a:r>
            <a:r>
              <a:rPr lang="he-IL" sz="2400" dirty="0"/>
              <a:t> בעלי סיכון לחשמל תועה.</a:t>
            </a:r>
          </a:p>
          <a:p>
            <a:pPr>
              <a:buFont typeface="Wingdings" panose="05000000000000000000" pitchFamily="2" charset="2"/>
              <a:buChar char="§"/>
            </a:pPr>
            <a:r>
              <a:rPr lang="he-IL" sz="2400" dirty="0"/>
              <a:t>נפצי השהייה לא חשמליים (</a:t>
            </a:r>
            <a:r>
              <a:rPr lang="he-IL" sz="2400" dirty="0" err="1"/>
              <a:t>נונאלים</a:t>
            </a:r>
            <a:r>
              <a:rPr lang="he-IL" sz="2400" dirty="0"/>
              <a:t>) דו כיווניים הם נפצים שיוזמים את חומר הנפץ וגם יוצרים השהייה בין נפץ לנפץ.</a:t>
            </a:r>
          </a:p>
          <a:p>
            <a:pPr>
              <a:buFont typeface="Wingdings" panose="05000000000000000000" pitchFamily="2" charset="2"/>
              <a:buChar char="§"/>
            </a:pPr>
            <a:r>
              <a:rPr lang="he-IL" sz="2400" dirty="0"/>
              <a:t>כל יחידה מורכבת משני נפצים אחד בכל קצה אשר מחוברים בניהם בצינור </a:t>
            </a:r>
            <a:r>
              <a:rPr lang="he-IL" sz="2400" dirty="0" err="1"/>
              <a:t>פי.וי.סי</a:t>
            </a:r>
            <a:r>
              <a:rPr lang="he-IL" sz="2400" dirty="0"/>
              <a:t> המלא בחומר נפץ כאשר על הנפץ העליון ישנו קליפס לחיבור מהיר של עד 6 פתילים.</a:t>
            </a:r>
          </a:p>
          <a:p>
            <a:pPr>
              <a:buFont typeface="Wingdings" panose="05000000000000000000" pitchFamily="2" charset="2"/>
              <a:buChar char="§"/>
            </a:pPr>
            <a:r>
              <a:rPr lang="he-IL" sz="2400" dirty="0"/>
              <a:t>מאפשר כמות </a:t>
            </a:r>
            <a:r>
              <a:rPr lang="he-IL" sz="2400" dirty="0" err="1"/>
              <a:t>השהייות</a:t>
            </a:r>
            <a:r>
              <a:rPr lang="he-IL" sz="2400" dirty="0"/>
              <a:t> גבוהה לניצול טוב יותר של חומר הנפץ ומניעת זעזועי קרקע.</a:t>
            </a:r>
          </a:p>
          <a:p>
            <a:pPr>
              <a:buFont typeface="Wingdings" panose="05000000000000000000" pitchFamily="2" charset="2"/>
              <a:buChar char="§"/>
            </a:pPr>
            <a:endParaRPr lang="he-IL" sz="2400" dirty="0"/>
          </a:p>
        </p:txBody>
      </p:sp>
    </p:spTree>
    <p:extLst>
      <p:ext uri="{BB962C8B-B14F-4D97-AF65-F5344CB8AC3E}">
        <p14:creationId xmlns:p14="http://schemas.microsoft.com/office/powerpoint/2010/main" val="3674781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62A7E5-8AE5-D94B-7343-13D522925CC8}"/>
              </a:ext>
            </a:extLst>
          </p:cNvPr>
          <p:cNvSpPr>
            <a:spLocks noGrp="1"/>
          </p:cNvSpPr>
          <p:nvPr>
            <p:ph type="title"/>
          </p:nvPr>
        </p:nvSpPr>
        <p:spPr>
          <a:xfrm>
            <a:off x="8517835" y="685800"/>
            <a:ext cx="2454964" cy="765313"/>
          </a:xfrm>
          <a:solidFill>
            <a:schemeClr val="tx2">
              <a:lumMod val="25000"/>
              <a:lumOff val="75000"/>
            </a:schemeClr>
          </a:solidFill>
        </p:spPr>
        <p:txBody>
          <a:bodyPr/>
          <a:lstStyle/>
          <a:p>
            <a:r>
              <a:rPr lang="he-IL" dirty="0"/>
              <a:t>מבנה הנפץ</a:t>
            </a:r>
          </a:p>
        </p:txBody>
      </p:sp>
      <p:pic>
        <p:nvPicPr>
          <p:cNvPr id="5" name="תמונה 4" descr="תמונה שמכילה מברשת שיניים, טקסט, צילום מסך, עיצוב&#10;&#10;תוכן בינה מלאכותית גנרטיבית עשוי להיות שגוי.">
            <a:extLst>
              <a:ext uri="{FF2B5EF4-FFF2-40B4-BE49-F238E27FC236}">
                <a16:creationId xmlns:a16="http://schemas.microsoft.com/office/drawing/2014/main" id="{08A6B9D7-525E-9F60-AECB-B97C3B71A92D}"/>
              </a:ext>
            </a:extLst>
          </p:cNvPr>
          <p:cNvPicPr>
            <a:picLocks noChangeAspect="1"/>
          </p:cNvPicPr>
          <p:nvPr/>
        </p:nvPicPr>
        <p:blipFill>
          <a:blip r:embed="rId2"/>
          <a:stretch>
            <a:fillRect/>
          </a:stretch>
        </p:blipFill>
        <p:spPr>
          <a:xfrm>
            <a:off x="2466468" y="723522"/>
            <a:ext cx="3629532" cy="541095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62913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CB2C88-EF33-4321-B952-CA1D1C9DCB39}"/>
              </a:ext>
            </a:extLst>
          </p:cNvPr>
          <p:cNvSpPr>
            <a:spLocks noGrp="1"/>
          </p:cNvSpPr>
          <p:nvPr>
            <p:ph type="title"/>
          </p:nvPr>
        </p:nvSpPr>
        <p:spPr>
          <a:xfrm>
            <a:off x="1868556" y="467710"/>
            <a:ext cx="3087336" cy="734925"/>
          </a:xfrm>
          <a:solidFill>
            <a:schemeClr val="tx2">
              <a:lumMod val="25000"/>
              <a:lumOff val="75000"/>
            </a:schemeClr>
          </a:solidFill>
        </p:spPr>
        <p:txBody>
          <a:bodyPr>
            <a:normAutofit/>
          </a:bodyPr>
          <a:lstStyle/>
          <a:p>
            <a:r>
              <a:rPr lang="he-IL" dirty="0"/>
              <a:t>מבנה הצינורית</a:t>
            </a:r>
          </a:p>
        </p:txBody>
      </p:sp>
      <p:sp>
        <p:nvSpPr>
          <p:cNvPr id="6" name="מציין מיקום תוכן 5">
            <a:extLst>
              <a:ext uri="{FF2B5EF4-FFF2-40B4-BE49-F238E27FC236}">
                <a16:creationId xmlns:a16="http://schemas.microsoft.com/office/drawing/2014/main" id="{D7814E8C-9DB9-41E5-8147-A81ACA7CEE05}"/>
              </a:ext>
            </a:extLst>
          </p:cNvPr>
          <p:cNvSpPr>
            <a:spLocks noGrp="1"/>
          </p:cNvSpPr>
          <p:nvPr>
            <p:ph idx="1"/>
          </p:nvPr>
        </p:nvSpPr>
        <p:spPr>
          <a:xfrm>
            <a:off x="1088580" y="1428750"/>
            <a:ext cx="4495788" cy="4961540"/>
          </a:xfrm>
        </p:spPr>
        <p:txBody>
          <a:bodyPr>
            <a:normAutofit lnSpcReduction="10000"/>
          </a:bodyPr>
          <a:lstStyle/>
          <a:p>
            <a:pPr>
              <a:buFont typeface="Wingdings" panose="05000000000000000000" pitchFamily="2" charset="2"/>
              <a:buChar char="§"/>
            </a:pPr>
            <a:r>
              <a:rPr lang="he-IL" sz="2400" dirty="0"/>
              <a:t>הצינורית </a:t>
            </a:r>
            <a:r>
              <a:rPr lang="he-IL" sz="2400" dirty="0" err="1"/>
              <a:t>עשוייה</a:t>
            </a:r>
            <a:r>
              <a:rPr lang="he-IL" sz="2400" dirty="0"/>
              <a:t> מחומר פלסטי ומצופה מבפנים בתערובת נפיצה.</a:t>
            </a:r>
          </a:p>
          <a:p>
            <a:pPr>
              <a:buFont typeface="Wingdings" panose="05000000000000000000" pitchFamily="2" charset="2"/>
              <a:buChar char="§"/>
            </a:pPr>
            <a:r>
              <a:rPr lang="he-IL" sz="2400" dirty="0"/>
              <a:t>סוג חומר המילוי בתוך הצינורית –2.02 גרם למטר של  </a:t>
            </a:r>
            <a:r>
              <a:rPr lang="en-US" sz="2400" b="1" dirty="0"/>
              <a:t>H.M.X +R.D.X </a:t>
            </a:r>
            <a:r>
              <a:rPr lang="he-IL" sz="2400" dirty="0"/>
              <a:t>+</a:t>
            </a:r>
            <a:r>
              <a:rPr lang="he-IL" sz="2400" dirty="0" err="1"/>
              <a:t>אלומניום</a:t>
            </a:r>
            <a:r>
              <a:rPr lang="he-IL" sz="2400" dirty="0"/>
              <a:t> </a:t>
            </a:r>
          </a:p>
          <a:p>
            <a:pPr>
              <a:buFont typeface="Wingdings" panose="05000000000000000000" pitchFamily="2" charset="2"/>
              <a:buChar char="§"/>
            </a:pPr>
            <a:r>
              <a:rPr lang="he-IL" sz="2400" dirty="0"/>
              <a:t>ייזום הצינורית גורם למעבר גל ניפוץ בתוך הצינורית עד הגיעו לנפץ/מחבר.</a:t>
            </a:r>
          </a:p>
          <a:p>
            <a:pPr>
              <a:buFont typeface="Wingdings" panose="05000000000000000000" pitchFamily="2" charset="2"/>
              <a:buChar char="§"/>
            </a:pPr>
            <a:r>
              <a:rPr lang="he-IL" sz="2400" dirty="0"/>
              <a:t>הניפוץ בתוך הצינורית נשמר לכל אורכה ללא השפעה מחוץ לצינורית.</a:t>
            </a:r>
          </a:p>
          <a:p>
            <a:pPr>
              <a:buFont typeface="Wingdings" panose="05000000000000000000" pitchFamily="2" charset="2"/>
              <a:buChar char="§"/>
            </a:pPr>
            <a:r>
              <a:rPr lang="he-IL" sz="2400" dirty="0"/>
              <a:t>מהירות הניפוץ כ-2000 מטר </a:t>
            </a:r>
            <a:r>
              <a:rPr lang="he-IL" sz="2400" dirty="0" err="1"/>
              <a:t>לשניה</a:t>
            </a:r>
            <a:r>
              <a:rPr lang="he-IL" sz="2400" dirty="0"/>
              <a:t>.</a:t>
            </a:r>
          </a:p>
          <a:p>
            <a:pPr>
              <a:buFont typeface="Wingdings" panose="05000000000000000000" pitchFamily="2" charset="2"/>
              <a:buChar char="§"/>
            </a:pPr>
            <a:r>
              <a:rPr lang="he-IL" sz="2400" dirty="0"/>
              <a:t>הצינורית גמישה מאוד ועמידה בפני : מכה ,זעזוע, שפשוף ,מתיחה, מים.</a:t>
            </a:r>
          </a:p>
          <a:p>
            <a:pPr>
              <a:buFont typeface="Wingdings" panose="05000000000000000000" pitchFamily="2" charset="2"/>
              <a:buChar char="§"/>
            </a:pPr>
            <a:endParaRPr lang="he-IL" sz="1900" dirty="0"/>
          </a:p>
        </p:txBody>
      </p:sp>
      <p:pic>
        <p:nvPicPr>
          <p:cNvPr id="5122" name="Picture 2" descr="×ª××× × ×§×©××¨×">
            <a:extLst>
              <a:ext uri="{FF2B5EF4-FFF2-40B4-BE49-F238E27FC236}">
                <a16:creationId xmlns:a16="http://schemas.microsoft.com/office/drawing/2014/main" id="{E6E4D593-3F95-4AFF-BB96-F817BD5D96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243"/>
          <a:stretch/>
        </p:blipFill>
        <p:spPr bwMode="auto">
          <a:xfrm>
            <a:off x="9459309" y="4203287"/>
            <a:ext cx="2732691" cy="2382472"/>
          </a:xfrm>
          <a:prstGeom prst="rect">
            <a:avLst/>
          </a:prstGeom>
          <a:extLst>
            <a:ext uri="{909E8E84-426E-40DD-AFC4-6F175D3DCCD1}">
              <a14:hiddenFill xmlns:a14="http://schemas.microsoft.com/office/drawing/2010/main">
                <a:solidFill>
                  <a:srgbClr val="FFFFFF"/>
                </a:solidFill>
              </a14:hiddenFill>
            </a:ext>
          </a:extLst>
        </p:spPr>
      </p:pic>
      <p:pic>
        <p:nvPicPr>
          <p:cNvPr id="9218" name="Picture 2" descr="תוצאת תמונה עבור ‪nonel explosive‬‏">
            <a:extLst>
              <a:ext uri="{FF2B5EF4-FFF2-40B4-BE49-F238E27FC236}">
                <a16:creationId xmlns:a16="http://schemas.microsoft.com/office/drawing/2014/main" id="{A950FAC7-FEF1-4B0C-8065-290D283ECE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06" b="1"/>
          <a:stretch/>
        </p:blipFill>
        <p:spPr bwMode="auto">
          <a:xfrm>
            <a:off x="6440634" y="105114"/>
            <a:ext cx="5412828" cy="374432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תוצאת תמונה עבור ‪nonel explosive‬‏">
            <a:extLst>
              <a:ext uri="{FF2B5EF4-FFF2-40B4-BE49-F238E27FC236}">
                <a16:creationId xmlns:a16="http://schemas.microsoft.com/office/drawing/2014/main" id="{CE9FBD2A-716E-4386-A9A0-84A734462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203286"/>
            <a:ext cx="3093491" cy="204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251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9B7FC6-61F0-4BB8-AD1B-78C18FAB0D46}"/>
              </a:ext>
            </a:extLst>
          </p:cNvPr>
          <p:cNvSpPr>
            <a:spLocks noGrp="1"/>
          </p:cNvSpPr>
          <p:nvPr>
            <p:ph type="title"/>
          </p:nvPr>
        </p:nvSpPr>
        <p:spPr>
          <a:xfrm>
            <a:off x="1722490" y="184727"/>
            <a:ext cx="9601200" cy="1485900"/>
          </a:xfrm>
        </p:spPr>
        <p:txBody>
          <a:bodyPr/>
          <a:lstStyle/>
          <a:p>
            <a:r>
              <a:rPr lang="he-IL" dirty="0"/>
              <a:t>הבדלים בין בעירה לפיצוץ</a:t>
            </a:r>
          </a:p>
        </p:txBody>
      </p:sp>
      <p:graphicFrame>
        <p:nvGraphicFramePr>
          <p:cNvPr id="6" name="מציין מיקום תוכן 5">
            <a:extLst>
              <a:ext uri="{FF2B5EF4-FFF2-40B4-BE49-F238E27FC236}">
                <a16:creationId xmlns:a16="http://schemas.microsoft.com/office/drawing/2014/main" id="{F55B4F2C-D952-4C9A-9507-9835B830CBEE}"/>
              </a:ext>
            </a:extLst>
          </p:cNvPr>
          <p:cNvGraphicFramePr>
            <a:graphicFrameLocks noGrp="1"/>
          </p:cNvGraphicFramePr>
          <p:nvPr>
            <p:ph idx="1"/>
            <p:extLst>
              <p:ext uri="{D42A27DB-BD31-4B8C-83A1-F6EECF244321}">
                <p14:modId xmlns:p14="http://schemas.microsoft.com/office/powerpoint/2010/main" val="3693497365"/>
              </p:ext>
            </p:extLst>
          </p:nvPr>
        </p:nvGraphicFramePr>
        <p:xfrm>
          <a:off x="1621471" y="927677"/>
          <a:ext cx="9601200" cy="5669280"/>
        </p:xfrm>
        <a:graphic>
          <a:graphicData uri="http://schemas.openxmlformats.org/drawingml/2006/table">
            <a:tbl>
              <a:tblPr rtl="1" firstRow="1" bandRow="1">
                <a:tableStyleId>{616DA210-FB5B-4158-B5E0-FEB733F419BA}</a:tableStyleId>
              </a:tblPr>
              <a:tblGrid>
                <a:gridCol w="4800600">
                  <a:extLst>
                    <a:ext uri="{9D8B030D-6E8A-4147-A177-3AD203B41FA5}">
                      <a16:colId xmlns:a16="http://schemas.microsoft.com/office/drawing/2014/main" val="3581760125"/>
                    </a:ext>
                  </a:extLst>
                </a:gridCol>
                <a:gridCol w="4800600">
                  <a:extLst>
                    <a:ext uri="{9D8B030D-6E8A-4147-A177-3AD203B41FA5}">
                      <a16:colId xmlns:a16="http://schemas.microsoft.com/office/drawing/2014/main" val="1233941115"/>
                    </a:ext>
                  </a:extLst>
                </a:gridCol>
              </a:tblGrid>
              <a:tr h="370840">
                <a:tc>
                  <a:txBody>
                    <a:bodyPr/>
                    <a:lstStyle/>
                    <a:p>
                      <a:pPr algn="ctr" rtl="1"/>
                      <a:r>
                        <a:rPr lang="he-IL" sz="2400" dirty="0"/>
                        <a:t>בעירה (</a:t>
                      </a:r>
                      <a:r>
                        <a:rPr lang="he-IL" sz="2400" dirty="0" err="1"/>
                        <a:t>דפלגרציה</a:t>
                      </a:r>
                      <a:r>
                        <a:rPr lang="he-IL" sz="2400" dirty="0"/>
                        <a:t>)</a:t>
                      </a:r>
                    </a:p>
                  </a:txBody>
                  <a:tcPr/>
                </a:tc>
                <a:tc>
                  <a:txBody>
                    <a:bodyPr/>
                    <a:lstStyle/>
                    <a:p>
                      <a:pPr algn="ctr" rtl="1"/>
                      <a:r>
                        <a:rPr lang="he-IL" sz="2400" dirty="0"/>
                        <a:t>ניפוץ (דטונציה)</a:t>
                      </a:r>
                    </a:p>
                  </a:txBody>
                  <a:tcPr/>
                </a:tc>
                <a:extLst>
                  <a:ext uri="{0D108BD9-81ED-4DB2-BD59-A6C34878D82A}">
                    <a16:rowId xmlns:a16="http://schemas.microsoft.com/office/drawing/2014/main" val="4006361531"/>
                  </a:ext>
                </a:extLst>
              </a:tr>
              <a:tr h="370840">
                <a:tc>
                  <a:txBody>
                    <a:bodyPr/>
                    <a:lstStyle/>
                    <a:p>
                      <a:pPr rtl="1"/>
                      <a:r>
                        <a:rPr lang="he-IL" sz="2400" dirty="0"/>
                        <a:t>תהליך איטי יחסית (החל ממספר </a:t>
                      </a:r>
                      <a:r>
                        <a:rPr lang="he-IL" sz="2400" dirty="0" err="1"/>
                        <a:t>מלימטרים</a:t>
                      </a:r>
                      <a:r>
                        <a:rPr lang="he-IL" sz="2400" dirty="0"/>
                        <a:t> ועד מספר סנטימטרים לשנייה וזאת </a:t>
                      </a:r>
                      <a:r>
                        <a:rPr lang="he-IL" sz="2400" dirty="0" err="1"/>
                        <a:t>באויר</a:t>
                      </a:r>
                      <a:r>
                        <a:rPr lang="he-IL" sz="2400" dirty="0"/>
                        <a:t> החופשי)</a:t>
                      </a:r>
                    </a:p>
                  </a:txBody>
                  <a:tcPr/>
                </a:tc>
                <a:tc>
                  <a:txBody>
                    <a:bodyPr/>
                    <a:lstStyle/>
                    <a:p>
                      <a:pPr rtl="1"/>
                      <a:r>
                        <a:rPr lang="he-IL" sz="2400" dirty="0"/>
                        <a:t>תהליך מהיר ביותר ( מגיע למספר קילומטרים </a:t>
                      </a:r>
                      <a:r>
                        <a:rPr lang="he-IL" sz="2400" dirty="0" err="1"/>
                        <a:t>בשניה</a:t>
                      </a:r>
                      <a:r>
                        <a:rPr lang="he-IL" sz="2400" dirty="0"/>
                        <a:t>)</a:t>
                      </a:r>
                    </a:p>
                  </a:txBody>
                  <a:tcPr/>
                </a:tc>
                <a:extLst>
                  <a:ext uri="{0D108BD9-81ED-4DB2-BD59-A6C34878D82A}">
                    <a16:rowId xmlns:a16="http://schemas.microsoft.com/office/drawing/2014/main" val="445575667"/>
                  </a:ext>
                </a:extLst>
              </a:tr>
              <a:tr h="370840">
                <a:tc>
                  <a:txBody>
                    <a:bodyPr/>
                    <a:lstStyle/>
                    <a:p>
                      <a:pPr rtl="1"/>
                      <a:r>
                        <a:rPr lang="he-IL" sz="2400" dirty="0"/>
                        <a:t>מהירות הבעירה עולה עם הלחץ במידה ניכרת.</a:t>
                      </a:r>
                    </a:p>
                  </a:txBody>
                  <a:tcPr/>
                </a:tc>
                <a:tc>
                  <a:txBody>
                    <a:bodyPr/>
                    <a:lstStyle/>
                    <a:p>
                      <a:pPr rtl="1"/>
                      <a:r>
                        <a:rPr lang="he-IL" sz="2400" dirty="0"/>
                        <a:t>מהירות הניפוץ אינה </a:t>
                      </a:r>
                      <a:r>
                        <a:rPr lang="he-IL" sz="2400" dirty="0" err="1"/>
                        <a:t>תלוייה</a:t>
                      </a:r>
                      <a:r>
                        <a:rPr lang="he-IL" sz="2400" dirty="0"/>
                        <a:t> בלחץ חיצוני.</a:t>
                      </a:r>
                    </a:p>
                  </a:txBody>
                  <a:tcPr/>
                </a:tc>
                <a:extLst>
                  <a:ext uri="{0D108BD9-81ED-4DB2-BD59-A6C34878D82A}">
                    <a16:rowId xmlns:a16="http://schemas.microsoft.com/office/drawing/2014/main" val="3035366987"/>
                  </a:ext>
                </a:extLst>
              </a:tr>
              <a:tr h="370840">
                <a:tc>
                  <a:txBody>
                    <a:bodyPr/>
                    <a:lstStyle/>
                    <a:p>
                      <a:pPr rtl="1"/>
                      <a:r>
                        <a:rPr lang="he-IL" sz="2400" dirty="0"/>
                        <a:t>מהירות הבעירה גם בלחצים גבוהים היא תמיד תת-קולית (לכל חומר ישנה מהירות קול שונה)</a:t>
                      </a:r>
                    </a:p>
                  </a:txBody>
                  <a:tcPr/>
                </a:tc>
                <a:tc>
                  <a:txBody>
                    <a:bodyPr/>
                    <a:lstStyle/>
                    <a:p>
                      <a:pPr rtl="1"/>
                      <a:r>
                        <a:rPr lang="he-IL" sz="2400" dirty="0"/>
                        <a:t>מהירות הניפוץ היא תמיד על קולית</a:t>
                      </a:r>
                    </a:p>
                  </a:txBody>
                  <a:tcPr/>
                </a:tc>
                <a:extLst>
                  <a:ext uri="{0D108BD9-81ED-4DB2-BD59-A6C34878D82A}">
                    <a16:rowId xmlns:a16="http://schemas.microsoft.com/office/drawing/2014/main" val="1604513775"/>
                  </a:ext>
                </a:extLst>
              </a:tr>
              <a:tr h="370840">
                <a:tc>
                  <a:txBody>
                    <a:bodyPr/>
                    <a:lstStyle/>
                    <a:p>
                      <a:pPr rtl="1"/>
                      <a:r>
                        <a:rPr lang="he-IL" sz="2400" dirty="0"/>
                        <a:t>הגזים הנוצרים על ידי הבעירה נעים בכיוון הפוף לכיוון התקדמות הבעירה.</a:t>
                      </a:r>
                    </a:p>
                  </a:txBody>
                  <a:tcPr/>
                </a:tc>
                <a:tc>
                  <a:txBody>
                    <a:bodyPr/>
                    <a:lstStyle/>
                    <a:p>
                      <a:pPr rtl="1"/>
                      <a:r>
                        <a:rPr lang="he-IL" sz="2400" dirty="0"/>
                        <a:t>הגזים הנוצרים על ידי הניפוץ נעים באותו כיוון של גל הניפוץ ( הם 'רודפים' אחרי חזית הניפוץ)</a:t>
                      </a:r>
                    </a:p>
                  </a:txBody>
                  <a:tcPr/>
                </a:tc>
                <a:extLst>
                  <a:ext uri="{0D108BD9-81ED-4DB2-BD59-A6C34878D82A}">
                    <a16:rowId xmlns:a16="http://schemas.microsoft.com/office/drawing/2014/main" val="2289688528"/>
                  </a:ext>
                </a:extLst>
              </a:tr>
              <a:tr h="370840">
                <a:tc>
                  <a:txBody>
                    <a:bodyPr/>
                    <a:lstStyle/>
                    <a:p>
                      <a:pPr rtl="1"/>
                      <a:r>
                        <a:rPr lang="he-IL" sz="2400" dirty="0"/>
                        <a:t>לחץ הגזים אינו עולה על הלחץ האטמוספרי כל עוד החומר הבוער אינו כלוא.</a:t>
                      </a:r>
                    </a:p>
                  </a:txBody>
                  <a:tcPr/>
                </a:tc>
                <a:tc>
                  <a:txBody>
                    <a:bodyPr/>
                    <a:lstStyle/>
                    <a:p>
                      <a:pPr rtl="1"/>
                      <a:r>
                        <a:rPr lang="he-IL" sz="2400" dirty="0"/>
                        <a:t>הגזים נמצאים תחת לחץ גבוה מאוד המגיע לעשרות ומאות אלפי אטמוספרות.</a:t>
                      </a:r>
                    </a:p>
                  </a:txBody>
                  <a:tcPr/>
                </a:tc>
                <a:extLst>
                  <a:ext uri="{0D108BD9-81ED-4DB2-BD59-A6C34878D82A}">
                    <a16:rowId xmlns:a16="http://schemas.microsoft.com/office/drawing/2014/main" val="2587887534"/>
                  </a:ext>
                </a:extLst>
              </a:tr>
            </a:tbl>
          </a:graphicData>
        </a:graphic>
      </p:graphicFrame>
    </p:spTree>
    <p:extLst>
      <p:ext uri="{BB962C8B-B14F-4D97-AF65-F5344CB8AC3E}">
        <p14:creationId xmlns:p14="http://schemas.microsoft.com/office/powerpoint/2010/main" val="369129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CB2C88-EF33-4321-B952-CA1D1C9DCB39}"/>
              </a:ext>
            </a:extLst>
          </p:cNvPr>
          <p:cNvSpPr>
            <a:spLocks noGrp="1"/>
          </p:cNvSpPr>
          <p:nvPr>
            <p:ph type="title"/>
          </p:nvPr>
        </p:nvSpPr>
        <p:spPr>
          <a:xfrm>
            <a:off x="9366513" y="308258"/>
            <a:ext cx="2379331" cy="629479"/>
          </a:xfrm>
          <a:solidFill>
            <a:schemeClr val="tx2">
              <a:lumMod val="25000"/>
              <a:lumOff val="75000"/>
            </a:schemeClr>
          </a:solidFill>
        </p:spPr>
        <p:txBody>
          <a:bodyPr anchor="ctr">
            <a:normAutofit/>
          </a:bodyPr>
          <a:lstStyle/>
          <a:p>
            <a:r>
              <a:rPr lang="he-IL" sz="3600" dirty="0"/>
              <a:t>מבנה המחבר</a:t>
            </a:r>
          </a:p>
        </p:txBody>
      </p:sp>
      <p:pic>
        <p:nvPicPr>
          <p:cNvPr id="4" name="תמונה 3" descr="תמונה שמכילה טקסט, ספר&#10;&#10;התיאור נוצר באופן אוטומטי">
            <a:extLst>
              <a:ext uri="{FF2B5EF4-FFF2-40B4-BE49-F238E27FC236}">
                <a16:creationId xmlns:a16="http://schemas.microsoft.com/office/drawing/2014/main" id="{690A7F41-8D03-45EB-BA78-DFAE4AE70AE3}"/>
              </a:ext>
            </a:extLst>
          </p:cNvPr>
          <p:cNvPicPr>
            <a:picLocks noChangeAspect="1"/>
          </p:cNvPicPr>
          <p:nvPr/>
        </p:nvPicPr>
        <p:blipFill rotWithShape="1">
          <a:blip r:embed="rId2"/>
          <a:srcRect t="16251" b="19860"/>
          <a:stretch/>
        </p:blipFill>
        <p:spPr>
          <a:xfrm>
            <a:off x="1447604" y="1255656"/>
            <a:ext cx="3020596" cy="19298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146" name="Picture 2" descr="×ª××¦××ª ×ª××× × ×¢×××¨ × ×¤×¦× ××©×××">
            <a:extLst>
              <a:ext uri="{FF2B5EF4-FFF2-40B4-BE49-F238E27FC236}">
                <a16:creationId xmlns:a16="http://schemas.microsoft.com/office/drawing/2014/main" id="{CB384351-829E-40C3-900C-D0DB35CA34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83956" y="937737"/>
            <a:ext cx="4042636" cy="26984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ª××× × ×§×©××¨×">
            <a:extLst>
              <a:ext uri="{FF2B5EF4-FFF2-40B4-BE49-F238E27FC236}">
                <a16:creationId xmlns:a16="http://schemas.microsoft.com/office/drawing/2014/main" id="{2471FD73-323B-43EC-9BB2-A3CE168243D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42348" y="1255656"/>
            <a:ext cx="1627659" cy="23675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מציין מיקום תוכן 5">
            <a:extLst>
              <a:ext uri="{FF2B5EF4-FFF2-40B4-BE49-F238E27FC236}">
                <a16:creationId xmlns:a16="http://schemas.microsoft.com/office/drawing/2014/main" id="{D7814E8C-9DB9-41E5-8147-A81ACA7CEE05}"/>
              </a:ext>
            </a:extLst>
          </p:cNvPr>
          <p:cNvSpPr>
            <a:spLocks noGrp="1"/>
          </p:cNvSpPr>
          <p:nvPr>
            <p:ph idx="1"/>
          </p:nvPr>
        </p:nvSpPr>
        <p:spPr>
          <a:xfrm>
            <a:off x="1010735" y="4308574"/>
            <a:ext cx="10814621" cy="1975699"/>
          </a:xfrm>
        </p:spPr>
        <p:txBody>
          <a:bodyPr>
            <a:normAutofit lnSpcReduction="10000"/>
          </a:bodyPr>
          <a:lstStyle/>
          <a:p>
            <a:pPr>
              <a:buFont typeface="Wingdings" panose="05000000000000000000" pitchFamily="2" charset="2"/>
              <a:buChar char="§"/>
            </a:pPr>
            <a:r>
              <a:rPr lang="he-IL" sz="2800" dirty="0"/>
              <a:t>המחבר מגיע כיחידה אחת המורכבת מכוסית פלסטיק בעלת פתחים לקליטת צינוריות '</a:t>
            </a:r>
            <a:r>
              <a:rPr lang="he-IL" sz="2800" dirty="0" err="1"/>
              <a:t>נונל</a:t>
            </a:r>
            <a:r>
              <a:rPr lang="he-IL" sz="2800" dirty="0"/>
              <a:t>' ובתוכה נמצא נפץ זעיר. (בעל חוזק פיצוץ של 1/3 מנפץ רגיל)</a:t>
            </a:r>
          </a:p>
          <a:p>
            <a:pPr>
              <a:buFont typeface="Wingdings" panose="05000000000000000000" pitchFamily="2" charset="2"/>
              <a:buChar char="§"/>
            </a:pPr>
            <a:r>
              <a:rPr lang="he-IL" sz="2800" dirty="0"/>
              <a:t>ניתן לחבר לכל מחבר בין 6 ל-8 צינוריות.(תלוי בסוג המחבר)</a:t>
            </a:r>
          </a:p>
          <a:p>
            <a:pPr>
              <a:buFont typeface="Wingdings" panose="05000000000000000000" pitchFamily="2" charset="2"/>
              <a:buChar char="§"/>
            </a:pPr>
            <a:r>
              <a:rPr lang="he-IL" sz="2800" dirty="0"/>
              <a:t>לכל צבע מחבר ישנה השהייה מוגדרת.</a:t>
            </a:r>
          </a:p>
          <a:p>
            <a:pPr marL="0" indent="0">
              <a:buNone/>
            </a:pPr>
            <a:endParaRPr lang="he-IL" sz="2400" dirty="0"/>
          </a:p>
          <a:p>
            <a:pPr>
              <a:buFont typeface="Wingdings" panose="05000000000000000000" pitchFamily="2" charset="2"/>
              <a:buChar char="§"/>
            </a:pPr>
            <a:endParaRPr lang="he-IL" dirty="0"/>
          </a:p>
        </p:txBody>
      </p:sp>
    </p:spTree>
    <p:extLst>
      <p:ext uri="{BB962C8B-B14F-4D97-AF65-F5344CB8AC3E}">
        <p14:creationId xmlns:p14="http://schemas.microsoft.com/office/powerpoint/2010/main" val="3568311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42" name="Group 1041">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43"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he-IL"/>
            </a:p>
          </p:txBody>
        </p:sp>
        <p:sp>
          <p:nvSpPr>
            <p:cNvPr id="1044"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he-IL"/>
            </a:p>
          </p:txBody>
        </p:sp>
      </p:grpSp>
      <p:sp useBgFill="1">
        <p:nvSpPr>
          <p:cNvPr id="1046" name="Rectangle 1045">
            <a:extLst>
              <a:ext uri="{FF2B5EF4-FFF2-40B4-BE49-F238E27FC236}">
                <a16:creationId xmlns:a16="http://schemas.microsoft.com/office/drawing/2014/main" id="{78511CAE-6AAD-4026-90B0-6917258C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5" name="כותרת 1">
            <a:extLst>
              <a:ext uri="{FF2B5EF4-FFF2-40B4-BE49-F238E27FC236}">
                <a16:creationId xmlns:a16="http://schemas.microsoft.com/office/drawing/2014/main" id="{0A19BF3B-E22C-440B-484C-919136CA61AA}"/>
              </a:ext>
            </a:extLst>
          </p:cNvPr>
          <p:cNvSpPr txBox="1">
            <a:spLocks/>
          </p:cNvSpPr>
          <p:nvPr/>
        </p:nvSpPr>
        <p:spPr>
          <a:xfrm>
            <a:off x="8939753" y="744469"/>
            <a:ext cx="3355942" cy="3732835"/>
          </a:xfrm>
          <a:prstGeom prst="rect">
            <a:avLst/>
          </a:prstGeom>
        </p:spPr>
        <p:txBody>
          <a:bodyPr>
            <a:normAutofit/>
          </a:bodyPr>
          <a:lstStyle>
            <a:lvl1pPr algn="r" defTabSz="914400" rtl="1" eaLnBrk="1" latinLnBrk="0" hangingPunct="1">
              <a:lnSpc>
                <a:spcPct val="89000"/>
              </a:lnSpc>
              <a:spcBef>
                <a:spcPct val="0"/>
              </a:spcBef>
              <a:buNone/>
              <a:defRPr sz="4400" kern="1200" baseline="0">
                <a:solidFill>
                  <a:schemeClr val="tx2"/>
                </a:solidFill>
                <a:latin typeface="+mj-lt"/>
                <a:ea typeface="+mj-ea"/>
                <a:cs typeface="+mj-cs"/>
              </a:defRPr>
            </a:lvl1pPr>
          </a:lstStyle>
          <a:p>
            <a:pPr algn="l">
              <a:spcAft>
                <a:spcPts val="600"/>
              </a:spcAft>
            </a:pPr>
            <a:r>
              <a:rPr lang="he-IL" sz="6000" dirty="0"/>
              <a:t>מכשירי הפעלה </a:t>
            </a:r>
            <a:r>
              <a:rPr lang="he-IL" sz="6000" dirty="0" err="1"/>
              <a:t>יעודיים</a:t>
            </a:r>
            <a:endParaRPr lang="he-IL" sz="6000" dirty="0"/>
          </a:p>
        </p:txBody>
      </p:sp>
      <p:sp>
        <p:nvSpPr>
          <p:cNvPr id="1048" name="Freeform 6">
            <a:extLst>
              <a:ext uri="{FF2B5EF4-FFF2-40B4-BE49-F238E27FC236}">
                <a16:creationId xmlns:a16="http://schemas.microsoft.com/office/drawing/2014/main" id="{7388763A-4025-4433-A72C-457FC3763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he-IL"/>
          </a:p>
        </p:txBody>
      </p:sp>
      <p:pic>
        <p:nvPicPr>
          <p:cNvPr id="7" name="תמונה 6">
            <a:extLst>
              <a:ext uri="{FF2B5EF4-FFF2-40B4-BE49-F238E27FC236}">
                <a16:creationId xmlns:a16="http://schemas.microsoft.com/office/drawing/2014/main" id="{F135C6DB-8B9A-0F78-A9FC-C529BA6ACA54}"/>
              </a:ext>
            </a:extLst>
          </p:cNvPr>
          <p:cNvPicPr>
            <a:picLocks noChangeAspect="1"/>
          </p:cNvPicPr>
          <p:nvPr/>
        </p:nvPicPr>
        <p:blipFill>
          <a:blip r:embed="rId2"/>
          <a:stretch>
            <a:fillRect/>
          </a:stretch>
        </p:blipFill>
        <p:spPr>
          <a:xfrm>
            <a:off x="1699951" y="1340839"/>
            <a:ext cx="2107321" cy="2107321"/>
          </a:xfrm>
          <a:prstGeom prst="rect">
            <a:avLst/>
          </a:prstGeom>
        </p:spPr>
      </p:pic>
      <p:pic>
        <p:nvPicPr>
          <p:cNvPr id="4" name="תמונה 3">
            <a:extLst>
              <a:ext uri="{FF2B5EF4-FFF2-40B4-BE49-F238E27FC236}">
                <a16:creationId xmlns:a16="http://schemas.microsoft.com/office/drawing/2014/main" id="{B3441BD1-EA79-A22A-6815-E0B3D8A7110F}"/>
              </a:ext>
            </a:extLst>
          </p:cNvPr>
          <p:cNvPicPr>
            <a:picLocks noChangeAspect="1"/>
          </p:cNvPicPr>
          <p:nvPr/>
        </p:nvPicPr>
        <p:blipFill>
          <a:blip r:embed="rId3"/>
          <a:stretch>
            <a:fillRect/>
          </a:stretch>
        </p:blipFill>
        <p:spPr>
          <a:xfrm>
            <a:off x="1432406" y="3609029"/>
            <a:ext cx="2642410" cy="2107322"/>
          </a:xfrm>
          <a:prstGeom prst="rect">
            <a:avLst/>
          </a:prstGeom>
        </p:spPr>
      </p:pic>
      <p:sp>
        <p:nvSpPr>
          <p:cNvPr id="1050" name="Freeform 6">
            <a:extLst>
              <a:ext uri="{FF2B5EF4-FFF2-40B4-BE49-F238E27FC236}">
                <a16:creationId xmlns:a16="http://schemas.microsoft.com/office/drawing/2014/main" id="{8A2DFE20-1EAE-45A9-AD16-D4DBD0ABB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he-IL"/>
          </a:p>
        </p:txBody>
      </p:sp>
      <p:pic>
        <p:nvPicPr>
          <p:cNvPr id="1034" name="Picture 10" descr="Royal Arms Nonel Dual Igniter">
            <a:extLst>
              <a:ext uri="{FF2B5EF4-FFF2-40B4-BE49-F238E27FC236}">
                <a16:creationId xmlns:a16="http://schemas.microsoft.com/office/drawing/2014/main" id="{45374915-0716-B03C-846C-8AE39AA1756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89068" y="1445247"/>
            <a:ext cx="2749177" cy="18969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chanical detonators">
            <a:extLst>
              <a:ext uri="{FF2B5EF4-FFF2-40B4-BE49-F238E27FC236}">
                <a16:creationId xmlns:a16="http://schemas.microsoft.com/office/drawing/2014/main" id="{E678BC9A-38C6-1028-6BBC-AA12C401D3B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89068" y="3749340"/>
            <a:ext cx="2749177" cy="183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240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CB2C88-EF33-4321-B952-CA1D1C9DCB39}"/>
              </a:ext>
            </a:extLst>
          </p:cNvPr>
          <p:cNvSpPr>
            <a:spLocks noGrp="1"/>
          </p:cNvSpPr>
          <p:nvPr>
            <p:ph type="title"/>
          </p:nvPr>
        </p:nvSpPr>
        <p:spPr>
          <a:xfrm>
            <a:off x="5854147" y="159152"/>
            <a:ext cx="5617415" cy="725431"/>
          </a:xfrm>
          <a:solidFill>
            <a:schemeClr val="tx2">
              <a:lumMod val="25000"/>
              <a:lumOff val="75000"/>
            </a:schemeClr>
          </a:solidFill>
        </p:spPr>
        <p:txBody>
          <a:bodyPr/>
          <a:lstStyle/>
          <a:p>
            <a:r>
              <a:rPr lang="he-IL" dirty="0"/>
              <a:t>אלמנט השהייה לפתיל רועם</a:t>
            </a:r>
          </a:p>
        </p:txBody>
      </p:sp>
      <p:pic>
        <p:nvPicPr>
          <p:cNvPr id="8" name="מציין מיקום תוכן 7" descr="תמונה שמכילה טקסט, לוח ציור&#10;&#10;התיאור נוצר באופן אוטומטי">
            <a:extLst>
              <a:ext uri="{FF2B5EF4-FFF2-40B4-BE49-F238E27FC236}">
                <a16:creationId xmlns:a16="http://schemas.microsoft.com/office/drawing/2014/main" id="{7B88DEDC-6809-4254-9889-26772832E16B}"/>
              </a:ext>
            </a:extLst>
          </p:cNvPr>
          <p:cNvPicPr>
            <a:picLocks noGrp="1" noChangeAspect="1"/>
          </p:cNvPicPr>
          <p:nvPr>
            <p:ph idx="1"/>
          </p:nvPr>
        </p:nvPicPr>
        <p:blipFill rotWithShape="1">
          <a:blip r:embed="rId2"/>
          <a:srcRect t="26330" b="41755"/>
          <a:stretch/>
        </p:blipFill>
        <p:spPr>
          <a:xfrm>
            <a:off x="1158323" y="4663101"/>
            <a:ext cx="4544011" cy="1450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כותרת 1">
            <a:extLst>
              <a:ext uri="{FF2B5EF4-FFF2-40B4-BE49-F238E27FC236}">
                <a16:creationId xmlns:a16="http://schemas.microsoft.com/office/drawing/2014/main" id="{85902240-E380-464C-9AB2-A719AFEB945B}"/>
              </a:ext>
            </a:extLst>
          </p:cNvPr>
          <p:cNvSpPr txBox="1">
            <a:spLocks/>
          </p:cNvSpPr>
          <p:nvPr/>
        </p:nvSpPr>
        <p:spPr>
          <a:xfrm>
            <a:off x="3020291" y="-550269"/>
            <a:ext cx="8896237" cy="3732835"/>
          </a:xfrm>
          <a:prstGeom prst="rect">
            <a:avLst/>
          </a:prstGeom>
        </p:spPr>
        <p:txBody>
          <a:bodyPr vert="horz" lIns="91440" tIns="45720" rIns="91440" bIns="45720" rtlCol="0" anchor="b">
            <a:normAutofit/>
          </a:bodyPr>
          <a:lstStyle>
            <a:lvl1pPr algn="r" defTabSz="914400" rtl="1" eaLnBrk="1" latinLnBrk="0" hangingPunct="1">
              <a:lnSpc>
                <a:spcPct val="89000"/>
              </a:lnSpc>
              <a:spcBef>
                <a:spcPct val="0"/>
              </a:spcBef>
              <a:buNone/>
              <a:defRPr sz="4400" kern="1200" baseline="0">
                <a:solidFill>
                  <a:schemeClr val="tx2"/>
                </a:solidFill>
                <a:latin typeface="+mj-lt"/>
                <a:ea typeface="+mj-ea"/>
                <a:cs typeface="+mj-cs"/>
              </a:defRPr>
            </a:lvl1pPr>
          </a:lstStyle>
          <a:p>
            <a:pPr rtl="0"/>
            <a:endParaRPr lang="en-US" sz="2400" cap="all" dirty="0"/>
          </a:p>
        </p:txBody>
      </p:sp>
      <p:sp>
        <p:nvSpPr>
          <p:cNvPr id="12" name="כותרת 1">
            <a:extLst>
              <a:ext uri="{FF2B5EF4-FFF2-40B4-BE49-F238E27FC236}">
                <a16:creationId xmlns:a16="http://schemas.microsoft.com/office/drawing/2014/main" id="{01909DA2-594D-4EAB-AC2E-A917DB4B513A}"/>
              </a:ext>
            </a:extLst>
          </p:cNvPr>
          <p:cNvSpPr txBox="1">
            <a:spLocks/>
          </p:cNvSpPr>
          <p:nvPr/>
        </p:nvSpPr>
        <p:spPr>
          <a:xfrm>
            <a:off x="3796748" y="933831"/>
            <a:ext cx="7802218" cy="3320117"/>
          </a:xfrm>
          <a:prstGeom prst="rect">
            <a:avLst/>
          </a:prstGeom>
        </p:spPr>
        <p:txBody>
          <a:bodyPr vert="horz" lIns="91440" tIns="45720" rIns="91440" bIns="45720" rtlCol="0" anchor="t">
            <a:normAutofit lnSpcReduction="10000"/>
          </a:bodyPr>
          <a:lstStyle>
            <a:lvl1pPr algn="r" defTabSz="914400" rtl="1" eaLnBrk="1" latinLnBrk="0" hangingPunct="1">
              <a:lnSpc>
                <a:spcPct val="89000"/>
              </a:lnSpc>
              <a:spcBef>
                <a:spcPct val="0"/>
              </a:spcBef>
              <a:buNone/>
              <a:defRPr sz="4400" kern="1200" baseline="0">
                <a:solidFill>
                  <a:schemeClr val="tx2"/>
                </a:solidFill>
                <a:latin typeface="+mj-lt"/>
                <a:ea typeface="+mj-ea"/>
                <a:cs typeface="+mj-cs"/>
              </a:defRPr>
            </a:lvl1pPr>
          </a:lstStyle>
          <a:p>
            <a:pPr marL="342900" indent="-342900">
              <a:buFont typeface="Wingdings" panose="05000000000000000000" pitchFamily="2" charset="2"/>
              <a:buChar char="§"/>
            </a:pPr>
            <a:r>
              <a:rPr lang="he-IL" sz="2800" dirty="0"/>
              <a:t>נפץ השהייה אל-חשמלי לשימוש </a:t>
            </a:r>
            <a:r>
              <a:rPr lang="he-IL" sz="2800" dirty="0" err="1"/>
              <a:t>באיזורים</a:t>
            </a:r>
            <a:r>
              <a:rPr lang="he-IL" sz="2800" dirty="0"/>
              <a:t> בעלי סיכון לחשמל 'אקראי' ,כאשר משתמשים בפתיל רועם להפעלת חומר הנפץ בקדח .</a:t>
            </a:r>
          </a:p>
          <a:p>
            <a:pPr marL="342900" indent="-342900">
              <a:buFont typeface="Wingdings" panose="05000000000000000000" pitchFamily="2" charset="2"/>
              <a:buChar char="§"/>
            </a:pPr>
            <a:r>
              <a:rPr lang="he-IL" sz="2800" dirty="0"/>
              <a:t>הנפץ עשוי שפורפרת </a:t>
            </a:r>
            <a:r>
              <a:rPr lang="he-IL" sz="2800" dirty="0" err="1"/>
              <a:t>אלומניום</a:t>
            </a:r>
            <a:r>
              <a:rPr lang="he-IL" sz="2800" dirty="0"/>
              <a:t> סגורה משתי הקצוות.</a:t>
            </a:r>
          </a:p>
          <a:p>
            <a:pPr marL="342900" indent="-342900">
              <a:buFont typeface="Wingdings" panose="05000000000000000000" pitchFamily="2" charset="2"/>
              <a:buChar char="§"/>
            </a:pPr>
            <a:r>
              <a:rPr lang="he-IL" sz="2800" dirty="0"/>
              <a:t>בשתי קצוות </a:t>
            </a:r>
            <a:r>
              <a:rPr lang="he-IL" sz="2800" dirty="0" err="1"/>
              <a:t>השפורפרת</a:t>
            </a:r>
            <a:r>
              <a:rPr lang="he-IL" sz="2800" dirty="0"/>
              <a:t> ישנו חומר מעורר ובתווך </a:t>
            </a:r>
            <a:r>
              <a:rPr lang="he-IL" sz="2800" dirty="0" err="1"/>
              <a:t>בינהם</a:t>
            </a:r>
            <a:r>
              <a:rPr lang="he-IL" sz="2800" dirty="0"/>
              <a:t> אלמנט השהיה.</a:t>
            </a:r>
          </a:p>
          <a:p>
            <a:pPr marL="342900" indent="-342900">
              <a:buFont typeface="Wingdings" panose="05000000000000000000" pitchFamily="2" charset="2"/>
              <a:buChar char="§"/>
            </a:pPr>
            <a:r>
              <a:rPr lang="he-IL" sz="2800" dirty="0"/>
              <a:t>הנפץ נמצא בתוך מעטפת מפלסטיק המאפשר חיבור פתיל רועם לכל קצה.</a:t>
            </a:r>
          </a:p>
          <a:p>
            <a:pPr marL="342900" indent="-342900">
              <a:buFont typeface="Wingdings" panose="05000000000000000000" pitchFamily="2" charset="2"/>
              <a:buChar char="§"/>
            </a:pPr>
            <a:r>
              <a:rPr lang="he-IL" sz="2800" dirty="0"/>
              <a:t>מופיע בצבעים שונים על פי סוג השהייה.</a:t>
            </a:r>
          </a:p>
        </p:txBody>
      </p:sp>
      <p:pic>
        <p:nvPicPr>
          <p:cNvPr id="11266" name="Picture 2" descr="תמונה קשורה">
            <a:extLst>
              <a:ext uri="{FF2B5EF4-FFF2-40B4-BE49-F238E27FC236}">
                <a16:creationId xmlns:a16="http://schemas.microsoft.com/office/drawing/2014/main" id="{50D572D3-1ADD-4513-B20B-0815F6DC3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323" y="2194899"/>
            <a:ext cx="263842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a:extLst>
              <a:ext uri="{FF2B5EF4-FFF2-40B4-BE49-F238E27FC236}">
                <a16:creationId xmlns:a16="http://schemas.microsoft.com/office/drawing/2014/main" id="{117F33A9-EA2A-8CEA-B7CE-0011A3EE67D2}"/>
              </a:ext>
            </a:extLst>
          </p:cNvPr>
          <p:cNvPicPr>
            <a:picLocks noChangeAspect="1"/>
          </p:cNvPicPr>
          <p:nvPr/>
        </p:nvPicPr>
        <p:blipFill>
          <a:blip r:embed="rId4"/>
          <a:srcRect l="36334" t="9368" r="24776" b="15400"/>
          <a:stretch/>
        </p:blipFill>
        <p:spPr>
          <a:xfrm rot="16200000">
            <a:off x="8416803" y="2873992"/>
            <a:ext cx="1469001" cy="5054352"/>
          </a:xfrm>
          <a:prstGeom prst="rect">
            <a:avLst/>
          </a:prstGeom>
        </p:spPr>
      </p:pic>
    </p:spTree>
    <p:extLst>
      <p:ext uri="{BB962C8B-B14F-4D97-AF65-F5344CB8AC3E}">
        <p14:creationId xmlns:p14="http://schemas.microsoft.com/office/powerpoint/2010/main" val="2113737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DD8FF3-1057-4908-8738-856E231534A3}"/>
              </a:ext>
            </a:extLst>
          </p:cNvPr>
          <p:cNvSpPr>
            <a:spLocks noGrp="1"/>
          </p:cNvSpPr>
          <p:nvPr>
            <p:ph type="title"/>
          </p:nvPr>
        </p:nvSpPr>
        <p:spPr>
          <a:xfrm>
            <a:off x="4224130" y="685800"/>
            <a:ext cx="6748670" cy="805961"/>
          </a:xfrm>
          <a:solidFill>
            <a:schemeClr val="accent2">
              <a:lumMod val="60000"/>
              <a:lumOff val="40000"/>
            </a:schemeClr>
          </a:solidFill>
        </p:spPr>
        <p:txBody>
          <a:bodyPr/>
          <a:lstStyle/>
          <a:p>
            <a:r>
              <a:rPr lang="he-IL" dirty="0"/>
              <a:t>יתרונות השימוש עם נפצי השהייה</a:t>
            </a:r>
          </a:p>
        </p:txBody>
      </p:sp>
      <p:sp>
        <p:nvSpPr>
          <p:cNvPr id="3" name="מציין מיקום תוכן 2">
            <a:extLst>
              <a:ext uri="{FF2B5EF4-FFF2-40B4-BE49-F238E27FC236}">
                <a16:creationId xmlns:a16="http://schemas.microsoft.com/office/drawing/2014/main" id="{8DCBF312-FA98-4395-AC51-4A9C64F4FB91}"/>
              </a:ext>
            </a:extLst>
          </p:cNvPr>
          <p:cNvSpPr>
            <a:spLocks noGrp="1"/>
          </p:cNvSpPr>
          <p:nvPr>
            <p:ph idx="1"/>
          </p:nvPr>
        </p:nvSpPr>
        <p:spPr>
          <a:xfrm>
            <a:off x="1557385" y="1864352"/>
            <a:ext cx="9601200" cy="3581400"/>
          </a:xfrm>
        </p:spPr>
        <p:txBody>
          <a:bodyPr>
            <a:noAutofit/>
          </a:bodyPr>
          <a:lstStyle/>
          <a:p>
            <a:r>
              <a:rPr lang="he-IL" sz="2800" dirty="0"/>
              <a:t>הקטנת הזעזועים בקרקע-דיוק ההשהיה מאפשר גמישות בתכנון הפיצוץ ושליטה על רמת הזעזוע.</a:t>
            </a:r>
          </a:p>
          <a:p>
            <a:r>
              <a:rPr lang="he-IL" sz="2800" dirty="0"/>
              <a:t>ריסוק טוב יותר של הסלע.</a:t>
            </a:r>
          </a:p>
          <a:p>
            <a:r>
              <a:rPr lang="he-IL" sz="2800" dirty="0"/>
              <a:t>הקטנת "הרגליים" שבקירות </a:t>
            </a:r>
            <a:r>
              <a:rPr lang="he-IL" sz="2800" dirty="0" err="1"/>
              <a:t>החיצוב</a:t>
            </a:r>
            <a:r>
              <a:rPr lang="he-IL" sz="2800" dirty="0"/>
              <a:t>.</a:t>
            </a:r>
          </a:p>
          <a:p>
            <a:r>
              <a:rPr lang="he-IL" sz="2800" dirty="0"/>
              <a:t>הכוונת זריקת החומר וביקורת עליה.</a:t>
            </a:r>
          </a:p>
          <a:p>
            <a:r>
              <a:rPr lang="he-IL" sz="2800" dirty="0"/>
              <a:t>פחות סדקים בראש הקיר.</a:t>
            </a:r>
          </a:p>
          <a:p>
            <a:r>
              <a:rPr lang="he-IL" sz="2800" dirty="0"/>
              <a:t>חסכון בחומר נפץ.</a:t>
            </a:r>
          </a:p>
        </p:txBody>
      </p:sp>
    </p:spTree>
    <p:extLst>
      <p:ext uri="{BB962C8B-B14F-4D97-AF65-F5344CB8AC3E}">
        <p14:creationId xmlns:p14="http://schemas.microsoft.com/office/powerpoint/2010/main" val="2750474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D37B01-D471-49CA-BB49-A9F97C2075AF}"/>
              </a:ext>
            </a:extLst>
          </p:cNvPr>
          <p:cNvSpPr>
            <a:spLocks noGrp="1"/>
          </p:cNvSpPr>
          <p:nvPr>
            <p:ph type="title"/>
          </p:nvPr>
        </p:nvSpPr>
        <p:spPr>
          <a:xfrm>
            <a:off x="9415288" y="541204"/>
            <a:ext cx="2185851" cy="692696"/>
          </a:xfrm>
        </p:spPr>
        <p:style>
          <a:lnRef idx="3">
            <a:schemeClr val="lt1"/>
          </a:lnRef>
          <a:fillRef idx="1">
            <a:schemeClr val="accent5"/>
          </a:fillRef>
          <a:effectRef idx="1">
            <a:schemeClr val="accent5"/>
          </a:effectRef>
          <a:fontRef idx="minor">
            <a:schemeClr val="lt1"/>
          </a:fontRef>
        </p:style>
        <p:txBody>
          <a:bodyPr>
            <a:normAutofit fontScale="90000"/>
          </a:bodyPr>
          <a:lstStyle/>
          <a:p>
            <a:r>
              <a:rPr lang="he-IL" dirty="0"/>
              <a:t>חיבור טורי</a:t>
            </a:r>
          </a:p>
        </p:txBody>
      </p:sp>
      <p:graphicFrame>
        <p:nvGraphicFramePr>
          <p:cNvPr id="4" name="טבלה 4">
            <a:extLst>
              <a:ext uri="{FF2B5EF4-FFF2-40B4-BE49-F238E27FC236}">
                <a16:creationId xmlns:a16="http://schemas.microsoft.com/office/drawing/2014/main" id="{37CCC878-B9EC-417B-8CCF-73C010FDD9D5}"/>
              </a:ext>
            </a:extLst>
          </p:cNvPr>
          <p:cNvGraphicFramePr>
            <a:graphicFrameLocks noGrp="1"/>
          </p:cNvGraphicFramePr>
          <p:nvPr>
            <p:extLst>
              <p:ext uri="{D42A27DB-BD31-4B8C-83A1-F6EECF244321}">
                <p14:modId xmlns:p14="http://schemas.microsoft.com/office/powerpoint/2010/main" val="3134345809"/>
              </p:ext>
            </p:extLst>
          </p:nvPr>
        </p:nvGraphicFramePr>
        <p:xfrm>
          <a:off x="2032000" y="3703540"/>
          <a:ext cx="8128000" cy="292608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3278040373"/>
                    </a:ext>
                  </a:extLst>
                </a:gridCol>
                <a:gridCol w="4064000">
                  <a:extLst>
                    <a:ext uri="{9D8B030D-6E8A-4147-A177-3AD203B41FA5}">
                      <a16:colId xmlns:a16="http://schemas.microsoft.com/office/drawing/2014/main" val="1498295301"/>
                    </a:ext>
                  </a:extLst>
                </a:gridCol>
              </a:tblGrid>
              <a:tr h="370840">
                <a:tc>
                  <a:txBody>
                    <a:bodyPr/>
                    <a:lstStyle/>
                    <a:p>
                      <a:pPr rtl="1"/>
                      <a:r>
                        <a:rPr lang="he-IL" sz="2400" dirty="0"/>
                        <a:t>יתרונות</a:t>
                      </a:r>
                    </a:p>
                  </a:txBody>
                  <a:tcPr/>
                </a:tc>
                <a:tc>
                  <a:txBody>
                    <a:bodyPr/>
                    <a:lstStyle/>
                    <a:p>
                      <a:pPr rtl="1"/>
                      <a:r>
                        <a:rPr lang="he-IL" sz="2400" dirty="0"/>
                        <a:t>חסרונות</a:t>
                      </a:r>
                    </a:p>
                  </a:txBody>
                  <a:tcPr/>
                </a:tc>
                <a:extLst>
                  <a:ext uri="{0D108BD9-81ED-4DB2-BD59-A6C34878D82A}">
                    <a16:rowId xmlns:a16="http://schemas.microsoft.com/office/drawing/2014/main" val="2222917471"/>
                  </a:ext>
                </a:extLst>
              </a:tr>
              <a:tr h="370840">
                <a:tc>
                  <a:txBody>
                    <a:bodyPr/>
                    <a:lstStyle/>
                    <a:p>
                      <a:pPr rtl="1"/>
                      <a:r>
                        <a:rPr lang="he-IL" sz="2400" dirty="0"/>
                        <a:t>מצריך עוצמת זרם נמוכה יחסית.</a:t>
                      </a:r>
                    </a:p>
                  </a:txBody>
                  <a:tcPr/>
                </a:tc>
                <a:tc>
                  <a:txBody>
                    <a:bodyPr/>
                    <a:lstStyle/>
                    <a:p>
                      <a:pPr rtl="1"/>
                      <a:r>
                        <a:rPr lang="he-IL" sz="2400" dirty="0"/>
                        <a:t>קלקול בנפץ אחד גורם לשיתוק המעגל כולו.</a:t>
                      </a:r>
                    </a:p>
                  </a:txBody>
                  <a:tcPr/>
                </a:tc>
                <a:extLst>
                  <a:ext uri="{0D108BD9-81ED-4DB2-BD59-A6C34878D82A}">
                    <a16:rowId xmlns:a16="http://schemas.microsoft.com/office/drawing/2014/main" val="3230116970"/>
                  </a:ext>
                </a:extLst>
              </a:tr>
              <a:tr h="370840">
                <a:tc>
                  <a:txBody>
                    <a:bodyPr/>
                    <a:lstStyle/>
                    <a:p>
                      <a:pPr rtl="1"/>
                      <a:r>
                        <a:rPr lang="he-IL" sz="2400" dirty="0"/>
                        <a:t>כל מרכיב במעגל מקבל אותו זרם.</a:t>
                      </a:r>
                    </a:p>
                    <a:p>
                      <a:pPr rtl="1"/>
                      <a:r>
                        <a:rPr lang="he-IL" sz="2400" dirty="0"/>
                        <a:t>(מינימום 1.5 אמפר)</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dirty="0"/>
                        <a:t>נתק במקום אחד במערכת גורם לשיתוק המעגל כולו.</a:t>
                      </a:r>
                    </a:p>
                  </a:txBody>
                  <a:tcPr/>
                </a:tc>
                <a:extLst>
                  <a:ext uri="{0D108BD9-81ED-4DB2-BD59-A6C34878D82A}">
                    <a16:rowId xmlns:a16="http://schemas.microsoft.com/office/drawing/2014/main" val="241985517"/>
                  </a:ext>
                </a:extLst>
              </a:tr>
              <a:tr h="370840">
                <a:tc>
                  <a:txBody>
                    <a:bodyPr/>
                    <a:lstStyle/>
                    <a:p>
                      <a:pPr rtl="1"/>
                      <a:r>
                        <a:rPr lang="he-IL" sz="2400" dirty="0"/>
                        <a:t>חיבורי המעגל ואפשרויות הבדיקה קלים.</a:t>
                      </a:r>
                    </a:p>
                  </a:txBody>
                  <a:tcPr/>
                </a:tc>
                <a:tc>
                  <a:txBody>
                    <a:bodyPr/>
                    <a:lstStyle/>
                    <a:p>
                      <a:pPr rtl="1"/>
                      <a:r>
                        <a:rPr lang="he-IL" sz="2400" dirty="0"/>
                        <a:t>צורך במתח גבוהה עקב ההתנגדות הגדולה.</a:t>
                      </a:r>
                    </a:p>
                  </a:txBody>
                  <a:tcPr/>
                </a:tc>
                <a:extLst>
                  <a:ext uri="{0D108BD9-81ED-4DB2-BD59-A6C34878D82A}">
                    <a16:rowId xmlns:a16="http://schemas.microsoft.com/office/drawing/2014/main" val="1726855852"/>
                  </a:ext>
                </a:extLst>
              </a:tr>
            </a:tbl>
          </a:graphicData>
        </a:graphic>
      </p:graphicFrame>
      <p:sp>
        <p:nvSpPr>
          <p:cNvPr id="3" name="תיבת טקסט 2">
            <a:extLst>
              <a:ext uri="{FF2B5EF4-FFF2-40B4-BE49-F238E27FC236}">
                <a16:creationId xmlns:a16="http://schemas.microsoft.com/office/drawing/2014/main" id="{BDEE8721-8F03-4C9B-AA5E-38263D1F7E8E}"/>
              </a:ext>
            </a:extLst>
          </p:cNvPr>
          <p:cNvSpPr txBox="1"/>
          <p:nvPr/>
        </p:nvSpPr>
        <p:spPr>
          <a:xfrm>
            <a:off x="5029200" y="1632986"/>
            <a:ext cx="6806193" cy="1569660"/>
          </a:xfrm>
          <a:prstGeom prst="rect">
            <a:avLst/>
          </a:prstGeom>
          <a:noFill/>
        </p:spPr>
        <p:txBody>
          <a:bodyPr wrap="square" rtlCol="1">
            <a:spAutoFit/>
          </a:bodyPr>
          <a:lstStyle/>
          <a:p>
            <a:pPr algn="r"/>
            <a:r>
              <a:rPr lang="he-IL" sz="3200" dirty="0"/>
              <a:t>הנפצים מחוברים בינם לבין עצמם ואל </a:t>
            </a:r>
          </a:p>
          <a:p>
            <a:pPr algn="r"/>
            <a:r>
              <a:rPr lang="he-IL" sz="3200" dirty="0"/>
              <a:t> מקור המתח.</a:t>
            </a:r>
          </a:p>
          <a:p>
            <a:pPr algn="r"/>
            <a:r>
              <a:rPr lang="he-IL" sz="3200" dirty="0"/>
              <a:t> (זרם </a:t>
            </a:r>
            <a:r>
              <a:rPr lang="he-IL" sz="3200" dirty="0" err="1"/>
              <a:t>מנימאלי</a:t>
            </a:r>
            <a:r>
              <a:rPr lang="he-IL" sz="3200" dirty="0"/>
              <a:t> להפעלת טור נפצים 1.5 אמפר)</a:t>
            </a:r>
          </a:p>
        </p:txBody>
      </p:sp>
      <p:pic>
        <p:nvPicPr>
          <p:cNvPr id="7" name="תמונה 6" descr="תמונה שמכילה קו, צילום מסך, טקסט, תרשים&#10;&#10;תוכן בינה מלאכותית גנרטיבית עשוי להיות שגוי.">
            <a:extLst>
              <a:ext uri="{FF2B5EF4-FFF2-40B4-BE49-F238E27FC236}">
                <a16:creationId xmlns:a16="http://schemas.microsoft.com/office/drawing/2014/main" id="{DD93DEE5-0815-4A77-A7F7-39EDF160A575}"/>
              </a:ext>
            </a:extLst>
          </p:cNvPr>
          <p:cNvPicPr>
            <a:picLocks noChangeAspect="1"/>
          </p:cNvPicPr>
          <p:nvPr/>
        </p:nvPicPr>
        <p:blipFill>
          <a:blip r:embed="rId2"/>
          <a:stretch>
            <a:fillRect/>
          </a:stretch>
        </p:blipFill>
        <p:spPr>
          <a:xfrm>
            <a:off x="895207" y="1632986"/>
            <a:ext cx="3937462" cy="1670858"/>
          </a:xfrm>
          <a:prstGeom prst="rect">
            <a:avLst/>
          </a:prstGeom>
        </p:spPr>
      </p:pic>
    </p:spTree>
    <p:extLst>
      <p:ext uri="{BB962C8B-B14F-4D97-AF65-F5344CB8AC3E}">
        <p14:creationId xmlns:p14="http://schemas.microsoft.com/office/powerpoint/2010/main" val="74158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D37B01-D471-49CA-BB49-A9F97C2075AF}"/>
              </a:ext>
            </a:extLst>
          </p:cNvPr>
          <p:cNvSpPr>
            <a:spLocks noGrp="1"/>
          </p:cNvSpPr>
          <p:nvPr>
            <p:ph type="title"/>
          </p:nvPr>
        </p:nvSpPr>
        <p:spPr>
          <a:xfrm>
            <a:off x="8824640" y="476703"/>
            <a:ext cx="2778607" cy="692696"/>
          </a:xfrm>
        </p:spPr>
        <p:style>
          <a:lnRef idx="3">
            <a:schemeClr val="lt1"/>
          </a:lnRef>
          <a:fillRef idx="1">
            <a:schemeClr val="accent5"/>
          </a:fillRef>
          <a:effectRef idx="1">
            <a:schemeClr val="accent5"/>
          </a:effectRef>
          <a:fontRef idx="minor">
            <a:schemeClr val="lt1"/>
          </a:fontRef>
        </p:style>
        <p:txBody>
          <a:bodyPr>
            <a:normAutofit fontScale="90000"/>
          </a:bodyPr>
          <a:lstStyle/>
          <a:p>
            <a:r>
              <a:rPr lang="he-IL" dirty="0"/>
              <a:t>חיבור מקבילי</a:t>
            </a:r>
          </a:p>
        </p:txBody>
      </p:sp>
      <p:graphicFrame>
        <p:nvGraphicFramePr>
          <p:cNvPr id="4" name="טבלה 4">
            <a:extLst>
              <a:ext uri="{FF2B5EF4-FFF2-40B4-BE49-F238E27FC236}">
                <a16:creationId xmlns:a16="http://schemas.microsoft.com/office/drawing/2014/main" id="{37CCC878-B9EC-417B-8CCF-73C010FDD9D5}"/>
              </a:ext>
            </a:extLst>
          </p:cNvPr>
          <p:cNvGraphicFramePr>
            <a:graphicFrameLocks noGrp="1"/>
          </p:cNvGraphicFramePr>
          <p:nvPr>
            <p:extLst>
              <p:ext uri="{D42A27DB-BD31-4B8C-83A1-F6EECF244321}">
                <p14:modId xmlns:p14="http://schemas.microsoft.com/office/powerpoint/2010/main" val="50990630"/>
              </p:ext>
            </p:extLst>
          </p:nvPr>
        </p:nvGraphicFramePr>
        <p:xfrm>
          <a:off x="2859021" y="3271039"/>
          <a:ext cx="8128000" cy="3383280"/>
        </p:xfrm>
        <a:graphic>
          <a:graphicData uri="http://schemas.openxmlformats.org/drawingml/2006/table">
            <a:tbl>
              <a:tblPr rtl="1" firstRow="1" bandRow="1">
                <a:tableStyleId>{5C22544A-7EE6-4342-B048-85BDC9FD1C3A}</a:tableStyleId>
              </a:tblPr>
              <a:tblGrid>
                <a:gridCol w="4061804">
                  <a:extLst>
                    <a:ext uri="{9D8B030D-6E8A-4147-A177-3AD203B41FA5}">
                      <a16:colId xmlns:a16="http://schemas.microsoft.com/office/drawing/2014/main" val="3278040373"/>
                    </a:ext>
                  </a:extLst>
                </a:gridCol>
                <a:gridCol w="4066196">
                  <a:extLst>
                    <a:ext uri="{9D8B030D-6E8A-4147-A177-3AD203B41FA5}">
                      <a16:colId xmlns:a16="http://schemas.microsoft.com/office/drawing/2014/main" val="1498295301"/>
                    </a:ext>
                  </a:extLst>
                </a:gridCol>
              </a:tblGrid>
              <a:tr h="370840">
                <a:tc>
                  <a:txBody>
                    <a:bodyPr/>
                    <a:lstStyle/>
                    <a:p>
                      <a:pPr rtl="1"/>
                      <a:r>
                        <a:rPr lang="he-IL" sz="2400" dirty="0"/>
                        <a:t>יתרונות</a:t>
                      </a:r>
                    </a:p>
                  </a:txBody>
                  <a:tcPr/>
                </a:tc>
                <a:tc>
                  <a:txBody>
                    <a:bodyPr/>
                    <a:lstStyle/>
                    <a:p>
                      <a:pPr rtl="1"/>
                      <a:r>
                        <a:rPr lang="he-IL" sz="2400" dirty="0"/>
                        <a:t>חסרונות</a:t>
                      </a:r>
                    </a:p>
                  </a:txBody>
                  <a:tcPr/>
                </a:tc>
                <a:extLst>
                  <a:ext uri="{0D108BD9-81ED-4DB2-BD59-A6C34878D82A}">
                    <a16:rowId xmlns:a16="http://schemas.microsoft.com/office/drawing/2014/main" val="2222917471"/>
                  </a:ext>
                </a:extLst>
              </a:tr>
              <a:tr h="370840">
                <a:tc>
                  <a:txBody>
                    <a:bodyPr/>
                    <a:lstStyle/>
                    <a:p>
                      <a:pPr rtl="1"/>
                      <a:r>
                        <a:rPr lang="he-IL" sz="2400" dirty="0"/>
                        <a:t>המתח על כל האלמנטים שווה.</a:t>
                      </a:r>
                    </a:p>
                  </a:txBody>
                  <a:tcPr/>
                </a:tc>
                <a:tc>
                  <a:txBody>
                    <a:bodyPr/>
                    <a:lstStyle/>
                    <a:p>
                      <a:r>
                        <a:rPr lang="he-IL" sz="2400" dirty="0"/>
                        <a:t>חוסר יכולת לבדיקת תקינות</a:t>
                      </a:r>
                    </a:p>
                  </a:txBody>
                  <a:tcPr/>
                </a:tc>
                <a:extLst>
                  <a:ext uri="{0D108BD9-81ED-4DB2-BD59-A6C34878D82A}">
                    <a16:rowId xmlns:a16="http://schemas.microsoft.com/office/drawing/2014/main" val="3943363336"/>
                  </a:ext>
                </a:extLst>
              </a:tr>
              <a:tr h="370840">
                <a:tc>
                  <a:txBody>
                    <a:bodyPr/>
                    <a:lstStyle/>
                    <a:p>
                      <a:pPr rtl="1"/>
                      <a:r>
                        <a:rPr lang="he-IL" sz="2400" dirty="0"/>
                        <a:t>קלקול בנפץ אחד אינו </a:t>
                      </a:r>
                      <a:r>
                        <a:rPr lang="he-IL" sz="2400" dirty="0" err="1"/>
                        <a:t>אינו</a:t>
                      </a:r>
                      <a:r>
                        <a:rPr lang="he-IL" sz="2400" dirty="0"/>
                        <a:t> פוגע בהפעלת שאר המערכות</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dirty="0"/>
                        <a:t>דרישת זרם גבוהה מאוד.</a:t>
                      </a:r>
                    </a:p>
                  </a:txBody>
                  <a:tcPr/>
                </a:tc>
                <a:extLst>
                  <a:ext uri="{0D108BD9-81ED-4DB2-BD59-A6C34878D82A}">
                    <a16:rowId xmlns:a16="http://schemas.microsoft.com/office/drawing/2014/main" val="3230116970"/>
                  </a:ext>
                </a:extLst>
              </a:tr>
              <a:tr h="0">
                <a:tc>
                  <a:txBody>
                    <a:bodyPr/>
                    <a:lstStyle/>
                    <a:p>
                      <a:pPr rtl="1"/>
                      <a:r>
                        <a:rPr lang="he-IL" sz="2400" dirty="0"/>
                        <a:t>פגם במוליכים הראשיים (במקומות </a:t>
                      </a:r>
                      <a:r>
                        <a:rPr lang="he-IL" sz="2400" dirty="0" err="1"/>
                        <a:t>מסויימים</a:t>
                      </a:r>
                      <a:r>
                        <a:rPr lang="he-IL" sz="2400" dirty="0"/>
                        <a:t>) אינו מונע הפעלה מוחלטת.</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dirty="0"/>
                        <a:t>חישובי המעגל ובדיקתו מצריכים ידע מקצועי</a:t>
                      </a:r>
                    </a:p>
                  </a:txBody>
                  <a:tcPr/>
                </a:tc>
                <a:extLst>
                  <a:ext uri="{0D108BD9-81ED-4DB2-BD59-A6C34878D82A}">
                    <a16:rowId xmlns:a16="http://schemas.microsoft.com/office/drawing/2014/main" val="1726855852"/>
                  </a:ext>
                </a:extLst>
              </a:tr>
              <a:tr h="370840">
                <a:tc>
                  <a:txBody>
                    <a:bodyPr/>
                    <a:lstStyle/>
                    <a:p>
                      <a:pPr rtl="1"/>
                      <a:r>
                        <a:rPr lang="he-IL" sz="2400" dirty="0"/>
                        <a:t>הפחתת זליגת זרם לאדמה עקב מתח</a:t>
                      </a:r>
                    </a:p>
                    <a:p>
                      <a:pPr rtl="1"/>
                      <a:r>
                        <a:rPr lang="he-IL" sz="2400" dirty="0"/>
                        <a:t>נמוך.</a:t>
                      </a:r>
                    </a:p>
                  </a:txBody>
                  <a:tcPr/>
                </a:tc>
                <a:tc>
                  <a:txBody>
                    <a:bodyPr/>
                    <a:lstStyle/>
                    <a:p>
                      <a:pPr rtl="1"/>
                      <a:r>
                        <a:rPr lang="he-IL" sz="2400" dirty="0"/>
                        <a:t>חיווט מורכב</a:t>
                      </a:r>
                    </a:p>
                  </a:txBody>
                  <a:tcPr/>
                </a:tc>
                <a:extLst>
                  <a:ext uri="{0D108BD9-81ED-4DB2-BD59-A6C34878D82A}">
                    <a16:rowId xmlns:a16="http://schemas.microsoft.com/office/drawing/2014/main" val="3293077287"/>
                  </a:ext>
                </a:extLst>
              </a:tr>
            </a:tbl>
          </a:graphicData>
        </a:graphic>
      </p:graphicFrame>
      <p:pic>
        <p:nvPicPr>
          <p:cNvPr id="1028" name="Picture 4" descr="תוצאת תמונה עבור חיבור מקבילי של צרכנים">
            <a:extLst>
              <a:ext uri="{FF2B5EF4-FFF2-40B4-BE49-F238E27FC236}">
                <a16:creationId xmlns:a16="http://schemas.microsoft.com/office/drawing/2014/main" id="{FAA2195F-37D7-4329-9C1B-6C11BCFB4F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864"/>
          <a:stretch/>
        </p:blipFill>
        <p:spPr bwMode="auto">
          <a:xfrm>
            <a:off x="1113487" y="480954"/>
            <a:ext cx="4783154" cy="17128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FC0C2EDA-C748-4C63-9172-E0E29B091187}"/>
              </a:ext>
            </a:extLst>
          </p:cNvPr>
          <p:cNvSpPr txBox="1"/>
          <p:nvPr/>
        </p:nvSpPr>
        <p:spPr>
          <a:xfrm>
            <a:off x="3955929" y="2193821"/>
            <a:ext cx="7031092" cy="1077218"/>
          </a:xfrm>
          <a:prstGeom prst="rect">
            <a:avLst/>
          </a:prstGeom>
          <a:noFill/>
        </p:spPr>
        <p:txBody>
          <a:bodyPr wrap="none" rtlCol="1">
            <a:spAutoFit/>
          </a:bodyPr>
          <a:lstStyle/>
          <a:p>
            <a:r>
              <a:rPr lang="he-IL" sz="3200" dirty="0"/>
              <a:t>כל אחד מהצרכנים מחובר בנפרד אל מקור המתח.</a:t>
            </a:r>
          </a:p>
          <a:p>
            <a:pPr algn="r"/>
            <a:r>
              <a:rPr lang="he-IL" sz="3200" dirty="0"/>
              <a:t>זרם </a:t>
            </a:r>
            <a:r>
              <a:rPr lang="he-IL" sz="3200" dirty="0" err="1"/>
              <a:t>מנימאלי</a:t>
            </a:r>
            <a:r>
              <a:rPr lang="he-IL" sz="3200" dirty="0"/>
              <a:t> על כל נפץ 0.6 אמפר)</a:t>
            </a:r>
          </a:p>
        </p:txBody>
      </p:sp>
    </p:spTree>
    <p:extLst>
      <p:ext uri="{BB962C8B-B14F-4D97-AF65-F5344CB8AC3E}">
        <p14:creationId xmlns:p14="http://schemas.microsoft.com/office/powerpoint/2010/main" val="18981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8B3E038-6811-4755-A264-48DEE5888B98}"/>
              </a:ext>
            </a:extLst>
          </p:cNvPr>
          <p:cNvSpPr>
            <a:spLocks noGrp="1"/>
          </p:cNvSpPr>
          <p:nvPr>
            <p:ph type="title"/>
          </p:nvPr>
        </p:nvSpPr>
        <p:spPr>
          <a:xfrm>
            <a:off x="3846443" y="364603"/>
            <a:ext cx="7414592" cy="784185"/>
          </a:xfrm>
          <a:solidFill>
            <a:schemeClr val="accent2">
              <a:lumMod val="40000"/>
              <a:lumOff val="60000"/>
            </a:schemeClr>
          </a:solidFill>
        </p:spPr>
        <p:txBody>
          <a:bodyPr/>
          <a:lstStyle/>
          <a:p>
            <a:r>
              <a:rPr lang="he-IL" dirty="0"/>
              <a:t>סיכונים בפיצוץ עם מערכות חשמליות</a:t>
            </a:r>
          </a:p>
        </p:txBody>
      </p:sp>
      <p:pic>
        <p:nvPicPr>
          <p:cNvPr id="5" name="Picture 2" descr="תוצאת תמונה עבור עמודי חשמל">
            <a:extLst>
              <a:ext uri="{FF2B5EF4-FFF2-40B4-BE49-F238E27FC236}">
                <a16:creationId xmlns:a16="http://schemas.microsoft.com/office/drawing/2014/main" id="{BB1F5145-2E74-417C-93EA-6EE2CD3BC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366" y="2849245"/>
            <a:ext cx="3190460" cy="3371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מלבן 2">
            <a:extLst>
              <a:ext uri="{FF2B5EF4-FFF2-40B4-BE49-F238E27FC236}">
                <a16:creationId xmlns:a16="http://schemas.microsoft.com/office/drawing/2014/main" id="{D877DAAD-C8F2-7B68-FB2D-7240F5EE1F54}"/>
              </a:ext>
            </a:extLst>
          </p:cNvPr>
          <p:cNvSpPr/>
          <p:nvPr/>
        </p:nvSpPr>
        <p:spPr>
          <a:xfrm>
            <a:off x="2862470" y="1334297"/>
            <a:ext cx="8984973" cy="127510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r" rtl="1">
              <a:lnSpc>
                <a:spcPct val="107000"/>
              </a:lnSpc>
              <a:defRPr/>
            </a:pPr>
            <a:r>
              <a:rPr kumimoji="0" lang="he-IL"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הסיכונים בפיצוץ חשמלי הם מחדירה של זרמים </a:t>
            </a:r>
            <a:r>
              <a:rPr kumimoji="0" lang="he-IL"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אקראים</a:t>
            </a:r>
            <a:r>
              <a:rPr kumimoji="0" lang="he-IL"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העשויים להפעיל את המעגל </a:t>
            </a:r>
            <a:r>
              <a:rPr lang="he-IL" sz="2800" dirty="0">
                <a:solidFill>
                  <a:prstClr val="black"/>
                </a:solidFill>
                <a:latin typeface="Arial" panose="020B0604020202020204" pitchFamily="34" charset="0"/>
                <a:ea typeface="Calibri" panose="020F0502020204030204" pitchFamily="34" charset="0"/>
                <a:cs typeface="Arial" panose="020B0604020202020204" pitchFamily="34" charset="0"/>
              </a:rPr>
              <a:t>החשמלי באופן לא מבוקר.</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מלבן 5">
            <a:extLst>
              <a:ext uri="{FF2B5EF4-FFF2-40B4-BE49-F238E27FC236}">
                <a16:creationId xmlns:a16="http://schemas.microsoft.com/office/drawing/2014/main" id="{1CEEEAF8-0390-B9EB-EAE7-236E08229873}"/>
              </a:ext>
            </a:extLst>
          </p:cNvPr>
          <p:cNvSpPr/>
          <p:nvPr/>
        </p:nvSpPr>
        <p:spPr>
          <a:xfrm>
            <a:off x="5029200" y="2794910"/>
            <a:ext cx="6818243" cy="352839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defTabSz="457200" rtl="1" eaLnBrk="1" fontAlgn="auto" latinLnBrk="0" hangingPunct="1">
              <a:lnSpc>
                <a:spcPct val="107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בין הזרמים  </a:t>
            </a:r>
            <a:r>
              <a:rPr kumimoji="0" lang="he-IL"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האקראים</a:t>
            </a:r>
            <a:r>
              <a:rPr kumimoji="0" lang="he-IL"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ניתן למנות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he-IL"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ברק – מייצר זרם של 20,000 אמפר.</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he-IL"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חשמלי סטטי – נוצר מסופות וסערות ומחלקים</a:t>
            </a:r>
          </a:p>
          <a:p>
            <a:pPr marL="0" marR="0" lvl="0" indent="0" algn="r" defTabSz="457200" rtl="1" eaLnBrk="1" fontAlgn="auto" latinLnBrk="0" hangingPunct="1">
              <a:lnSpc>
                <a:spcPct val="107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נעים של מכונות.</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he-IL"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מתקני שידור- מגלי הרדיו הנוצרים על ידי מתקני</a:t>
            </a:r>
          </a:p>
          <a:p>
            <a:pPr marL="0" marR="0" lvl="0" indent="0" algn="r" defTabSz="457200" rtl="1" eaLnBrk="1" fontAlgn="auto" latinLnBrk="0" hangingPunct="1">
              <a:lnSpc>
                <a:spcPct val="107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השידור.</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lvl="0" indent="-342900" algn="r" rtl="1">
              <a:lnSpc>
                <a:spcPct val="107000"/>
              </a:lnSpc>
              <a:buFont typeface="Wingdings" panose="05000000000000000000" pitchFamily="2" charset="2"/>
              <a:buChar char="§"/>
              <a:defRPr/>
            </a:pPr>
            <a:r>
              <a:rPr kumimoji="0" lang="he-IL"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זרמים 'טועים' – </a:t>
            </a:r>
            <a:r>
              <a:rPr lang="he-IL" sz="2400" dirty="0">
                <a:solidFill>
                  <a:prstClr val="black"/>
                </a:solidFill>
                <a:latin typeface="Arial" panose="020B0604020202020204" pitchFamily="34" charset="0"/>
                <a:ea typeface="Calibri" panose="020F0502020204030204" pitchFamily="34" charset="0"/>
                <a:cs typeface="Arial" panose="020B0604020202020204" pitchFamily="34" charset="0"/>
              </a:rPr>
              <a:t>זרמים שפורצים מטרנספורמטורים</a:t>
            </a:r>
            <a:endParaRPr kumimoji="0" lang="he-IL"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r" rtl="1">
              <a:lnSpc>
                <a:spcPct val="107000"/>
              </a:lnSpc>
              <a:defRPr/>
            </a:pPr>
            <a:r>
              <a:rPr kumimoji="0" lang="he-IL"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גנרטורים</a:t>
            </a:r>
            <a:r>
              <a:rPr lang="he-IL" sz="2400" dirty="0">
                <a:solidFill>
                  <a:prstClr val="black"/>
                </a:solidFill>
                <a:latin typeface="Arial" panose="020B0604020202020204" pitchFamily="34" charset="0"/>
                <a:ea typeface="Calibri" panose="020F0502020204030204" pitchFamily="34" charset="0"/>
                <a:cs typeface="Arial" panose="020B0604020202020204" pitchFamily="34" charset="0"/>
              </a:rPr>
              <a:t>, מצברים , מכשירים חשמליים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438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4E136-8626-3C07-11A2-045E647281F4}"/>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BCABBEBA-8C06-63DF-4DD3-246A308C51FB}"/>
              </a:ext>
            </a:extLst>
          </p:cNvPr>
          <p:cNvSpPr>
            <a:spLocks noGrp="1"/>
          </p:cNvSpPr>
          <p:nvPr>
            <p:ph type="title"/>
          </p:nvPr>
        </p:nvSpPr>
        <p:spPr>
          <a:xfrm>
            <a:off x="1481559" y="566531"/>
            <a:ext cx="10000527" cy="874643"/>
          </a:xfrm>
          <a:solidFill>
            <a:schemeClr val="accent2">
              <a:lumMod val="40000"/>
              <a:lumOff val="60000"/>
            </a:schemeClr>
          </a:solidFill>
        </p:spPr>
        <p:txBody>
          <a:bodyPr/>
          <a:lstStyle/>
          <a:p>
            <a:r>
              <a:rPr lang="he-IL" dirty="0"/>
              <a:t>אמצעי עזר להפעלה ובדיקה של מערכות חשמליות</a:t>
            </a:r>
          </a:p>
        </p:txBody>
      </p:sp>
      <p:sp>
        <p:nvSpPr>
          <p:cNvPr id="3" name="כותרת 1">
            <a:extLst>
              <a:ext uri="{FF2B5EF4-FFF2-40B4-BE49-F238E27FC236}">
                <a16:creationId xmlns:a16="http://schemas.microsoft.com/office/drawing/2014/main" id="{B77BCA84-D1FB-9C62-26A6-7A7F3332482C}"/>
              </a:ext>
            </a:extLst>
          </p:cNvPr>
          <p:cNvSpPr txBox="1">
            <a:spLocks/>
          </p:cNvSpPr>
          <p:nvPr/>
        </p:nvSpPr>
        <p:spPr>
          <a:xfrm>
            <a:off x="7752522" y="1626080"/>
            <a:ext cx="3799138" cy="500894"/>
          </a:xfrm>
          <a:prstGeom prst="rect">
            <a:avLst/>
          </a:prstGeom>
          <a:solidFill>
            <a:schemeClr val="accent4">
              <a:lumMod val="40000"/>
              <a:lumOff val="60000"/>
            </a:schemeClr>
          </a:solidFill>
        </p:spPr>
        <p:txBody>
          <a:bodyPr vert="horz" lIns="91440" tIns="45720" rIns="91440" bIns="45720" rtlCol="0" anchor="t">
            <a:normAutofit fontScale="92500" lnSpcReduction="10000"/>
          </a:bodyPr>
          <a:lstStyle>
            <a:lvl1pPr algn="r" defTabSz="914400" rtl="1" eaLnBrk="1" latinLnBrk="0" hangingPunct="1">
              <a:lnSpc>
                <a:spcPct val="89000"/>
              </a:lnSpc>
              <a:spcBef>
                <a:spcPct val="0"/>
              </a:spcBef>
              <a:buNone/>
              <a:defRPr sz="4400" kern="1200" baseline="0">
                <a:solidFill>
                  <a:schemeClr val="tx2"/>
                </a:solidFill>
                <a:latin typeface="+mj-lt"/>
                <a:ea typeface="+mj-ea"/>
                <a:cs typeface="+mj-cs"/>
              </a:defRPr>
            </a:lvl1pPr>
          </a:lstStyle>
          <a:p>
            <a:r>
              <a:rPr lang="he-IL" sz="3200" dirty="0"/>
              <a:t>אמצעי עזר לבדיקת מערכות</a:t>
            </a:r>
          </a:p>
        </p:txBody>
      </p:sp>
      <p:sp>
        <p:nvSpPr>
          <p:cNvPr id="5" name="מלבן 4">
            <a:extLst>
              <a:ext uri="{FF2B5EF4-FFF2-40B4-BE49-F238E27FC236}">
                <a16:creationId xmlns:a16="http://schemas.microsoft.com/office/drawing/2014/main" id="{0627FDD9-77FA-F704-7FBE-88B4F2264044}"/>
              </a:ext>
            </a:extLst>
          </p:cNvPr>
          <p:cNvSpPr/>
          <p:nvPr/>
        </p:nvSpPr>
        <p:spPr>
          <a:xfrm>
            <a:off x="5844208" y="2311880"/>
            <a:ext cx="5637877" cy="199776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r" rtl="1">
              <a:lnSpc>
                <a:spcPct val="107000"/>
              </a:lnSpc>
              <a:defRPr/>
            </a:pPr>
            <a:r>
              <a:rPr kumimoji="0" lang="he-IL"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אום מטר- </a:t>
            </a:r>
            <a:r>
              <a:rPr kumimoji="0" lang="he-IL"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מכשיר שנועד לבדוק את התנגדות המעגל. (המכשיר מאפשר לבדוק </a:t>
            </a:r>
            <a:r>
              <a:rPr lang="he-IL" sz="2800" dirty="0">
                <a:solidFill>
                  <a:prstClr val="black"/>
                </a:solidFill>
                <a:latin typeface="Arial" panose="020B0604020202020204" pitchFamily="34" charset="0"/>
                <a:ea typeface="Calibri" panose="020F0502020204030204" pitchFamily="34" charset="0"/>
                <a:cs typeface="Arial" panose="020B0604020202020204" pitchFamily="34" charset="0"/>
              </a:rPr>
              <a:t>כל נפץ חשמלי בנפרד וכן מוליכי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457200" rtl="1" eaLnBrk="1" fontAlgn="auto" latinLnBrk="0" hangingPunct="1">
              <a:lnSpc>
                <a:spcPct val="107000"/>
              </a:lnSpc>
              <a:spcBef>
                <a:spcPts val="0"/>
              </a:spcBef>
              <a:spcAft>
                <a:spcPts val="0"/>
              </a:spcAft>
              <a:buClrTx/>
              <a:buSzTx/>
              <a:buFontTx/>
              <a:buNone/>
              <a:tabLst/>
              <a:defRPr/>
            </a:pPr>
            <a:r>
              <a:rPr kumimoji="0" lang="he-IL"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המעגל)</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6" descr="Electrical Measuring Instruments, विद्युत मापने के उपकरण, इलेक्ट्रिकल  मेजरिंग इंस्ट्रूमेंट in Mahatma Nagar, Nashik , Vidyut Enterprises | ID:  3040189112">
            <a:extLst>
              <a:ext uri="{FF2B5EF4-FFF2-40B4-BE49-F238E27FC236}">
                <a16:creationId xmlns:a16="http://schemas.microsoft.com/office/drawing/2014/main" id="{EB61732F-1C79-7E04-4F1F-234309737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588" y="2311880"/>
            <a:ext cx="1582230" cy="1997765"/>
          </a:xfrm>
          <a:prstGeom prst="rect">
            <a:avLst/>
          </a:prstGeom>
          <a:noFill/>
          <a:extLst>
            <a:ext uri="{909E8E84-426E-40DD-AFC4-6F175D3DCCD1}">
              <a14:hiddenFill xmlns:a14="http://schemas.microsoft.com/office/drawing/2010/main">
                <a:solidFill>
                  <a:srgbClr val="FFFFFF"/>
                </a:solidFill>
              </a14:hiddenFill>
            </a:ext>
          </a:extLst>
        </p:spPr>
      </p:pic>
      <p:sp>
        <p:nvSpPr>
          <p:cNvPr id="7" name="מלבן 6">
            <a:extLst>
              <a:ext uri="{FF2B5EF4-FFF2-40B4-BE49-F238E27FC236}">
                <a16:creationId xmlns:a16="http://schemas.microsoft.com/office/drawing/2014/main" id="{C348D01A-B4AC-B0B5-6972-187518143CA7}"/>
              </a:ext>
            </a:extLst>
          </p:cNvPr>
          <p:cNvSpPr/>
          <p:nvPr/>
        </p:nvSpPr>
        <p:spPr>
          <a:xfrm>
            <a:off x="5902632" y="4767875"/>
            <a:ext cx="5637877" cy="128804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defTabSz="457200" rtl="1" eaLnBrk="1" fontAlgn="auto" latinLnBrk="0" hangingPunct="1">
              <a:lnSpc>
                <a:spcPct val="107000"/>
              </a:lnSpc>
              <a:spcBef>
                <a:spcPts val="0"/>
              </a:spcBef>
              <a:spcAft>
                <a:spcPts val="0"/>
              </a:spcAft>
              <a:buClrTx/>
              <a:buSzTx/>
              <a:buFontTx/>
              <a:buNone/>
              <a:tabLst/>
              <a:defRPr/>
            </a:pPr>
            <a:r>
              <a:rPr kumimoji="0" lang="he-IL"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ראוסטט</a:t>
            </a: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מכשיר שנועד לבדוק את תקינות מכשיר הפיצוץ.</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8" name="תמונה 7" descr="תמונה שמכילה כלי, עיצוב&#10;&#10;התיאור נוצר באופן אוטומטי">
            <a:extLst>
              <a:ext uri="{FF2B5EF4-FFF2-40B4-BE49-F238E27FC236}">
                <a16:creationId xmlns:a16="http://schemas.microsoft.com/office/drawing/2014/main" id="{C4B55361-49BC-5FF1-3A18-7D0F721381E3}"/>
              </a:ext>
            </a:extLst>
          </p:cNvPr>
          <p:cNvPicPr>
            <a:picLocks noChangeAspect="1"/>
          </p:cNvPicPr>
          <p:nvPr/>
        </p:nvPicPr>
        <p:blipFill>
          <a:blip r:embed="rId3"/>
          <a:stretch>
            <a:fillRect/>
          </a:stretch>
        </p:blipFill>
        <p:spPr>
          <a:xfrm>
            <a:off x="790541" y="4767875"/>
            <a:ext cx="4954277" cy="1040400"/>
          </a:xfrm>
          <a:prstGeom prst="rect">
            <a:avLst/>
          </a:prstGeom>
        </p:spPr>
      </p:pic>
    </p:spTree>
    <p:extLst>
      <p:ext uri="{BB962C8B-B14F-4D97-AF65-F5344CB8AC3E}">
        <p14:creationId xmlns:p14="http://schemas.microsoft.com/office/powerpoint/2010/main" val="98247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BB9A8-B56F-F638-2DBF-C9EAAA2A2BA9}"/>
            </a:ext>
          </a:extLst>
        </p:cNvPr>
        <p:cNvGrpSpPr/>
        <p:nvPr/>
      </p:nvGrpSpPr>
      <p:grpSpPr>
        <a:xfrm>
          <a:off x="0" y="0"/>
          <a:ext cx="0" cy="0"/>
          <a:chOff x="0" y="0"/>
          <a:chExt cx="0" cy="0"/>
        </a:xfrm>
      </p:grpSpPr>
      <p:sp>
        <p:nvSpPr>
          <p:cNvPr id="3" name="כותרת 1">
            <a:extLst>
              <a:ext uri="{FF2B5EF4-FFF2-40B4-BE49-F238E27FC236}">
                <a16:creationId xmlns:a16="http://schemas.microsoft.com/office/drawing/2014/main" id="{3DD44079-9E90-BEC9-D4D7-D155A57354F0}"/>
              </a:ext>
            </a:extLst>
          </p:cNvPr>
          <p:cNvSpPr txBox="1">
            <a:spLocks/>
          </p:cNvSpPr>
          <p:nvPr/>
        </p:nvSpPr>
        <p:spPr>
          <a:xfrm>
            <a:off x="6445406" y="802079"/>
            <a:ext cx="5036680" cy="703335"/>
          </a:xfrm>
          <a:prstGeom prst="rect">
            <a:avLst/>
          </a:prstGeom>
          <a:solidFill>
            <a:schemeClr val="accent4">
              <a:lumMod val="40000"/>
              <a:lumOff val="60000"/>
            </a:schemeClr>
          </a:solidFill>
        </p:spPr>
        <p:txBody>
          <a:bodyPr vert="horz" lIns="91440" tIns="45720" rIns="91440" bIns="45720" rtlCol="0" anchor="t">
            <a:noAutofit/>
          </a:bodyPr>
          <a:lstStyle>
            <a:lvl1pPr algn="r" defTabSz="914400" rtl="1" eaLnBrk="1" latinLnBrk="0" hangingPunct="1">
              <a:lnSpc>
                <a:spcPct val="89000"/>
              </a:lnSpc>
              <a:spcBef>
                <a:spcPct val="0"/>
              </a:spcBef>
              <a:buNone/>
              <a:defRPr sz="4400" kern="1200" baseline="0">
                <a:solidFill>
                  <a:schemeClr val="tx2"/>
                </a:solidFill>
                <a:latin typeface="+mj-lt"/>
                <a:ea typeface="+mj-ea"/>
                <a:cs typeface="+mj-cs"/>
              </a:defRPr>
            </a:lvl1pPr>
          </a:lstStyle>
          <a:p>
            <a:r>
              <a:rPr lang="he-IL" sz="3200" dirty="0"/>
              <a:t>אמצעים להפעלת המעגל החשמלי</a:t>
            </a:r>
          </a:p>
        </p:txBody>
      </p:sp>
      <p:sp>
        <p:nvSpPr>
          <p:cNvPr id="5" name="מלבן 4">
            <a:extLst>
              <a:ext uri="{FF2B5EF4-FFF2-40B4-BE49-F238E27FC236}">
                <a16:creationId xmlns:a16="http://schemas.microsoft.com/office/drawing/2014/main" id="{F2570120-1FC2-0B57-E85B-2ACDAEF85EE6}"/>
              </a:ext>
            </a:extLst>
          </p:cNvPr>
          <p:cNvSpPr/>
          <p:nvPr/>
        </p:nvSpPr>
        <p:spPr>
          <a:xfrm>
            <a:off x="6057014" y="1821225"/>
            <a:ext cx="5637877" cy="199776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r" rtl="1">
              <a:lnSpc>
                <a:spcPct val="107000"/>
              </a:lnSpc>
            </a:pPr>
            <a:r>
              <a:rPr lang="he-IL" sz="2800" dirty="0">
                <a:solidFill>
                  <a:prstClr val="black"/>
                </a:solidFill>
                <a:latin typeface="Arial" panose="020B0604020202020204" pitchFamily="34" charset="0"/>
                <a:ea typeface="Calibri" panose="020F0502020204030204" pitchFamily="34" charset="0"/>
                <a:cs typeface="Arial" panose="020B0604020202020204" pitchFamily="34" charset="0"/>
              </a:rPr>
              <a:t>מכשירים מחוללי זרם </a:t>
            </a:r>
            <a:r>
              <a:rPr lang="he-IL" sz="2800" dirty="0" err="1">
                <a:solidFill>
                  <a:prstClr val="black"/>
                </a:solidFill>
                <a:latin typeface="Arial" panose="020B0604020202020204" pitchFamily="34" charset="0"/>
                <a:ea typeface="Calibri" panose="020F0502020204030204" pitchFamily="34" charset="0"/>
                <a:cs typeface="Arial" panose="020B0604020202020204" pitchFamily="34" charset="0"/>
              </a:rPr>
              <a:t>כדוגמאת</a:t>
            </a:r>
            <a:r>
              <a:rPr lang="he-IL" sz="2800" dirty="0">
                <a:solidFill>
                  <a:prstClr val="black"/>
                </a:solidFill>
                <a:latin typeface="Arial" panose="020B0604020202020204" pitchFamily="34" charset="0"/>
                <a:ea typeface="Calibri" panose="020F0502020204030204" pitchFamily="34" charset="0"/>
                <a:cs typeface="Arial" panose="020B0604020202020204" pitchFamily="34" charset="0"/>
              </a:rPr>
              <a:t> מכשיר הבטהובן (יצירת זרם על ידי דינמו המוגבר  על ידי </a:t>
            </a:r>
            <a:r>
              <a:rPr lang="he-IL" sz="2800" dirty="0" err="1">
                <a:solidFill>
                  <a:prstClr val="black"/>
                </a:solidFill>
                <a:latin typeface="Arial" panose="020B0604020202020204" pitchFamily="34" charset="0"/>
                <a:ea typeface="Calibri" panose="020F0502020204030204" pitchFamily="34" charset="0"/>
                <a:cs typeface="Arial" panose="020B0604020202020204" pitchFamily="34" charset="0"/>
              </a:rPr>
              <a:t>טרנספומטור</a:t>
            </a:r>
            <a:r>
              <a:rPr lang="he-IL" sz="2800" dirty="0">
                <a:solidFill>
                  <a:prstClr val="black"/>
                </a:solidFill>
                <a:latin typeface="Arial" panose="020B0604020202020204" pitchFamily="34" charset="0"/>
                <a:ea typeface="Calibri" panose="020F0502020204030204" pitchFamily="34" charset="0"/>
                <a:cs typeface="Arial" panose="020B0604020202020204" pitchFamily="34" charset="0"/>
              </a:rPr>
              <a:t> אשר </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r" rtl="1">
              <a:lnSpc>
                <a:spcPct val="107000"/>
              </a:lnSpc>
            </a:pPr>
            <a:r>
              <a:rPr lang="he-IL" sz="2800" dirty="0">
                <a:solidFill>
                  <a:prstClr val="black"/>
                </a:solidFill>
                <a:latin typeface="Arial" panose="020B0604020202020204" pitchFamily="34" charset="0"/>
                <a:ea typeface="Calibri" panose="020F0502020204030204" pitchFamily="34" charset="0"/>
                <a:cs typeface="Arial" panose="020B0604020202020204" pitchFamily="34" charset="0"/>
              </a:rPr>
              <a:t>טוען קבל )</a:t>
            </a:r>
          </a:p>
        </p:txBody>
      </p:sp>
      <p:sp>
        <p:nvSpPr>
          <p:cNvPr id="7" name="מלבן 6">
            <a:extLst>
              <a:ext uri="{FF2B5EF4-FFF2-40B4-BE49-F238E27FC236}">
                <a16:creationId xmlns:a16="http://schemas.microsoft.com/office/drawing/2014/main" id="{3CF42D21-8406-3B84-4E96-97C3D7805960}"/>
              </a:ext>
            </a:extLst>
          </p:cNvPr>
          <p:cNvSpPr/>
          <p:nvPr/>
        </p:nvSpPr>
        <p:spPr>
          <a:xfrm>
            <a:off x="6057015" y="4585498"/>
            <a:ext cx="5637877" cy="128804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r" rtl="1">
              <a:lnSpc>
                <a:spcPct val="107000"/>
              </a:lnSpc>
              <a:defRPr/>
            </a:pPr>
            <a:r>
              <a:rPr lang="he-IL" sz="3200" dirty="0">
                <a:solidFill>
                  <a:prstClr val="black"/>
                </a:solidFill>
                <a:latin typeface="Calibri" panose="020F0502020204030204" pitchFamily="34" charset="0"/>
                <a:ea typeface="Calibri" panose="020F0502020204030204" pitchFamily="34" charset="0"/>
                <a:cs typeface="Arial" panose="020B0604020202020204" pitchFamily="34" charset="0"/>
              </a:rPr>
              <a:t>מכשירי סוללות – מכשיר הבנוי על סוללות שטוענות את הקבל</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0" name="Picture 12">
            <a:extLst>
              <a:ext uri="{FF2B5EF4-FFF2-40B4-BE49-F238E27FC236}">
                <a16:creationId xmlns:a16="http://schemas.microsoft.com/office/drawing/2014/main" id="{BB80D68A-5600-53C8-7D8B-02D21A558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906" y="4332978"/>
            <a:ext cx="2036610" cy="19977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lunger Style Mining Detonator">
            <a:extLst>
              <a:ext uri="{FF2B5EF4-FFF2-40B4-BE49-F238E27FC236}">
                <a16:creationId xmlns:a16="http://schemas.microsoft.com/office/drawing/2014/main" id="{1E9B0F97-DF01-39EB-7B93-F1029C6F0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580" y="2820108"/>
            <a:ext cx="1244827" cy="21205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lasting Accessories, Drillrig Equipment &amp;amp; Accessories">
            <a:extLst>
              <a:ext uri="{FF2B5EF4-FFF2-40B4-BE49-F238E27FC236}">
                <a16:creationId xmlns:a16="http://schemas.microsoft.com/office/drawing/2014/main" id="{B028AFC7-A5B1-173E-CC90-39BDCD190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380" y="1036334"/>
            <a:ext cx="2048777" cy="27317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N EXPLODER DYNAMO CONDENSER MKII, with spare bulb and winder">
            <a:extLst>
              <a:ext uri="{FF2B5EF4-FFF2-40B4-BE49-F238E27FC236}">
                <a16:creationId xmlns:a16="http://schemas.microsoft.com/office/drawing/2014/main" id="{FF250032-56E3-6CB5-B3E5-76C9365E8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874" y="1036334"/>
            <a:ext cx="2233032" cy="148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930517-E1A3-4D62-A2A8-17722F19BA22}"/>
              </a:ext>
            </a:extLst>
          </p:cNvPr>
          <p:cNvSpPr>
            <a:spLocks noGrp="1"/>
          </p:cNvSpPr>
          <p:nvPr>
            <p:ph type="title"/>
          </p:nvPr>
        </p:nvSpPr>
        <p:spPr>
          <a:xfrm>
            <a:off x="3962400" y="380953"/>
            <a:ext cx="5097607" cy="614895"/>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he-IL" dirty="0"/>
              <a:t>שלבים בקידוח וטעינת קדח</a:t>
            </a:r>
          </a:p>
        </p:txBody>
      </p:sp>
      <p:pic>
        <p:nvPicPr>
          <p:cNvPr id="32" name="תמונה 31">
            <a:extLst>
              <a:ext uri="{FF2B5EF4-FFF2-40B4-BE49-F238E27FC236}">
                <a16:creationId xmlns:a16="http://schemas.microsoft.com/office/drawing/2014/main" id="{238B784F-16DB-4E77-B2A6-074A416C59E3}"/>
              </a:ext>
            </a:extLst>
          </p:cNvPr>
          <p:cNvPicPr>
            <a:picLocks noChangeAspect="1"/>
          </p:cNvPicPr>
          <p:nvPr/>
        </p:nvPicPr>
        <p:blipFill>
          <a:blip r:embed="rId2"/>
          <a:stretch>
            <a:fillRect/>
          </a:stretch>
        </p:blipFill>
        <p:spPr>
          <a:xfrm>
            <a:off x="1126408" y="1421399"/>
            <a:ext cx="5231527" cy="4342057"/>
          </a:xfrm>
          <a:prstGeom prst="rect">
            <a:avLst/>
          </a:prstGeom>
        </p:spPr>
      </p:pic>
      <p:sp>
        <p:nvSpPr>
          <p:cNvPr id="3" name="מלבן 2">
            <a:extLst>
              <a:ext uri="{FF2B5EF4-FFF2-40B4-BE49-F238E27FC236}">
                <a16:creationId xmlns:a16="http://schemas.microsoft.com/office/drawing/2014/main" id="{F2B36941-B2AB-0228-0443-ABE7C9E075D2}"/>
              </a:ext>
            </a:extLst>
          </p:cNvPr>
          <p:cNvSpPr/>
          <p:nvPr/>
        </p:nvSpPr>
        <p:spPr>
          <a:xfrm>
            <a:off x="7315199" y="1352416"/>
            <a:ext cx="4257675" cy="614895"/>
          </a:xfrm>
          <a:prstGeom prst="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5">
            <a:extLst>
              <a:ext uri="{FF2B5EF4-FFF2-40B4-BE49-F238E27FC236}">
                <a16:creationId xmlns:a16="http://schemas.microsoft.com/office/drawing/2014/main" id="{A036AA23-88AA-1049-817D-D3C3611F5CBD}"/>
              </a:ext>
            </a:extLst>
          </p:cNvPr>
          <p:cNvSpPr txBox="1"/>
          <p:nvPr/>
        </p:nvSpPr>
        <p:spPr>
          <a:xfrm>
            <a:off x="7453308" y="1421399"/>
            <a:ext cx="3981450" cy="481094"/>
          </a:xfrm>
          <a:prstGeom prst="rect">
            <a:avLst/>
          </a:prstGeom>
          <a:noFill/>
        </p:spPr>
        <p:txBody>
          <a:bodyPr wrap="square">
            <a:spAutoFit/>
          </a:bodyPr>
          <a:lstStyle/>
          <a:p>
            <a:pPr algn="r" rtl="1">
              <a:lnSpc>
                <a:spcPct val="107000"/>
              </a:lnSpc>
            </a:pPr>
            <a:r>
              <a:rPr lang="he-IL" sz="2400" dirty="0"/>
              <a:t>מעקב אחר קצב ירידת המקדח.</a:t>
            </a:r>
          </a:p>
        </p:txBody>
      </p:sp>
      <p:sp>
        <p:nvSpPr>
          <p:cNvPr id="7" name="מלבן 6">
            <a:extLst>
              <a:ext uri="{FF2B5EF4-FFF2-40B4-BE49-F238E27FC236}">
                <a16:creationId xmlns:a16="http://schemas.microsoft.com/office/drawing/2014/main" id="{3D41AB98-3B6F-684E-DF64-92182BA1F6E5}"/>
              </a:ext>
            </a:extLst>
          </p:cNvPr>
          <p:cNvSpPr/>
          <p:nvPr/>
        </p:nvSpPr>
        <p:spPr>
          <a:xfrm>
            <a:off x="7315199" y="2095082"/>
            <a:ext cx="4257675" cy="991689"/>
          </a:xfrm>
          <a:prstGeom prst="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8">
            <a:extLst>
              <a:ext uri="{FF2B5EF4-FFF2-40B4-BE49-F238E27FC236}">
                <a16:creationId xmlns:a16="http://schemas.microsoft.com/office/drawing/2014/main" id="{6340F158-ADF3-8143-782A-0A9BCDD1FC94}"/>
              </a:ext>
            </a:extLst>
          </p:cNvPr>
          <p:cNvSpPr txBox="1"/>
          <p:nvPr/>
        </p:nvSpPr>
        <p:spPr>
          <a:xfrm>
            <a:off x="7400926" y="2122955"/>
            <a:ext cx="3981450" cy="876266"/>
          </a:xfrm>
          <a:prstGeom prst="rect">
            <a:avLst/>
          </a:prstGeom>
          <a:noFill/>
        </p:spPr>
        <p:txBody>
          <a:bodyPr wrap="square">
            <a:spAutoFit/>
          </a:bodyPr>
          <a:lstStyle/>
          <a:p>
            <a:pPr algn="r" rtl="1">
              <a:lnSpc>
                <a:spcPct val="107000"/>
              </a:lnSpc>
            </a:pPr>
            <a:r>
              <a:rPr lang="he-IL" sz="2400" dirty="0"/>
              <a:t>וידו ניקיון הקדח לכל עומקו</a:t>
            </a:r>
          </a:p>
          <a:p>
            <a:pPr algn="r" rtl="1">
              <a:lnSpc>
                <a:spcPct val="107000"/>
              </a:lnSpc>
            </a:pPr>
            <a:r>
              <a:rPr lang="he-IL" sz="2400" dirty="0"/>
              <a:t>(כולל מעקב אחר רטיבות/מים בקדח)</a:t>
            </a:r>
          </a:p>
        </p:txBody>
      </p:sp>
      <p:sp>
        <p:nvSpPr>
          <p:cNvPr id="10" name="מלבן 9">
            <a:extLst>
              <a:ext uri="{FF2B5EF4-FFF2-40B4-BE49-F238E27FC236}">
                <a16:creationId xmlns:a16="http://schemas.microsoft.com/office/drawing/2014/main" id="{DD132F33-AEC3-C2CD-0D7D-D4176A670129}"/>
              </a:ext>
            </a:extLst>
          </p:cNvPr>
          <p:cNvSpPr/>
          <p:nvPr/>
        </p:nvSpPr>
        <p:spPr>
          <a:xfrm>
            <a:off x="7315197" y="3195238"/>
            <a:ext cx="4257675" cy="1428759"/>
          </a:xfrm>
          <a:prstGeom prst="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lnSpc>
                <a:spcPct val="107000"/>
              </a:lnSpc>
            </a:pPr>
            <a:r>
              <a:rPr lang="he-IL" sz="2400" dirty="0">
                <a:solidFill>
                  <a:schemeClr val="tx1"/>
                </a:solidFill>
                <a:latin typeface="Calibri" panose="020F0502020204030204" pitchFamily="34" charset="0"/>
                <a:ea typeface="Calibri" panose="020F0502020204030204" pitchFamily="34" charset="0"/>
                <a:cs typeface="+mj-cs"/>
              </a:rPr>
              <a:t>חיבור נפץ השהייה חשמלי/</a:t>
            </a:r>
            <a:r>
              <a:rPr lang="he-IL" sz="2400" dirty="0" err="1">
                <a:solidFill>
                  <a:schemeClr val="tx1"/>
                </a:solidFill>
                <a:latin typeface="Calibri" panose="020F0502020204030204" pitchFamily="34" charset="0"/>
                <a:ea typeface="Calibri" panose="020F0502020204030204" pitchFamily="34" charset="0"/>
                <a:cs typeface="+mj-cs"/>
              </a:rPr>
              <a:t>נונל</a:t>
            </a:r>
            <a:r>
              <a:rPr lang="he-IL" sz="2400" dirty="0">
                <a:solidFill>
                  <a:schemeClr val="tx1"/>
                </a:solidFill>
                <a:latin typeface="Calibri" panose="020F0502020204030204" pitchFamily="34" charset="0"/>
                <a:ea typeface="Calibri" panose="020F0502020204030204" pitchFamily="34" charset="0"/>
                <a:cs typeface="+mj-cs"/>
              </a:rPr>
              <a:t>/פתיל רועם לתוך אצבע חומר נפץ מאיץ והורדה עד לתחתית הקדח - </a:t>
            </a:r>
            <a:r>
              <a:rPr lang="en-US" sz="2400" dirty="0">
                <a:solidFill>
                  <a:schemeClr val="tx1"/>
                </a:solidFill>
                <a:latin typeface="Calibri" panose="020F0502020204030204" pitchFamily="34" charset="0"/>
                <a:ea typeface="Calibri" panose="020F0502020204030204" pitchFamily="34" charset="0"/>
                <a:cs typeface="+mj-cs"/>
              </a:rPr>
              <a:t>primer</a:t>
            </a:r>
            <a:endParaRPr lang="he-IL" sz="2400" dirty="0">
              <a:solidFill>
                <a:schemeClr val="tx1"/>
              </a:solidFill>
              <a:latin typeface="Calibri" panose="020F0502020204030204" pitchFamily="34" charset="0"/>
              <a:ea typeface="Calibri" panose="020F0502020204030204" pitchFamily="34" charset="0"/>
              <a:cs typeface="+mj-cs"/>
            </a:endParaRPr>
          </a:p>
        </p:txBody>
      </p:sp>
      <p:sp>
        <p:nvSpPr>
          <p:cNvPr id="11" name="מלבן 10">
            <a:extLst>
              <a:ext uri="{FF2B5EF4-FFF2-40B4-BE49-F238E27FC236}">
                <a16:creationId xmlns:a16="http://schemas.microsoft.com/office/drawing/2014/main" id="{1E58FD9A-1DA1-77AE-2259-9AB242E1EC9B}"/>
              </a:ext>
            </a:extLst>
          </p:cNvPr>
          <p:cNvSpPr/>
          <p:nvPr/>
        </p:nvSpPr>
        <p:spPr>
          <a:xfrm>
            <a:off x="7315196" y="4729847"/>
            <a:ext cx="4257675" cy="1344276"/>
          </a:xfrm>
          <a:prstGeom prst="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lnSpc>
                <a:spcPct val="107000"/>
              </a:lnSpc>
            </a:pPr>
            <a:r>
              <a:rPr lang="he-IL" sz="2400" dirty="0">
                <a:solidFill>
                  <a:schemeClr val="tx1"/>
                </a:solidFill>
                <a:latin typeface="Calibri" panose="020F0502020204030204" pitchFamily="34" charset="0"/>
                <a:ea typeface="Calibri" panose="020F0502020204030204" pitchFamily="34" charset="0"/>
                <a:cs typeface="+mj-cs"/>
              </a:rPr>
              <a:t>טעינת הקדח בחומר נפץ (תפזורת /שרוולים) עד הגובה הנדרש (ניתן להוסיף חומר נפץ מאיץ לאורך הקדח)</a:t>
            </a:r>
            <a:endParaRPr lang="he-IL" sz="2400" dirty="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sp>
        <p:nvSpPr>
          <p:cNvPr id="12" name="מלבן 11">
            <a:extLst>
              <a:ext uri="{FF2B5EF4-FFF2-40B4-BE49-F238E27FC236}">
                <a16:creationId xmlns:a16="http://schemas.microsoft.com/office/drawing/2014/main" id="{0DFA9518-787C-C3DD-8C7F-ADCE45179011}"/>
              </a:ext>
            </a:extLst>
          </p:cNvPr>
          <p:cNvSpPr/>
          <p:nvPr/>
        </p:nvSpPr>
        <p:spPr>
          <a:xfrm>
            <a:off x="7315196" y="6169599"/>
            <a:ext cx="4257675" cy="614895"/>
          </a:xfrm>
          <a:prstGeom prst="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7F5D0D3B-CC1C-1271-4E45-2DCFFE9553DC}"/>
              </a:ext>
            </a:extLst>
          </p:cNvPr>
          <p:cNvSpPr/>
          <p:nvPr/>
        </p:nvSpPr>
        <p:spPr>
          <a:xfrm>
            <a:off x="8032129" y="6236499"/>
            <a:ext cx="2719044" cy="481094"/>
          </a:xfrm>
          <a:prstGeom prst="rect">
            <a:avLst/>
          </a:prstGeom>
        </p:spPr>
        <p:txBody>
          <a:bodyPr wrap="square">
            <a:spAutoFit/>
          </a:bodyPr>
          <a:lstStyle/>
          <a:p>
            <a:pPr algn="r" rtl="1">
              <a:lnSpc>
                <a:spcPct val="107000"/>
              </a:lnSpc>
            </a:pPr>
            <a:r>
              <a:rPr lang="he-IL" sz="2400" dirty="0">
                <a:latin typeface="Aharoni" panose="02010803020104030203" pitchFamily="2" charset="-79"/>
                <a:ea typeface="Calibri" panose="020F0502020204030204" pitchFamily="34" charset="0"/>
                <a:cs typeface="Aharoni" panose="02010803020104030203" pitchFamily="2" charset="-79"/>
              </a:rPr>
              <a:t>מילוי סתימה והידוקה.</a:t>
            </a:r>
            <a:endParaRPr lang="en-US" sz="2400" dirty="0">
              <a:effectLst/>
              <a:latin typeface="Aharoni" panose="02010803020104030203" pitchFamily="2" charset="-79"/>
              <a:ea typeface="Calibri" panose="020F0502020204030204" pitchFamily="34" charset="0"/>
              <a:cs typeface="Aharoni" panose="02010803020104030203" pitchFamily="2" charset="-79"/>
            </a:endParaRPr>
          </a:p>
        </p:txBody>
      </p:sp>
    </p:spTree>
    <p:extLst>
      <p:ext uri="{BB962C8B-B14F-4D97-AF65-F5344CB8AC3E}">
        <p14:creationId xmlns:p14="http://schemas.microsoft.com/office/powerpoint/2010/main" val="394293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P spid="9" grpId="0"/>
      <p:bldP spid="10" grpId="0" animBg="1"/>
      <p:bldP spid="11" grpId="0" animBg="1"/>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1B38D2F-32C5-40FF-AF34-B6ECD17AD3B8}"/>
              </a:ext>
            </a:extLst>
          </p:cNvPr>
          <p:cNvSpPr>
            <a:spLocks noGrp="1"/>
          </p:cNvSpPr>
          <p:nvPr>
            <p:ph type="title"/>
          </p:nvPr>
        </p:nvSpPr>
        <p:spPr>
          <a:xfrm>
            <a:off x="4391439" y="395287"/>
            <a:ext cx="7371522" cy="852487"/>
          </a:xfrm>
        </p:spPr>
        <p:txBody>
          <a:bodyPr/>
          <a:lstStyle/>
          <a:p>
            <a:r>
              <a:rPr lang="he-IL" dirty="0"/>
              <a:t>אפקטים שנוצרים בפיצוץ חומרי נפץ</a:t>
            </a:r>
          </a:p>
        </p:txBody>
      </p:sp>
      <p:grpSp>
        <p:nvGrpSpPr>
          <p:cNvPr id="4" name="Group 3">
            <a:extLst>
              <a:ext uri="{FF2B5EF4-FFF2-40B4-BE49-F238E27FC236}">
                <a16:creationId xmlns:a16="http://schemas.microsoft.com/office/drawing/2014/main" id="{A67565B5-7ABE-47F6-A7F6-07084D4EBA2E}"/>
              </a:ext>
            </a:extLst>
          </p:cNvPr>
          <p:cNvGrpSpPr>
            <a:grpSpLocks/>
          </p:cNvGrpSpPr>
          <p:nvPr/>
        </p:nvGrpSpPr>
        <p:grpSpPr bwMode="auto">
          <a:xfrm>
            <a:off x="7543800" y="1893887"/>
            <a:ext cx="2819400" cy="598487"/>
            <a:chOff x="3744" y="960"/>
            <a:chExt cx="1776" cy="377"/>
          </a:xfrm>
        </p:grpSpPr>
        <p:sp>
          <p:nvSpPr>
            <p:cNvPr id="5" name="Rectangle 4">
              <a:extLst>
                <a:ext uri="{FF2B5EF4-FFF2-40B4-BE49-F238E27FC236}">
                  <a16:creationId xmlns:a16="http://schemas.microsoft.com/office/drawing/2014/main" id="{DD3E066D-BF18-4152-B2D8-F683A7A9B5FA}"/>
                </a:ext>
              </a:extLst>
            </p:cNvPr>
            <p:cNvSpPr>
              <a:spLocks noChangeArrowheads="1"/>
            </p:cNvSpPr>
            <p:nvPr/>
          </p:nvSpPr>
          <p:spPr bwMode="auto">
            <a:xfrm>
              <a:off x="4032" y="960"/>
              <a:ext cx="1488" cy="377"/>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algn="ctr" eaLnBrk="0" fontAlgn="base" hangingPunct="0">
                <a:spcBef>
                  <a:spcPct val="0"/>
                </a:spcBef>
                <a:spcAft>
                  <a:spcPct val="0"/>
                </a:spcAft>
              </a:pPr>
              <a:r>
                <a:rPr lang="he-IL" altLang="he-IL" dirty="0">
                  <a:solidFill>
                    <a:srgbClr val="000000"/>
                  </a:solidFill>
                </a:rPr>
                <a:t>חום, אור, קול, עשן</a:t>
              </a:r>
              <a:endParaRPr lang="en-US" altLang="he-IL" dirty="0">
                <a:solidFill>
                  <a:srgbClr val="000000"/>
                </a:solidFill>
              </a:endParaRPr>
            </a:p>
          </p:txBody>
        </p:sp>
        <p:sp>
          <p:nvSpPr>
            <p:cNvPr id="6" name="AutoShape 5">
              <a:extLst>
                <a:ext uri="{FF2B5EF4-FFF2-40B4-BE49-F238E27FC236}">
                  <a16:creationId xmlns:a16="http://schemas.microsoft.com/office/drawing/2014/main" id="{5644E658-4349-4DDE-AD1C-36B6BE5115BD}"/>
                </a:ext>
              </a:extLst>
            </p:cNvPr>
            <p:cNvSpPr>
              <a:spLocks noChangeArrowheads="1"/>
            </p:cNvSpPr>
            <p:nvPr/>
          </p:nvSpPr>
          <p:spPr bwMode="auto">
            <a:xfrm flipH="1">
              <a:off x="3744" y="1086"/>
              <a:ext cx="240" cy="188"/>
            </a:xfrm>
            <a:prstGeom prst="leftArrow">
              <a:avLst>
                <a:gd name="adj1" fmla="val 50000"/>
                <a:gd name="adj2" fmla="val 25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grpSp>
      <p:grpSp>
        <p:nvGrpSpPr>
          <p:cNvPr id="7" name="Group 6">
            <a:extLst>
              <a:ext uri="{FF2B5EF4-FFF2-40B4-BE49-F238E27FC236}">
                <a16:creationId xmlns:a16="http://schemas.microsoft.com/office/drawing/2014/main" id="{FEA10A84-4F5C-4763-A61E-98BE3AF07952}"/>
              </a:ext>
            </a:extLst>
          </p:cNvPr>
          <p:cNvGrpSpPr>
            <a:grpSpLocks/>
          </p:cNvGrpSpPr>
          <p:nvPr/>
        </p:nvGrpSpPr>
        <p:grpSpPr bwMode="auto">
          <a:xfrm>
            <a:off x="6248400" y="2655889"/>
            <a:ext cx="4114800" cy="1208087"/>
            <a:chOff x="3024" y="1440"/>
            <a:chExt cx="2592" cy="761"/>
          </a:xfrm>
        </p:grpSpPr>
        <p:sp>
          <p:nvSpPr>
            <p:cNvPr id="8" name="AutoShape 7">
              <a:extLst>
                <a:ext uri="{FF2B5EF4-FFF2-40B4-BE49-F238E27FC236}">
                  <a16:creationId xmlns:a16="http://schemas.microsoft.com/office/drawing/2014/main" id="{0E2E1B77-4F1F-42C4-8779-3776E4649C02}"/>
                </a:ext>
              </a:extLst>
            </p:cNvPr>
            <p:cNvSpPr>
              <a:spLocks noChangeArrowheads="1"/>
            </p:cNvSpPr>
            <p:nvPr/>
          </p:nvSpPr>
          <p:spPr bwMode="auto">
            <a:xfrm>
              <a:off x="3168" y="1440"/>
              <a:ext cx="288" cy="377"/>
            </a:xfrm>
            <a:prstGeom prst="downArrow">
              <a:avLst>
                <a:gd name="adj1" fmla="val 50000"/>
                <a:gd name="adj2" fmla="val 32726"/>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9" name="Rectangle 8">
              <a:extLst>
                <a:ext uri="{FF2B5EF4-FFF2-40B4-BE49-F238E27FC236}">
                  <a16:creationId xmlns:a16="http://schemas.microsoft.com/office/drawing/2014/main" id="{99B61CB6-6796-428D-A21B-15F0F0C6658D}"/>
                </a:ext>
              </a:extLst>
            </p:cNvPr>
            <p:cNvSpPr>
              <a:spLocks noChangeArrowheads="1"/>
            </p:cNvSpPr>
            <p:nvPr/>
          </p:nvSpPr>
          <p:spPr bwMode="auto">
            <a:xfrm>
              <a:off x="3024" y="1824"/>
              <a:ext cx="1152" cy="377"/>
            </a:xfrm>
            <a:prstGeom prst="rect">
              <a:avLst/>
            </a:prstGeom>
            <a:gradFill rotWithShape="0">
              <a:gsLst>
                <a:gs pos="0">
                  <a:srgbClr val="FFFFFF"/>
                </a:gs>
                <a:gs pos="100000">
                  <a:srgbClr val="CC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algn="ctr" eaLnBrk="0" fontAlgn="base" hangingPunct="0">
                <a:spcBef>
                  <a:spcPct val="0"/>
                </a:spcBef>
                <a:spcAft>
                  <a:spcPct val="0"/>
                </a:spcAft>
              </a:pPr>
              <a:r>
                <a:rPr lang="he-IL" altLang="he-IL">
                  <a:solidFill>
                    <a:srgbClr val="000000"/>
                  </a:solidFill>
                </a:rPr>
                <a:t>גל הלם</a:t>
              </a:r>
              <a:endParaRPr lang="en-US" altLang="he-IL">
                <a:solidFill>
                  <a:srgbClr val="000000"/>
                </a:solidFill>
              </a:endParaRPr>
            </a:p>
          </p:txBody>
        </p:sp>
        <p:sp>
          <p:nvSpPr>
            <p:cNvPr id="10" name="Rectangle 9">
              <a:extLst>
                <a:ext uri="{FF2B5EF4-FFF2-40B4-BE49-F238E27FC236}">
                  <a16:creationId xmlns:a16="http://schemas.microsoft.com/office/drawing/2014/main" id="{D08AA716-1B72-421B-B233-1E941F6CA59F}"/>
                </a:ext>
              </a:extLst>
            </p:cNvPr>
            <p:cNvSpPr>
              <a:spLocks noChangeArrowheads="1"/>
            </p:cNvSpPr>
            <p:nvPr/>
          </p:nvSpPr>
          <p:spPr bwMode="auto">
            <a:xfrm>
              <a:off x="4368" y="1824"/>
              <a:ext cx="1248" cy="377"/>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algn="ctr" eaLnBrk="0" fontAlgn="base" hangingPunct="0">
                <a:spcBef>
                  <a:spcPct val="0"/>
                </a:spcBef>
                <a:spcAft>
                  <a:spcPct val="0"/>
                </a:spcAft>
              </a:pPr>
              <a:r>
                <a:rPr lang="he-IL" altLang="he-IL" dirty="0">
                  <a:solidFill>
                    <a:srgbClr val="000000"/>
                  </a:solidFill>
                </a:rPr>
                <a:t>רסיקות/מכתש</a:t>
              </a:r>
              <a:endParaRPr lang="en-US" altLang="he-IL" dirty="0">
                <a:solidFill>
                  <a:srgbClr val="000000"/>
                </a:solidFill>
              </a:endParaRPr>
            </a:p>
          </p:txBody>
        </p:sp>
        <p:sp>
          <p:nvSpPr>
            <p:cNvPr id="11" name="AutoShape 10">
              <a:extLst>
                <a:ext uri="{FF2B5EF4-FFF2-40B4-BE49-F238E27FC236}">
                  <a16:creationId xmlns:a16="http://schemas.microsoft.com/office/drawing/2014/main" id="{E7C88628-C931-485C-8EA5-4885539C2793}"/>
                </a:ext>
              </a:extLst>
            </p:cNvPr>
            <p:cNvSpPr>
              <a:spLocks noChangeArrowheads="1"/>
            </p:cNvSpPr>
            <p:nvPr/>
          </p:nvSpPr>
          <p:spPr bwMode="auto">
            <a:xfrm flipH="1">
              <a:off x="4176" y="1935"/>
              <a:ext cx="144" cy="189"/>
            </a:xfrm>
            <a:prstGeom prst="leftArrow">
              <a:avLst>
                <a:gd name="adj1" fmla="val 50000"/>
                <a:gd name="adj2" fmla="val 25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grpSp>
      <p:grpSp>
        <p:nvGrpSpPr>
          <p:cNvPr id="12" name="Group 11">
            <a:extLst>
              <a:ext uri="{FF2B5EF4-FFF2-40B4-BE49-F238E27FC236}">
                <a16:creationId xmlns:a16="http://schemas.microsoft.com/office/drawing/2014/main" id="{0D13AD0E-7140-4C74-B422-DC0ADFF2CEDF}"/>
              </a:ext>
            </a:extLst>
          </p:cNvPr>
          <p:cNvGrpSpPr>
            <a:grpSpLocks/>
          </p:cNvGrpSpPr>
          <p:nvPr/>
        </p:nvGrpSpPr>
        <p:grpSpPr bwMode="auto">
          <a:xfrm>
            <a:off x="2438400" y="3841750"/>
            <a:ext cx="3581400" cy="1187450"/>
            <a:chOff x="624" y="2187"/>
            <a:chExt cx="2256" cy="748"/>
          </a:xfrm>
        </p:grpSpPr>
        <p:sp>
          <p:nvSpPr>
            <p:cNvPr id="13" name="Rectangle 12">
              <a:extLst>
                <a:ext uri="{FF2B5EF4-FFF2-40B4-BE49-F238E27FC236}">
                  <a16:creationId xmlns:a16="http://schemas.microsoft.com/office/drawing/2014/main" id="{C7247665-A124-4559-A171-BFAED34103B7}"/>
                </a:ext>
              </a:extLst>
            </p:cNvPr>
            <p:cNvSpPr>
              <a:spLocks noChangeArrowheads="1"/>
            </p:cNvSpPr>
            <p:nvPr/>
          </p:nvSpPr>
          <p:spPr bwMode="auto">
            <a:xfrm>
              <a:off x="624" y="2544"/>
              <a:ext cx="912" cy="377"/>
            </a:xfrm>
            <a:prstGeom prst="rect">
              <a:avLst/>
            </a:prstGeom>
            <a:noFill/>
            <a:ln w="38100">
              <a:solidFill>
                <a:srgbClr val="CCFF99"/>
              </a:solidFill>
              <a:miter lim="800000"/>
              <a:headEnd/>
              <a:tailEnd/>
            </a:ln>
            <a:effectLst/>
            <a:extLst>
              <a:ext uri="{909E8E84-426E-40DD-AFC4-6F175D3DCCD1}">
                <a14:hiddenFill xmlns:a14="http://schemas.microsoft.com/office/drawing/2010/main">
                  <a:gradFill rotWithShape="0">
                    <a:gsLst>
                      <a:gs pos="0">
                        <a:srgbClr val="FFFFFF"/>
                      </a:gs>
                      <a:gs pos="100000">
                        <a:srgbClr val="CCFF99"/>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algn="ctr" eaLnBrk="0" fontAlgn="base" hangingPunct="0">
                <a:spcBef>
                  <a:spcPct val="0"/>
                </a:spcBef>
                <a:spcAft>
                  <a:spcPct val="0"/>
                </a:spcAft>
              </a:pPr>
              <a:r>
                <a:rPr lang="he-IL" altLang="he-IL">
                  <a:solidFill>
                    <a:srgbClr val="000000"/>
                  </a:solidFill>
                </a:rPr>
                <a:t>גל חוזר</a:t>
              </a:r>
              <a:endParaRPr lang="en-US" altLang="he-IL">
                <a:solidFill>
                  <a:srgbClr val="000000"/>
                </a:solidFill>
              </a:endParaRPr>
            </a:p>
          </p:txBody>
        </p:sp>
        <p:sp>
          <p:nvSpPr>
            <p:cNvPr id="14" name="AutoShape 13">
              <a:extLst>
                <a:ext uri="{FF2B5EF4-FFF2-40B4-BE49-F238E27FC236}">
                  <a16:creationId xmlns:a16="http://schemas.microsoft.com/office/drawing/2014/main" id="{036671C3-871B-4C28-80AD-4FE6D0F8AEAC}"/>
                </a:ext>
              </a:extLst>
            </p:cNvPr>
            <p:cNvSpPr>
              <a:spLocks noChangeArrowheads="1"/>
            </p:cNvSpPr>
            <p:nvPr/>
          </p:nvSpPr>
          <p:spPr bwMode="auto">
            <a:xfrm>
              <a:off x="2160" y="2187"/>
              <a:ext cx="288" cy="378"/>
            </a:xfrm>
            <a:prstGeom prst="downArrow">
              <a:avLst>
                <a:gd name="adj1" fmla="val 50000"/>
                <a:gd name="adj2" fmla="val 32813"/>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15" name="Rectangle 14">
              <a:extLst>
                <a:ext uri="{FF2B5EF4-FFF2-40B4-BE49-F238E27FC236}">
                  <a16:creationId xmlns:a16="http://schemas.microsoft.com/office/drawing/2014/main" id="{AC1250D3-BAE6-43D6-9D8E-42C70B519BC6}"/>
                </a:ext>
              </a:extLst>
            </p:cNvPr>
            <p:cNvSpPr>
              <a:spLocks noChangeArrowheads="1"/>
            </p:cNvSpPr>
            <p:nvPr/>
          </p:nvSpPr>
          <p:spPr bwMode="auto">
            <a:xfrm>
              <a:off x="1728" y="2558"/>
              <a:ext cx="1152" cy="377"/>
            </a:xfrm>
            <a:prstGeom prst="rect">
              <a:avLst/>
            </a:prstGeom>
            <a:gradFill rotWithShape="0">
              <a:gsLst>
                <a:gs pos="0">
                  <a:srgbClr val="FFFFFF"/>
                </a:gs>
                <a:gs pos="100000">
                  <a:srgbClr val="CC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algn="ctr" eaLnBrk="0" fontAlgn="base" hangingPunct="0">
                <a:spcBef>
                  <a:spcPct val="0"/>
                </a:spcBef>
                <a:spcAft>
                  <a:spcPct val="0"/>
                </a:spcAft>
              </a:pPr>
              <a:r>
                <a:rPr lang="he-IL" altLang="he-IL">
                  <a:solidFill>
                    <a:srgbClr val="000000"/>
                  </a:solidFill>
                </a:rPr>
                <a:t>גל הדף</a:t>
              </a:r>
              <a:endParaRPr lang="en-US" altLang="he-IL">
                <a:solidFill>
                  <a:srgbClr val="000000"/>
                </a:solidFill>
              </a:endParaRPr>
            </a:p>
          </p:txBody>
        </p:sp>
        <p:sp>
          <p:nvSpPr>
            <p:cNvPr id="16" name="AutoShape 15">
              <a:extLst>
                <a:ext uri="{FF2B5EF4-FFF2-40B4-BE49-F238E27FC236}">
                  <a16:creationId xmlns:a16="http://schemas.microsoft.com/office/drawing/2014/main" id="{8A9A28DD-1D5A-4A40-82C1-C6A80715334B}"/>
                </a:ext>
              </a:extLst>
            </p:cNvPr>
            <p:cNvSpPr>
              <a:spLocks noChangeArrowheads="1"/>
            </p:cNvSpPr>
            <p:nvPr/>
          </p:nvSpPr>
          <p:spPr bwMode="auto">
            <a:xfrm>
              <a:off x="1584" y="2688"/>
              <a:ext cx="144" cy="189"/>
            </a:xfrm>
            <a:prstGeom prst="leftArrow">
              <a:avLst>
                <a:gd name="adj1" fmla="val 50000"/>
                <a:gd name="adj2" fmla="val 25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grpSp>
      <p:grpSp>
        <p:nvGrpSpPr>
          <p:cNvPr id="17" name="Group 16">
            <a:extLst>
              <a:ext uri="{FF2B5EF4-FFF2-40B4-BE49-F238E27FC236}">
                <a16:creationId xmlns:a16="http://schemas.microsoft.com/office/drawing/2014/main" id="{8657DC73-E0DF-4174-9242-7FB0140A66D3}"/>
              </a:ext>
            </a:extLst>
          </p:cNvPr>
          <p:cNvGrpSpPr>
            <a:grpSpLocks/>
          </p:cNvGrpSpPr>
          <p:nvPr/>
        </p:nvGrpSpPr>
        <p:grpSpPr bwMode="auto">
          <a:xfrm>
            <a:off x="2438400" y="2655889"/>
            <a:ext cx="3581400" cy="1208087"/>
            <a:chOff x="624" y="1440"/>
            <a:chExt cx="2256" cy="761"/>
          </a:xfrm>
        </p:grpSpPr>
        <p:sp>
          <p:nvSpPr>
            <p:cNvPr id="18" name="Rectangle 17">
              <a:extLst>
                <a:ext uri="{FF2B5EF4-FFF2-40B4-BE49-F238E27FC236}">
                  <a16:creationId xmlns:a16="http://schemas.microsoft.com/office/drawing/2014/main" id="{6D832950-0BA2-44F3-A31C-DE807192FB5D}"/>
                </a:ext>
              </a:extLst>
            </p:cNvPr>
            <p:cNvSpPr>
              <a:spLocks noChangeArrowheads="1"/>
            </p:cNvSpPr>
            <p:nvPr/>
          </p:nvSpPr>
          <p:spPr bwMode="auto">
            <a:xfrm>
              <a:off x="624" y="1824"/>
              <a:ext cx="912" cy="377"/>
            </a:xfrm>
            <a:prstGeom prst="rect">
              <a:avLst/>
            </a:prstGeom>
            <a:noFill/>
            <a:ln w="38100">
              <a:solidFill>
                <a:srgbClr val="CCFF99"/>
              </a:solidFill>
              <a:miter lim="800000"/>
              <a:headEnd/>
              <a:tailEnd/>
            </a:ln>
            <a:effectLst/>
            <a:extLst>
              <a:ext uri="{909E8E84-426E-40DD-AFC4-6F175D3DCCD1}">
                <a14:hiddenFill xmlns:a14="http://schemas.microsoft.com/office/drawing/2010/main">
                  <a:gradFill rotWithShape="0">
                    <a:gsLst>
                      <a:gs pos="0">
                        <a:srgbClr val="FFFFFF"/>
                      </a:gs>
                      <a:gs pos="100000">
                        <a:srgbClr val="CCFF99"/>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algn="ctr" eaLnBrk="0" fontAlgn="base" hangingPunct="0">
                <a:spcBef>
                  <a:spcPct val="0"/>
                </a:spcBef>
                <a:spcAft>
                  <a:spcPct val="0"/>
                </a:spcAft>
              </a:pPr>
              <a:r>
                <a:rPr lang="he-IL" altLang="he-IL">
                  <a:solidFill>
                    <a:srgbClr val="000000"/>
                  </a:solidFill>
                </a:rPr>
                <a:t>הדיפה</a:t>
              </a:r>
              <a:endParaRPr lang="en-US" altLang="he-IL">
                <a:solidFill>
                  <a:srgbClr val="000000"/>
                </a:solidFill>
              </a:endParaRPr>
            </a:p>
          </p:txBody>
        </p:sp>
        <p:sp>
          <p:nvSpPr>
            <p:cNvPr id="19" name="AutoShape 18">
              <a:extLst>
                <a:ext uri="{FF2B5EF4-FFF2-40B4-BE49-F238E27FC236}">
                  <a16:creationId xmlns:a16="http://schemas.microsoft.com/office/drawing/2014/main" id="{8903CF9D-BB0E-4315-979E-A57F485F34C4}"/>
                </a:ext>
              </a:extLst>
            </p:cNvPr>
            <p:cNvSpPr>
              <a:spLocks noChangeArrowheads="1"/>
            </p:cNvSpPr>
            <p:nvPr/>
          </p:nvSpPr>
          <p:spPr bwMode="auto">
            <a:xfrm>
              <a:off x="2400" y="1440"/>
              <a:ext cx="288" cy="377"/>
            </a:xfrm>
            <a:prstGeom prst="downArrow">
              <a:avLst>
                <a:gd name="adj1" fmla="val 50000"/>
                <a:gd name="adj2" fmla="val 32726"/>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20" name="Rectangle 19">
              <a:extLst>
                <a:ext uri="{FF2B5EF4-FFF2-40B4-BE49-F238E27FC236}">
                  <a16:creationId xmlns:a16="http://schemas.microsoft.com/office/drawing/2014/main" id="{8FE5AAB0-5499-4759-928F-AF4B3235820B}"/>
                </a:ext>
              </a:extLst>
            </p:cNvPr>
            <p:cNvSpPr>
              <a:spLocks noChangeArrowheads="1"/>
            </p:cNvSpPr>
            <p:nvPr/>
          </p:nvSpPr>
          <p:spPr bwMode="auto">
            <a:xfrm>
              <a:off x="1728" y="1824"/>
              <a:ext cx="1152" cy="377"/>
            </a:xfrm>
            <a:prstGeom prst="rect">
              <a:avLst/>
            </a:prstGeom>
            <a:gradFill rotWithShape="0">
              <a:gsLst>
                <a:gs pos="0">
                  <a:srgbClr val="FFFFFF"/>
                </a:gs>
                <a:gs pos="100000">
                  <a:srgbClr val="CC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algn="ctr" eaLnBrk="0" fontAlgn="base" hangingPunct="0">
                <a:spcBef>
                  <a:spcPct val="0"/>
                </a:spcBef>
                <a:spcAft>
                  <a:spcPct val="0"/>
                </a:spcAft>
              </a:pPr>
              <a:r>
                <a:rPr lang="he-IL" altLang="he-IL">
                  <a:solidFill>
                    <a:srgbClr val="000000"/>
                  </a:solidFill>
                </a:rPr>
                <a:t>גזים</a:t>
              </a:r>
              <a:endParaRPr lang="en-US" altLang="he-IL">
                <a:solidFill>
                  <a:srgbClr val="000000"/>
                </a:solidFill>
              </a:endParaRPr>
            </a:p>
          </p:txBody>
        </p:sp>
        <p:sp>
          <p:nvSpPr>
            <p:cNvPr id="21" name="AutoShape 20">
              <a:extLst>
                <a:ext uri="{FF2B5EF4-FFF2-40B4-BE49-F238E27FC236}">
                  <a16:creationId xmlns:a16="http://schemas.microsoft.com/office/drawing/2014/main" id="{0D1B2516-00CF-440E-A19F-D7167584D054}"/>
                </a:ext>
              </a:extLst>
            </p:cNvPr>
            <p:cNvSpPr>
              <a:spLocks noChangeArrowheads="1"/>
            </p:cNvSpPr>
            <p:nvPr/>
          </p:nvSpPr>
          <p:spPr bwMode="auto">
            <a:xfrm>
              <a:off x="1584" y="1920"/>
              <a:ext cx="144" cy="189"/>
            </a:xfrm>
            <a:prstGeom prst="leftArrow">
              <a:avLst>
                <a:gd name="adj1" fmla="val 50000"/>
                <a:gd name="adj2" fmla="val 25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grpSp>
      <p:grpSp>
        <p:nvGrpSpPr>
          <p:cNvPr id="22" name="Group 21">
            <a:extLst>
              <a:ext uri="{FF2B5EF4-FFF2-40B4-BE49-F238E27FC236}">
                <a16:creationId xmlns:a16="http://schemas.microsoft.com/office/drawing/2014/main" id="{2ED42381-8BA0-4E76-BC6F-F1AE137F3CB6}"/>
              </a:ext>
            </a:extLst>
          </p:cNvPr>
          <p:cNvGrpSpPr>
            <a:grpSpLocks/>
          </p:cNvGrpSpPr>
          <p:nvPr/>
        </p:nvGrpSpPr>
        <p:grpSpPr bwMode="auto">
          <a:xfrm>
            <a:off x="4191000" y="5029200"/>
            <a:ext cx="1828800" cy="1208088"/>
            <a:chOff x="1728" y="2935"/>
            <a:chExt cx="1152" cy="761"/>
          </a:xfrm>
        </p:grpSpPr>
        <p:sp>
          <p:nvSpPr>
            <p:cNvPr id="23" name="AutoShape 22">
              <a:extLst>
                <a:ext uri="{FF2B5EF4-FFF2-40B4-BE49-F238E27FC236}">
                  <a16:creationId xmlns:a16="http://schemas.microsoft.com/office/drawing/2014/main" id="{A45FA624-7D35-430B-B179-80B5C9EA4103}"/>
                </a:ext>
              </a:extLst>
            </p:cNvPr>
            <p:cNvSpPr>
              <a:spLocks noChangeArrowheads="1"/>
            </p:cNvSpPr>
            <p:nvPr/>
          </p:nvSpPr>
          <p:spPr bwMode="auto">
            <a:xfrm>
              <a:off x="2160" y="2935"/>
              <a:ext cx="288" cy="378"/>
            </a:xfrm>
            <a:prstGeom prst="downArrow">
              <a:avLst>
                <a:gd name="adj1" fmla="val 50000"/>
                <a:gd name="adj2" fmla="val 32813"/>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24" name="Rectangle 23">
              <a:extLst>
                <a:ext uri="{FF2B5EF4-FFF2-40B4-BE49-F238E27FC236}">
                  <a16:creationId xmlns:a16="http://schemas.microsoft.com/office/drawing/2014/main" id="{3E1157DE-9F81-4E3A-A351-D5A657E4F621}"/>
                </a:ext>
              </a:extLst>
            </p:cNvPr>
            <p:cNvSpPr>
              <a:spLocks noChangeArrowheads="1"/>
            </p:cNvSpPr>
            <p:nvPr/>
          </p:nvSpPr>
          <p:spPr bwMode="auto">
            <a:xfrm>
              <a:off x="1728" y="3319"/>
              <a:ext cx="1152" cy="377"/>
            </a:xfrm>
            <a:prstGeom prst="rect">
              <a:avLst/>
            </a:prstGeom>
            <a:gradFill rotWithShape="0">
              <a:gsLst>
                <a:gs pos="0">
                  <a:srgbClr val="FFFFFF"/>
                </a:gs>
                <a:gs pos="100000">
                  <a:srgbClr val="CC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algn="ctr" eaLnBrk="0" fontAlgn="base" hangingPunct="0">
                <a:spcBef>
                  <a:spcPct val="0"/>
                </a:spcBef>
                <a:spcAft>
                  <a:spcPct val="0"/>
                </a:spcAft>
              </a:pPr>
              <a:r>
                <a:rPr lang="he-IL" altLang="he-IL">
                  <a:solidFill>
                    <a:srgbClr val="000000"/>
                  </a:solidFill>
                </a:rPr>
                <a:t>יניקה</a:t>
              </a:r>
              <a:endParaRPr lang="en-US" altLang="he-IL">
                <a:solidFill>
                  <a:srgbClr val="000000"/>
                </a:solidFill>
              </a:endParaRPr>
            </a:p>
          </p:txBody>
        </p:sp>
      </p:grpSp>
      <p:grpSp>
        <p:nvGrpSpPr>
          <p:cNvPr id="25" name="Group 24">
            <a:extLst>
              <a:ext uri="{FF2B5EF4-FFF2-40B4-BE49-F238E27FC236}">
                <a16:creationId xmlns:a16="http://schemas.microsoft.com/office/drawing/2014/main" id="{C5B44DD4-9617-48E8-94AE-E1C948FF5C5B}"/>
              </a:ext>
            </a:extLst>
          </p:cNvPr>
          <p:cNvGrpSpPr>
            <a:grpSpLocks/>
          </p:cNvGrpSpPr>
          <p:nvPr/>
        </p:nvGrpSpPr>
        <p:grpSpPr bwMode="auto">
          <a:xfrm>
            <a:off x="3886200" y="1208088"/>
            <a:ext cx="3657600" cy="1452562"/>
            <a:chOff x="1536" y="528"/>
            <a:chExt cx="2304" cy="915"/>
          </a:xfrm>
        </p:grpSpPr>
        <p:sp>
          <p:nvSpPr>
            <p:cNvPr id="26" name="Rectangle 25">
              <a:extLst>
                <a:ext uri="{FF2B5EF4-FFF2-40B4-BE49-F238E27FC236}">
                  <a16:creationId xmlns:a16="http://schemas.microsoft.com/office/drawing/2014/main" id="{85F39753-F16D-4611-860F-314BA333774C}"/>
                </a:ext>
              </a:extLst>
            </p:cNvPr>
            <p:cNvSpPr>
              <a:spLocks noChangeArrowheads="1"/>
            </p:cNvSpPr>
            <p:nvPr/>
          </p:nvSpPr>
          <p:spPr bwMode="auto">
            <a:xfrm>
              <a:off x="1920" y="864"/>
              <a:ext cx="1920" cy="569"/>
            </a:xfrm>
            <a:prstGeom prst="rect">
              <a:avLst/>
            </a:prstGeom>
            <a:gradFill rotWithShape="0">
              <a:gsLst>
                <a:gs pos="0">
                  <a:srgbClr val="CC0000"/>
                </a:gs>
                <a:gs pos="100000">
                  <a:srgbClr val="F2C0C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algn="ctr" eaLnBrk="0" fontAlgn="base" hangingPunct="0">
                <a:spcBef>
                  <a:spcPct val="0"/>
                </a:spcBef>
                <a:spcAft>
                  <a:spcPct val="0"/>
                </a:spcAft>
              </a:pPr>
              <a:r>
                <a:rPr lang="he-IL" altLang="he-IL">
                  <a:solidFill>
                    <a:srgbClr val="FFFF00"/>
                  </a:solidFill>
                </a:rPr>
                <a:t>פיצוץ</a:t>
              </a:r>
              <a:endParaRPr lang="en-US" altLang="he-IL">
                <a:solidFill>
                  <a:srgbClr val="FFFF00"/>
                </a:solidFill>
              </a:endParaRPr>
            </a:p>
          </p:txBody>
        </p:sp>
        <p:graphicFrame>
          <p:nvGraphicFramePr>
            <p:cNvPr id="27" name="Object 26">
              <a:extLst>
                <a:ext uri="{FF2B5EF4-FFF2-40B4-BE49-F238E27FC236}">
                  <a16:creationId xmlns:a16="http://schemas.microsoft.com/office/drawing/2014/main" id="{4C059E7B-DA76-4CAB-B35F-B24C9DCF3B85}"/>
                </a:ext>
              </a:extLst>
            </p:cNvPr>
            <p:cNvGraphicFramePr>
              <a:graphicFrameLocks noChangeAspect="1"/>
            </p:cNvGraphicFramePr>
            <p:nvPr/>
          </p:nvGraphicFramePr>
          <p:xfrm>
            <a:off x="1536" y="528"/>
            <a:ext cx="1200" cy="915"/>
          </p:xfrm>
          <a:graphic>
            <a:graphicData uri="http://schemas.openxmlformats.org/presentationml/2006/ole">
              <mc:AlternateContent xmlns:mc="http://schemas.openxmlformats.org/markup-compatibility/2006">
                <mc:Choice xmlns:v="urn:schemas-microsoft-com:vml" Requires="v">
                  <p:oleObj name="Clip" r:id="rId2" imgW="5154613" imgH="3929063" progId="MS_ClipArt_Gallery.2">
                    <p:embed/>
                  </p:oleObj>
                </mc:Choice>
                <mc:Fallback>
                  <p:oleObj name="Clip" r:id="rId2" imgW="5154613" imgH="3929063" progId="MS_ClipArt_Gallery.2">
                    <p:embed/>
                    <p:pic>
                      <p:nvPicPr>
                        <p:cNvPr id="45067" name="Object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528"/>
                          <a:ext cx="1200" cy="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1029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7C3C7CE-493A-4B40-A2C7-F0D519ADDD41}"/>
              </a:ext>
            </a:extLst>
          </p:cNvPr>
          <p:cNvSpPr>
            <a:spLocks noGrp="1"/>
          </p:cNvSpPr>
          <p:nvPr>
            <p:ph type="title"/>
          </p:nvPr>
        </p:nvSpPr>
        <p:spPr>
          <a:xfrm>
            <a:off x="2931814" y="614498"/>
            <a:ext cx="2295525" cy="527413"/>
          </a:xfrm>
        </p:spPr>
        <p:style>
          <a:lnRef idx="2">
            <a:schemeClr val="accent6"/>
          </a:lnRef>
          <a:fillRef idx="1">
            <a:schemeClr val="lt1"/>
          </a:fillRef>
          <a:effectRef idx="0">
            <a:schemeClr val="accent6"/>
          </a:effectRef>
          <a:fontRef idx="minor">
            <a:schemeClr val="dk1"/>
          </a:fontRef>
        </p:style>
        <p:txBody>
          <a:bodyPr>
            <a:noAutofit/>
          </a:bodyPr>
          <a:lstStyle/>
          <a:p>
            <a:r>
              <a:rPr lang="he-IL" sz="3600" dirty="0"/>
              <a:t>סתימה בקדח</a:t>
            </a:r>
          </a:p>
        </p:txBody>
      </p:sp>
      <p:pic>
        <p:nvPicPr>
          <p:cNvPr id="19" name="תמונה 18" descr="תמונה שמכילה צילום מסך&#10;&#10;התיאור נוצר באופן אוטומטי">
            <a:extLst>
              <a:ext uri="{FF2B5EF4-FFF2-40B4-BE49-F238E27FC236}">
                <a16:creationId xmlns:a16="http://schemas.microsoft.com/office/drawing/2014/main" id="{B36C5CEB-2567-4BD2-8DBA-079F5E1B6E0A}"/>
              </a:ext>
            </a:extLst>
          </p:cNvPr>
          <p:cNvPicPr>
            <a:picLocks noChangeAspect="1"/>
          </p:cNvPicPr>
          <p:nvPr/>
        </p:nvPicPr>
        <p:blipFill rotWithShape="1">
          <a:blip r:embed="rId2"/>
          <a:srcRect l="4245" b="9760"/>
          <a:stretch/>
        </p:blipFill>
        <p:spPr>
          <a:xfrm>
            <a:off x="929096" y="1366852"/>
            <a:ext cx="6300963" cy="4206549"/>
          </a:xfrm>
          <a:prstGeom prst="rect">
            <a:avLst/>
          </a:prstGeom>
          <a:ln>
            <a:noFill/>
          </a:ln>
          <a:effectLst>
            <a:outerShdw blurRad="190500" algn="tl" rotWithShape="0">
              <a:srgbClr val="000000">
                <a:alpha val="70000"/>
              </a:srgbClr>
            </a:outerShdw>
          </a:effectLst>
        </p:spPr>
      </p:pic>
      <p:sp>
        <p:nvSpPr>
          <p:cNvPr id="3" name="מלבן 2">
            <a:extLst>
              <a:ext uri="{FF2B5EF4-FFF2-40B4-BE49-F238E27FC236}">
                <a16:creationId xmlns:a16="http://schemas.microsoft.com/office/drawing/2014/main" id="{E074D29C-1905-E194-783C-74190EB24F5C}"/>
              </a:ext>
            </a:extLst>
          </p:cNvPr>
          <p:cNvSpPr/>
          <p:nvPr/>
        </p:nvSpPr>
        <p:spPr>
          <a:xfrm>
            <a:off x="7540071" y="614498"/>
            <a:ext cx="4333875" cy="1504708"/>
          </a:xfrm>
          <a:prstGeom prst="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lnSpc>
                <a:spcPct val="107000"/>
              </a:lnSpc>
            </a:pPr>
            <a:endParaRPr lang="he-IL" sz="2400" dirty="0">
              <a:solidFill>
                <a:schemeClr val="tx1"/>
              </a:solidFill>
              <a:latin typeface="Aharoni" panose="02010803020104030203" pitchFamily="2" charset="-79"/>
              <a:ea typeface="Calibri" panose="020F0502020204030204" pitchFamily="34" charset="0"/>
            </a:endParaRPr>
          </a:p>
          <a:p>
            <a:pPr algn="r" rtl="1">
              <a:lnSpc>
                <a:spcPct val="107000"/>
              </a:lnSpc>
            </a:pPr>
            <a:r>
              <a:rPr lang="he-IL" sz="2400" dirty="0">
                <a:solidFill>
                  <a:schemeClr val="tx1"/>
                </a:solidFill>
                <a:latin typeface="Aharoni" panose="02010803020104030203" pitchFamily="2" charset="-79"/>
                <a:ea typeface="Calibri" panose="020F0502020204030204" pitchFamily="34" charset="0"/>
              </a:rPr>
              <a:t>הסתימה נועדה ליצור לחץ על חומר הנפץ במטרה שהפיצוץ יתפזר לאורך הקיר ולא יעוף כמו פגז 'תותח' מתוך קנה הקדח.</a:t>
            </a:r>
          </a:p>
          <a:p>
            <a:pPr algn="r" rtl="1">
              <a:lnSpc>
                <a:spcPct val="107000"/>
              </a:lnSpc>
              <a:spcAft>
                <a:spcPts val="0"/>
              </a:spcAft>
            </a:pPr>
            <a:endParaRPr lang="en-US" sz="2400" dirty="0">
              <a:solidFill>
                <a:schemeClr val="tx1"/>
              </a:solidFill>
              <a:latin typeface="Aharoni" panose="02010803020104030203" pitchFamily="2" charset="-79"/>
              <a:ea typeface="Calibri" panose="020F0502020204030204" pitchFamily="34" charset="0"/>
              <a:cs typeface="Aharoni" panose="02010803020104030203" pitchFamily="2" charset="-79"/>
            </a:endParaRPr>
          </a:p>
        </p:txBody>
      </p:sp>
      <p:pic>
        <p:nvPicPr>
          <p:cNvPr id="13" name="תמונה 12" descr="תמונה שמכילה טקסט, צילום מסך, גופן, מלבן&#10;&#10;תוכן בינה מלאכותית גנרטיבית עשוי להיות שגוי.">
            <a:extLst>
              <a:ext uri="{FF2B5EF4-FFF2-40B4-BE49-F238E27FC236}">
                <a16:creationId xmlns:a16="http://schemas.microsoft.com/office/drawing/2014/main" id="{1D2E26A4-6145-4BF8-8A88-BF3879FB3BC2}"/>
              </a:ext>
            </a:extLst>
          </p:cNvPr>
          <p:cNvPicPr>
            <a:picLocks noChangeAspect="1"/>
          </p:cNvPicPr>
          <p:nvPr/>
        </p:nvPicPr>
        <p:blipFill>
          <a:blip r:embed="rId3"/>
          <a:stretch>
            <a:fillRect/>
          </a:stretch>
        </p:blipFill>
        <p:spPr>
          <a:xfrm>
            <a:off x="7540071" y="2191744"/>
            <a:ext cx="4451294" cy="1435345"/>
          </a:xfrm>
          <a:prstGeom prst="rect">
            <a:avLst/>
          </a:prstGeom>
        </p:spPr>
      </p:pic>
      <p:pic>
        <p:nvPicPr>
          <p:cNvPr id="15" name="תמונה 14" descr="תמונה שמכילה טקסט, צילום מסך, גופן, מלבן&#10;&#10;תוכן בינה מלאכותית גנרטיבית עשוי להיות שגוי.">
            <a:extLst>
              <a:ext uri="{FF2B5EF4-FFF2-40B4-BE49-F238E27FC236}">
                <a16:creationId xmlns:a16="http://schemas.microsoft.com/office/drawing/2014/main" id="{47AC6D75-2757-070D-F532-EF039C113F41}"/>
              </a:ext>
            </a:extLst>
          </p:cNvPr>
          <p:cNvPicPr>
            <a:picLocks noChangeAspect="1"/>
          </p:cNvPicPr>
          <p:nvPr/>
        </p:nvPicPr>
        <p:blipFill>
          <a:blip r:embed="rId4"/>
          <a:stretch>
            <a:fillRect/>
          </a:stretch>
        </p:blipFill>
        <p:spPr>
          <a:xfrm>
            <a:off x="7530586" y="3691609"/>
            <a:ext cx="4388735" cy="737069"/>
          </a:xfrm>
          <a:prstGeom prst="rect">
            <a:avLst/>
          </a:prstGeom>
        </p:spPr>
      </p:pic>
      <p:pic>
        <p:nvPicPr>
          <p:cNvPr id="24" name="תמונה 23" descr="תמונה שמכילה טקסט, צילום מסך, גופן, מלבן&#10;&#10;תוכן בינה מלאכותית גנרטיבית עשוי להיות שגוי.">
            <a:extLst>
              <a:ext uri="{FF2B5EF4-FFF2-40B4-BE49-F238E27FC236}">
                <a16:creationId xmlns:a16="http://schemas.microsoft.com/office/drawing/2014/main" id="{3FD70B2F-1AE6-6202-45D4-ACDE018202FB}"/>
              </a:ext>
            </a:extLst>
          </p:cNvPr>
          <p:cNvPicPr>
            <a:picLocks noChangeAspect="1"/>
          </p:cNvPicPr>
          <p:nvPr/>
        </p:nvPicPr>
        <p:blipFill>
          <a:blip r:embed="rId5"/>
          <a:stretch>
            <a:fillRect/>
          </a:stretch>
        </p:blipFill>
        <p:spPr>
          <a:xfrm>
            <a:off x="7530586" y="5907105"/>
            <a:ext cx="4388735" cy="739840"/>
          </a:xfrm>
          <a:prstGeom prst="rect">
            <a:avLst/>
          </a:prstGeom>
        </p:spPr>
      </p:pic>
      <p:pic>
        <p:nvPicPr>
          <p:cNvPr id="28" name="תמונה 27" descr="תמונה שמכילה טקסט, גופן, צילום מסך, טיפוגרפיה&#10;&#10;תוכן בינה מלאכותית גנרטיבית עשוי להיות שגוי.">
            <a:extLst>
              <a:ext uri="{FF2B5EF4-FFF2-40B4-BE49-F238E27FC236}">
                <a16:creationId xmlns:a16="http://schemas.microsoft.com/office/drawing/2014/main" id="{5FB13C72-DB7F-FF93-13BF-C7E0AC3DDC3B}"/>
              </a:ext>
            </a:extLst>
          </p:cNvPr>
          <p:cNvPicPr>
            <a:picLocks noChangeAspect="1"/>
          </p:cNvPicPr>
          <p:nvPr/>
        </p:nvPicPr>
        <p:blipFill>
          <a:blip r:embed="rId6"/>
          <a:stretch>
            <a:fillRect/>
          </a:stretch>
        </p:blipFill>
        <p:spPr>
          <a:xfrm>
            <a:off x="7540071" y="4509867"/>
            <a:ext cx="4340121" cy="1310177"/>
          </a:xfrm>
          <a:prstGeom prst="rect">
            <a:avLst/>
          </a:prstGeom>
        </p:spPr>
      </p:pic>
    </p:spTree>
    <p:extLst>
      <p:ext uri="{BB962C8B-B14F-4D97-AF65-F5344CB8AC3E}">
        <p14:creationId xmlns:p14="http://schemas.microsoft.com/office/powerpoint/2010/main" val="249046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7C3C7CE-493A-4B40-A2C7-F0D519ADDD41}"/>
              </a:ext>
            </a:extLst>
          </p:cNvPr>
          <p:cNvSpPr>
            <a:spLocks noGrp="1"/>
          </p:cNvSpPr>
          <p:nvPr>
            <p:ph type="title"/>
          </p:nvPr>
        </p:nvSpPr>
        <p:spPr>
          <a:xfrm>
            <a:off x="1033669" y="700486"/>
            <a:ext cx="3318654" cy="1079815"/>
          </a:xfrm>
        </p:spPr>
        <p:style>
          <a:lnRef idx="2">
            <a:schemeClr val="accent6"/>
          </a:lnRef>
          <a:fillRef idx="1">
            <a:schemeClr val="lt1"/>
          </a:fillRef>
          <a:effectRef idx="0">
            <a:schemeClr val="accent6"/>
          </a:effectRef>
          <a:fontRef idx="minor">
            <a:schemeClr val="dk1"/>
          </a:fontRef>
        </p:style>
        <p:txBody>
          <a:bodyPr>
            <a:noAutofit/>
          </a:bodyPr>
          <a:lstStyle/>
          <a:p>
            <a:r>
              <a:rPr lang="he-IL" sz="3600" dirty="0"/>
              <a:t>קידוח יתר - קידוח</a:t>
            </a:r>
            <a:br>
              <a:rPr lang="he-IL" sz="3600" dirty="0"/>
            </a:br>
            <a:r>
              <a:rPr lang="he-IL" sz="3600" dirty="0"/>
              <a:t>מעל הדרוש</a:t>
            </a:r>
          </a:p>
        </p:txBody>
      </p:sp>
      <p:pic>
        <p:nvPicPr>
          <p:cNvPr id="10" name="תמונה 9" descr="תמונה שמכילה צילום מסך, טקסט, קו, מקביל&#10;&#10;תוכן בינה מלאכותית גנרטיבית עשוי להיות שגוי.">
            <a:extLst>
              <a:ext uri="{FF2B5EF4-FFF2-40B4-BE49-F238E27FC236}">
                <a16:creationId xmlns:a16="http://schemas.microsoft.com/office/drawing/2014/main" id="{63A293EA-7031-A8CD-3E9E-C9A0A4C71FB4}"/>
              </a:ext>
            </a:extLst>
          </p:cNvPr>
          <p:cNvPicPr>
            <a:picLocks noChangeAspect="1"/>
          </p:cNvPicPr>
          <p:nvPr/>
        </p:nvPicPr>
        <p:blipFill>
          <a:blip r:embed="rId2"/>
          <a:stretch>
            <a:fillRect/>
          </a:stretch>
        </p:blipFill>
        <p:spPr>
          <a:xfrm>
            <a:off x="842432" y="2044587"/>
            <a:ext cx="4393192" cy="3020320"/>
          </a:xfrm>
          <a:prstGeom prst="rect">
            <a:avLst/>
          </a:prstGeom>
        </p:spPr>
      </p:pic>
      <p:sp>
        <p:nvSpPr>
          <p:cNvPr id="4" name="תיבת טקסט 3">
            <a:extLst>
              <a:ext uri="{FF2B5EF4-FFF2-40B4-BE49-F238E27FC236}">
                <a16:creationId xmlns:a16="http://schemas.microsoft.com/office/drawing/2014/main" id="{7283EB8A-5E4E-E33F-9CD9-3EA7F136F1D0}"/>
              </a:ext>
            </a:extLst>
          </p:cNvPr>
          <p:cNvSpPr txBox="1"/>
          <p:nvPr/>
        </p:nvSpPr>
        <p:spPr>
          <a:xfrm>
            <a:off x="5249265" y="700486"/>
            <a:ext cx="6803384" cy="1461939"/>
          </a:xfrm>
          <a:prstGeom prst="rect">
            <a:avLst/>
          </a:prstGeom>
          <a:solidFill>
            <a:schemeClr val="accent4">
              <a:lumMod val="40000"/>
              <a:lumOff val="60000"/>
            </a:schemeClr>
          </a:solidFill>
        </p:spPr>
        <p:txBody>
          <a:bodyPr wrap="square">
            <a:spAutoFit/>
          </a:bodyPr>
          <a:lstStyle/>
          <a:p>
            <a:pPr algn="r">
              <a:lnSpc>
                <a:spcPts val="1800"/>
              </a:lnSpc>
              <a:spcBef>
                <a:spcPts val="2100"/>
              </a:spcBef>
              <a:spcAft>
                <a:spcPts val="600"/>
              </a:spcAft>
            </a:pPr>
            <a:r>
              <a:rPr lang="en-US" sz="2400" b="1" dirty="0">
                <a:solidFill>
                  <a:srgbClr val="1F1F1F"/>
                </a:solidFill>
                <a:latin typeface="Google Sans Flex"/>
              </a:rPr>
              <a:t> </a:t>
            </a:r>
            <a:r>
              <a:rPr lang="he-IL" sz="2400" b="1" dirty="0">
                <a:solidFill>
                  <a:srgbClr val="1F1F1F"/>
                </a:solidFill>
                <a:latin typeface="Google Sans Flex"/>
              </a:rPr>
              <a:t>בבסיס של כל קיר חציבה ישנה</a:t>
            </a:r>
            <a:r>
              <a:rPr lang="en-US" sz="2400" b="1" dirty="0">
                <a:solidFill>
                  <a:srgbClr val="1F1F1F"/>
                </a:solidFill>
                <a:latin typeface="Google Sans Flex"/>
              </a:rPr>
              <a:t> </a:t>
            </a:r>
            <a:r>
              <a:rPr lang="he-IL" sz="2800" b="1" dirty="0">
                <a:solidFill>
                  <a:srgbClr val="1F1F1F"/>
                </a:solidFill>
                <a:latin typeface="Google Sans Flex"/>
              </a:rPr>
              <a:t>הבטחת מפלס רצפה ישר </a:t>
            </a:r>
            <a:r>
              <a:rPr lang="he-IL" sz="2400" b="1" dirty="0">
                <a:solidFill>
                  <a:srgbClr val="1F1F1F"/>
                </a:solidFill>
                <a:latin typeface="Google Sans Flex"/>
              </a:rPr>
              <a:t>-</a:t>
            </a:r>
            <a:endParaRPr lang="en-US" sz="2400" b="1" dirty="0">
              <a:solidFill>
                <a:srgbClr val="1F1F1F"/>
              </a:solidFill>
              <a:latin typeface="Google Sans Flex"/>
            </a:endParaRPr>
          </a:p>
          <a:p>
            <a:pPr algn="r">
              <a:lnSpc>
                <a:spcPts val="1800"/>
              </a:lnSpc>
              <a:buNone/>
            </a:pPr>
            <a:r>
              <a:rPr lang="he-IL" sz="2400" dirty="0">
                <a:solidFill>
                  <a:srgbClr val="1F1F1F"/>
                </a:solidFill>
                <a:latin typeface="Google Sans Flex"/>
              </a:rPr>
              <a:t>"התנגדות" גדולה מאוד של </a:t>
            </a:r>
            <a:r>
              <a:rPr lang="he-IL" sz="2400" b="0" i="0" dirty="0">
                <a:solidFill>
                  <a:srgbClr val="1F1F1F"/>
                </a:solidFill>
                <a:effectLst/>
                <a:latin typeface="Google Sans Flex"/>
              </a:rPr>
              <a:t>הסלע. אם נקדח בדיוק עד גובה הרצפה, האנרגיה של חומר הנפץ </a:t>
            </a:r>
            <a:r>
              <a:rPr lang="he-IL" sz="2400" b="0" i="0" dirty="0" err="1">
                <a:solidFill>
                  <a:srgbClr val="1F1F1F"/>
                </a:solidFill>
                <a:effectLst/>
                <a:latin typeface="Google Sans Flex"/>
              </a:rPr>
              <a:t>תתפזר</a:t>
            </a:r>
            <a:r>
              <a:rPr lang="he-IL" sz="2400" b="0" i="0" dirty="0">
                <a:solidFill>
                  <a:srgbClr val="1F1F1F"/>
                </a:solidFill>
                <a:effectLst/>
                <a:latin typeface="Google Sans Flex"/>
              </a:rPr>
              <a:t> למעלה ולצדדים, אבל לא תצליח לשבור את הסלע בקו ישר בתחתית</a:t>
            </a:r>
            <a:r>
              <a:rPr lang="he-IL" b="0" i="0" dirty="0">
                <a:solidFill>
                  <a:srgbClr val="1F1F1F"/>
                </a:solidFill>
                <a:effectLst/>
                <a:latin typeface="Google Sans Flex"/>
              </a:rPr>
              <a:t>.</a:t>
            </a:r>
          </a:p>
          <a:p>
            <a:pPr algn="r">
              <a:spcAft>
                <a:spcPts val="600"/>
              </a:spcAft>
              <a:buNone/>
            </a:pPr>
            <a:r>
              <a:rPr lang="he-IL" sz="2400" b="0" i="0" dirty="0">
                <a:solidFill>
                  <a:srgbClr val="1F1F1F"/>
                </a:solidFill>
                <a:effectLst/>
                <a:latin typeface="Google Sans Flex"/>
              </a:rPr>
              <a:t>התוצאה היווצרות של "גבשושיות" או בליטות סלע ברצפה</a:t>
            </a:r>
          </a:p>
        </p:txBody>
      </p:sp>
      <p:sp>
        <p:nvSpPr>
          <p:cNvPr id="6" name="תיבת טקסט 5">
            <a:extLst>
              <a:ext uri="{FF2B5EF4-FFF2-40B4-BE49-F238E27FC236}">
                <a16:creationId xmlns:a16="http://schemas.microsoft.com/office/drawing/2014/main" id="{D0CB80BE-221C-8A98-AA92-DF51C0DAF4ED}"/>
              </a:ext>
            </a:extLst>
          </p:cNvPr>
          <p:cNvSpPr txBox="1"/>
          <p:nvPr/>
        </p:nvSpPr>
        <p:spPr>
          <a:xfrm>
            <a:off x="5394412" y="2460137"/>
            <a:ext cx="6567654" cy="1127232"/>
          </a:xfrm>
          <a:prstGeom prst="rect">
            <a:avLst/>
          </a:prstGeom>
          <a:solidFill>
            <a:schemeClr val="accent4">
              <a:lumMod val="40000"/>
              <a:lumOff val="60000"/>
            </a:schemeClr>
          </a:solidFill>
        </p:spPr>
        <p:txBody>
          <a:bodyPr wrap="square">
            <a:spAutoFit/>
          </a:bodyPr>
          <a:lstStyle/>
          <a:p>
            <a:pPr algn="r">
              <a:lnSpc>
                <a:spcPts val="1800"/>
              </a:lnSpc>
              <a:spcBef>
                <a:spcPts val="2100"/>
              </a:spcBef>
              <a:spcAft>
                <a:spcPts val="600"/>
              </a:spcAft>
              <a:buNone/>
            </a:pPr>
            <a:r>
              <a:rPr lang="he-IL" sz="2800" b="1" dirty="0">
                <a:solidFill>
                  <a:srgbClr val="1F1F1F"/>
                </a:solidFill>
                <a:latin typeface="Google Sans Flex"/>
              </a:rPr>
              <a:t>הקלה על פינוי החומר</a:t>
            </a:r>
          </a:p>
          <a:p>
            <a:pPr algn="r">
              <a:lnSpc>
                <a:spcPts val="1800"/>
              </a:lnSpc>
              <a:buNone/>
            </a:pPr>
            <a:r>
              <a:rPr lang="en-US" sz="2400" b="1" dirty="0">
                <a:solidFill>
                  <a:srgbClr val="1F1F1F"/>
                </a:solidFill>
                <a:latin typeface="Google Sans Flex"/>
              </a:rPr>
              <a:t>.</a:t>
            </a:r>
            <a:r>
              <a:rPr lang="he-IL" sz="2400" b="1" dirty="0">
                <a:solidFill>
                  <a:srgbClr val="1F1F1F"/>
                </a:solidFill>
                <a:latin typeface="Google Sans Flex"/>
              </a:rPr>
              <a:t>לכלי </a:t>
            </a:r>
            <a:r>
              <a:rPr lang="he-IL" sz="2400" b="1" dirty="0" err="1">
                <a:solidFill>
                  <a:srgbClr val="1F1F1F"/>
                </a:solidFill>
                <a:latin typeface="Google Sans Flex"/>
              </a:rPr>
              <a:t>הצמ"ה</a:t>
            </a:r>
            <a:r>
              <a:rPr lang="he-IL" sz="2400" b="1" dirty="0">
                <a:solidFill>
                  <a:srgbClr val="1F1F1F"/>
                </a:solidFill>
                <a:latin typeface="Google Sans Flex"/>
              </a:rPr>
              <a:t> יותר קל לאסוף את הסלע המרוסק</a:t>
            </a:r>
          </a:p>
          <a:p>
            <a:pPr algn="r">
              <a:lnSpc>
                <a:spcPts val="1800"/>
              </a:lnSpc>
              <a:buNone/>
            </a:pPr>
            <a:r>
              <a:rPr lang="he-IL" sz="2400" b="0" i="0" dirty="0">
                <a:solidFill>
                  <a:srgbClr val="1F1F1F"/>
                </a:solidFill>
                <a:effectLst/>
                <a:latin typeface="Google Sans Flex"/>
              </a:rPr>
              <a:t>אם הרצפה אינה ישרה, הכפות של הכלים נתקעות בסלע מה שגורם לבלאי עצום למכונות ומעכב את העבודה.</a:t>
            </a:r>
          </a:p>
        </p:txBody>
      </p:sp>
      <p:sp>
        <p:nvSpPr>
          <p:cNvPr id="8" name="תיבת טקסט 7">
            <a:extLst>
              <a:ext uri="{FF2B5EF4-FFF2-40B4-BE49-F238E27FC236}">
                <a16:creationId xmlns:a16="http://schemas.microsoft.com/office/drawing/2014/main" id="{5BFCAA01-C6FF-5350-3BF9-6FAE225B744F}"/>
              </a:ext>
            </a:extLst>
          </p:cNvPr>
          <p:cNvSpPr txBox="1"/>
          <p:nvPr/>
        </p:nvSpPr>
        <p:spPr>
          <a:xfrm>
            <a:off x="5235624" y="3972300"/>
            <a:ext cx="6830666" cy="2185214"/>
          </a:xfrm>
          <a:prstGeom prst="rect">
            <a:avLst/>
          </a:prstGeom>
          <a:solidFill>
            <a:schemeClr val="accent4">
              <a:lumMod val="40000"/>
              <a:lumOff val="60000"/>
            </a:schemeClr>
          </a:solidFill>
        </p:spPr>
        <p:txBody>
          <a:bodyPr wrap="square">
            <a:spAutoFit/>
          </a:bodyPr>
          <a:lstStyle/>
          <a:p>
            <a:pPr algn="r">
              <a:lnSpc>
                <a:spcPts val="1800"/>
              </a:lnSpc>
              <a:spcBef>
                <a:spcPts val="2100"/>
              </a:spcBef>
              <a:spcAft>
                <a:spcPts val="600"/>
              </a:spcAft>
              <a:buNone/>
            </a:pPr>
            <a:r>
              <a:rPr lang="he-IL" sz="2800" dirty="0">
                <a:solidFill>
                  <a:srgbClr val="1F1F1F"/>
                </a:solidFill>
                <a:latin typeface="Google Sans Flex"/>
              </a:rPr>
              <a:t>פיצוי על הצטברות "נשורת" </a:t>
            </a:r>
            <a:r>
              <a:rPr lang="he-IL" sz="2000" dirty="0">
                <a:solidFill>
                  <a:srgbClr val="1F1F1F"/>
                </a:solidFill>
                <a:latin typeface="Google Sans Flex"/>
              </a:rPr>
              <a:t>-</a:t>
            </a:r>
            <a:r>
              <a:rPr lang="he-IL" dirty="0"/>
              <a:t> </a:t>
            </a:r>
            <a:r>
              <a:rPr lang="he-IL" sz="2400" dirty="0"/>
              <a:t>בזמן הקידוח ולאחריו, פירורי סלע, אבק או מים נוטים ליפול חזרה לתחתית הקדח</a:t>
            </a:r>
            <a:endParaRPr lang="he-IL" sz="2400" dirty="0">
              <a:solidFill>
                <a:srgbClr val="1F1F1F"/>
              </a:solidFill>
              <a:latin typeface="Google Sans Flex"/>
            </a:endParaRPr>
          </a:p>
          <a:p>
            <a:pPr algn="r"/>
            <a:r>
              <a:rPr lang="he-IL" sz="2400" b="0" i="0" dirty="0">
                <a:solidFill>
                  <a:srgbClr val="1F1F1F"/>
                </a:solidFill>
                <a:effectLst/>
                <a:latin typeface="Google Sans Flex"/>
              </a:rPr>
              <a:t>אם נקדח בדיוק לגובה הקיר, הנשורת הזו תמלא את התחתית ותגרום לכך שחומר הנפץ ימוקם </a:t>
            </a:r>
            <a:r>
              <a:rPr lang="he-IL" sz="2400" b="1" i="0" dirty="0">
                <a:solidFill>
                  <a:srgbClr val="1F1F1F"/>
                </a:solidFill>
                <a:effectLst/>
                <a:latin typeface="Google Sans Flex"/>
              </a:rPr>
              <a:t>גבוה מדי</a:t>
            </a:r>
            <a:r>
              <a:rPr lang="he-IL" sz="2400" b="0" i="0" dirty="0">
                <a:solidFill>
                  <a:srgbClr val="1F1F1F"/>
                </a:solidFill>
                <a:effectLst/>
                <a:latin typeface="Google Sans Flex"/>
              </a:rPr>
              <a:t>.</a:t>
            </a:r>
          </a:p>
          <a:p>
            <a:pPr algn="r">
              <a:spcBef>
                <a:spcPts val="600"/>
              </a:spcBef>
              <a:spcAft>
                <a:spcPts val="600"/>
              </a:spcAft>
              <a:buFont typeface="Arial" panose="020B0604020202020204" pitchFamily="34" charset="0"/>
              <a:buChar char="•"/>
            </a:pPr>
            <a:r>
              <a:rPr lang="he-IL" sz="2400" b="0" i="0" dirty="0">
                <a:solidFill>
                  <a:srgbClr val="1F1F1F"/>
                </a:solidFill>
                <a:effectLst/>
                <a:latin typeface="Google Sans Flex"/>
              </a:rPr>
              <a:t>קידוח עמוק יותר נותן "מרווח ביטחון" כך שגם אם קצת חומר    נופל פנימה, המטען העיקרי עדיין יישב במיקום האופטימלי.</a:t>
            </a:r>
          </a:p>
        </p:txBody>
      </p:sp>
    </p:spTree>
    <p:extLst>
      <p:ext uri="{BB962C8B-B14F-4D97-AF65-F5344CB8AC3E}">
        <p14:creationId xmlns:p14="http://schemas.microsoft.com/office/powerpoint/2010/main" val="54950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0C5732-D6B3-466B-8D5C-99FF01D87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348"/>
          <a:stretch>
            <a:fillRect/>
          </a:stretch>
        </p:blipFill>
        <p:spPr bwMode="auto">
          <a:xfrm>
            <a:off x="2076695" y="4697847"/>
            <a:ext cx="834683" cy="1188973"/>
          </a:xfrm>
          <a:prstGeom prst="rect">
            <a:avLst/>
          </a:prstGeom>
          <a:noFill/>
          <a:extLst>
            <a:ext uri="{909E8E84-426E-40DD-AFC4-6F175D3DCCD1}">
              <a14:hiddenFill xmlns:a14="http://schemas.microsoft.com/office/drawing/2010/main">
                <a:solidFill>
                  <a:srgbClr val="FFFFFF"/>
                </a:solidFill>
              </a14:hiddenFill>
            </a:ext>
          </a:extLst>
        </p:spPr>
      </p:pic>
      <p:pic>
        <p:nvPicPr>
          <p:cNvPr id="31" name="תמונה 30" descr="תמונה שמכילה טקסט&#10;&#10;התיאור נוצר באופן אוטומטי">
            <a:extLst>
              <a:ext uri="{FF2B5EF4-FFF2-40B4-BE49-F238E27FC236}">
                <a16:creationId xmlns:a16="http://schemas.microsoft.com/office/drawing/2014/main" id="{3FFFDCD3-40FE-49B4-8191-AB9EFD56AB59}"/>
              </a:ext>
            </a:extLst>
          </p:cNvPr>
          <p:cNvPicPr>
            <a:picLocks noChangeAspect="1"/>
          </p:cNvPicPr>
          <p:nvPr/>
        </p:nvPicPr>
        <p:blipFill>
          <a:blip r:embed="rId3"/>
          <a:stretch>
            <a:fillRect/>
          </a:stretch>
        </p:blipFill>
        <p:spPr>
          <a:xfrm>
            <a:off x="1227782" y="971180"/>
            <a:ext cx="4716717" cy="4034453"/>
          </a:xfrm>
          <a:prstGeom prst="rect">
            <a:avLst/>
          </a:prstGeom>
        </p:spPr>
      </p:pic>
      <p:sp>
        <p:nvSpPr>
          <p:cNvPr id="2" name="מלבן 1">
            <a:extLst>
              <a:ext uri="{FF2B5EF4-FFF2-40B4-BE49-F238E27FC236}">
                <a16:creationId xmlns:a16="http://schemas.microsoft.com/office/drawing/2014/main" id="{B1E50CD7-BA60-A219-1E43-9D116BDD11ED}"/>
              </a:ext>
            </a:extLst>
          </p:cNvPr>
          <p:cNvSpPr/>
          <p:nvPr/>
        </p:nvSpPr>
        <p:spPr>
          <a:xfrm>
            <a:off x="3394504" y="551249"/>
            <a:ext cx="2741456" cy="707886"/>
          </a:xfrm>
          <a:prstGeom prst="rect">
            <a:avLst/>
          </a:prstGeom>
          <a:solidFill>
            <a:schemeClr val="accent2">
              <a:lumMod val="40000"/>
              <a:lumOff val="60000"/>
            </a:schemeClr>
          </a:solidFill>
        </p:spPr>
        <p:txBody>
          <a:bodyPr wrap="none" lIns="91440" tIns="45720" rIns="91440" bIns="45720">
            <a:spAutoFit/>
          </a:bodyPr>
          <a:lstStyle/>
          <a:p>
            <a:pPr algn="ctr"/>
            <a:r>
              <a:rPr lang="he-IL" sz="4000" b="0" cap="none" spc="0" dirty="0" err="1">
                <a:ln w="0"/>
                <a:solidFill>
                  <a:schemeClr val="tx1"/>
                </a:solidFill>
                <a:effectLst>
                  <a:outerShdw blurRad="38100" dist="19050" dir="2700000" algn="tl" rotWithShape="0">
                    <a:schemeClr val="dk1">
                      <a:alpha val="40000"/>
                    </a:schemeClr>
                  </a:outerShdw>
                </a:effectLst>
              </a:rPr>
              <a:t>פריימר</a:t>
            </a:r>
            <a:r>
              <a:rPr lang="he-IL" sz="4000" b="0" cap="none" spc="0" dirty="0">
                <a:ln w="0"/>
                <a:solidFill>
                  <a:schemeClr val="tx1"/>
                </a:solidFill>
                <a:effectLst>
                  <a:outerShdw blurRad="38100" dist="19050" dir="2700000" algn="tl" rotWithShape="0">
                    <a:schemeClr val="dk1">
                      <a:alpha val="40000"/>
                    </a:schemeClr>
                  </a:outerShdw>
                </a:effectLst>
              </a:rPr>
              <a:t> ובוסטר</a:t>
            </a:r>
          </a:p>
        </p:txBody>
      </p:sp>
      <p:sp>
        <p:nvSpPr>
          <p:cNvPr id="3" name="מלבן 2">
            <a:extLst>
              <a:ext uri="{FF2B5EF4-FFF2-40B4-BE49-F238E27FC236}">
                <a16:creationId xmlns:a16="http://schemas.microsoft.com/office/drawing/2014/main" id="{C6726208-0C6C-E084-C88B-BE42C2B97B37}"/>
              </a:ext>
            </a:extLst>
          </p:cNvPr>
          <p:cNvSpPr/>
          <p:nvPr/>
        </p:nvSpPr>
        <p:spPr>
          <a:xfrm>
            <a:off x="7146502" y="1126449"/>
            <a:ext cx="4457698" cy="153990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altLang="he-IL" sz="2400" b="1" dirty="0" err="1">
                <a:solidFill>
                  <a:schemeClr val="tx2"/>
                </a:solidFill>
              </a:rPr>
              <a:t>פריימר</a:t>
            </a:r>
            <a:r>
              <a:rPr lang="he-IL" altLang="he-IL" sz="2400" b="1" dirty="0">
                <a:solidFill>
                  <a:schemeClr val="tx2"/>
                </a:solidFill>
              </a:rPr>
              <a:t> – (תחל) </a:t>
            </a:r>
            <a:r>
              <a:rPr lang="he-IL" sz="2400" b="0" i="0" dirty="0">
                <a:solidFill>
                  <a:schemeClr val="tx2"/>
                </a:solidFill>
                <a:effectLst/>
                <a:latin typeface="FrankRuehl" panose="020E0503060101010101" pitchFamily="34" charset="-79"/>
                <a:cs typeface="+mj-cs"/>
              </a:rPr>
              <a:t>תרמיל חומר נפץ מתאים שהוכנס אליו נפץ או חובר אליו פתיל רועם (יחידה שמתחילה את הפיצוץ של המטען העיקרי)</a:t>
            </a:r>
            <a:endParaRPr lang="he-IL" altLang="he-IL" sz="2400" b="1" dirty="0">
              <a:solidFill>
                <a:schemeClr val="tx2"/>
              </a:solidFill>
              <a:cs typeface="+mj-cs"/>
            </a:endParaRPr>
          </a:p>
        </p:txBody>
      </p:sp>
      <p:sp>
        <p:nvSpPr>
          <p:cNvPr id="4" name="מלבן 3">
            <a:extLst>
              <a:ext uri="{FF2B5EF4-FFF2-40B4-BE49-F238E27FC236}">
                <a16:creationId xmlns:a16="http://schemas.microsoft.com/office/drawing/2014/main" id="{491B6D93-A170-3BEB-90B1-AE77EA19D22A}"/>
              </a:ext>
            </a:extLst>
          </p:cNvPr>
          <p:cNvSpPr/>
          <p:nvPr/>
        </p:nvSpPr>
        <p:spPr>
          <a:xfrm>
            <a:off x="7146501" y="3058176"/>
            <a:ext cx="4457699" cy="300338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altLang="he-IL" sz="2400" b="1" dirty="0">
                <a:solidFill>
                  <a:schemeClr val="tx2"/>
                </a:solidFill>
                <a:cs typeface="+mj-cs"/>
              </a:rPr>
              <a:t>בוסטר- תרמיל חומר נפץ שאינו מכיל נפץ בתוכו.</a:t>
            </a:r>
          </a:p>
          <a:p>
            <a:pPr algn="ctr"/>
            <a:r>
              <a:rPr lang="he-IL" altLang="he-IL" sz="2400" b="1" dirty="0">
                <a:solidFill>
                  <a:schemeClr val="tx2"/>
                </a:solidFill>
                <a:cs typeface="+mj-cs"/>
              </a:rPr>
              <a:t>הבוסטר מופעל על ידי גלי ההלם מחומרי הנפץ שסמוכים אליו. </a:t>
            </a:r>
          </a:p>
          <a:p>
            <a:pPr algn="ctr"/>
            <a:r>
              <a:rPr lang="he-IL" altLang="he-IL" sz="2400" b="1" dirty="0">
                <a:solidFill>
                  <a:schemeClr val="tx2"/>
                </a:solidFill>
                <a:cs typeface="+mj-cs"/>
              </a:rPr>
              <a:t>בקדחים עמוקים ובעלי קוטר גדול מוסיפים לאורך הקדח בוסטרים כדי לשמור על גל הניפוץ לאורך כל חומר הנפץ.</a:t>
            </a:r>
            <a:endParaRPr lang="he-IL" sz="2400" dirty="0">
              <a:solidFill>
                <a:schemeClr val="tx2"/>
              </a:solidFill>
            </a:endParaRPr>
          </a:p>
        </p:txBody>
      </p:sp>
      <p:pic>
        <p:nvPicPr>
          <p:cNvPr id="2050" name="Picture 2" descr="Pentolite Booster – Dahana">
            <a:extLst>
              <a:ext uri="{FF2B5EF4-FFF2-40B4-BE49-F238E27FC236}">
                <a16:creationId xmlns:a16="http://schemas.microsoft.com/office/drawing/2014/main" id="{FE526DA7-9E70-478E-D485-8E1D3F9AF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51" y="1896403"/>
            <a:ext cx="1629648" cy="914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4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F37696-4B9B-44A4-B21E-A28FDB17A463}"/>
              </a:ext>
            </a:extLst>
          </p:cNvPr>
          <p:cNvSpPr>
            <a:spLocks noGrp="1"/>
          </p:cNvSpPr>
          <p:nvPr>
            <p:ph type="title"/>
          </p:nvPr>
        </p:nvSpPr>
        <p:spPr>
          <a:xfrm>
            <a:off x="2038350" y="218217"/>
            <a:ext cx="3201971" cy="714736"/>
          </a:xfrm>
          <a:solidFill>
            <a:schemeClr val="accent2">
              <a:lumMod val="40000"/>
              <a:lumOff val="60000"/>
            </a:schemeClr>
          </a:solidFill>
        </p:spPr>
        <p:txBody>
          <a:bodyPr>
            <a:normAutofit/>
          </a:bodyPr>
          <a:lstStyle/>
          <a:p>
            <a:r>
              <a:rPr lang="he-IL" dirty="0"/>
              <a:t>טעינה בסיפונים</a:t>
            </a:r>
          </a:p>
        </p:txBody>
      </p:sp>
      <p:pic>
        <p:nvPicPr>
          <p:cNvPr id="39" name="תמונה 38">
            <a:extLst>
              <a:ext uri="{FF2B5EF4-FFF2-40B4-BE49-F238E27FC236}">
                <a16:creationId xmlns:a16="http://schemas.microsoft.com/office/drawing/2014/main" id="{85B5F419-EE45-44C8-9FDE-266694D27A79}"/>
              </a:ext>
            </a:extLst>
          </p:cNvPr>
          <p:cNvPicPr>
            <a:picLocks noChangeAspect="1"/>
          </p:cNvPicPr>
          <p:nvPr/>
        </p:nvPicPr>
        <p:blipFill>
          <a:blip r:embed="rId2"/>
          <a:stretch>
            <a:fillRect/>
          </a:stretch>
        </p:blipFill>
        <p:spPr>
          <a:xfrm>
            <a:off x="1394769" y="3093148"/>
            <a:ext cx="3845552" cy="3255692"/>
          </a:xfrm>
          <a:prstGeom prst="rect">
            <a:avLst/>
          </a:prstGeom>
        </p:spPr>
      </p:pic>
      <p:sp>
        <p:nvSpPr>
          <p:cNvPr id="3" name="מלבן 2">
            <a:extLst>
              <a:ext uri="{FF2B5EF4-FFF2-40B4-BE49-F238E27FC236}">
                <a16:creationId xmlns:a16="http://schemas.microsoft.com/office/drawing/2014/main" id="{010F0370-5723-B112-55E6-CA6ABB121897}"/>
              </a:ext>
            </a:extLst>
          </p:cNvPr>
          <p:cNvSpPr/>
          <p:nvPr/>
        </p:nvSpPr>
        <p:spPr>
          <a:xfrm>
            <a:off x="6381750" y="932953"/>
            <a:ext cx="5524500" cy="201027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lnSpc>
                <a:spcPct val="107000"/>
              </a:lnSpc>
            </a:pPr>
            <a:r>
              <a:rPr lang="he-IL" sz="2400" dirty="0">
                <a:solidFill>
                  <a:schemeClr val="tx2"/>
                </a:solidFill>
                <a:latin typeface="Calibri" panose="020F0502020204030204" pitchFamily="34" charset="0"/>
                <a:ea typeface="Calibri" panose="020F0502020204030204" pitchFamily="34" charset="0"/>
              </a:rPr>
              <a:t>ישנם מצבים בהם מתגלים מערות במקומות </a:t>
            </a:r>
            <a:r>
              <a:rPr lang="he-IL" sz="2400" dirty="0" err="1">
                <a:solidFill>
                  <a:schemeClr val="tx2"/>
                </a:solidFill>
                <a:latin typeface="Calibri" panose="020F0502020204030204" pitchFamily="34" charset="0"/>
                <a:ea typeface="Calibri" panose="020F0502020204030204" pitchFamily="34" charset="0"/>
              </a:rPr>
              <a:t>מסויימים</a:t>
            </a:r>
            <a:r>
              <a:rPr lang="he-IL" sz="2400" dirty="0">
                <a:solidFill>
                  <a:schemeClr val="tx2"/>
                </a:solidFill>
                <a:latin typeface="Calibri" panose="020F0502020204030204" pitchFamily="34" charset="0"/>
                <a:ea typeface="Calibri" panose="020F0502020204030204" pitchFamily="34" charset="0"/>
              </a:rPr>
              <a:t> לאורך הקדח, דבר העשוי לגרום לבריחה של חומר נפץ לאותם מערות ולבזבוז משאבים.</a:t>
            </a:r>
          </a:p>
          <a:p>
            <a:pPr algn="r" rtl="1">
              <a:lnSpc>
                <a:spcPct val="107000"/>
              </a:lnSpc>
            </a:pPr>
            <a:r>
              <a:rPr lang="he-IL" sz="2400" dirty="0">
                <a:solidFill>
                  <a:schemeClr val="tx2"/>
                </a:solidFill>
                <a:latin typeface="Calibri" panose="020F0502020204030204" pitchFamily="34" charset="0"/>
                <a:ea typeface="Calibri" panose="020F0502020204030204" pitchFamily="34" charset="0"/>
              </a:rPr>
              <a:t>כדי להתגבר על כך טוענים את הקדח בשיטה שונה.</a:t>
            </a:r>
          </a:p>
          <a:p>
            <a:pPr algn="ctr" rtl="1">
              <a:lnSpc>
                <a:spcPct val="107000"/>
              </a:lnSpc>
            </a:pPr>
            <a:r>
              <a:rPr lang="he-IL" sz="2400" dirty="0">
                <a:solidFill>
                  <a:schemeClr val="tx2"/>
                </a:solidFill>
                <a:latin typeface="Calibri" panose="020F0502020204030204" pitchFamily="34" charset="0"/>
                <a:ea typeface="Calibri" panose="020F0502020204030204" pitchFamily="34" charset="0"/>
              </a:rPr>
              <a:t>(טעינה בסיפונים)</a:t>
            </a:r>
            <a:endParaRPr lang="en-US" sz="2400" dirty="0">
              <a:solidFill>
                <a:schemeClr val="tx2"/>
              </a:solidFill>
              <a:latin typeface="Calibri" panose="020F0502020204030204" pitchFamily="34" charset="0"/>
              <a:ea typeface="Calibri" panose="020F0502020204030204" pitchFamily="34" charset="0"/>
            </a:endParaRPr>
          </a:p>
        </p:txBody>
      </p:sp>
      <p:sp>
        <p:nvSpPr>
          <p:cNvPr id="5" name="מלבן 4">
            <a:extLst>
              <a:ext uri="{FF2B5EF4-FFF2-40B4-BE49-F238E27FC236}">
                <a16:creationId xmlns:a16="http://schemas.microsoft.com/office/drawing/2014/main" id="{E1F10BAD-7FDD-7718-DA55-8043568160F5}"/>
              </a:ext>
            </a:extLst>
          </p:cNvPr>
          <p:cNvSpPr/>
          <p:nvPr/>
        </p:nvSpPr>
        <p:spPr>
          <a:xfrm>
            <a:off x="6381750" y="3061166"/>
            <a:ext cx="5524500" cy="12287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Calibri" panose="020F0502020204030204" pitchFamily="34" charset="0"/>
                <a:ea typeface="Calibri" panose="020F0502020204030204" pitchFamily="34" charset="0"/>
              </a:rPr>
              <a:t>בחלק שבו אין מערה מורידים נפץ עם אצבע חומר נפץ לתחתית הקדח ולאחריו שופכים חומר נפץ עד </a:t>
            </a:r>
            <a:r>
              <a:rPr lang="he-IL" sz="2400" dirty="0" err="1">
                <a:solidFill>
                  <a:schemeClr val="tx2"/>
                </a:solidFill>
                <a:latin typeface="Calibri" panose="020F0502020204030204" pitchFamily="34" charset="0"/>
                <a:ea typeface="Calibri" panose="020F0502020204030204" pitchFamily="34" charset="0"/>
              </a:rPr>
              <a:t>לאיזור</a:t>
            </a:r>
            <a:r>
              <a:rPr lang="he-IL" sz="2400" dirty="0">
                <a:solidFill>
                  <a:schemeClr val="tx2"/>
                </a:solidFill>
                <a:latin typeface="Calibri" panose="020F0502020204030204" pitchFamily="34" charset="0"/>
                <a:ea typeface="Calibri" panose="020F0502020204030204" pitchFamily="34" charset="0"/>
              </a:rPr>
              <a:t> בו התגלתה המערה</a:t>
            </a:r>
            <a:endParaRPr lang="he-IL" sz="2400" dirty="0">
              <a:solidFill>
                <a:schemeClr val="tx2"/>
              </a:solidFill>
            </a:endParaRPr>
          </a:p>
        </p:txBody>
      </p:sp>
      <p:sp>
        <p:nvSpPr>
          <p:cNvPr id="6" name="מלבן 5">
            <a:extLst>
              <a:ext uri="{FF2B5EF4-FFF2-40B4-BE49-F238E27FC236}">
                <a16:creationId xmlns:a16="http://schemas.microsoft.com/office/drawing/2014/main" id="{2241CBA9-33A8-085C-50DD-33EE114783E7}"/>
              </a:ext>
            </a:extLst>
          </p:cNvPr>
          <p:cNvSpPr/>
          <p:nvPr/>
        </p:nvSpPr>
        <p:spPr>
          <a:xfrm>
            <a:off x="6391275" y="4489916"/>
            <a:ext cx="5524500" cy="122872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err="1">
                <a:solidFill>
                  <a:schemeClr val="tx2"/>
                </a:solidFill>
                <a:latin typeface="Calibri" panose="020F0502020204030204" pitchFamily="34" charset="0"/>
                <a:ea typeface="Calibri" panose="020F0502020204030204" pitchFamily="34" charset="0"/>
              </a:rPr>
              <a:t>באיזור</a:t>
            </a:r>
            <a:r>
              <a:rPr lang="he-IL" sz="2400" dirty="0">
                <a:solidFill>
                  <a:schemeClr val="tx2"/>
                </a:solidFill>
                <a:latin typeface="Calibri" panose="020F0502020204030204" pitchFamily="34" charset="0"/>
                <a:ea typeface="Calibri" panose="020F0502020204030204" pitchFamily="34" charset="0"/>
              </a:rPr>
              <a:t> המערה שופכים חומר אינרטי ( חול) עד להגעה לגובה בו המערה כבר לא קיימת ושוב חוזרים על התהליך בדומה לטעינה הראשונה.</a:t>
            </a:r>
            <a:endParaRPr lang="he-IL" sz="2400" dirty="0">
              <a:solidFill>
                <a:schemeClr val="tx2"/>
              </a:solidFill>
            </a:endParaRPr>
          </a:p>
        </p:txBody>
      </p:sp>
      <p:sp>
        <p:nvSpPr>
          <p:cNvPr id="7" name="מלבן 6">
            <a:extLst>
              <a:ext uri="{FF2B5EF4-FFF2-40B4-BE49-F238E27FC236}">
                <a16:creationId xmlns:a16="http://schemas.microsoft.com/office/drawing/2014/main" id="{FAAABD70-7B9B-62F6-D446-1E9D51195C84}"/>
              </a:ext>
            </a:extLst>
          </p:cNvPr>
          <p:cNvSpPr/>
          <p:nvPr/>
        </p:nvSpPr>
        <p:spPr>
          <a:xfrm>
            <a:off x="6391275" y="6010274"/>
            <a:ext cx="5524500" cy="677133"/>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Calibri" panose="020F0502020204030204" pitchFamily="34" charset="0"/>
                <a:ea typeface="Calibri" panose="020F0502020204030204" pitchFamily="34" charset="0"/>
              </a:rPr>
              <a:t>ניתן להשתמש בפתיל רועם במקום נפץ חשמלי/</a:t>
            </a:r>
            <a:r>
              <a:rPr lang="he-IL" sz="2400" dirty="0" err="1">
                <a:solidFill>
                  <a:schemeClr val="tx2"/>
                </a:solidFill>
                <a:latin typeface="Calibri" panose="020F0502020204030204" pitchFamily="34" charset="0"/>
                <a:ea typeface="Calibri" panose="020F0502020204030204" pitchFamily="34" charset="0"/>
              </a:rPr>
              <a:t>נונל</a:t>
            </a:r>
            <a:endParaRPr lang="he-IL" sz="2400" dirty="0">
              <a:solidFill>
                <a:schemeClr val="tx2"/>
              </a:solidFill>
            </a:endParaRPr>
          </a:p>
        </p:txBody>
      </p:sp>
      <p:pic>
        <p:nvPicPr>
          <p:cNvPr id="28" name="תמונה 27" descr="תמונה שמכילה צילינדר, שחור ולבן, עיצוב, אומנות&#10;&#10;תוכן בינה מלאכותית גנרטיבית עשוי להיות שגוי.">
            <a:extLst>
              <a:ext uri="{FF2B5EF4-FFF2-40B4-BE49-F238E27FC236}">
                <a16:creationId xmlns:a16="http://schemas.microsoft.com/office/drawing/2014/main" id="{FA2790C6-2819-3595-5EEC-F3BF23E13F34}"/>
              </a:ext>
            </a:extLst>
          </p:cNvPr>
          <p:cNvPicPr>
            <a:picLocks noChangeAspect="1"/>
          </p:cNvPicPr>
          <p:nvPr/>
        </p:nvPicPr>
        <p:blipFill>
          <a:blip r:embed="rId3"/>
          <a:stretch>
            <a:fillRect/>
          </a:stretch>
        </p:blipFill>
        <p:spPr>
          <a:xfrm>
            <a:off x="1843407" y="1261267"/>
            <a:ext cx="2948276" cy="1681958"/>
          </a:xfrm>
          <a:prstGeom prst="rect">
            <a:avLst/>
          </a:prstGeom>
        </p:spPr>
      </p:pic>
    </p:spTree>
    <p:extLst>
      <p:ext uri="{BB962C8B-B14F-4D97-AF65-F5344CB8AC3E}">
        <p14:creationId xmlns:p14="http://schemas.microsoft.com/office/powerpoint/2010/main" val="245913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1E9AFE-825D-4D4C-85DE-9D6142F6DEBD}"/>
              </a:ext>
            </a:extLst>
          </p:cNvPr>
          <p:cNvSpPr>
            <a:spLocks noGrp="1"/>
          </p:cNvSpPr>
          <p:nvPr>
            <p:ph type="title"/>
          </p:nvPr>
        </p:nvSpPr>
        <p:spPr>
          <a:xfrm>
            <a:off x="1006115" y="116705"/>
            <a:ext cx="2732315" cy="636155"/>
          </a:xfrm>
          <a:solidFill>
            <a:schemeClr val="accent6">
              <a:lumMod val="40000"/>
              <a:lumOff val="60000"/>
            </a:schemeClr>
          </a:solidFill>
        </p:spPr>
        <p:txBody>
          <a:bodyPr>
            <a:normAutofit fontScale="90000"/>
          </a:bodyPr>
          <a:lstStyle/>
          <a:p>
            <a:r>
              <a:rPr lang="he-IL" dirty="0"/>
              <a:t>פריזמה-מנסרה</a:t>
            </a:r>
          </a:p>
        </p:txBody>
      </p:sp>
      <p:pic>
        <p:nvPicPr>
          <p:cNvPr id="4" name="Picture 2" descr="image">
            <a:extLst>
              <a:ext uri="{FF2B5EF4-FFF2-40B4-BE49-F238E27FC236}">
                <a16:creationId xmlns:a16="http://schemas.microsoft.com/office/drawing/2014/main" id="{7815155B-2522-20F1-250E-37EEC4E51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336" y="874455"/>
            <a:ext cx="4593435" cy="3120619"/>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a:extLst>
              <a:ext uri="{FF2B5EF4-FFF2-40B4-BE49-F238E27FC236}">
                <a16:creationId xmlns:a16="http://schemas.microsoft.com/office/drawing/2014/main" id="{8B1D8047-524E-C82D-721F-7B648BC5AEE0}"/>
              </a:ext>
            </a:extLst>
          </p:cNvPr>
          <p:cNvSpPr/>
          <p:nvPr/>
        </p:nvSpPr>
        <p:spPr>
          <a:xfrm>
            <a:off x="6400800" y="158675"/>
            <a:ext cx="5510366" cy="227609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lvl="0" algn="r" defTabSz="914400" rtl="1" eaLnBrk="1" fontAlgn="auto" latinLnBrk="0" hangingPunct="1">
              <a:lnSpc>
                <a:spcPct val="94000"/>
              </a:lnSpc>
              <a:spcBef>
                <a:spcPts val="1000"/>
              </a:spcBef>
              <a:spcAft>
                <a:spcPts val="200"/>
              </a:spcAft>
              <a:buClrTx/>
              <a:buSzTx/>
              <a:tabLst/>
              <a:defRPr/>
            </a:pPr>
            <a:r>
              <a:rPr kumimoji="0" lang="he-IL" sz="2800" b="0" i="0" u="none" strike="noStrike" kern="1200" cap="none" spc="0" normalizeH="0" baseline="0" noProof="0" dirty="0">
                <a:ln>
                  <a:noFill/>
                </a:ln>
                <a:solidFill>
                  <a:srgbClr val="191B0E"/>
                </a:solidFill>
                <a:effectLst/>
                <a:uLnTx/>
                <a:uFillTx/>
                <a:latin typeface="Franklin Gothic Book" panose="020B0503020102020204"/>
                <a:ea typeface="+mn-ea"/>
                <a:cs typeface="Aharoni" panose="02010803020104030203" pitchFamily="2" charset="-79"/>
              </a:rPr>
              <a:t>המושג פריזמה (או "פריזמת הפיצוץ") בעבודה עם חומרי נפץ, ובמיוחד בתחום הנדסת הפיצוץ והחציבה, מתייחס לנפח הסלע או הקרקע שצפוי להתנתק ולהתפורר כתוצאה מהפיצוץ.</a:t>
            </a:r>
          </a:p>
        </p:txBody>
      </p:sp>
      <p:sp>
        <p:nvSpPr>
          <p:cNvPr id="6" name="מלבן 5">
            <a:extLst>
              <a:ext uri="{FF2B5EF4-FFF2-40B4-BE49-F238E27FC236}">
                <a16:creationId xmlns:a16="http://schemas.microsoft.com/office/drawing/2014/main" id="{60C2A682-04D5-263C-7938-92300C2842F7}"/>
              </a:ext>
            </a:extLst>
          </p:cNvPr>
          <p:cNvSpPr/>
          <p:nvPr/>
        </p:nvSpPr>
        <p:spPr>
          <a:xfrm>
            <a:off x="5976800" y="2571490"/>
            <a:ext cx="5964317" cy="242576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lvl="0" algn="r" defTabSz="914400" rtl="1" eaLnBrk="1" fontAlgn="auto" latinLnBrk="0" hangingPunct="1">
              <a:lnSpc>
                <a:spcPct val="94000"/>
              </a:lnSpc>
              <a:spcBef>
                <a:spcPts val="1000"/>
              </a:spcBef>
              <a:spcAft>
                <a:spcPts val="200"/>
              </a:spcAft>
              <a:buClrTx/>
              <a:buSzTx/>
              <a:tabLst/>
              <a:defRPr/>
            </a:pPr>
            <a:r>
              <a:rPr kumimoji="0" lang="he-IL" sz="2800" b="0" i="0" u="none" strike="noStrike" kern="1200" cap="none" spc="0" normalizeH="0" baseline="0" noProof="0" dirty="0">
                <a:ln>
                  <a:noFill/>
                </a:ln>
                <a:solidFill>
                  <a:srgbClr val="191B0E"/>
                </a:solidFill>
                <a:effectLst/>
                <a:uLnTx/>
                <a:uFillTx/>
                <a:latin typeface="Franklin Gothic Book" panose="020B0503020102020204"/>
                <a:ea typeface="+mn-ea"/>
                <a:cs typeface="Aharoni" panose="02010803020104030203" pitchFamily="2" charset="-79"/>
              </a:rPr>
              <a:t>כאשר מטען חומר נפץ מתפוצץ בתוך הקדח, האנרגיה משתחררת לכל הכיוונים, אך היא תמיד תחפש את "הנתיב בעל ההתנגדות המינימלית". בדרך כלל מדובר בכיוון שבו יש פנים חופשיות(הצד הגלוי של הסלע)</a:t>
            </a:r>
          </a:p>
        </p:txBody>
      </p:sp>
      <p:sp>
        <p:nvSpPr>
          <p:cNvPr id="9" name="מלבן 8">
            <a:extLst>
              <a:ext uri="{FF2B5EF4-FFF2-40B4-BE49-F238E27FC236}">
                <a16:creationId xmlns:a16="http://schemas.microsoft.com/office/drawing/2014/main" id="{1E8C95E5-61D4-87DB-115D-2DAAE5008478}"/>
              </a:ext>
            </a:extLst>
          </p:cNvPr>
          <p:cNvSpPr/>
          <p:nvPr/>
        </p:nvSpPr>
        <p:spPr>
          <a:xfrm>
            <a:off x="6096000" y="5133975"/>
            <a:ext cx="5845117" cy="1375324"/>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lvl="0" algn="r" defTabSz="914400" rtl="1" eaLnBrk="1" fontAlgn="auto" latinLnBrk="0" hangingPunct="1">
              <a:lnSpc>
                <a:spcPct val="94000"/>
              </a:lnSpc>
              <a:spcBef>
                <a:spcPts val="1000"/>
              </a:spcBef>
              <a:spcAft>
                <a:spcPts val="200"/>
              </a:spcAft>
              <a:buClrTx/>
              <a:buSzTx/>
              <a:tabLst/>
              <a:defRPr/>
            </a:pPr>
            <a:r>
              <a:rPr kumimoji="0" lang="he-IL" sz="2800" b="0" i="0" u="none" strike="noStrike" kern="1200" cap="none" spc="0" normalizeH="0" baseline="0" noProof="0" dirty="0">
                <a:ln>
                  <a:noFill/>
                </a:ln>
                <a:solidFill>
                  <a:srgbClr val="191B0E"/>
                </a:solidFill>
                <a:effectLst/>
                <a:uLnTx/>
                <a:uFillTx/>
                <a:latin typeface="Franklin Gothic Book" panose="020B0503020102020204"/>
                <a:ea typeface="+mn-ea"/>
                <a:cs typeface="Aharoni" panose="02010803020104030203" pitchFamily="2" charset="-79"/>
              </a:rPr>
              <a:t>החומר שנעתק נוטה ליצור צורה של </a:t>
            </a:r>
            <a:r>
              <a:rPr kumimoji="0" lang="he-IL" sz="2800" b="1" i="0" u="none" strike="noStrike" kern="1200" cap="none" spc="0" normalizeH="0" baseline="0" noProof="0" dirty="0">
                <a:ln>
                  <a:noFill/>
                </a:ln>
                <a:solidFill>
                  <a:srgbClr val="191B0E"/>
                </a:solidFill>
                <a:effectLst/>
                <a:uLnTx/>
                <a:uFillTx/>
                <a:latin typeface="Franklin Gothic Book" panose="020B0503020102020204"/>
                <a:ea typeface="+mn-ea"/>
                <a:cs typeface="Aharoni" panose="02010803020104030203" pitchFamily="2" charset="-79"/>
              </a:rPr>
              <a:t>מנסרה </a:t>
            </a:r>
            <a:r>
              <a:rPr kumimoji="0" lang="en-US" sz="2800" b="1" i="0" u="none" strike="noStrike" kern="1200" cap="none" spc="0" normalizeH="0" baseline="0" noProof="0" dirty="0">
                <a:ln>
                  <a:noFill/>
                </a:ln>
                <a:solidFill>
                  <a:srgbClr val="191B0E"/>
                </a:solidFill>
                <a:effectLst/>
                <a:uLnTx/>
                <a:uFillTx/>
                <a:latin typeface="Franklin Gothic Book" panose="020B0503020102020204"/>
                <a:ea typeface="+mn-ea"/>
                <a:cs typeface="+mn-cs"/>
              </a:rPr>
              <a:t>(Prism)</a:t>
            </a:r>
            <a:r>
              <a:rPr kumimoji="0" lang="en-US" sz="2800" b="0" i="0" u="none" strike="noStrike" kern="1200" cap="none" spc="0" normalizeH="0" baseline="0" noProof="0" dirty="0">
                <a:ln>
                  <a:noFill/>
                </a:ln>
                <a:solidFill>
                  <a:srgbClr val="191B0E"/>
                </a:solidFill>
                <a:effectLst/>
                <a:uLnTx/>
                <a:uFillTx/>
                <a:latin typeface="Franklin Gothic Book" panose="020B0503020102020204"/>
                <a:ea typeface="+mn-ea"/>
                <a:cs typeface="+mn-cs"/>
              </a:rPr>
              <a:t> </a:t>
            </a:r>
            <a:r>
              <a:rPr kumimoji="0" lang="he-IL" sz="2800" b="0" i="0" u="none" strike="noStrike" kern="1200" cap="none" spc="0" normalizeH="0" baseline="0" noProof="0" dirty="0">
                <a:ln>
                  <a:noFill/>
                </a:ln>
                <a:solidFill>
                  <a:srgbClr val="191B0E"/>
                </a:solidFill>
                <a:effectLst/>
                <a:uLnTx/>
                <a:uFillTx/>
                <a:latin typeface="Franklin Gothic Book" panose="020B0503020102020204"/>
                <a:ea typeface="+mn-ea"/>
                <a:cs typeface="Aharoni" panose="02010803020104030203" pitchFamily="2" charset="-79"/>
              </a:rPr>
              <a:t> או </a:t>
            </a:r>
            <a:r>
              <a:rPr kumimoji="0" lang="he-IL" sz="2800" b="0" i="0" u="none" strike="noStrike" kern="1200" cap="none" spc="0" normalizeH="0" baseline="0" noProof="0" dirty="0" err="1">
                <a:ln>
                  <a:noFill/>
                </a:ln>
                <a:solidFill>
                  <a:srgbClr val="191B0E"/>
                </a:solidFill>
                <a:effectLst/>
                <a:uLnTx/>
                <a:uFillTx/>
                <a:latin typeface="Franklin Gothic Book" panose="020B0503020102020204"/>
                <a:ea typeface="+mn-ea"/>
                <a:cs typeface="Aharoni" panose="02010803020104030203" pitchFamily="2" charset="-79"/>
              </a:rPr>
              <a:t>פרמידה</a:t>
            </a:r>
            <a:r>
              <a:rPr kumimoji="0" lang="he-IL" sz="2800" b="0" i="0" u="none" strike="noStrike" kern="1200" cap="none" spc="0" normalizeH="0" baseline="0" noProof="0" dirty="0">
                <a:ln>
                  <a:noFill/>
                </a:ln>
                <a:solidFill>
                  <a:srgbClr val="191B0E"/>
                </a:solidFill>
                <a:effectLst/>
                <a:uLnTx/>
                <a:uFillTx/>
                <a:latin typeface="Franklin Gothic Book" panose="020B0503020102020204"/>
                <a:ea typeface="+mn-ea"/>
                <a:cs typeface="Aharoni" panose="02010803020104030203" pitchFamily="2" charset="-79"/>
              </a:rPr>
              <a:t> קטומה, שבסיסה בפתח הקידוח וקודקודה באזור המטען.</a:t>
            </a:r>
          </a:p>
        </p:txBody>
      </p:sp>
      <p:pic>
        <p:nvPicPr>
          <p:cNvPr id="11" name="תמונה 10" descr="תמונה שמכילה לילה&#10;&#10;תוכן בינה מלאכותית גנרטיבית עשוי להיות שגוי.">
            <a:extLst>
              <a:ext uri="{FF2B5EF4-FFF2-40B4-BE49-F238E27FC236}">
                <a16:creationId xmlns:a16="http://schemas.microsoft.com/office/drawing/2014/main" id="{EDFD0AA8-5DA8-716C-B656-5F9AB329FDE5}"/>
              </a:ext>
            </a:extLst>
          </p:cNvPr>
          <p:cNvPicPr>
            <a:picLocks noChangeAspect="1"/>
          </p:cNvPicPr>
          <p:nvPr/>
        </p:nvPicPr>
        <p:blipFill>
          <a:blip r:embed="rId3"/>
          <a:stretch>
            <a:fillRect/>
          </a:stretch>
        </p:blipFill>
        <p:spPr>
          <a:xfrm>
            <a:off x="85159" y="3946120"/>
            <a:ext cx="5598385" cy="2795175"/>
          </a:xfrm>
          <a:prstGeom prst="rect">
            <a:avLst/>
          </a:prstGeom>
        </p:spPr>
      </p:pic>
      <p:pic>
        <p:nvPicPr>
          <p:cNvPr id="3" name="Picture 2" descr="image">
            <a:extLst>
              <a:ext uri="{FF2B5EF4-FFF2-40B4-BE49-F238E27FC236}">
                <a16:creationId xmlns:a16="http://schemas.microsoft.com/office/drawing/2014/main" id="{34E3E97F-3EEE-616A-7FB7-15D66BC8B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94" y="874455"/>
            <a:ext cx="4593435" cy="3120619"/>
          </a:xfrm>
          <a:prstGeom prst="rect">
            <a:avLst/>
          </a:prstGeom>
          <a:noFill/>
          <a:extLst>
            <a:ext uri="{909E8E84-426E-40DD-AFC4-6F175D3DCCD1}">
              <a14:hiddenFill xmlns:a14="http://schemas.microsoft.com/office/drawing/2010/main">
                <a:solidFill>
                  <a:srgbClr val="FFFFFF"/>
                </a:solidFill>
              </a14:hiddenFill>
            </a:ext>
          </a:extLst>
        </p:spPr>
      </p:pic>
      <p:sp>
        <p:nvSpPr>
          <p:cNvPr id="7" name="מלבן 6">
            <a:extLst>
              <a:ext uri="{FF2B5EF4-FFF2-40B4-BE49-F238E27FC236}">
                <a16:creationId xmlns:a16="http://schemas.microsoft.com/office/drawing/2014/main" id="{B1BBCE6F-84F4-9FB2-3CEF-8669307E6096}"/>
              </a:ext>
            </a:extLst>
          </p:cNvPr>
          <p:cNvSpPr/>
          <p:nvPr/>
        </p:nvSpPr>
        <p:spPr>
          <a:xfrm>
            <a:off x="6426458" y="158675"/>
            <a:ext cx="5510366" cy="227609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lvl="0" algn="r" defTabSz="914400" rtl="1" eaLnBrk="1" fontAlgn="auto" latinLnBrk="0" hangingPunct="1">
              <a:lnSpc>
                <a:spcPct val="94000"/>
              </a:lnSpc>
              <a:spcBef>
                <a:spcPts val="1000"/>
              </a:spcBef>
              <a:spcAft>
                <a:spcPts val="200"/>
              </a:spcAft>
              <a:buClrTx/>
              <a:buSzTx/>
              <a:tabLst/>
              <a:defRPr/>
            </a:pPr>
            <a:r>
              <a:rPr kumimoji="0" lang="he-IL" sz="2800" b="0" i="0" u="none" strike="noStrike" kern="1200" cap="none" spc="0" normalizeH="0" baseline="0" noProof="0" dirty="0">
                <a:ln>
                  <a:noFill/>
                </a:ln>
                <a:solidFill>
                  <a:srgbClr val="191B0E"/>
                </a:solidFill>
                <a:effectLst/>
                <a:uLnTx/>
                <a:uFillTx/>
                <a:latin typeface="Franklin Gothic Book" panose="020B0503020102020204"/>
                <a:ea typeface="+mn-ea"/>
                <a:cs typeface="Aharoni" panose="02010803020104030203" pitchFamily="2" charset="-79"/>
              </a:rPr>
              <a:t>המושג פריזמה (או "פריזמת הפיצוץ") בעבודה עם חומרי נפץ, ובמיוחד בתחום הנדסת הפיצוץ והחציבה, מתייחס לנפח הסלע או הקרקע שצפוי להתנתק ולהתפורר כתוצאה מהפיצוץ.</a:t>
            </a:r>
          </a:p>
        </p:txBody>
      </p:sp>
      <p:pic>
        <p:nvPicPr>
          <p:cNvPr id="8" name="תמונה 7" descr="תמונה שמכילה לילה&#10;&#10;תוכן בינה מלאכותית גנרטיבית עשוי להיות שגוי.">
            <a:extLst>
              <a:ext uri="{FF2B5EF4-FFF2-40B4-BE49-F238E27FC236}">
                <a16:creationId xmlns:a16="http://schemas.microsoft.com/office/drawing/2014/main" id="{8914E688-C146-273D-5D39-3412FB9E97C5}"/>
              </a:ext>
            </a:extLst>
          </p:cNvPr>
          <p:cNvPicPr>
            <a:picLocks noChangeAspect="1"/>
          </p:cNvPicPr>
          <p:nvPr/>
        </p:nvPicPr>
        <p:blipFill>
          <a:blip r:embed="rId3"/>
          <a:stretch>
            <a:fillRect/>
          </a:stretch>
        </p:blipFill>
        <p:spPr>
          <a:xfrm>
            <a:off x="110817" y="3946120"/>
            <a:ext cx="5598385" cy="2795175"/>
          </a:xfrm>
          <a:prstGeom prst="rect">
            <a:avLst/>
          </a:prstGeom>
        </p:spPr>
      </p:pic>
    </p:spTree>
    <p:extLst>
      <p:ext uri="{BB962C8B-B14F-4D97-AF65-F5344CB8AC3E}">
        <p14:creationId xmlns:p14="http://schemas.microsoft.com/office/powerpoint/2010/main" val="45082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D8E96-6509-7883-C318-0B43869DC3AC}"/>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E1FD3190-A1EE-F1AF-0003-A6D77745B99C}"/>
              </a:ext>
            </a:extLst>
          </p:cNvPr>
          <p:cNvSpPr>
            <a:spLocks noGrp="1"/>
          </p:cNvSpPr>
          <p:nvPr>
            <p:ph type="title"/>
          </p:nvPr>
        </p:nvSpPr>
        <p:spPr>
          <a:xfrm>
            <a:off x="8517835" y="306118"/>
            <a:ext cx="2950678" cy="687796"/>
          </a:xfrm>
          <a:solidFill>
            <a:schemeClr val="tx2">
              <a:lumMod val="25000"/>
              <a:lumOff val="75000"/>
            </a:schemeClr>
          </a:solidFill>
        </p:spPr>
        <p:txBody>
          <a:bodyPr>
            <a:normAutofit fontScale="90000"/>
          </a:bodyPr>
          <a:lstStyle/>
          <a:p>
            <a:r>
              <a:rPr lang="he-IL" dirty="0"/>
              <a:t>נוסחת </a:t>
            </a:r>
            <a:r>
              <a:rPr lang="he-IL" dirty="0" err="1"/>
              <a:t>לנגפורס</a:t>
            </a:r>
            <a:endParaRPr lang="he-IL" dirty="0"/>
          </a:p>
        </p:txBody>
      </p:sp>
      <p:sp>
        <p:nvSpPr>
          <p:cNvPr id="4" name="מלבן 3">
            <a:extLst>
              <a:ext uri="{FF2B5EF4-FFF2-40B4-BE49-F238E27FC236}">
                <a16:creationId xmlns:a16="http://schemas.microsoft.com/office/drawing/2014/main" id="{46F11D6C-6B70-7482-ED57-FF9D1AE65294}"/>
              </a:ext>
            </a:extLst>
          </p:cNvPr>
          <p:cNvSpPr/>
          <p:nvPr/>
        </p:nvSpPr>
        <p:spPr>
          <a:xfrm>
            <a:off x="1252331" y="1104352"/>
            <a:ext cx="10643566" cy="5017464"/>
          </a:xfrm>
          <a:prstGeom prst="rect">
            <a:avLst/>
          </a:prstGeom>
        </p:spPr>
        <p:txBody>
          <a:bodyPr wrap="square">
            <a:spAutoFit/>
          </a:bodyPr>
          <a:lstStyle/>
          <a:p>
            <a:pPr marL="457200" indent="-457200" algn="r" rtl="1">
              <a:lnSpc>
                <a:spcPct val="107000"/>
              </a:lnSpc>
              <a:spcAft>
                <a:spcPts val="0"/>
              </a:spcAft>
              <a:buFont typeface="Wingdings" panose="05000000000000000000" pitchFamily="2" charset="2"/>
              <a:buChar char="§"/>
            </a:pPr>
            <a:r>
              <a:rPr lang="he-IL" sz="3200" dirty="0">
                <a:effectLst/>
                <a:latin typeface="Aptos" panose="020B0004020202020204" pitchFamily="34" charset="0"/>
                <a:ea typeface="Aptos" panose="020B0004020202020204" pitchFamily="34" charset="0"/>
                <a:cs typeface="Arial" panose="020B0604020202020204" pitchFamily="34" charset="0"/>
              </a:rPr>
              <a:t>היא אחת הנוסחאות הקלאסיות והחשובות ביותר בהנדסת פיצוץ.</a:t>
            </a:r>
          </a:p>
          <a:p>
            <a:pPr marL="457200" indent="-457200" algn="r" rtl="1">
              <a:lnSpc>
                <a:spcPct val="107000"/>
              </a:lnSpc>
              <a:spcAft>
                <a:spcPts val="800"/>
              </a:spcAft>
              <a:buFont typeface="Wingdings" panose="05000000000000000000" pitchFamily="2" charset="2"/>
              <a:buChar char="§"/>
            </a:pPr>
            <a:r>
              <a:rPr lang="he-IL" sz="3200" kern="100" dirty="0">
                <a:effectLst/>
                <a:latin typeface="Aptos" panose="020B0004020202020204" pitchFamily="34" charset="0"/>
                <a:ea typeface="Aptos" panose="020B0004020202020204" pitchFamily="34" charset="0"/>
                <a:cs typeface="Arial" panose="020B0604020202020204" pitchFamily="34" charset="0"/>
              </a:rPr>
              <a:t>היא פותחה על ידי אולף </a:t>
            </a:r>
            <a:r>
              <a:rPr lang="he-IL" sz="3200" kern="100" dirty="0" err="1">
                <a:effectLst/>
                <a:latin typeface="Aptos" panose="020B0004020202020204" pitchFamily="34" charset="0"/>
                <a:ea typeface="Aptos" panose="020B0004020202020204" pitchFamily="34" charset="0"/>
                <a:cs typeface="Arial" panose="020B0604020202020204" pitchFamily="34" charset="0"/>
              </a:rPr>
              <a:t>לנגפורס</a:t>
            </a:r>
            <a:r>
              <a:rPr lang="he-IL" sz="3200" kern="100" dirty="0">
                <a:effectLst/>
                <a:latin typeface="Aptos" panose="020B0004020202020204" pitchFamily="34" charset="0"/>
                <a:ea typeface="Aptos" panose="020B0004020202020204" pitchFamily="34" charset="0"/>
                <a:cs typeface="Arial" panose="020B0604020202020204" pitchFamily="34" charset="0"/>
              </a:rPr>
              <a:t> חוקר שוודי שנחשב לאחד מאבות תורת הפיצוץ המודרנית, ומטרתה לחשב את </a:t>
            </a:r>
            <a:r>
              <a:rPr lang="he-IL" sz="3200" b="1" kern="100" dirty="0">
                <a:effectLst/>
                <a:latin typeface="Aptos" panose="020B0004020202020204" pitchFamily="34" charset="0"/>
                <a:ea typeface="Aptos" panose="020B0004020202020204" pitchFamily="34" charset="0"/>
                <a:cs typeface="Arial" panose="020B0604020202020204" pitchFamily="34" charset="0"/>
              </a:rPr>
              <a:t>כמות חומר הנפץ הנדרשת</a:t>
            </a:r>
            <a:r>
              <a:rPr lang="he-IL" sz="3200" kern="100" dirty="0">
                <a:effectLst/>
                <a:latin typeface="Aptos" panose="020B0004020202020204" pitchFamily="34" charset="0"/>
                <a:ea typeface="Aptos" panose="020B0004020202020204" pitchFamily="34" charset="0"/>
                <a:cs typeface="Arial" panose="020B0604020202020204" pitchFamily="34" charset="0"/>
              </a:rPr>
              <a:t> כדי להשיג שבירה אופטימלית של סלע.</a:t>
            </a:r>
          </a:p>
          <a:p>
            <a:pPr marL="285750" indent="-285750" algn="r" rtl="1">
              <a:lnSpc>
                <a:spcPct val="107000"/>
              </a:lnSpc>
              <a:spcAft>
                <a:spcPts val="800"/>
              </a:spcAft>
              <a:buFont typeface="Wingdings" panose="05000000000000000000" pitchFamily="2" charset="2"/>
              <a:buChar char="§"/>
            </a:pPr>
            <a:r>
              <a:rPr lang="he-IL" sz="3200" kern="100" dirty="0">
                <a:effectLst/>
                <a:latin typeface="Aptos" panose="020B0004020202020204" pitchFamily="34" charset="0"/>
                <a:ea typeface="Aptos" panose="020B0004020202020204" pitchFamily="34" charset="0"/>
                <a:cs typeface="Arial" panose="020B0604020202020204" pitchFamily="34" charset="0"/>
              </a:rPr>
              <a:t>הנוסחה מתמקדת בעיקר בחישוב ה"נטל" (</a:t>
            </a:r>
            <a:r>
              <a:rPr lang="he-IL" sz="3200" kern="100" dirty="0">
                <a:latin typeface="Aptos" panose="020B0004020202020204" pitchFamily="34" charset="0"/>
                <a:ea typeface="Aptos" panose="020B0004020202020204" pitchFamily="34" charset="0"/>
                <a:cs typeface="Arial" panose="020B0604020202020204" pitchFamily="34" charset="0"/>
              </a:rPr>
              <a:t>העומס</a:t>
            </a:r>
            <a:r>
              <a:rPr lang="he-IL" sz="3200" kern="100" dirty="0">
                <a:effectLst/>
                <a:latin typeface="Aptos" panose="020B0004020202020204" pitchFamily="34" charset="0"/>
                <a:ea typeface="Aptos" panose="020B0004020202020204" pitchFamily="34" charset="0"/>
                <a:cs typeface="Arial" panose="020B0604020202020204" pitchFamily="34" charset="0"/>
              </a:rPr>
              <a:t>) – המרחק הקצר ביותר בין מטען חומר הנפץ לבין הפנים החופשיים של הסלע.</a:t>
            </a:r>
          </a:p>
          <a:p>
            <a:pPr marL="342900" indent="-342900" algn="r" rtl="1">
              <a:lnSpc>
                <a:spcPct val="107000"/>
              </a:lnSpc>
              <a:spcAft>
                <a:spcPts val="800"/>
              </a:spcAft>
              <a:buFont typeface="Wingdings" panose="05000000000000000000" pitchFamily="2" charset="2"/>
              <a:buChar char="§"/>
            </a:pPr>
            <a:r>
              <a:rPr lang="he-IL" sz="3200" kern="100" dirty="0">
                <a:latin typeface="Aptos" panose="020B0004020202020204" pitchFamily="34" charset="0"/>
                <a:ea typeface="Aptos" panose="020B0004020202020204" pitchFamily="34" charset="0"/>
                <a:cs typeface="Arial" panose="020B0604020202020204" pitchFamily="34" charset="0"/>
              </a:rPr>
              <a:t>ישנם מספר נוסחות לחישוב העומס שפותחו על ידי </a:t>
            </a:r>
            <a:r>
              <a:rPr lang="he-IL" sz="3200" kern="100" dirty="0" err="1">
                <a:latin typeface="Aptos" panose="020B0004020202020204" pitchFamily="34" charset="0"/>
                <a:ea typeface="Aptos" panose="020B0004020202020204" pitchFamily="34" charset="0"/>
                <a:cs typeface="Arial" panose="020B0604020202020204" pitchFamily="34" charset="0"/>
              </a:rPr>
              <a:t>לנגפורס</a:t>
            </a:r>
            <a:r>
              <a:rPr lang="he-IL" sz="3200" kern="100" dirty="0">
                <a:latin typeface="Aptos" panose="020B0004020202020204" pitchFamily="34" charset="0"/>
                <a:ea typeface="Aptos" panose="020B0004020202020204" pitchFamily="34" charset="0"/>
                <a:cs typeface="Arial" panose="020B0604020202020204" pitchFamily="34" charset="0"/>
              </a:rPr>
              <a:t> ,חלקם פשוטות וחלקם מורכבות יותר.</a:t>
            </a:r>
            <a:endParaRPr lang="en-US" sz="32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3928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מחבר ישר 7">
            <a:extLst>
              <a:ext uri="{FF2B5EF4-FFF2-40B4-BE49-F238E27FC236}">
                <a16:creationId xmlns:a16="http://schemas.microsoft.com/office/drawing/2014/main" id="{AC8E83B3-2636-424E-8885-23528FFDFBDC}"/>
              </a:ext>
            </a:extLst>
          </p:cNvPr>
          <p:cNvCxnSpPr>
            <a:cxnSpLocks/>
          </p:cNvCxnSpPr>
          <p:nvPr/>
        </p:nvCxnSpPr>
        <p:spPr>
          <a:xfrm>
            <a:off x="10435241" y="353275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תיבת טקסט 1">
            <a:extLst>
              <a:ext uri="{FF2B5EF4-FFF2-40B4-BE49-F238E27FC236}">
                <a16:creationId xmlns:a16="http://schemas.microsoft.com/office/drawing/2014/main" id="{73E5E7F4-8B4F-4193-897E-ECC5A1A1824C}"/>
              </a:ext>
            </a:extLst>
          </p:cNvPr>
          <p:cNvSpPr txBox="1"/>
          <p:nvPr/>
        </p:nvSpPr>
        <p:spPr>
          <a:xfrm>
            <a:off x="6271593" y="326723"/>
            <a:ext cx="5555974" cy="646331"/>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he-IL" sz="3600" dirty="0"/>
              <a:t>גורמים להעפת אבנים ודרכי מניעה</a:t>
            </a:r>
          </a:p>
        </p:txBody>
      </p:sp>
      <p:pic>
        <p:nvPicPr>
          <p:cNvPr id="9" name="תמונה 8">
            <a:extLst>
              <a:ext uri="{FF2B5EF4-FFF2-40B4-BE49-F238E27FC236}">
                <a16:creationId xmlns:a16="http://schemas.microsoft.com/office/drawing/2014/main" id="{73E579A1-BC24-45BA-A7EE-8DD5F69D1A10}"/>
              </a:ext>
            </a:extLst>
          </p:cNvPr>
          <p:cNvPicPr>
            <a:picLocks noChangeAspect="1"/>
          </p:cNvPicPr>
          <p:nvPr/>
        </p:nvPicPr>
        <p:blipFill>
          <a:blip r:embed="rId2"/>
          <a:stretch>
            <a:fillRect/>
          </a:stretch>
        </p:blipFill>
        <p:spPr>
          <a:xfrm>
            <a:off x="1225555" y="1180380"/>
            <a:ext cx="4747864" cy="4742683"/>
          </a:xfrm>
          <a:prstGeom prst="rect">
            <a:avLst/>
          </a:prstGeom>
          <a:ln>
            <a:noFill/>
          </a:ln>
          <a:effectLst>
            <a:outerShdw blurRad="190500" algn="tl" rotWithShape="0">
              <a:srgbClr val="000000">
                <a:alpha val="70000"/>
              </a:srgbClr>
            </a:outerShdw>
          </a:effectLst>
        </p:spPr>
      </p:pic>
      <p:sp>
        <p:nvSpPr>
          <p:cNvPr id="4" name="מלבן 3">
            <a:extLst>
              <a:ext uri="{FF2B5EF4-FFF2-40B4-BE49-F238E27FC236}">
                <a16:creationId xmlns:a16="http://schemas.microsoft.com/office/drawing/2014/main" id="{F6B687B0-C929-B33A-7A50-A12AC0EC80BC}"/>
              </a:ext>
            </a:extLst>
          </p:cNvPr>
          <p:cNvSpPr/>
          <p:nvPr/>
        </p:nvSpPr>
        <p:spPr>
          <a:xfrm>
            <a:off x="6947452" y="1282147"/>
            <a:ext cx="4880115" cy="240527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r"/>
            <a:r>
              <a:rPr lang="he-IL" sz="2800" u="sng" dirty="0">
                <a:solidFill>
                  <a:schemeClr val="tx1"/>
                </a:solidFill>
              </a:rPr>
              <a:t>גורמים להעפת אבנים</a:t>
            </a:r>
          </a:p>
          <a:p>
            <a:pPr algn="r"/>
            <a:r>
              <a:rPr lang="he-IL" sz="2800" dirty="0">
                <a:solidFill>
                  <a:schemeClr val="tx1"/>
                </a:solidFill>
              </a:rPr>
              <a:t>-סתימה חסרה/לא מהודקת</a:t>
            </a:r>
          </a:p>
          <a:p>
            <a:pPr algn="r"/>
            <a:r>
              <a:rPr lang="he-IL" sz="2800" dirty="0">
                <a:solidFill>
                  <a:schemeClr val="tx1"/>
                </a:solidFill>
              </a:rPr>
              <a:t>-הפעלת חומר נפץ ללא שימוש בנפצי</a:t>
            </a:r>
          </a:p>
          <a:p>
            <a:pPr algn="r"/>
            <a:r>
              <a:rPr lang="he-IL" sz="2800" dirty="0">
                <a:solidFill>
                  <a:schemeClr val="tx1"/>
                </a:solidFill>
              </a:rPr>
              <a:t> השהייה.</a:t>
            </a:r>
          </a:p>
          <a:p>
            <a:pPr algn="r"/>
            <a:r>
              <a:rPr lang="he-IL" sz="2800" dirty="0">
                <a:solidFill>
                  <a:schemeClr val="tx1"/>
                </a:solidFill>
              </a:rPr>
              <a:t>- אי ביצוע כיסוי שטח</a:t>
            </a:r>
          </a:p>
          <a:p>
            <a:pPr algn="ctr"/>
            <a:endParaRPr lang="he-IL" dirty="0">
              <a:solidFill>
                <a:schemeClr val="tx1"/>
              </a:solidFill>
            </a:endParaRPr>
          </a:p>
        </p:txBody>
      </p:sp>
      <p:sp>
        <p:nvSpPr>
          <p:cNvPr id="6" name="מלבן 5">
            <a:extLst>
              <a:ext uri="{FF2B5EF4-FFF2-40B4-BE49-F238E27FC236}">
                <a16:creationId xmlns:a16="http://schemas.microsoft.com/office/drawing/2014/main" id="{B6FB342A-3DF6-CEE4-8947-C099FDBE96A6}"/>
              </a:ext>
            </a:extLst>
          </p:cNvPr>
          <p:cNvSpPr/>
          <p:nvPr/>
        </p:nvSpPr>
        <p:spPr>
          <a:xfrm>
            <a:off x="6947451" y="3984932"/>
            <a:ext cx="4880115" cy="240527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r"/>
            <a:r>
              <a:rPr lang="he-IL" sz="2800" u="sng" dirty="0">
                <a:solidFill>
                  <a:schemeClr val="tx1"/>
                </a:solidFill>
              </a:rPr>
              <a:t>דרכי מניעה</a:t>
            </a:r>
          </a:p>
          <a:p>
            <a:pPr algn="r"/>
            <a:r>
              <a:rPr lang="he-IL" sz="2800" dirty="0">
                <a:solidFill>
                  <a:schemeClr val="tx1"/>
                </a:solidFill>
              </a:rPr>
              <a:t>-ביצוע סתימה מתאימה (מחושבת)</a:t>
            </a:r>
          </a:p>
          <a:p>
            <a:pPr algn="r"/>
            <a:r>
              <a:rPr lang="he-IL" sz="2800" dirty="0">
                <a:solidFill>
                  <a:schemeClr val="tx1"/>
                </a:solidFill>
              </a:rPr>
              <a:t>-שימוש בנפצי השהייה.</a:t>
            </a:r>
          </a:p>
          <a:p>
            <a:pPr algn="r"/>
            <a:r>
              <a:rPr lang="he-IL" sz="2800" dirty="0">
                <a:solidFill>
                  <a:schemeClr val="tx1"/>
                </a:solidFill>
              </a:rPr>
              <a:t>- כיסוי של פני השטח אם באמצעות </a:t>
            </a:r>
            <a:r>
              <a:rPr lang="he-IL" sz="2800" dirty="0" err="1">
                <a:solidFill>
                  <a:schemeClr val="tx1"/>
                </a:solidFill>
              </a:rPr>
              <a:t>ערימות</a:t>
            </a:r>
            <a:r>
              <a:rPr lang="he-IL" sz="2800" dirty="0">
                <a:solidFill>
                  <a:schemeClr val="tx1"/>
                </a:solidFill>
              </a:rPr>
              <a:t> </a:t>
            </a:r>
            <a:r>
              <a:rPr lang="he-IL" sz="2800" dirty="0" err="1">
                <a:solidFill>
                  <a:schemeClr val="tx1"/>
                </a:solidFill>
              </a:rPr>
              <a:t>חול,יריעות</a:t>
            </a:r>
            <a:r>
              <a:rPr lang="he-IL" sz="2800" dirty="0">
                <a:solidFill>
                  <a:schemeClr val="tx1"/>
                </a:solidFill>
              </a:rPr>
              <a:t> גומי, צמיגים וכד'</a:t>
            </a:r>
          </a:p>
          <a:p>
            <a:pPr algn="ctr"/>
            <a:endParaRPr lang="he-IL" dirty="0">
              <a:solidFill>
                <a:schemeClr val="tx1"/>
              </a:solidFill>
            </a:endParaRPr>
          </a:p>
        </p:txBody>
      </p:sp>
    </p:spTree>
    <p:extLst>
      <p:ext uri="{BB962C8B-B14F-4D97-AF65-F5344CB8AC3E}">
        <p14:creationId xmlns:p14="http://schemas.microsoft.com/office/powerpoint/2010/main" val="217268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80138FA-E671-4755-8D07-40D1DD00B79C}"/>
              </a:ext>
            </a:extLst>
          </p:cNvPr>
          <p:cNvSpPr>
            <a:spLocks noGrp="1"/>
          </p:cNvSpPr>
          <p:nvPr>
            <p:ph type="title"/>
          </p:nvPr>
        </p:nvSpPr>
        <p:spPr>
          <a:xfrm>
            <a:off x="8994913" y="447261"/>
            <a:ext cx="2315817" cy="742950"/>
          </a:xfrm>
          <a:solidFill>
            <a:schemeClr val="accent2">
              <a:lumMod val="40000"/>
              <a:lumOff val="60000"/>
            </a:schemeClr>
          </a:solidFill>
        </p:spPr>
        <p:txBody>
          <a:bodyPr/>
          <a:lstStyle/>
          <a:p>
            <a:r>
              <a:rPr lang="he-IL" dirty="0"/>
              <a:t>פיצוץ קווי</a:t>
            </a:r>
          </a:p>
        </p:txBody>
      </p:sp>
      <p:sp>
        <p:nvSpPr>
          <p:cNvPr id="4" name="מלבן 3">
            <a:extLst>
              <a:ext uri="{FF2B5EF4-FFF2-40B4-BE49-F238E27FC236}">
                <a16:creationId xmlns:a16="http://schemas.microsoft.com/office/drawing/2014/main" id="{2A1BA43D-EDD6-43FD-ABB3-62BA56BD7488}"/>
              </a:ext>
            </a:extLst>
          </p:cNvPr>
          <p:cNvSpPr/>
          <p:nvPr/>
        </p:nvSpPr>
        <p:spPr>
          <a:xfrm>
            <a:off x="7434469" y="1830765"/>
            <a:ext cx="4431447" cy="4024179"/>
          </a:xfrm>
          <a:prstGeom prst="rect">
            <a:avLst/>
          </a:prstGeom>
          <a:solidFill>
            <a:schemeClr val="accent4">
              <a:lumMod val="40000"/>
              <a:lumOff val="60000"/>
            </a:schemeClr>
          </a:solidFill>
        </p:spPr>
        <p:txBody>
          <a:bodyPr wrap="square">
            <a:spAutoFit/>
          </a:bodyPr>
          <a:lstStyle/>
          <a:p>
            <a:pPr marL="342900" indent="-342900" algn="r" rtl="1">
              <a:lnSpc>
                <a:spcPct val="107000"/>
              </a:lnSpc>
              <a:spcAft>
                <a:spcPts val="0"/>
              </a:spcAft>
              <a:buFont typeface="Wingdings" panose="05000000000000000000" pitchFamily="2" charset="2"/>
              <a:buChar char="§"/>
            </a:pPr>
            <a:r>
              <a:rPr lang="he-IL" sz="2400" dirty="0">
                <a:latin typeface="Calibri" panose="020F0502020204030204" pitchFamily="34" charset="0"/>
                <a:ea typeface="Calibri" panose="020F0502020204030204" pitchFamily="34" charset="0"/>
                <a:cs typeface="Arial" panose="020B0604020202020204" pitchFamily="34" charset="0"/>
              </a:rPr>
              <a:t>שיטה שנועדה לבקרה והקטנת שבר יתר בסלע.</a:t>
            </a:r>
          </a:p>
          <a:p>
            <a:pPr marL="342900" indent="-342900" algn="r" rtl="1">
              <a:lnSpc>
                <a:spcPct val="107000"/>
              </a:lnSpc>
              <a:spcAft>
                <a:spcPts val="0"/>
              </a:spcAft>
              <a:buFont typeface="Wingdings" panose="05000000000000000000" pitchFamily="2" charset="2"/>
              <a:buChar char="§"/>
            </a:pPr>
            <a:r>
              <a:rPr lang="he-IL" sz="2400" dirty="0">
                <a:latin typeface="Calibri" panose="020F0502020204030204" pitchFamily="34" charset="0"/>
                <a:ea typeface="Calibri" panose="020F0502020204030204" pitchFamily="34" charset="0"/>
                <a:cs typeface="Arial" panose="020B0604020202020204" pitchFamily="34" charset="0"/>
              </a:rPr>
              <a:t>השיטה נעשית לגבי הקיר הסופי בעבודה.</a:t>
            </a:r>
          </a:p>
          <a:p>
            <a:pPr marL="342900" indent="-342900" algn="r" rtl="1">
              <a:lnSpc>
                <a:spcPct val="107000"/>
              </a:lnSpc>
              <a:spcAft>
                <a:spcPts val="0"/>
              </a:spcAft>
              <a:buFont typeface="Wingdings" panose="05000000000000000000" pitchFamily="2" charset="2"/>
              <a:buChar char="§"/>
            </a:pPr>
            <a:r>
              <a:rPr lang="he-IL" sz="2400" dirty="0">
                <a:latin typeface="Calibri" panose="020F0502020204030204" pitchFamily="34" charset="0"/>
                <a:ea typeface="Calibri" panose="020F0502020204030204" pitchFamily="34" charset="0"/>
                <a:cs typeface="Arial" panose="020B0604020202020204" pitchFamily="34" charset="0"/>
              </a:rPr>
              <a:t>בשיטה זו קודחים שורה של קדחים בקטרים קטנים בצפיפות, ללא טעינה של חומר נפץ אחרי שורת הקדחים הרגילה.</a:t>
            </a: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07000"/>
              </a:lnSpc>
              <a:spcAft>
                <a:spcPts val="0"/>
              </a:spcAft>
              <a:buFont typeface="Wingdings" panose="05000000000000000000" pitchFamily="2" charset="2"/>
              <a:buChar char="§"/>
            </a:pPr>
            <a:r>
              <a:rPr lang="he-IL" sz="2400" dirty="0">
                <a:latin typeface="Calibri" panose="020F0502020204030204" pitchFamily="34" charset="0"/>
                <a:ea typeface="Calibri" panose="020F0502020204030204" pitchFamily="34" charset="0"/>
                <a:cs typeface="Arial" panose="020B0604020202020204" pitchFamily="34" charset="0"/>
              </a:rPr>
              <a:t>לאחר הפעלת חומר הנפץ נוצר קיר יציב עם חצאי עיגול.</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תמונה 4" descr="תמונה שמכילה טקסט&#10;&#10;התיאור נוצר באופן אוטומטי">
            <a:extLst>
              <a:ext uri="{FF2B5EF4-FFF2-40B4-BE49-F238E27FC236}">
                <a16:creationId xmlns:a16="http://schemas.microsoft.com/office/drawing/2014/main" id="{894466C0-AE60-45E8-A461-26E735E405C8}"/>
              </a:ext>
            </a:extLst>
          </p:cNvPr>
          <p:cNvPicPr>
            <a:picLocks noChangeAspect="1"/>
          </p:cNvPicPr>
          <p:nvPr/>
        </p:nvPicPr>
        <p:blipFill rotWithShape="1">
          <a:blip r:embed="rId2">
            <a:extLst>
              <a:ext uri="{28A0092B-C50C-407E-A947-70E740481C1C}">
                <a14:useLocalDpi xmlns:a14="http://schemas.microsoft.com/office/drawing/2010/main" val="0"/>
              </a:ext>
            </a:extLst>
          </a:blip>
          <a:srcRect l="5876" t="12778" r="8551" b="47778"/>
          <a:stretch/>
        </p:blipFill>
        <p:spPr>
          <a:xfrm>
            <a:off x="1008571" y="971550"/>
            <a:ext cx="5961798" cy="3779354"/>
          </a:xfrm>
          <a:prstGeom prst="rect">
            <a:avLst/>
          </a:prstGeom>
        </p:spPr>
      </p:pic>
    </p:spTree>
    <p:extLst>
      <p:ext uri="{BB962C8B-B14F-4D97-AF65-F5344CB8AC3E}">
        <p14:creationId xmlns:p14="http://schemas.microsoft.com/office/powerpoint/2010/main" val="2958846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34C878-2C0A-453A-800D-F7DE821BC5AD}"/>
              </a:ext>
            </a:extLst>
          </p:cNvPr>
          <p:cNvSpPr>
            <a:spLocks noGrp="1"/>
          </p:cNvSpPr>
          <p:nvPr>
            <p:ph type="title"/>
          </p:nvPr>
        </p:nvSpPr>
        <p:spPr>
          <a:xfrm>
            <a:off x="8975034" y="248279"/>
            <a:ext cx="2594113" cy="735496"/>
          </a:xfrm>
        </p:spPr>
        <p:txBody>
          <a:bodyPr/>
          <a:lstStyle/>
          <a:p>
            <a:r>
              <a:rPr lang="he-IL" dirty="0"/>
              <a:t>פיצוץ חלק </a:t>
            </a:r>
          </a:p>
        </p:txBody>
      </p:sp>
      <p:pic>
        <p:nvPicPr>
          <p:cNvPr id="5" name="תמונה 4" descr="תמונה שמכילה טקסט&#10;&#10;התיאור נוצר באופן אוטומטי">
            <a:extLst>
              <a:ext uri="{FF2B5EF4-FFF2-40B4-BE49-F238E27FC236}">
                <a16:creationId xmlns:a16="http://schemas.microsoft.com/office/drawing/2014/main" id="{20BC87C1-A554-45E8-A3B7-0395A338F4F8}"/>
              </a:ext>
            </a:extLst>
          </p:cNvPr>
          <p:cNvPicPr>
            <a:picLocks noChangeAspect="1"/>
          </p:cNvPicPr>
          <p:nvPr/>
        </p:nvPicPr>
        <p:blipFill rotWithShape="1">
          <a:blip r:embed="rId2">
            <a:extLst>
              <a:ext uri="{28A0092B-C50C-407E-A947-70E740481C1C}">
                <a14:useLocalDpi xmlns:a14="http://schemas.microsoft.com/office/drawing/2010/main" val="0"/>
              </a:ext>
            </a:extLst>
          </a:blip>
          <a:srcRect l="16572" t="37917" r="19820" b="20139"/>
          <a:stretch/>
        </p:blipFill>
        <p:spPr>
          <a:xfrm>
            <a:off x="3522684" y="2236304"/>
            <a:ext cx="3541643" cy="3211942"/>
          </a:xfrm>
          <a:prstGeom prst="rect">
            <a:avLst/>
          </a:prstGeom>
        </p:spPr>
      </p:pic>
      <p:pic>
        <p:nvPicPr>
          <p:cNvPr id="27" name="תמונה 26" descr="תמונה שמכילה שרטוט, עיצוב, אומנות&#10;&#10;תוכן בינה מלאכותית גנרטיבית עשוי להיות שגוי.">
            <a:extLst>
              <a:ext uri="{FF2B5EF4-FFF2-40B4-BE49-F238E27FC236}">
                <a16:creationId xmlns:a16="http://schemas.microsoft.com/office/drawing/2014/main" id="{3592D0EA-E00A-54F7-CE98-64FBDDF5EED9}"/>
              </a:ext>
            </a:extLst>
          </p:cNvPr>
          <p:cNvPicPr>
            <a:picLocks noChangeAspect="1"/>
          </p:cNvPicPr>
          <p:nvPr/>
        </p:nvPicPr>
        <p:blipFill>
          <a:blip r:embed="rId3"/>
          <a:stretch>
            <a:fillRect/>
          </a:stretch>
        </p:blipFill>
        <p:spPr>
          <a:xfrm>
            <a:off x="1619897" y="895884"/>
            <a:ext cx="1318953" cy="4907280"/>
          </a:xfrm>
          <a:prstGeom prst="rect">
            <a:avLst/>
          </a:prstGeom>
        </p:spPr>
      </p:pic>
      <p:sp>
        <p:nvSpPr>
          <p:cNvPr id="3" name="מלבן 2">
            <a:extLst>
              <a:ext uri="{FF2B5EF4-FFF2-40B4-BE49-F238E27FC236}">
                <a16:creationId xmlns:a16="http://schemas.microsoft.com/office/drawing/2014/main" id="{ACC20CD1-3BB4-30DE-4F20-662DA379819A}"/>
              </a:ext>
            </a:extLst>
          </p:cNvPr>
          <p:cNvSpPr/>
          <p:nvPr/>
        </p:nvSpPr>
        <p:spPr>
          <a:xfrm>
            <a:off x="7648161" y="1256403"/>
            <a:ext cx="4234069" cy="220848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lvl="0" algn="r" defTabSz="457200" rtl="1" eaLnBrk="1" fontAlgn="auto" latinLnBrk="0" hangingPunct="1">
              <a:lnSpc>
                <a:spcPct val="107000"/>
              </a:lnSpc>
              <a:spcBef>
                <a:spcPts val="0"/>
              </a:spcBef>
              <a:spcAft>
                <a:spcPts val="0"/>
              </a:spcAft>
              <a:buClrTx/>
              <a:buSzTx/>
              <a:tabLst/>
              <a:defRPr/>
            </a:pPr>
            <a:r>
              <a:rPr kumimoji="0" lang="he-IL"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שיטה המקובלת במנהרות ובפיצוץ עילי כשרוצים שהקיר האחרון יהיה חלק ויציב ככל היותר.</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מלבן 5">
            <a:extLst>
              <a:ext uri="{FF2B5EF4-FFF2-40B4-BE49-F238E27FC236}">
                <a16:creationId xmlns:a16="http://schemas.microsoft.com/office/drawing/2014/main" id="{19426148-7953-3780-4192-51D4322BDDB5}"/>
              </a:ext>
            </a:extLst>
          </p:cNvPr>
          <p:cNvSpPr/>
          <p:nvPr/>
        </p:nvSpPr>
        <p:spPr>
          <a:xfrm>
            <a:off x="7648161" y="3678682"/>
            <a:ext cx="4234069" cy="2771813"/>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r" rtl="1">
              <a:lnSpc>
                <a:spcPct val="107000"/>
              </a:lnSpc>
              <a:defRPr/>
            </a:pPr>
            <a:r>
              <a:rPr kumimoji="0" lang="he-IL"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בשיטה זו טוענים את הקדחים בשורה האחרונה של הפיצוץ עם כמות קטנה של חומר נפץ המעוצב לקוטר קטן </a:t>
            </a:r>
            <a:r>
              <a:rPr lang="he-IL" sz="2800" dirty="0">
                <a:solidFill>
                  <a:prstClr val="black"/>
                </a:solidFill>
                <a:latin typeface="Arial" panose="020B0604020202020204" pitchFamily="34" charset="0"/>
                <a:ea typeface="Calibri" panose="020F0502020204030204" pitchFamily="34" charset="0"/>
                <a:cs typeface="Arial" panose="020B0604020202020204" pitchFamily="34" charset="0"/>
              </a:rPr>
              <a:t>יותר מקוטר חור הקידוח.</a:t>
            </a:r>
            <a:endParaRPr kumimoji="0" lang="he-IL"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627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FB1382A-FED2-4B20-84FD-3E12BD941F26}"/>
              </a:ext>
            </a:extLst>
          </p:cNvPr>
          <p:cNvSpPr>
            <a:spLocks noGrp="1"/>
          </p:cNvSpPr>
          <p:nvPr>
            <p:ph type="title"/>
          </p:nvPr>
        </p:nvSpPr>
        <p:spPr>
          <a:xfrm>
            <a:off x="8040756" y="506895"/>
            <a:ext cx="3071191" cy="675862"/>
          </a:xfrm>
          <a:solidFill>
            <a:schemeClr val="accent4">
              <a:lumMod val="40000"/>
              <a:lumOff val="60000"/>
            </a:schemeClr>
          </a:solidFill>
        </p:spPr>
        <p:txBody>
          <a:bodyPr>
            <a:normAutofit fontScale="90000"/>
          </a:bodyPr>
          <a:lstStyle/>
          <a:p>
            <a:r>
              <a:rPr lang="he-IL" dirty="0"/>
              <a:t>סידוק מראש</a:t>
            </a:r>
          </a:p>
        </p:txBody>
      </p:sp>
      <p:sp>
        <p:nvSpPr>
          <p:cNvPr id="3" name="מלבן 2">
            <a:extLst>
              <a:ext uri="{FF2B5EF4-FFF2-40B4-BE49-F238E27FC236}">
                <a16:creationId xmlns:a16="http://schemas.microsoft.com/office/drawing/2014/main" id="{40A6553A-9B1A-1A6B-1351-EA375E698C3E}"/>
              </a:ext>
            </a:extLst>
          </p:cNvPr>
          <p:cNvSpPr/>
          <p:nvPr/>
        </p:nvSpPr>
        <p:spPr>
          <a:xfrm>
            <a:off x="6639340" y="1313122"/>
            <a:ext cx="4984473" cy="2771813"/>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r" rtl="1">
              <a:lnSpc>
                <a:spcPct val="107000"/>
              </a:lnSpc>
            </a:pPr>
            <a:r>
              <a:rPr lang="he-IL" sz="2800" dirty="0">
                <a:solidFill>
                  <a:prstClr val="black"/>
                </a:solidFill>
                <a:latin typeface="Calibri" panose="020F0502020204030204" pitchFamily="34" charset="0"/>
                <a:ea typeface="Calibri" panose="020F0502020204030204" pitchFamily="34" charset="0"/>
                <a:cs typeface="Arial" panose="020B0604020202020204" pitchFamily="34" charset="0"/>
              </a:rPr>
              <a:t>בשיטה זו משתמשים כאשר רוצים לתחום את </a:t>
            </a:r>
            <a:r>
              <a:rPr lang="he-IL" sz="2800" dirty="0" err="1">
                <a:solidFill>
                  <a:prstClr val="black"/>
                </a:solidFill>
                <a:latin typeface="Calibri" panose="020F0502020204030204" pitchFamily="34" charset="0"/>
                <a:ea typeface="Calibri" panose="020F0502020204030204" pitchFamily="34" charset="0"/>
                <a:cs typeface="Arial" panose="020B0604020202020204" pitchFamily="34" charset="0"/>
              </a:rPr>
              <a:t>איזור</a:t>
            </a:r>
            <a:r>
              <a:rPr lang="he-IL" sz="2800" dirty="0">
                <a:solidFill>
                  <a:prstClr val="black"/>
                </a:solidFill>
                <a:latin typeface="Calibri" panose="020F0502020204030204" pitchFamily="34" charset="0"/>
                <a:ea typeface="Calibri" panose="020F0502020204030204" pitchFamily="34" charset="0"/>
                <a:cs typeface="Arial" panose="020B0604020202020204" pitchFamily="34" charset="0"/>
              </a:rPr>
              <a:t> החציבה על </a:t>
            </a: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pPr>
            <a:r>
              <a:rPr lang="he-IL" sz="2800" dirty="0">
                <a:solidFill>
                  <a:prstClr val="black"/>
                </a:solidFill>
                <a:latin typeface="Calibri" panose="020F0502020204030204" pitchFamily="34" charset="0"/>
                <a:ea typeface="Calibri" panose="020F0502020204030204" pitchFamily="34" charset="0"/>
                <a:cs typeface="Arial" panose="020B0604020202020204" pitchFamily="34" charset="0"/>
              </a:rPr>
              <a:t>מנת להקטין את זעזועי הקרקע לאובייקטים שונים שנמצאים בקרבת</a:t>
            </a:r>
            <a:r>
              <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he-IL" sz="2800" dirty="0">
                <a:solidFill>
                  <a:prstClr val="black"/>
                </a:solidFill>
                <a:latin typeface="Calibri" panose="020F0502020204030204" pitchFamily="34" charset="0"/>
                <a:ea typeface="Calibri" panose="020F0502020204030204" pitchFamily="34" charset="0"/>
                <a:cs typeface="Arial" panose="020B0604020202020204" pitchFamily="34" charset="0"/>
              </a:rPr>
              <a:t>העבודה.</a:t>
            </a: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5" name="מלבן 4">
            <a:extLst>
              <a:ext uri="{FF2B5EF4-FFF2-40B4-BE49-F238E27FC236}">
                <a16:creationId xmlns:a16="http://schemas.microsoft.com/office/drawing/2014/main" id="{F97A5A68-6A2E-1C10-BB69-9AFA5C6DE393}"/>
              </a:ext>
            </a:extLst>
          </p:cNvPr>
          <p:cNvSpPr/>
          <p:nvPr/>
        </p:nvSpPr>
        <p:spPr>
          <a:xfrm>
            <a:off x="6639339" y="4283671"/>
            <a:ext cx="4984473" cy="224633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r" rtl="1">
              <a:lnSpc>
                <a:spcPct val="107000"/>
              </a:lnSpc>
            </a:pPr>
            <a:r>
              <a:rPr lang="he-IL" sz="2800" dirty="0">
                <a:solidFill>
                  <a:prstClr val="black"/>
                </a:solidFill>
                <a:latin typeface="Calibri" panose="020F0502020204030204" pitchFamily="34" charset="0"/>
                <a:ea typeface="Calibri" panose="020F0502020204030204" pitchFamily="34" charset="0"/>
                <a:cs typeface="Arial" panose="020B0604020202020204" pitchFamily="34" charset="0"/>
              </a:rPr>
              <a:t>בשיטה זו קודחים קדחים בין </a:t>
            </a:r>
            <a:r>
              <a:rPr lang="he-IL" sz="2800" dirty="0" err="1">
                <a:solidFill>
                  <a:prstClr val="black"/>
                </a:solidFill>
                <a:latin typeface="Calibri" panose="020F0502020204030204" pitchFamily="34" charset="0"/>
                <a:ea typeface="Calibri" panose="020F0502020204030204" pitchFamily="34" charset="0"/>
                <a:cs typeface="Arial" panose="020B0604020202020204" pitchFamily="34" charset="0"/>
              </a:rPr>
              <a:t>איזור</a:t>
            </a:r>
            <a:r>
              <a:rPr lang="he-IL" sz="2800" dirty="0">
                <a:solidFill>
                  <a:prstClr val="black"/>
                </a:solidFill>
                <a:latin typeface="Calibri" panose="020F0502020204030204" pitchFamily="34" charset="0"/>
                <a:ea typeface="Calibri" panose="020F0502020204030204" pitchFamily="34" charset="0"/>
                <a:cs typeface="Arial" panose="020B0604020202020204" pitchFamily="34" charset="0"/>
              </a:rPr>
              <a:t> העבודה לבין המבנים/מתקנים שרוצים להגן עליהם ומפעילים</a:t>
            </a: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pPr>
            <a:r>
              <a:rPr lang="he-IL" sz="2800" dirty="0">
                <a:solidFill>
                  <a:prstClr val="black"/>
                </a:solidFill>
                <a:latin typeface="Calibri" panose="020F0502020204030204" pitchFamily="34" charset="0"/>
                <a:ea typeface="Calibri" panose="020F0502020204030204" pitchFamily="34" charset="0"/>
                <a:cs typeface="Arial" panose="020B0604020202020204" pitchFamily="34" charset="0"/>
              </a:rPr>
              <a:t>את כל הקדחים יחד עד שנוצר סדק שתוחם את </a:t>
            </a:r>
            <a:r>
              <a:rPr lang="he-IL" sz="2800" dirty="0" err="1">
                <a:solidFill>
                  <a:prstClr val="black"/>
                </a:solidFill>
                <a:latin typeface="Calibri" panose="020F0502020204030204" pitchFamily="34" charset="0"/>
                <a:ea typeface="Calibri" panose="020F0502020204030204" pitchFamily="34" charset="0"/>
                <a:cs typeface="Arial" panose="020B0604020202020204" pitchFamily="34" charset="0"/>
              </a:rPr>
              <a:t>האיזור</a:t>
            </a:r>
            <a:r>
              <a:rPr lang="he-IL" sz="2800" dirty="0">
                <a:solidFill>
                  <a:prstClr val="black"/>
                </a:solidFill>
                <a:latin typeface="Calibri" panose="020F0502020204030204" pitchFamily="34" charset="0"/>
                <a:ea typeface="Calibri" panose="020F0502020204030204" pitchFamily="34" charset="0"/>
                <a:cs typeface="Arial" panose="020B0604020202020204" pitchFamily="34" charset="0"/>
              </a:rPr>
              <a:t>. </a:t>
            </a: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6" name="תיבת טקסט 5">
            <a:extLst>
              <a:ext uri="{FF2B5EF4-FFF2-40B4-BE49-F238E27FC236}">
                <a16:creationId xmlns:a16="http://schemas.microsoft.com/office/drawing/2014/main" id="{C8EB07BF-2A1E-0E60-B0EA-7E1EA707716A}"/>
              </a:ext>
            </a:extLst>
          </p:cNvPr>
          <p:cNvSpPr txBox="1"/>
          <p:nvPr/>
        </p:nvSpPr>
        <p:spPr>
          <a:xfrm>
            <a:off x="1121388" y="5655415"/>
            <a:ext cx="3679212" cy="954107"/>
          </a:xfrm>
          <a:prstGeom prst="rect">
            <a:avLst/>
          </a:prstGeom>
          <a:solidFill>
            <a:schemeClr val="accent5">
              <a:lumMod val="20000"/>
              <a:lumOff val="80000"/>
            </a:schemeClr>
          </a:solidFill>
        </p:spPr>
        <p:txBody>
          <a:bodyPr wrap="none" rtlCol="1">
            <a:spAutoFit/>
          </a:bodyPr>
          <a:lstStyle/>
          <a:p>
            <a:r>
              <a:rPr lang="he-IL" sz="2800" dirty="0"/>
              <a:t>סידוק מראש נעשה בתחילת </a:t>
            </a:r>
          </a:p>
          <a:p>
            <a:pPr algn="r"/>
            <a:r>
              <a:rPr lang="he-IL" sz="2800" dirty="0"/>
              <a:t>העבודה ולא בסופה.</a:t>
            </a:r>
          </a:p>
        </p:txBody>
      </p:sp>
      <p:pic>
        <p:nvPicPr>
          <p:cNvPr id="12" name="תמונה 11" descr="תמונה שמכילה צילום מסך&#10;&#10;תוכן בינה מלאכותית גנרטיבית עשוי להיות שגוי.">
            <a:extLst>
              <a:ext uri="{FF2B5EF4-FFF2-40B4-BE49-F238E27FC236}">
                <a16:creationId xmlns:a16="http://schemas.microsoft.com/office/drawing/2014/main" id="{1CD17D6B-9FE2-5FD5-64F7-84B709BF97D2}"/>
              </a:ext>
            </a:extLst>
          </p:cNvPr>
          <p:cNvPicPr>
            <a:picLocks noChangeAspect="1"/>
          </p:cNvPicPr>
          <p:nvPr/>
        </p:nvPicPr>
        <p:blipFill>
          <a:blip r:embed="rId2"/>
          <a:stretch>
            <a:fillRect/>
          </a:stretch>
        </p:blipFill>
        <p:spPr>
          <a:xfrm>
            <a:off x="1379806" y="3001505"/>
            <a:ext cx="3162377" cy="1678648"/>
          </a:xfrm>
          <a:prstGeom prst="rect">
            <a:avLst/>
          </a:prstGeom>
        </p:spPr>
      </p:pic>
      <p:pic>
        <p:nvPicPr>
          <p:cNvPr id="1026" name="Picture 2" descr="273 הבניין אוסף תמונות חינם | וקטורים לשימוש ציבורי">
            <a:extLst>
              <a:ext uri="{FF2B5EF4-FFF2-40B4-BE49-F238E27FC236}">
                <a16:creationId xmlns:a16="http://schemas.microsoft.com/office/drawing/2014/main" id="{322B4438-10EE-9843-0C89-F07B989B1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204" y="1382696"/>
            <a:ext cx="15335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ציור של בית - מגוון ציורים להדפסה חינם! |פרשת יהדות">
            <a:extLst>
              <a:ext uri="{FF2B5EF4-FFF2-40B4-BE49-F238E27FC236}">
                <a16:creationId xmlns:a16="http://schemas.microsoft.com/office/drawing/2014/main" id="{53E89200-F57C-50E4-C1B3-D93156D54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499" y="3243470"/>
            <a:ext cx="1276971" cy="127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20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WordArt 2">
            <a:extLst>
              <a:ext uri="{FF2B5EF4-FFF2-40B4-BE49-F238E27FC236}">
                <a16:creationId xmlns:a16="http://schemas.microsoft.com/office/drawing/2014/main" id="{3134756F-07CC-4A6C-B94B-B67C9FF77973}"/>
              </a:ext>
            </a:extLst>
          </p:cNvPr>
          <p:cNvSpPr>
            <a:spLocks noChangeArrowheads="1" noChangeShapeType="1" noTextEdit="1"/>
          </p:cNvSpPr>
          <p:nvPr/>
        </p:nvSpPr>
        <p:spPr bwMode="auto">
          <a:xfrm>
            <a:off x="9944894" y="411928"/>
            <a:ext cx="1287463" cy="5175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he-IL" sz="3600" b="1" i="1" kern="10" dirty="0">
              <a:ln w="9525">
                <a:solidFill>
                  <a:srgbClr val="000000"/>
                </a:solidFill>
                <a:round/>
                <a:headEnd/>
                <a:tailEnd/>
              </a:ln>
              <a:solidFill>
                <a:srgbClr val="000080"/>
              </a:solidFill>
              <a:effectLst>
                <a:outerShdw dist="35921" dir="2700000" algn="ctr" rotWithShape="0">
                  <a:srgbClr val="808080"/>
                </a:outerShdw>
              </a:effectLst>
              <a:latin typeface="Arial" panose="020B0604020202020204" pitchFamily="34" charset="0"/>
              <a:cs typeface="Arial" panose="020B0604020202020204" pitchFamily="34" charset="0"/>
            </a:endParaRPr>
          </a:p>
        </p:txBody>
      </p:sp>
      <p:sp>
        <p:nvSpPr>
          <p:cNvPr id="21" name="Rectangle 4">
            <a:extLst>
              <a:ext uri="{FF2B5EF4-FFF2-40B4-BE49-F238E27FC236}">
                <a16:creationId xmlns:a16="http://schemas.microsoft.com/office/drawing/2014/main" id="{F2AFABF2-D77C-40EC-99CD-BC2FDA843693}"/>
              </a:ext>
            </a:extLst>
          </p:cNvPr>
          <p:cNvSpPr>
            <a:spLocks noChangeArrowheads="1"/>
          </p:cNvSpPr>
          <p:nvPr/>
        </p:nvSpPr>
        <p:spPr bwMode="auto">
          <a:xfrm>
            <a:off x="6022154" y="1296119"/>
            <a:ext cx="5403787"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r" defTabSz="762000"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defTabSz="762000"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defTabSz="762000"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defTabSz="762000"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defTabSz="762000"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r>
              <a:rPr lang="he-IL" altLang="he-IL" sz="2800" dirty="0">
                <a:solidFill>
                  <a:srgbClr val="333399"/>
                </a:solidFill>
              </a:rPr>
              <a:t>גל זעזוע המתקדם בחומר במהירות גבוהה</a:t>
            </a:r>
          </a:p>
          <a:p>
            <a:pPr eaLnBrk="0" fontAlgn="base" hangingPunct="0">
              <a:spcBef>
                <a:spcPct val="0"/>
              </a:spcBef>
              <a:spcAft>
                <a:spcPct val="0"/>
              </a:spcAft>
            </a:pPr>
            <a:r>
              <a:rPr lang="he-IL" altLang="he-IL" sz="2800" dirty="0">
                <a:solidFill>
                  <a:srgbClr val="333399"/>
                </a:solidFill>
              </a:rPr>
              <a:t>ממהירות הקול באותו חומר.</a:t>
            </a:r>
            <a:endParaRPr lang="en-US" altLang="he-IL" sz="2800" dirty="0">
              <a:solidFill>
                <a:srgbClr val="333399"/>
              </a:solidFill>
            </a:endParaRPr>
          </a:p>
        </p:txBody>
      </p:sp>
      <p:sp>
        <p:nvSpPr>
          <p:cNvPr id="23" name="Rectangle 5">
            <a:extLst>
              <a:ext uri="{FF2B5EF4-FFF2-40B4-BE49-F238E27FC236}">
                <a16:creationId xmlns:a16="http://schemas.microsoft.com/office/drawing/2014/main" id="{D3D99AAF-80DC-407B-B7D2-1885263D9A73}"/>
              </a:ext>
            </a:extLst>
          </p:cNvPr>
          <p:cNvSpPr>
            <a:spLocks noChangeArrowheads="1"/>
          </p:cNvSpPr>
          <p:nvPr/>
        </p:nvSpPr>
        <p:spPr bwMode="auto">
          <a:xfrm>
            <a:off x="2355574" y="2637398"/>
            <a:ext cx="9253055"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r" defTabSz="762000"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defTabSz="762000"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defTabSz="762000"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defTabSz="762000"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defTabSz="762000"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r>
              <a:rPr lang="he-IL" altLang="he-IL" dirty="0">
                <a:solidFill>
                  <a:srgbClr val="000000"/>
                </a:solidFill>
              </a:rPr>
              <a:t>גל ההלם הוא זה שיוצר את הרסיקות באובייקט </a:t>
            </a:r>
            <a:r>
              <a:rPr lang="he-IL" altLang="he-IL" dirty="0" err="1">
                <a:solidFill>
                  <a:srgbClr val="000000"/>
                </a:solidFill>
              </a:rPr>
              <a:t>מכח</a:t>
            </a:r>
            <a:r>
              <a:rPr lang="he-IL" altLang="he-IL" dirty="0">
                <a:solidFill>
                  <a:srgbClr val="000000"/>
                </a:solidFill>
              </a:rPr>
              <a:t> העוצמה שהוא מייצר.</a:t>
            </a:r>
            <a:endParaRPr lang="en-US" altLang="he-IL" dirty="0">
              <a:solidFill>
                <a:srgbClr val="000000"/>
              </a:solidFill>
            </a:endParaRPr>
          </a:p>
        </p:txBody>
      </p:sp>
      <p:sp>
        <p:nvSpPr>
          <p:cNvPr id="25" name="Rectangle 6">
            <a:extLst>
              <a:ext uri="{FF2B5EF4-FFF2-40B4-BE49-F238E27FC236}">
                <a16:creationId xmlns:a16="http://schemas.microsoft.com/office/drawing/2014/main" id="{835CDA82-8034-4941-90A3-0CB2F1E49B8E}"/>
              </a:ext>
            </a:extLst>
          </p:cNvPr>
          <p:cNvSpPr>
            <a:spLocks noChangeArrowheads="1"/>
          </p:cNvSpPr>
          <p:nvPr/>
        </p:nvSpPr>
        <p:spPr bwMode="auto">
          <a:xfrm>
            <a:off x="4799909" y="3758296"/>
            <a:ext cx="6722994" cy="120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r" defTabSz="762000"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defTabSz="762000"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defTabSz="762000"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defTabSz="762000"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defTabSz="762000"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defTabSz="7620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r>
              <a:rPr lang="he-IL" altLang="he-IL" dirty="0">
                <a:solidFill>
                  <a:srgbClr val="000000"/>
                </a:solidFill>
              </a:rPr>
              <a:t>אוויר - צפיפות 0.0012 גר</a:t>
            </a:r>
            <a:r>
              <a:rPr lang="en-US" altLang="he-IL" dirty="0">
                <a:solidFill>
                  <a:srgbClr val="000000"/>
                </a:solidFill>
              </a:rPr>
              <a:t>’/</a:t>
            </a:r>
            <a:r>
              <a:rPr lang="he-IL" altLang="he-IL" dirty="0">
                <a:solidFill>
                  <a:srgbClr val="000000"/>
                </a:solidFill>
              </a:rPr>
              <a:t>סמ”ק - מהירות הקול 300 מ/ש</a:t>
            </a:r>
            <a:r>
              <a:rPr lang="en-US" altLang="he-IL" dirty="0">
                <a:solidFill>
                  <a:srgbClr val="000000"/>
                </a:solidFill>
              </a:rPr>
              <a:t>’</a:t>
            </a:r>
          </a:p>
          <a:p>
            <a:pPr eaLnBrk="0" fontAlgn="base" hangingPunct="0">
              <a:spcBef>
                <a:spcPct val="0"/>
              </a:spcBef>
              <a:spcAft>
                <a:spcPct val="0"/>
              </a:spcAft>
            </a:pPr>
            <a:r>
              <a:rPr lang="he-IL" altLang="he-IL" dirty="0">
                <a:solidFill>
                  <a:srgbClr val="000000"/>
                </a:solidFill>
              </a:rPr>
              <a:t>מים - צפיפות 1 גר</a:t>
            </a:r>
            <a:r>
              <a:rPr lang="en-US" altLang="he-IL" dirty="0">
                <a:solidFill>
                  <a:srgbClr val="000000"/>
                </a:solidFill>
              </a:rPr>
              <a:t>’/</a:t>
            </a:r>
            <a:r>
              <a:rPr lang="he-IL" altLang="he-IL" dirty="0">
                <a:solidFill>
                  <a:srgbClr val="000000"/>
                </a:solidFill>
              </a:rPr>
              <a:t>סמ”ק - מהירות הקול 1500 מ/ש</a:t>
            </a:r>
            <a:r>
              <a:rPr lang="en-US" altLang="he-IL" dirty="0">
                <a:solidFill>
                  <a:srgbClr val="000000"/>
                </a:solidFill>
              </a:rPr>
              <a:t>’</a:t>
            </a:r>
          </a:p>
          <a:p>
            <a:pPr eaLnBrk="0" fontAlgn="base" hangingPunct="0">
              <a:spcBef>
                <a:spcPct val="0"/>
              </a:spcBef>
              <a:spcAft>
                <a:spcPct val="0"/>
              </a:spcAft>
            </a:pPr>
            <a:r>
              <a:rPr lang="he-IL" altLang="he-IL" dirty="0">
                <a:solidFill>
                  <a:srgbClr val="000000"/>
                </a:solidFill>
              </a:rPr>
              <a:t>פלדה - צפיפות 7.3 גר</a:t>
            </a:r>
            <a:r>
              <a:rPr lang="en-US" altLang="he-IL" dirty="0">
                <a:solidFill>
                  <a:srgbClr val="000000"/>
                </a:solidFill>
              </a:rPr>
              <a:t>’/</a:t>
            </a:r>
            <a:r>
              <a:rPr lang="he-IL" altLang="he-IL" dirty="0">
                <a:solidFill>
                  <a:srgbClr val="000000"/>
                </a:solidFill>
              </a:rPr>
              <a:t>סמ”ק - מהירות הקול 5000 מ/ש</a:t>
            </a:r>
            <a:r>
              <a:rPr lang="en-US" altLang="he-IL" dirty="0">
                <a:solidFill>
                  <a:srgbClr val="000000"/>
                </a:solidFill>
              </a:rPr>
              <a:t>’</a:t>
            </a:r>
          </a:p>
        </p:txBody>
      </p:sp>
      <p:graphicFrame>
        <p:nvGraphicFramePr>
          <p:cNvPr id="27" name="Object 8">
            <a:extLst>
              <a:ext uri="{FF2B5EF4-FFF2-40B4-BE49-F238E27FC236}">
                <a16:creationId xmlns:a16="http://schemas.microsoft.com/office/drawing/2014/main" id="{8D0A7CEE-F738-4D5D-91E6-6BF86A3E600C}"/>
              </a:ext>
            </a:extLst>
          </p:cNvPr>
          <p:cNvGraphicFramePr>
            <a:graphicFrameLocks/>
          </p:cNvGraphicFramePr>
          <p:nvPr>
            <p:extLst>
              <p:ext uri="{D42A27DB-BD31-4B8C-83A1-F6EECF244321}">
                <p14:modId xmlns:p14="http://schemas.microsoft.com/office/powerpoint/2010/main" val="1885073497"/>
              </p:ext>
            </p:extLst>
          </p:nvPr>
        </p:nvGraphicFramePr>
        <p:xfrm>
          <a:off x="2871788" y="627064"/>
          <a:ext cx="2298700" cy="1525587"/>
        </p:xfrm>
        <a:graphic>
          <a:graphicData uri="http://schemas.openxmlformats.org/presentationml/2006/ole">
            <mc:AlternateContent xmlns:mc="http://schemas.openxmlformats.org/markup-compatibility/2006">
              <mc:Choice xmlns:v="urn:schemas-microsoft-com:vml" Requires="v">
                <p:oleObj name="Clip" r:id="rId2" imgW="3657600" imgH="2431601" progId="MS_ClipArt_Gallery.2">
                  <p:embed/>
                </p:oleObj>
              </mc:Choice>
              <mc:Fallback>
                <p:oleObj name="Clip" r:id="rId2" imgW="3657600" imgH="2431601" progId="MS_ClipArt_Gallery.2">
                  <p:embed/>
                  <p:pic>
                    <p:nvPicPr>
                      <p:cNvPr id="15368" name="Object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627064"/>
                        <a:ext cx="2298700" cy="152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תיבת טקסט 11">
            <a:extLst>
              <a:ext uri="{FF2B5EF4-FFF2-40B4-BE49-F238E27FC236}">
                <a16:creationId xmlns:a16="http://schemas.microsoft.com/office/drawing/2014/main" id="{182D2F1E-B313-45A8-909A-B0349D60D2DB}"/>
              </a:ext>
            </a:extLst>
          </p:cNvPr>
          <p:cNvSpPr txBox="1"/>
          <p:nvPr/>
        </p:nvSpPr>
        <p:spPr>
          <a:xfrm>
            <a:off x="9990933" y="560121"/>
            <a:ext cx="1435008" cy="707886"/>
          </a:xfrm>
          <a:prstGeom prst="rect">
            <a:avLst/>
          </a:prstGeom>
          <a:noFill/>
        </p:spPr>
        <p:txBody>
          <a:bodyPr wrap="none" rtlCol="1">
            <a:spAutoFit/>
          </a:bodyPr>
          <a:lstStyle/>
          <a:p>
            <a:r>
              <a:rPr lang="he-IL" sz="4000" dirty="0"/>
              <a:t>גל הלם</a:t>
            </a:r>
          </a:p>
        </p:txBody>
      </p:sp>
    </p:spTree>
    <p:extLst>
      <p:ext uri="{BB962C8B-B14F-4D97-AF65-F5344CB8AC3E}">
        <p14:creationId xmlns:p14="http://schemas.microsoft.com/office/powerpoint/2010/main" val="335567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6*min(max(#ppt_w*#ppt_h,.3),1)-7.4)/-.7*#ppt_w"/>
                                          </p:val>
                                        </p:tav>
                                        <p:tav tm="100000">
                                          <p:val>
                                            <p:strVal val="#ppt_w"/>
                                          </p:val>
                                        </p:tav>
                                      </p:tavLst>
                                    </p:anim>
                                    <p:anim calcmode="lin" valueType="num">
                                      <p:cBhvr>
                                        <p:cTn id="8" dur="500" fill="hold"/>
                                        <p:tgtEl>
                                          <p:spTgt spid="19"/>
                                        </p:tgtEl>
                                        <p:attrNameLst>
                                          <p:attrName>ppt_h</p:attrName>
                                        </p:attrNameLst>
                                      </p:cBhvr>
                                      <p:tavLst>
                                        <p:tav tm="0">
                                          <p:val>
                                            <p:strVal val="(6*min(max(#ppt_w*#ppt_h,.3),1)-7.4)/-.7*#ppt_h"/>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73530BE6-28B0-FEB4-B31A-F58455AA8A37}"/>
              </a:ext>
            </a:extLst>
          </p:cNvPr>
          <p:cNvSpPr txBox="1"/>
          <p:nvPr/>
        </p:nvSpPr>
        <p:spPr>
          <a:xfrm>
            <a:off x="1107048" y="518455"/>
            <a:ext cx="4988952" cy="646331"/>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he-IL" sz="3600" dirty="0"/>
              <a:t>יצירת </a:t>
            </a:r>
            <a:r>
              <a:rPr lang="he-IL" sz="3600" dirty="0" err="1"/>
              <a:t>בולדרים</a:t>
            </a:r>
            <a:r>
              <a:rPr lang="he-IL" sz="3600" dirty="0"/>
              <a:t> שיטות מרכזיות</a:t>
            </a:r>
          </a:p>
        </p:txBody>
      </p:sp>
      <p:pic>
        <p:nvPicPr>
          <p:cNvPr id="5" name="Picture 6" descr="Boulder the size of a building blocks Colorado highway - CNN">
            <a:extLst>
              <a:ext uri="{FF2B5EF4-FFF2-40B4-BE49-F238E27FC236}">
                <a16:creationId xmlns:a16="http://schemas.microsoft.com/office/drawing/2014/main" id="{24F68328-251C-5E38-2386-0AFA04E24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823" y="1470690"/>
            <a:ext cx="4849321" cy="2727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מלבן 1">
            <a:extLst>
              <a:ext uri="{FF2B5EF4-FFF2-40B4-BE49-F238E27FC236}">
                <a16:creationId xmlns:a16="http://schemas.microsoft.com/office/drawing/2014/main" id="{C4BCFF37-CD13-7E88-356A-D0A7518AFF2E}"/>
              </a:ext>
            </a:extLst>
          </p:cNvPr>
          <p:cNvSpPr/>
          <p:nvPr/>
        </p:nvSpPr>
        <p:spPr>
          <a:xfrm>
            <a:off x="988274" y="4726926"/>
            <a:ext cx="5395480" cy="191825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lvl="0" algn="r" defTabSz="457200" rtl="1" eaLnBrk="1" fontAlgn="auto" latinLnBrk="0" hangingPunct="1">
              <a:lnSpc>
                <a:spcPct val="107000"/>
              </a:lnSpc>
              <a:spcBef>
                <a:spcPts val="0"/>
              </a:spcBef>
              <a:spcAft>
                <a:spcPts val="0"/>
              </a:spcAft>
              <a:buClrTx/>
              <a:buSzTx/>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קדיחת קדחים צפופים לאורך הסלע ללא מילוי חומר נפץ וניתוק באמצעות חיתוך עם כבל יהלום או בשיטות הישנות באמצעות טריזים.</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מלבן 5">
            <a:extLst>
              <a:ext uri="{FF2B5EF4-FFF2-40B4-BE49-F238E27FC236}">
                <a16:creationId xmlns:a16="http://schemas.microsoft.com/office/drawing/2014/main" id="{5C908790-207F-4E4C-7E03-D1656E5AE23A}"/>
              </a:ext>
            </a:extLst>
          </p:cNvPr>
          <p:cNvSpPr/>
          <p:nvPr/>
        </p:nvSpPr>
        <p:spPr>
          <a:xfrm>
            <a:off x="6571674" y="1164786"/>
            <a:ext cx="5395480" cy="3289852"/>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lvl="0" algn="r" defTabSz="457200" rtl="1" eaLnBrk="1" fontAlgn="auto" latinLnBrk="0" hangingPunct="1">
              <a:lnSpc>
                <a:spcPct val="107000"/>
              </a:lnSpc>
              <a:spcBef>
                <a:spcPts val="0"/>
              </a:spcBef>
              <a:spcAft>
                <a:spcPts val="0"/>
              </a:spcAft>
              <a:buClrTx/>
              <a:buSzTx/>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קדיחת קדחים צפופים ומילוי הקדחים במים. לתוך הקדח מכניסים פתיל רועם ומפעילים את כל הקדחים יחד .הלחץ שנוצר בפיצוץ יוצר סדק בין הקדחים דבר שמאפשר הפרדה של </a:t>
            </a:r>
            <a:r>
              <a:rPr kumimoji="0" lang="he-IL"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הבולדר</a:t>
            </a: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מגוש הסלע. (ניתן במקום מים ופתיל רועם להשתמש גם באבק שריפה שחור שהוא חומר הודף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מלבן 6">
            <a:extLst>
              <a:ext uri="{FF2B5EF4-FFF2-40B4-BE49-F238E27FC236}">
                <a16:creationId xmlns:a16="http://schemas.microsoft.com/office/drawing/2014/main" id="{7A6D2BBB-7D80-DCB1-9387-58BF6246B2A2}"/>
              </a:ext>
            </a:extLst>
          </p:cNvPr>
          <p:cNvSpPr/>
          <p:nvPr/>
        </p:nvSpPr>
        <p:spPr>
          <a:xfrm>
            <a:off x="6618979" y="4726927"/>
            <a:ext cx="5300870" cy="191825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lvl="0" algn="r" defTabSz="457200" rtl="1" eaLnBrk="1" fontAlgn="auto" latinLnBrk="0" hangingPunct="1">
              <a:lnSpc>
                <a:spcPct val="107000"/>
              </a:lnSpc>
              <a:spcBef>
                <a:spcPts val="0"/>
              </a:spcBef>
              <a:spcAft>
                <a:spcPts val="0"/>
              </a:spcAft>
              <a:buClrTx/>
              <a:buSzTx/>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כאשר רוצים ליצור סלעים גדולים </a:t>
            </a:r>
            <a:r>
              <a:rPr kumimoji="0" lang="he-IL"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בחיצוב</a:t>
            </a: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במחצבה משתמשים בפיצוץ קווי. בשיטה זו קודחים שורה של קדחים בקטרים קטנים בצפיפות, ללא טעינה של חומר נפץ אחרי שורת הקדחים הרגילה.</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852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A6F4A2-86FC-45FF-98D5-443035BF808E}"/>
              </a:ext>
            </a:extLst>
          </p:cNvPr>
          <p:cNvSpPr>
            <a:spLocks noGrp="1"/>
          </p:cNvSpPr>
          <p:nvPr>
            <p:ph type="title"/>
          </p:nvPr>
        </p:nvSpPr>
        <p:spPr>
          <a:xfrm>
            <a:off x="7501317" y="428772"/>
            <a:ext cx="4224041" cy="842920"/>
          </a:xfrm>
        </p:spPr>
        <p:txBody>
          <a:bodyPr>
            <a:normAutofit fontScale="90000"/>
          </a:bodyPr>
          <a:lstStyle/>
          <a:p>
            <a:r>
              <a:rPr lang="he-IL" dirty="0"/>
              <a:t>שאלה </a:t>
            </a:r>
            <a:r>
              <a:rPr lang="he-IL" dirty="0" err="1"/>
              <a:t>באיזור</a:t>
            </a:r>
            <a:r>
              <a:rPr lang="he-IL" dirty="0"/>
              <a:t> מאוכלס</a:t>
            </a:r>
          </a:p>
        </p:txBody>
      </p:sp>
      <p:sp>
        <p:nvSpPr>
          <p:cNvPr id="3" name="מציין מיקום תוכן 2">
            <a:extLst>
              <a:ext uri="{FF2B5EF4-FFF2-40B4-BE49-F238E27FC236}">
                <a16:creationId xmlns:a16="http://schemas.microsoft.com/office/drawing/2014/main" id="{5C3EADED-D563-451F-ADC7-1483F33F70A0}"/>
              </a:ext>
            </a:extLst>
          </p:cNvPr>
          <p:cNvSpPr>
            <a:spLocks noGrp="1"/>
          </p:cNvSpPr>
          <p:nvPr>
            <p:ph idx="1"/>
          </p:nvPr>
        </p:nvSpPr>
        <p:spPr>
          <a:xfrm>
            <a:off x="2385162" y="1379354"/>
            <a:ext cx="9340196" cy="5245733"/>
          </a:xfrm>
          <a:solidFill>
            <a:schemeClr val="tx2">
              <a:lumMod val="25000"/>
              <a:lumOff val="75000"/>
            </a:schemeClr>
          </a:solidFill>
        </p:spPr>
        <p:txBody>
          <a:bodyPr>
            <a:normAutofit/>
          </a:bodyPr>
          <a:lstStyle/>
          <a:p>
            <a:pPr marL="0" indent="0">
              <a:buNone/>
            </a:pPr>
            <a:r>
              <a:rPr lang="he-IL" sz="2800" u="sng" dirty="0"/>
              <a:t>נתונים</a:t>
            </a:r>
          </a:p>
          <a:p>
            <a:pPr>
              <a:buFont typeface="Wingdings" panose="05000000000000000000" pitchFamily="2" charset="2"/>
              <a:buChar char="§"/>
            </a:pPr>
            <a:r>
              <a:rPr lang="he-IL" sz="2800" dirty="0"/>
              <a:t>מידות הבור לעבודה – </a:t>
            </a:r>
            <a:r>
              <a:rPr lang="en-US" sz="2800" dirty="0"/>
              <a:t>L</a:t>
            </a:r>
            <a:r>
              <a:rPr lang="he-IL" sz="2800" dirty="0"/>
              <a:t> (אורך) 35 מטר , </a:t>
            </a:r>
            <a:r>
              <a:rPr lang="en-US" sz="2800" dirty="0"/>
              <a:t>B</a:t>
            </a:r>
            <a:r>
              <a:rPr lang="he-IL" sz="2800" dirty="0"/>
              <a:t>(רוחב) 20 מטר ,</a:t>
            </a:r>
            <a:r>
              <a:rPr lang="en-US" sz="2800" dirty="0"/>
              <a:t>H</a:t>
            </a:r>
            <a:r>
              <a:rPr lang="he-IL" sz="2800" dirty="0"/>
              <a:t>(עומק) 5 מטר.</a:t>
            </a:r>
          </a:p>
          <a:p>
            <a:pPr>
              <a:buFont typeface="Wingdings" panose="05000000000000000000" pitchFamily="2" charset="2"/>
              <a:buChar char="§"/>
            </a:pPr>
            <a:r>
              <a:rPr lang="he-IL" sz="2800" dirty="0"/>
              <a:t>מרחק ממבנה הכי קרוב –</a:t>
            </a:r>
            <a:r>
              <a:rPr lang="en-US" sz="2800" dirty="0"/>
              <a:t>D</a:t>
            </a:r>
            <a:r>
              <a:rPr lang="he-IL" sz="2800" dirty="0"/>
              <a:t> 18 מטר.</a:t>
            </a:r>
          </a:p>
          <a:p>
            <a:pPr>
              <a:buFont typeface="Wingdings" panose="05000000000000000000" pitchFamily="2" charset="2"/>
              <a:buChar char="§"/>
            </a:pPr>
            <a:r>
              <a:rPr lang="he-IL" sz="2800" dirty="0"/>
              <a:t>קוטר המקדח לעבודה –</a:t>
            </a:r>
            <a:r>
              <a:rPr lang="en-US" sz="2800" dirty="0"/>
              <a:t>d</a:t>
            </a:r>
            <a:r>
              <a:rPr lang="he-IL" sz="2800" dirty="0"/>
              <a:t> 38 מ"מ.</a:t>
            </a:r>
          </a:p>
          <a:p>
            <a:pPr>
              <a:buFont typeface="Wingdings" panose="05000000000000000000" pitchFamily="2" charset="2"/>
              <a:buChar char="§"/>
            </a:pPr>
            <a:r>
              <a:rPr lang="he-IL" sz="2800" dirty="0"/>
              <a:t>צפיפות טעינה של חומר הנפץ –</a:t>
            </a:r>
            <a:r>
              <a:rPr lang="en-US" sz="2800" dirty="0"/>
              <a:t>r</a:t>
            </a:r>
            <a:r>
              <a:rPr lang="he-IL" sz="2800" dirty="0"/>
              <a:t> 0.95 גרם/סמ"ק.</a:t>
            </a:r>
          </a:p>
          <a:p>
            <a:pPr>
              <a:buFont typeface="Wingdings" panose="05000000000000000000" pitchFamily="2" charset="2"/>
              <a:buChar char="§"/>
            </a:pPr>
            <a:r>
              <a:rPr lang="he-IL" sz="2800" dirty="0"/>
              <a:t>כמות </a:t>
            </a:r>
            <a:r>
              <a:rPr lang="he-IL" sz="2800" dirty="0" err="1"/>
              <a:t>חנ"מ</a:t>
            </a:r>
            <a:r>
              <a:rPr lang="he-IL" sz="2800" dirty="0"/>
              <a:t> ספציפית </a:t>
            </a:r>
            <a:r>
              <a:rPr lang="he-IL" sz="2800" dirty="0" err="1"/>
              <a:t>לאיזור</a:t>
            </a:r>
            <a:r>
              <a:rPr lang="he-IL" sz="2800" dirty="0"/>
              <a:t> העבודה –</a:t>
            </a:r>
            <a:r>
              <a:rPr lang="en-US" sz="2800" dirty="0"/>
              <a:t>q</a:t>
            </a:r>
            <a:r>
              <a:rPr lang="he-IL" sz="2800" dirty="0"/>
              <a:t> 0.37 ק"ג/מ"ק סלע.</a:t>
            </a:r>
          </a:p>
          <a:p>
            <a:pPr>
              <a:buFont typeface="Wingdings" panose="05000000000000000000" pitchFamily="2" charset="2"/>
              <a:buChar char="§"/>
            </a:pPr>
            <a:r>
              <a:rPr lang="he-IL" sz="2800" dirty="0"/>
              <a:t>רמת זעזועים מותרת – 0.03</a:t>
            </a:r>
          </a:p>
          <a:p>
            <a:pPr marL="0" indent="0">
              <a:buNone/>
            </a:pPr>
            <a:r>
              <a:rPr lang="he-IL" sz="2800" dirty="0"/>
              <a:t>    </a:t>
            </a:r>
            <a:r>
              <a:rPr lang="he-IL" sz="2800" u="sng" dirty="0"/>
              <a:t>בצע את כל החישובים הנדרשים תוך הקפדה על כללי העבודה</a:t>
            </a:r>
          </a:p>
          <a:p>
            <a:endParaRPr lang="he-IL" dirty="0"/>
          </a:p>
        </p:txBody>
      </p:sp>
    </p:spTree>
    <p:extLst>
      <p:ext uri="{BB962C8B-B14F-4D97-AF65-F5344CB8AC3E}">
        <p14:creationId xmlns:p14="http://schemas.microsoft.com/office/powerpoint/2010/main" val="522684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E4AAF92-A62A-422B-8311-148CC88ED066}"/>
              </a:ext>
            </a:extLst>
          </p:cNvPr>
          <p:cNvSpPr>
            <a:spLocks noGrp="1"/>
          </p:cNvSpPr>
          <p:nvPr>
            <p:ph type="title"/>
          </p:nvPr>
        </p:nvSpPr>
        <p:spPr>
          <a:xfrm>
            <a:off x="997527" y="0"/>
            <a:ext cx="3862562" cy="1325563"/>
          </a:xfrm>
        </p:spPr>
        <p:txBody>
          <a:bodyPr/>
          <a:lstStyle/>
          <a:p>
            <a:r>
              <a:rPr lang="he-IL" dirty="0" err="1"/>
              <a:t>איזור</a:t>
            </a:r>
            <a:r>
              <a:rPr lang="he-IL" dirty="0"/>
              <a:t> מאוכלס</a:t>
            </a:r>
          </a:p>
        </p:txBody>
      </p:sp>
      <p:pic>
        <p:nvPicPr>
          <p:cNvPr id="7" name="תמונה 6" descr="תמונה שמכילה טקסט, קבלה&#10;&#10;התיאור נוצר באופן אוטומטי">
            <a:extLst>
              <a:ext uri="{FF2B5EF4-FFF2-40B4-BE49-F238E27FC236}">
                <a16:creationId xmlns:a16="http://schemas.microsoft.com/office/drawing/2014/main" id="{96F27F3B-8317-420F-B12E-8E303CC2CBD2}"/>
              </a:ext>
            </a:extLst>
          </p:cNvPr>
          <p:cNvPicPr>
            <a:picLocks noChangeAspect="1"/>
          </p:cNvPicPr>
          <p:nvPr/>
        </p:nvPicPr>
        <p:blipFill rotWithShape="1">
          <a:blip r:embed="rId2">
            <a:extLst>
              <a:ext uri="{28A0092B-C50C-407E-A947-70E740481C1C}">
                <a14:useLocalDpi xmlns:a14="http://schemas.microsoft.com/office/drawing/2010/main" val="0"/>
              </a:ext>
            </a:extLst>
          </a:blip>
          <a:srcRect l="11079" t="10972" r="14426" b="10972"/>
          <a:stretch/>
        </p:blipFill>
        <p:spPr>
          <a:xfrm>
            <a:off x="6734174" y="38734"/>
            <a:ext cx="5334001" cy="6780532"/>
          </a:xfrm>
          <a:prstGeom prst="rect">
            <a:avLst/>
          </a:prstGeom>
        </p:spPr>
      </p:pic>
      <p:pic>
        <p:nvPicPr>
          <p:cNvPr id="9" name="תמונה 8" descr="תמונה שמכילה טקסט&#10;&#10;התיאור נוצר באופן אוטומטי">
            <a:extLst>
              <a:ext uri="{FF2B5EF4-FFF2-40B4-BE49-F238E27FC236}">
                <a16:creationId xmlns:a16="http://schemas.microsoft.com/office/drawing/2014/main" id="{B6BDD23B-2EA0-4923-8788-862FD61A51BF}"/>
              </a:ext>
            </a:extLst>
          </p:cNvPr>
          <p:cNvPicPr>
            <a:picLocks noChangeAspect="1"/>
          </p:cNvPicPr>
          <p:nvPr/>
        </p:nvPicPr>
        <p:blipFill rotWithShape="1">
          <a:blip r:embed="rId3">
            <a:extLst>
              <a:ext uri="{28A0092B-C50C-407E-A947-70E740481C1C}">
                <a14:useLocalDpi xmlns:a14="http://schemas.microsoft.com/office/drawing/2010/main" val="0"/>
              </a:ext>
            </a:extLst>
          </a:blip>
          <a:srcRect t="9584" b="22083"/>
          <a:stretch/>
        </p:blipFill>
        <p:spPr>
          <a:xfrm>
            <a:off x="110832" y="762001"/>
            <a:ext cx="6445378" cy="6057266"/>
          </a:xfrm>
          <a:prstGeom prst="rect">
            <a:avLst/>
          </a:prstGeom>
        </p:spPr>
      </p:pic>
    </p:spTree>
    <p:extLst>
      <p:ext uri="{BB962C8B-B14F-4D97-AF65-F5344CB8AC3E}">
        <p14:creationId xmlns:p14="http://schemas.microsoft.com/office/powerpoint/2010/main" val="3020252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901CAE-5DB4-45F0-BEF5-554A2F4514BC}"/>
              </a:ext>
            </a:extLst>
          </p:cNvPr>
          <p:cNvSpPr>
            <a:spLocks noGrp="1"/>
          </p:cNvSpPr>
          <p:nvPr>
            <p:ph type="title"/>
          </p:nvPr>
        </p:nvSpPr>
        <p:spPr/>
        <p:txBody>
          <a:bodyPr/>
          <a:lstStyle/>
          <a:p>
            <a:r>
              <a:rPr lang="he-IL" dirty="0"/>
              <a:t>המשך 8</a:t>
            </a:r>
          </a:p>
        </p:txBody>
      </p:sp>
      <p:pic>
        <p:nvPicPr>
          <p:cNvPr id="5" name="תמונה 4" descr="תמונה שמכילה טקסט, קבלה&#10;&#10;התיאור נוצר באופן אוטומטי">
            <a:extLst>
              <a:ext uri="{FF2B5EF4-FFF2-40B4-BE49-F238E27FC236}">
                <a16:creationId xmlns:a16="http://schemas.microsoft.com/office/drawing/2014/main" id="{492864F2-EA26-4016-8D76-B343DA8B56F2}"/>
              </a:ext>
            </a:extLst>
          </p:cNvPr>
          <p:cNvPicPr>
            <a:picLocks noChangeAspect="1"/>
          </p:cNvPicPr>
          <p:nvPr/>
        </p:nvPicPr>
        <p:blipFill rotWithShape="1">
          <a:blip r:embed="rId2">
            <a:extLst>
              <a:ext uri="{28A0092B-C50C-407E-A947-70E740481C1C}">
                <a14:useLocalDpi xmlns:a14="http://schemas.microsoft.com/office/drawing/2010/main" val="0"/>
              </a:ext>
            </a:extLst>
          </a:blip>
          <a:srcRect l="12179" t="7639" r="11224" b="30556"/>
          <a:stretch/>
        </p:blipFill>
        <p:spPr>
          <a:xfrm>
            <a:off x="6061518" y="140335"/>
            <a:ext cx="5959032" cy="6612890"/>
          </a:xfrm>
          <a:prstGeom prst="rect">
            <a:avLst/>
          </a:prstGeom>
        </p:spPr>
      </p:pic>
      <p:pic>
        <p:nvPicPr>
          <p:cNvPr id="7" name="תמונה 6">
            <a:extLst>
              <a:ext uri="{FF2B5EF4-FFF2-40B4-BE49-F238E27FC236}">
                <a16:creationId xmlns:a16="http://schemas.microsoft.com/office/drawing/2014/main" id="{646DC94A-47DF-4440-B82E-D27425CC8DB6}"/>
              </a:ext>
            </a:extLst>
          </p:cNvPr>
          <p:cNvPicPr>
            <a:picLocks noChangeAspect="1"/>
          </p:cNvPicPr>
          <p:nvPr/>
        </p:nvPicPr>
        <p:blipFill rotWithShape="1">
          <a:blip r:embed="rId2">
            <a:extLst>
              <a:ext uri="{28A0092B-C50C-407E-A947-70E740481C1C}">
                <a14:useLocalDpi xmlns:a14="http://schemas.microsoft.com/office/drawing/2010/main" val="0"/>
              </a:ext>
            </a:extLst>
          </a:blip>
          <a:srcRect l="16675" t="70000" r="18469" b="8750"/>
          <a:stretch/>
        </p:blipFill>
        <p:spPr>
          <a:xfrm>
            <a:off x="68104" y="1476374"/>
            <a:ext cx="5770722" cy="2600325"/>
          </a:xfrm>
          <a:prstGeom prst="rect">
            <a:avLst/>
          </a:prstGeom>
        </p:spPr>
      </p:pic>
    </p:spTree>
    <p:extLst>
      <p:ext uri="{BB962C8B-B14F-4D97-AF65-F5344CB8AC3E}">
        <p14:creationId xmlns:p14="http://schemas.microsoft.com/office/powerpoint/2010/main" val="267108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EDB7915-F2C3-4578-8107-F18FF8AA82DD}"/>
              </a:ext>
            </a:extLst>
          </p:cNvPr>
          <p:cNvSpPr>
            <a:spLocks noGrp="1"/>
          </p:cNvSpPr>
          <p:nvPr>
            <p:ph type="title"/>
          </p:nvPr>
        </p:nvSpPr>
        <p:spPr/>
        <p:txBody>
          <a:bodyPr/>
          <a:lstStyle/>
          <a:p>
            <a:r>
              <a:rPr lang="he-IL" dirty="0"/>
              <a:t>המשך 8</a:t>
            </a:r>
          </a:p>
        </p:txBody>
      </p:sp>
      <p:pic>
        <p:nvPicPr>
          <p:cNvPr id="4" name="תמונה 3">
            <a:extLst>
              <a:ext uri="{FF2B5EF4-FFF2-40B4-BE49-F238E27FC236}">
                <a16:creationId xmlns:a16="http://schemas.microsoft.com/office/drawing/2014/main" id="{C47118D0-1119-4EA0-B3B4-36F3F8FC9295}"/>
              </a:ext>
            </a:extLst>
          </p:cNvPr>
          <p:cNvPicPr>
            <a:picLocks noChangeAspect="1"/>
          </p:cNvPicPr>
          <p:nvPr/>
        </p:nvPicPr>
        <p:blipFill rotWithShape="1">
          <a:blip r:embed="rId2">
            <a:extLst>
              <a:ext uri="{28A0092B-C50C-407E-A947-70E740481C1C}">
                <a14:useLocalDpi xmlns:a14="http://schemas.microsoft.com/office/drawing/2010/main" val="0"/>
              </a:ext>
            </a:extLst>
          </a:blip>
          <a:srcRect l="9127" t="3195" r="5858" b="3611"/>
          <a:stretch/>
        </p:blipFill>
        <p:spPr>
          <a:xfrm rot="5400000">
            <a:off x="4356082" y="-533671"/>
            <a:ext cx="5553076" cy="8371864"/>
          </a:xfrm>
          <a:prstGeom prst="rect">
            <a:avLst/>
          </a:prstGeom>
        </p:spPr>
      </p:pic>
      <p:sp>
        <p:nvSpPr>
          <p:cNvPr id="5" name="תיבת טקסט 4">
            <a:extLst>
              <a:ext uri="{FF2B5EF4-FFF2-40B4-BE49-F238E27FC236}">
                <a16:creationId xmlns:a16="http://schemas.microsoft.com/office/drawing/2014/main" id="{41F8B97D-EA85-4F26-A978-C3057F1AC536}"/>
              </a:ext>
            </a:extLst>
          </p:cNvPr>
          <p:cNvSpPr txBox="1"/>
          <p:nvPr/>
        </p:nvSpPr>
        <p:spPr>
          <a:xfrm>
            <a:off x="3819525" y="1321356"/>
            <a:ext cx="1130438" cy="369332"/>
          </a:xfrm>
          <a:prstGeom prst="rect">
            <a:avLst/>
          </a:prstGeom>
          <a:noFill/>
        </p:spPr>
        <p:txBody>
          <a:bodyPr wrap="none" rtlCol="1">
            <a:spAutoFit/>
          </a:bodyPr>
          <a:lstStyle/>
          <a:p>
            <a:r>
              <a:rPr lang="en-US" dirty="0"/>
              <a:t>V= 1.26 m</a:t>
            </a:r>
            <a:endParaRPr lang="he-IL" dirty="0"/>
          </a:p>
        </p:txBody>
      </p:sp>
      <p:sp>
        <p:nvSpPr>
          <p:cNvPr id="6" name="תיבת טקסט 5">
            <a:extLst>
              <a:ext uri="{FF2B5EF4-FFF2-40B4-BE49-F238E27FC236}">
                <a16:creationId xmlns:a16="http://schemas.microsoft.com/office/drawing/2014/main" id="{FAA2B2A7-E74F-4B1E-A8D3-94C389BF9C23}"/>
              </a:ext>
            </a:extLst>
          </p:cNvPr>
          <p:cNvSpPr txBox="1"/>
          <p:nvPr/>
        </p:nvSpPr>
        <p:spPr>
          <a:xfrm>
            <a:off x="3448050" y="1690688"/>
            <a:ext cx="2757486" cy="369332"/>
          </a:xfrm>
          <a:prstGeom prst="rect">
            <a:avLst/>
          </a:prstGeom>
          <a:noFill/>
        </p:spPr>
        <p:txBody>
          <a:bodyPr wrap="none" rtlCol="1">
            <a:spAutoFit/>
          </a:bodyPr>
          <a:lstStyle/>
          <a:p>
            <a:r>
              <a:rPr lang="he-IL" dirty="0"/>
              <a:t>כמות </a:t>
            </a:r>
            <a:r>
              <a:rPr lang="he-IL" dirty="0" err="1"/>
              <a:t>חנ"מ</a:t>
            </a:r>
            <a:r>
              <a:rPr lang="he-IL" dirty="0"/>
              <a:t> בקדח – 1.44 ק"ג</a:t>
            </a:r>
          </a:p>
        </p:txBody>
      </p:sp>
    </p:spTree>
    <p:extLst>
      <p:ext uri="{BB962C8B-B14F-4D97-AF65-F5344CB8AC3E}">
        <p14:creationId xmlns:p14="http://schemas.microsoft.com/office/powerpoint/2010/main" val="3587169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A6F4A2-86FC-45FF-98D5-443035BF808E}"/>
              </a:ext>
            </a:extLst>
          </p:cNvPr>
          <p:cNvSpPr>
            <a:spLocks noGrp="1"/>
          </p:cNvSpPr>
          <p:nvPr>
            <p:ph type="title"/>
          </p:nvPr>
        </p:nvSpPr>
        <p:spPr>
          <a:xfrm>
            <a:off x="4882551" y="428772"/>
            <a:ext cx="6842807" cy="842920"/>
          </a:xfrm>
        </p:spPr>
        <p:txBody>
          <a:bodyPr>
            <a:normAutofit/>
          </a:bodyPr>
          <a:lstStyle/>
          <a:p>
            <a:r>
              <a:rPr lang="he-IL" dirty="0"/>
              <a:t>שאלת חישוב תעלה שטח פתוח</a:t>
            </a:r>
          </a:p>
        </p:txBody>
      </p:sp>
      <p:sp>
        <p:nvSpPr>
          <p:cNvPr id="3" name="מציין מיקום תוכן 2">
            <a:extLst>
              <a:ext uri="{FF2B5EF4-FFF2-40B4-BE49-F238E27FC236}">
                <a16:creationId xmlns:a16="http://schemas.microsoft.com/office/drawing/2014/main" id="{5C3EADED-D563-451F-ADC7-1483F33F70A0}"/>
              </a:ext>
            </a:extLst>
          </p:cNvPr>
          <p:cNvSpPr>
            <a:spLocks noGrp="1"/>
          </p:cNvSpPr>
          <p:nvPr>
            <p:ph idx="1"/>
          </p:nvPr>
        </p:nvSpPr>
        <p:spPr>
          <a:xfrm>
            <a:off x="2385162" y="1379354"/>
            <a:ext cx="9340196" cy="4980986"/>
          </a:xfrm>
          <a:solidFill>
            <a:schemeClr val="tx2">
              <a:lumMod val="25000"/>
              <a:lumOff val="75000"/>
            </a:schemeClr>
          </a:solidFill>
        </p:spPr>
        <p:txBody>
          <a:bodyPr>
            <a:normAutofit/>
          </a:bodyPr>
          <a:lstStyle/>
          <a:p>
            <a:pPr marL="0" indent="0">
              <a:buNone/>
            </a:pPr>
            <a:r>
              <a:rPr lang="he-IL" sz="2800" u="sng" dirty="0"/>
              <a:t>נתונים</a:t>
            </a:r>
          </a:p>
          <a:p>
            <a:pPr>
              <a:buFont typeface="Wingdings" panose="05000000000000000000" pitchFamily="2" charset="2"/>
              <a:buChar char="§"/>
            </a:pPr>
            <a:r>
              <a:rPr lang="he-IL" sz="2800" dirty="0"/>
              <a:t>מידות התעלה לעבודה – אורך 30 מטר , רוחב 1.5 מטר ,עומק 2 מטר.</a:t>
            </a:r>
          </a:p>
          <a:p>
            <a:pPr>
              <a:buFont typeface="Wingdings" panose="05000000000000000000" pitchFamily="2" charset="2"/>
              <a:buChar char="§"/>
            </a:pPr>
            <a:r>
              <a:rPr lang="he-IL" sz="2800" dirty="0"/>
              <a:t>קוטר המקדח לעבודה – 38 מ"מ.</a:t>
            </a:r>
          </a:p>
          <a:p>
            <a:pPr>
              <a:buFont typeface="Wingdings" panose="05000000000000000000" pitchFamily="2" charset="2"/>
              <a:buChar char="§"/>
            </a:pPr>
            <a:r>
              <a:rPr lang="he-IL" sz="2800" dirty="0"/>
              <a:t>קדחים בשיפוע של 3:1</a:t>
            </a:r>
          </a:p>
          <a:p>
            <a:pPr>
              <a:buFont typeface="Wingdings" panose="05000000000000000000" pitchFamily="2" charset="2"/>
              <a:buChar char="§"/>
            </a:pPr>
            <a:r>
              <a:rPr lang="he-IL" sz="2800" dirty="0"/>
              <a:t>צפיפות טעינה של חומר הנפץ – 0.97 גרם/סמ"ק.</a:t>
            </a:r>
          </a:p>
          <a:p>
            <a:pPr>
              <a:buFont typeface="Wingdings" panose="05000000000000000000" pitchFamily="2" charset="2"/>
              <a:buChar char="§"/>
            </a:pPr>
            <a:r>
              <a:rPr lang="he-IL" sz="2800" dirty="0"/>
              <a:t>כמות </a:t>
            </a:r>
            <a:r>
              <a:rPr lang="he-IL" sz="2800" dirty="0" err="1"/>
              <a:t>חנ"מ</a:t>
            </a:r>
            <a:r>
              <a:rPr lang="he-IL" sz="2800" dirty="0"/>
              <a:t> ספציפית </a:t>
            </a:r>
            <a:r>
              <a:rPr lang="he-IL" sz="2800" dirty="0" err="1"/>
              <a:t>לאיזור</a:t>
            </a:r>
            <a:r>
              <a:rPr lang="he-IL" sz="2800" dirty="0"/>
              <a:t> העבודה – 1.1 ק"ג/מ"ק סלע.</a:t>
            </a:r>
          </a:p>
          <a:p>
            <a:pPr marL="0" indent="0">
              <a:buNone/>
            </a:pPr>
            <a:endParaRPr lang="he-IL" dirty="0"/>
          </a:p>
          <a:p>
            <a:pPr marL="0" indent="0">
              <a:buNone/>
            </a:pPr>
            <a:r>
              <a:rPr lang="he-IL" sz="2800" dirty="0"/>
              <a:t>בצע את כל החישובים הנדרשים וסקיצה לסידור נפצי השהיה</a:t>
            </a:r>
          </a:p>
        </p:txBody>
      </p:sp>
    </p:spTree>
    <p:extLst>
      <p:ext uri="{BB962C8B-B14F-4D97-AF65-F5344CB8AC3E}">
        <p14:creationId xmlns:p14="http://schemas.microsoft.com/office/powerpoint/2010/main" val="11591216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423B60-3B2D-4F27-B712-3DE7613E3240}"/>
              </a:ext>
            </a:extLst>
          </p:cNvPr>
          <p:cNvSpPr>
            <a:spLocks noGrp="1"/>
          </p:cNvSpPr>
          <p:nvPr>
            <p:ph type="title"/>
          </p:nvPr>
        </p:nvSpPr>
        <p:spPr>
          <a:xfrm>
            <a:off x="424872" y="123825"/>
            <a:ext cx="4387804" cy="1325563"/>
          </a:xfrm>
        </p:spPr>
        <p:txBody>
          <a:bodyPr/>
          <a:lstStyle/>
          <a:p>
            <a:r>
              <a:rPr lang="he-IL" dirty="0"/>
              <a:t>שאלה תעלות</a:t>
            </a:r>
          </a:p>
        </p:txBody>
      </p:sp>
      <p:pic>
        <p:nvPicPr>
          <p:cNvPr id="5" name="תמונה 4" descr="תמונה שמכילה טקסט, קבלה, צילום מסך&#10;&#10;התיאור נוצר באופן אוטומטי">
            <a:extLst>
              <a:ext uri="{FF2B5EF4-FFF2-40B4-BE49-F238E27FC236}">
                <a16:creationId xmlns:a16="http://schemas.microsoft.com/office/drawing/2014/main" id="{852CDC94-15FA-4F7C-AFA9-4609E8CABCE5}"/>
              </a:ext>
            </a:extLst>
          </p:cNvPr>
          <p:cNvPicPr>
            <a:picLocks noChangeAspect="1"/>
          </p:cNvPicPr>
          <p:nvPr/>
        </p:nvPicPr>
        <p:blipFill rotWithShape="1">
          <a:blip r:embed="rId2">
            <a:extLst>
              <a:ext uri="{28A0092B-C50C-407E-A947-70E740481C1C}">
                <a14:useLocalDpi xmlns:a14="http://schemas.microsoft.com/office/drawing/2010/main" val="0"/>
              </a:ext>
            </a:extLst>
          </a:blip>
          <a:srcRect l="11224" t="11250" r="12370" b="27500"/>
          <a:stretch/>
        </p:blipFill>
        <p:spPr>
          <a:xfrm>
            <a:off x="6223848" y="475456"/>
            <a:ext cx="5612019" cy="6187253"/>
          </a:xfrm>
          <a:prstGeom prst="rect">
            <a:avLst/>
          </a:prstGeom>
        </p:spPr>
      </p:pic>
      <p:pic>
        <p:nvPicPr>
          <p:cNvPr id="7" name="תמונה 6" descr="תמונה שמכילה טקסט, קבלה, צילום מסך&#10;&#10;התיאור נוצר באופן אוטומטי">
            <a:extLst>
              <a:ext uri="{FF2B5EF4-FFF2-40B4-BE49-F238E27FC236}">
                <a16:creationId xmlns:a16="http://schemas.microsoft.com/office/drawing/2014/main" id="{31EA1428-DA18-4914-981B-9B794654CE1C}"/>
              </a:ext>
            </a:extLst>
          </p:cNvPr>
          <p:cNvPicPr>
            <a:picLocks noChangeAspect="1"/>
          </p:cNvPicPr>
          <p:nvPr/>
        </p:nvPicPr>
        <p:blipFill rotWithShape="1">
          <a:blip r:embed="rId2">
            <a:extLst>
              <a:ext uri="{28A0092B-C50C-407E-A947-70E740481C1C}">
                <a14:useLocalDpi xmlns:a14="http://schemas.microsoft.com/office/drawing/2010/main" val="0"/>
              </a:ext>
            </a:extLst>
          </a:blip>
          <a:srcRect l="11988" t="72361" r="13899" b="13380"/>
          <a:stretch/>
        </p:blipFill>
        <p:spPr>
          <a:xfrm>
            <a:off x="97513" y="923924"/>
            <a:ext cx="5731785" cy="1516659"/>
          </a:xfrm>
          <a:prstGeom prst="rect">
            <a:avLst/>
          </a:prstGeom>
        </p:spPr>
      </p:pic>
      <p:pic>
        <p:nvPicPr>
          <p:cNvPr id="9" name="תמונה 8">
            <a:extLst>
              <a:ext uri="{FF2B5EF4-FFF2-40B4-BE49-F238E27FC236}">
                <a16:creationId xmlns:a16="http://schemas.microsoft.com/office/drawing/2014/main" id="{14DB98C7-951F-4290-BCBD-D6EAF6F09C92}"/>
              </a:ext>
            </a:extLst>
          </p:cNvPr>
          <p:cNvPicPr>
            <a:picLocks noChangeAspect="1"/>
          </p:cNvPicPr>
          <p:nvPr/>
        </p:nvPicPr>
        <p:blipFill rotWithShape="1">
          <a:blip r:embed="rId3">
            <a:extLst>
              <a:ext uri="{28A0092B-C50C-407E-A947-70E740481C1C}">
                <a14:useLocalDpi xmlns:a14="http://schemas.microsoft.com/office/drawing/2010/main" val="0"/>
              </a:ext>
            </a:extLst>
          </a:blip>
          <a:srcRect l="16572" t="14304" r="9315" b="42918"/>
          <a:stretch/>
        </p:blipFill>
        <p:spPr>
          <a:xfrm>
            <a:off x="97513" y="2440582"/>
            <a:ext cx="5746527" cy="4293593"/>
          </a:xfrm>
          <a:prstGeom prst="rect">
            <a:avLst/>
          </a:prstGeom>
        </p:spPr>
      </p:pic>
    </p:spTree>
    <p:extLst>
      <p:ext uri="{BB962C8B-B14F-4D97-AF65-F5344CB8AC3E}">
        <p14:creationId xmlns:p14="http://schemas.microsoft.com/office/powerpoint/2010/main" val="2847206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A0FFA51-9B4C-4F9B-95A7-669CD4C90CA9}"/>
              </a:ext>
            </a:extLst>
          </p:cNvPr>
          <p:cNvSpPr>
            <a:spLocks noGrp="1"/>
          </p:cNvSpPr>
          <p:nvPr>
            <p:ph type="title"/>
          </p:nvPr>
        </p:nvSpPr>
        <p:spPr/>
        <p:txBody>
          <a:bodyPr/>
          <a:lstStyle/>
          <a:p>
            <a:r>
              <a:rPr lang="he-IL" dirty="0"/>
              <a:t>9 המשך</a:t>
            </a:r>
          </a:p>
        </p:txBody>
      </p:sp>
      <p:pic>
        <p:nvPicPr>
          <p:cNvPr id="4" name="תמונה 3">
            <a:extLst>
              <a:ext uri="{FF2B5EF4-FFF2-40B4-BE49-F238E27FC236}">
                <a16:creationId xmlns:a16="http://schemas.microsoft.com/office/drawing/2014/main" id="{B4AF6362-4D6C-45ED-9144-29F2A9BB9AA9}"/>
              </a:ext>
            </a:extLst>
          </p:cNvPr>
          <p:cNvPicPr>
            <a:picLocks noChangeAspect="1"/>
          </p:cNvPicPr>
          <p:nvPr/>
        </p:nvPicPr>
        <p:blipFill rotWithShape="1">
          <a:blip r:embed="rId2">
            <a:extLst>
              <a:ext uri="{28A0092B-C50C-407E-A947-70E740481C1C}">
                <a14:useLocalDpi xmlns:a14="http://schemas.microsoft.com/office/drawing/2010/main" val="0"/>
              </a:ext>
            </a:extLst>
          </a:blip>
          <a:srcRect l="18865" t="58194" r="8359" b="9862"/>
          <a:stretch/>
        </p:blipFill>
        <p:spPr>
          <a:xfrm>
            <a:off x="5760639" y="547688"/>
            <a:ext cx="6193006" cy="3738562"/>
          </a:xfrm>
          <a:prstGeom prst="rect">
            <a:avLst/>
          </a:prstGeom>
        </p:spPr>
      </p:pic>
      <p:pic>
        <p:nvPicPr>
          <p:cNvPr id="6" name="תמונה 5" descr="תמונה שמכילה טקסט, מוצרים לבנים, מכשיר חשמלי, צילום מסך&#10;&#10;התיאור נוצר באופן אוטומטי">
            <a:extLst>
              <a:ext uri="{FF2B5EF4-FFF2-40B4-BE49-F238E27FC236}">
                <a16:creationId xmlns:a16="http://schemas.microsoft.com/office/drawing/2014/main" id="{3C77AEEE-777D-4706-9A18-4FDFD9A2C16E}"/>
              </a:ext>
            </a:extLst>
          </p:cNvPr>
          <p:cNvPicPr>
            <a:picLocks noChangeAspect="1"/>
          </p:cNvPicPr>
          <p:nvPr/>
        </p:nvPicPr>
        <p:blipFill rotWithShape="1">
          <a:blip r:embed="rId3">
            <a:extLst>
              <a:ext uri="{28A0092B-C50C-407E-A947-70E740481C1C}">
                <a14:useLocalDpi xmlns:a14="http://schemas.microsoft.com/office/drawing/2010/main" val="0"/>
              </a:ext>
            </a:extLst>
          </a:blip>
          <a:srcRect l="6831" t="6805" r="13134" b="59167"/>
          <a:stretch/>
        </p:blipFill>
        <p:spPr>
          <a:xfrm rot="1781039">
            <a:off x="971549" y="2428875"/>
            <a:ext cx="3990975" cy="2333626"/>
          </a:xfrm>
          <a:prstGeom prst="rect">
            <a:avLst/>
          </a:prstGeom>
        </p:spPr>
      </p:pic>
    </p:spTree>
    <p:extLst>
      <p:ext uri="{BB962C8B-B14F-4D97-AF65-F5344CB8AC3E}">
        <p14:creationId xmlns:p14="http://schemas.microsoft.com/office/powerpoint/2010/main" val="1565503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A2C84640-EED5-41C8-A65F-4991E1006E30}"/>
              </a:ext>
            </a:extLst>
          </p:cNvPr>
          <p:cNvSpPr>
            <a:spLocks noGrp="1"/>
          </p:cNvSpPr>
          <p:nvPr>
            <p:ph idx="1"/>
          </p:nvPr>
        </p:nvSpPr>
        <p:spPr>
          <a:xfrm>
            <a:off x="1534648" y="833249"/>
            <a:ext cx="9601200" cy="2787706"/>
          </a:xfrm>
        </p:spPr>
        <p:txBody>
          <a:bodyPr>
            <a:normAutofit/>
          </a:bodyPr>
          <a:lstStyle/>
          <a:p>
            <a:pPr marL="0" indent="0">
              <a:spcBef>
                <a:spcPts val="0"/>
              </a:spcBef>
              <a:spcAft>
                <a:spcPts val="0"/>
              </a:spcAft>
              <a:buNone/>
            </a:pPr>
            <a:r>
              <a:rPr lang="he-IL" sz="2800" dirty="0"/>
              <a:t>הגזים הדחוסים והלוהטים המופיעים יחד עם גל ההלם מתפשטים באטמוספירה    ויוצרים בה גל של לחץ אויר גבוה ,שהולך ומתפשט ממוקד הפיצוץ .</a:t>
            </a:r>
          </a:p>
          <a:p>
            <a:pPr marL="0" indent="0">
              <a:spcBef>
                <a:spcPts val="0"/>
              </a:spcBef>
              <a:spcAft>
                <a:spcPts val="0"/>
              </a:spcAft>
              <a:buNone/>
            </a:pPr>
            <a:r>
              <a:rPr lang="he-IL" sz="2800" dirty="0"/>
              <a:t>גל ההדף מורכב מפעולת </a:t>
            </a:r>
            <a:r>
              <a:rPr lang="he-IL" sz="2800" dirty="0">
                <a:solidFill>
                  <a:srgbClr val="00B0F0"/>
                </a:solidFill>
              </a:rPr>
              <a:t>"לחץ ויניקה " </a:t>
            </a:r>
            <a:r>
              <a:rPr lang="he-IL" sz="2800" dirty="0"/>
              <a:t>לסירוגין. </a:t>
            </a:r>
          </a:p>
          <a:p>
            <a:pPr>
              <a:spcBef>
                <a:spcPts val="0"/>
              </a:spcBef>
              <a:spcAft>
                <a:spcPts val="0"/>
              </a:spcAft>
            </a:pPr>
            <a:r>
              <a:rPr lang="he-IL" sz="2800" dirty="0"/>
              <a:t>פעולת הלחץ הינה חזקה יחסית ומשכה קצר.</a:t>
            </a:r>
          </a:p>
          <a:p>
            <a:pPr>
              <a:spcBef>
                <a:spcPts val="0"/>
              </a:spcBef>
              <a:spcAft>
                <a:spcPts val="0"/>
              </a:spcAft>
            </a:pPr>
            <a:r>
              <a:rPr lang="he-IL" sz="2800" dirty="0"/>
              <a:t>פעולת היניקה הינה חלשה יחסית ומשכה ארוך.</a:t>
            </a:r>
          </a:p>
          <a:p>
            <a:pPr marL="0" indent="0">
              <a:spcBef>
                <a:spcPts val="0"/>
              </a:spcBef>
              <a:spcAft>
                <a:spcPts val="0"/>
              </a:spcAft>
              <a:buNone/>
            </a:pPr>
            <a:endParaRPr lang="he-IL" sz="2800" dirty="0"/>
          </a:p>
        </p:txBody>
      </p:sp>
      <p:grpSp>
        <p:nvGrpSpPr>
          <p:cNvPr id="4" name="Group 158">
            <a:extLst>
              <a:ext uri="{FF2B5EF4-FFF2-40B4-BE49-F238E27FC236}">
                <a16:creationId xmlns:a16="http://schemas.microsoft.com/office/drawing/2014/main" id="{8299FBD3-BFFA-4A2F-8E9A-E4DC5A8F543C}"/>
              </a:ext>
            </a:extLst>
          </p:cNvPr>
          <p:cNvGrpSpPr>
            <a:grpSpLocks/>
          </p:cNvGrpSpPr>
          <p:nvPr/>
        </p:nvGrpSpPr>
        <p:grpSpPr bwMode="auto">
          <a:xfrm>
            <a:off x="2798480" y="3777668"/>
            <a:ext cx="2584450" cy="1549400"/>
            <a:chOff x="93" y="1152"/>
            <a:chExt cx="1628" cy="976"/>
          </a:xfrm>
        </p:grpSpPr>
        <p:sp>
          <p:nvSpPr>
            <p:cNvPr id="5" name="Text Box 159">
              <a:extLst>
                <a:ext uri="{FF2B5EF4-FFF2-40B4-BE49-F238E27FC236}">
                  <a16:creationId xmlns:a16="http://schemas.microsoft.com/office/drawing/2014/main" id="{54078A97-5E16-4048-8808-5EA2838620AD}"/>
                </a:ext>
              </a:extLst>
            </p:cNvPr>
            <p:cNvSpPr txBox="1">
              <a:spLocks noChangeArrowheads="1"/>
            </p:cNvSpPr>
            <p:nvPr/>
          </p:nvSpPr>
          <p:spPr bwMode="auto">
            <a:xfrm>
              <a:off x="93" y="1248"/>
              <a:ext cx="40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r>
                <a:rPr lang="he-IL" altLang="he-IL">
                  <a:solidFill>
                    <a:srgbClr val="000000"/>
                  </a:solidFill>
                </a:rPr>
                <a:t>לחץ</a:t>
              </a:r>
              <a:endParaRPr lang="en-US" altLang="he-IL">
                <a:solidFill>
                  <a:srgbClr val="000000"/>
                </a:solidFill>
              </a:endParaRPr>
            </a:p>
          </p:txBody>
        </p:sp>
        <p:grpSp>
          <p:nvGrpSpPr>
            <p:cNvPr id="6" name="Group 160">
              <a:extLst>
                <a:ext uri="{FF2B5EF4-FFF2-40B4-BE49-F238E27FC236}">
                  <a16:creationId xmlns:a16="http://schemas.microsoft.com/office/drawing/2014/main" id="{337D7650-0A88-46AD-833C-1E605BAECD6B}"/>
                </a:ext>
              </a:extLst>
            </p:cNvPr>
            <p:cNvGrpSpPr>
              <a:grpSpLocks/>
            </p:cNvGrpSpPr>
            <p:nvPr/>
          </p:nvGrpSpPr>
          <p:grpSpPr bwMode="auto">
            <a:xfrm>
              <a:off x="473" y="1152"/>
              <a:ext cx="1248" cy="976"/>
              <a:chOff x="480" y="1392"/>
              <a:chExt cx="2502" cy="1504"/>
            </a:xfrm>
          </p:grpSpPr>
          <p:sp>
            <p:nvSpPr>
              <p:cNvPr id="7" name="Line 161">
                <a:extLst>
                  <a:ext uri="{FF2B5EF4-FFF2-40B4-BE49-F238E27FC236}">
                    <a16:creationId xmlns:a16="http://schemas.microsoft.com/office/drawing/2014/main" id="{AFEF815E-C89D-49C3-A642-4B02656C77A8}"/>
                  </a:ext>
                </a:extLst>
              </p:cNvPr>
              <p:cNvSpPr>
                <a:spLocks noChangeShapeType="1"/>
              </p:cNvSpPr>
              <p:nvPr/>
            </p:nvSpPr>
            <p:spPr bwMode="auto">
              <a:xfrm flipV="1">
                <a:off x="672" y="1392"/>
                <a:ext cx="0" cy="14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8" name="Line 162">
                <a:extLst>
                  <a:ext uri="{FF2B5EF4-FFF2-40B4-BE49-F238E27FC236}">
                    <a16:creationId xmlns:a16="http://schemas.microsoft.com/office/drawing/2014/main" id="{FC7B80D6-DCB4-4086-A68B-30A58B6FCE93}"/>
                  </a:ext>
                </a:extLst>
              </p:cNvPr>
              <p:cNvSpPr>
                <a:spLocks noChangeShapeType="1"/>
              </p:cNvSpPr>
              <p:nvPr/>
            </p:nvSpPr>
            <p:spPr bwMode="auto">
              <a:xfrm>
                <a:off x="480" y="2544"/>
                <a:ext cx="211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9" name="Text Box 163">
                <a:extLst>
                  <a:ext uri="{FF2B5EF4-FFF2-40B4-BE49-F238E27FC236}">
                    <a16:creationId xmlns:a16="http://schemas.microsoft.com/office/drawing/2014/main" id="{C12A58D9-3ECC-4F57-9E42-9F80EF1A4E5B}"/>
                  </a:ext>
                </a:extLst>
              </p:cNvPr>
              <p:cNvSpPr txBox="1">
                <a:spLocks noChangeArrowheads="1"/>
              </p:cNvSpPr>
              <p:nvPr/>
            </p:nvSpPr>
            <p:spPr bwMode="auto">
              <a:xfrm>
                <a:off x="2291" y="2400"/>
                <a:ext cx="691"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r>
                  <a:rPr lang="he-IL" altLang="he-IL">
                    <a:solidFill>
                      <a:srgbClr val="000000"/>
                    </a:solidFill>
                  </a:rPr>
                  <a:t>זמן</a:t>
                </a:r>
                <a:endParaRPr lang="en-US" altLang="he-IL">
                  <a:solidFill>
                    <a:srgbClr val="000000"/>
                  </a:solidFill>
                </a:endParaRPr>
              </a:p>
            </p:txBody>
          </p:sp>
          <p:sp>
            <p:nvSpPr>
              <p:cNvPr id="10" name="Text Box 164">
                <a:extLst>
                  <a:ext uri="{FF2B5EF4-FFF2-40B4-BE49-F238E27FC236}">
                    <a16:creationId xmlns:a16="http://schemas.microsoft.com/office/drawing/2014/main" id="{C38FE223-F6C2-4486-959E-A74300344748}"/>
                  </a:ext>
                </a:extLst>
              </p:cNvPr>
              <p:cNvSpPr txBox="1">
                <a:spLocks noChangeArrowheads="1"/>
              </p:cNvSpPr>
              <p:nvPr/>
            </p:nvSpPr>
            <p:spPr bwMode="auto">
              <a:xfrm>
                <a:off x="587" y="2256"/>
                <a:ext cx="454"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r>
                  <a:rPr lang="en-US" altLang="he-IL">
                    <a:solidFill>
                      <a:srgbClr val="C20000"/>
                    </a:solidFill>
                  </a:rPr>
                  <a:t>+</a:t>
                </a:r>
              </a:p>
            </p:txBody>
          </p:sp>
          <p:sp>
            <p:nvSpPr>
              <p:cNvPr id="11" name="Text Box 165">
                <a:extLst>
                  <a:ext uri="{FF2B5EF4-FFF2-40B4-BE49-F238E27FC236}">
                    <a16:creationId xmlns:a16="http://schemas.microsoft.com/office/drawing/2014/main" id="{9F684394-A766-48A5-BE7E-FB181AAC88E3}"/>
                  </a:ext>
                </a:extLst>
              </p:cNvPr>
              <p:cNvSpPr txBox="1">
                <a:spLocks noChangeArrowheads="1"/>
              </p:cNvSpPr>
              <p:nvPr/>
            </p:nvSpPr>
            <p:spPr bwMode="auto">
              <a:xfrm>
                <a:off x="1400" y="2448"/>
                <a:ext cx="363"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r>
                  <a:rPr lang="en-US" altLang="he-IL">
                    <a:solidFill>
                      <a:srgbClr val="C20000"/>
                    </a:solidFill>
                  </a:rPr>
                  <a:t>-</a:t>
                </a:r>
              </a:p>
            </p:txBody>
          </p:sp>
          <p:sp>
            <p:nvSpPr>
              <p:cNvPr id="12" name="Freeform 166">
                <a:extLst>
                  <a:ext uri="{FF2B5EF4-FFF2-40B4-BE49-F238E27FC236}">
                    <a16:creationId xmlns:a16="http://schemas.microsoft.com/office/drawing/2014/main" id="{5812129A-B03F-470A-B7EA-E2D62E1EDF64}"/>
                  </a:ext>
                </a:extLst>
              </p:cNvPr>
              <p:cNvSpPr>
                <a:spLocks/>
              </p:cNvSpPr>
              <p:nvPr/>
            </p:nvSpPr>
            <p:spPr bwMode="auto">
              <a:xfrm>
                <a:off x="672" y="1600"/>
                <a:ext cx="1648" cy="1296"/>
              </a:xfrm>
              <a:custGeom>
                <a:avLst/>
                <a:gdLst>
                  <a:gd name="T0" fmla="*/ 0 w 1648"/>
                  <a:gd name="T1" fmla="*/ 944 h 1296"/>
                  <a:gd name="T2" fmla="*/ 144 w 1648"/>
                  <a:gd name="T3" fmla="*/ 32 h 1296"/>
                  <a:gd name="T4" fmla="*/ 480 w 1648"/>
                  <a:gd name="T5" fmla="*/ 1136 h 1296"/>
                  <a:gd name="T6" fmla="*/ 1488 w 1648"/>
                  <a:gd name="T7" fmla="*/ 992 h 1296"/>
                  <a:gd name="T8" fmla="*/ 1440 w 1648"/>
                  <a:gd name="T9" fmla="*/ 944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8" h="1296">
                    <a:moveTo>
                      <a:pt x="0" y="944"/>
                    </a:moveTo>
                    <a:cubicBezTo>
                      <a:pt x="32" y="472"/>
                      <a:pt x="64" y="0"/>
                      <a:pt x="144" y="32"/>
                    </a:cubicBezTo>
                    <a:cubicBezTo>
                      <a:pt x="224" y="64"/>
                      <a:pt x="256" y="976"/>
                      <a:pt x="480" y="1136"/>
                    </a:cubicBezTo>
                    <a:cubicBezTo>
                      <a:pt x="704" y="1296"/>
                      <a:pt x="1328" y="1024"/>
                      <a:pt x="1488" y="992"/>
                    </a:cubicBezTo>
                    <a:cubicBezTo>
                      <a:pt x="1648" y="960"/>
                      <a:pt x="1544" y="952"/>
                      <a:pt x="1440" y="944"/>
                    </a:cubicBezTo>
                  </a:path>
                </a:pathLst>
              </a:custGeom>
              <a:noFill/>
              <a:ln w="9525">
                <a:solidFill>
                  <a:srgbClr val="C2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grpSp>
      </p:grpSp>
      <p:grpSp>
        <p:nvGrpSpPr>
          <p:cNvPr id="13" name="Group 167">
            <a:extLst>
              <a:ext uri="{FF2B5EF4-FFF2-40B4-BE49-F238E27FC236}">
                <a16:creationId xmlns:a16="http://schemas.microsoft.com/office/drawing/2014/main" id="{626AEAB8-EE7C-4085-A83F-FD4EC1A21DF0}"/>
              </a:ext>
            </a:extLst>
          </p:cNvPr>
          <p:cNvGrpSpPr>
            <a:grpSpLocks/>
          </p:cNvGrpSpPr>
          <p:nvPr/>
        </p:nvGrpSpPr>
        <p:grpSpPr bwMode="auto">
          <a:xfrm>
            <a:off x="5850965" y="3777668"/>
            <a:ext cx="1524278" cy="1447800"/>
            <a:chOff x="1008" y="3216"/>
            <a:chExt cx="1296" cy="1104"/>
          </a:xfrm>
        </p:grpSpPr>
        <p:grpSp>
          <p:nvGrpSpPr>
            <p:cNvPr id="14" name="Group 168">
              <a:extLst>
                <a:ext uri="{FF2B5EF4-FFF2-40B4-BE49-F238E27FC236}">
                  <a16:creationId xmlns:a16="http://schemas.microsoft.com/office/drawing/2014/main" id="{8C9E5B86-AF46-49CE-AABB-8AD4577D2E0A}"/>
                </a:ext>
              </a:extLst>
            </p:cNvPr>
            <p:cNvGrpSpPr>
              <a:grpSpLocks/>
            </p:cNvGrpSpPr>
            <p:nvPr/>
          </p:nvGrpSpPr>
          <p:grpSpPr bwMode="auto">
            <a:xfrm>
              <a:off x="1057" y="3456"/>
              <a:ext cx="1151" cy="735"/>
              <a:chOff x="1057" y="3456"/>
              <a:chExt cx="1151" cy="735"/>
            </a:xfrm>
          </p:grpSpPr>
          <p:grpSp>
            <p:nvGrpSpPr>
              <p:cNvPr id="16" name="Group 169">
                <a:extLst>
                  <a:ext uri="{FF2B5EF4-FFF2-40B4-BE49-F238E27FC236}">
                    <a16:creationId xmlns:a16="http://schemas.microsoft.com/office/drawing/2014/main" id="{48F2D068-4522-4ADB-B434-74BF6F8A8198}"/>
                  </a:ext>
                </a:extLst>
              </p:cNvPr>
              <p:cNvGrpSpPr>
                <a:grpSpLocks/>
              </p:cNvGrpSpPr>
              <p:nvPr/>
            </p:nvGrpSpPr>
            <p:grpSpPr bwMode="auto">
              <a:xfrm>
                <a:off x="1680" y="3456"/>
                <a:ext cx="528" cy="576"/>
                <a:chOff x="1680" y="3456"/>
                <a:chExt cx="528" cy="576"/>
              </a:xfrm>
            </p:grpSpPr>
            <p:sp>
              <p:nvSpPr>
                <p:cNvPr id="32" name="Rectangle 170">
                  <a:extLst>
                    <a:ext uri="{FF2B5EF4-FFF2-40B4-BE49-F238E27FC236}">
                      <a16:creationId xmlns:a16="http://schemas.microsoft.com/office/drawing/2014/main" id="{84358C99-2B44-4E38-B56F-B199904321F1}"/>
                    </a:ext>
                  </a:extLst>
                </p:cNvPr>
                <p:cNvSpPr>
                  <a:spLocks noChangeArrowheads="1"/>
                </p:cNvSpPr>
                <p:nvPr/>
              </p:nvSpPr>
              <p:spPr bwMode="auto">
                <a:xfrm>
                  <a:off x="1776" y="3600"/>
                  <a:ext cx="336" cy="4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33" name="AutoShape 171">
                  <a:extLst>
                    <a:ext uri="{FF2B5EF4-FFF2-40B4-BE49-F238E27FC236}">
                      <a16:creationId xmlns:a16="http://schemas.microsoft.com/office/drawing/2014/main" id="{35DF14DD-470A-4B69-8C2D-F5A67663B6E4}"/>
                    </a:ext>
                  </a:extLst>
                </p:cNvPr>
                <p:cNvSpPr>
                  <a:spLocks noChangeArrowheads="1"/>
                </p:cNvSpPr>
                <p:nvPr/>
              </p:nvSpPr>
              <p:spPr bwMode="auto">
                <a:xfrm>
                  <a:off x="1680" y="3456"/>
                  <a:ext cx="528" cy="144"/>
                </a:xfrm>
                <a:prstGeom prst="triangle">
                  <a:avLst>
                    <a:gd name="adj" fmla="val 50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34" name="Rectangle 172">
                  <a:extLst>
                    <a:ext uri="{FF2B5EF4-FFF2-40B4-BE49-F238E27FC236}">
                      <a16:creationId xmlns:a16="http://schemas.microsoft.com/office/drawing/2014/main" id="{CF496881-5B86-4531-8FD0-4619C4EB1692}"/>
                    </a:ext>
                  </a:extLst>
                </p:cNvPr>
                <p:cNvSpPr>
                  <a:spLocks noChangeArrowheads="1"/>
                </p:cNvSpPr>
                <p:nvPr/>
              </p:nvSpPr>
              <p:spPr bwMode="auto">
                <a:xfrm>
                  <a:off x="1824" y="3648"/>
                  <a:ext cx="96"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35" name="Rectangle 173">
                  <a:extLst>
                    <a:ext uri="{FF2B5EF4-FFF2-40B4-BE49-F238E27FC236}">
                      <a16:creationId xmlns:a16="http://schemas.microsoft.com/office/drawing/2014/main" id="{650545D0-785D-4326-BB10-97DD19385897}"/>
                    </a:ext>
                  </a:extLst>
                </p:cNvPr>
                <p:cNvSpPr>
                  <a:spLocks noChangeArrowheads="1"/>
                </p:cNvSpPr>
                <p:nvPr/>
              </p:nvSpPr>
              <p:spPr bwMode="auto">
                <a:xfrm>
                  <a:off x="1968" y="3648"/>
                  <a:ext cx="96"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36" name="Rectangle 174">
                  <a:extLst>
                    <a:ext uri="{FF2B5EF4-FFF2-40B4-BE49-F238E27FC236}">
                      <a16:creationId xmlns:a16="http://schemas.microsoft.com/office/drawing/2014/main" id="{68D4DA6A-920E-4EEE-AFB8-74157A7ABF04}"/>
                    </a:ext>
                  </a:extLst>
                </p:cNvPr>
                <p:cNvSpPr>
                  <a:spLocks noChangeArrowheads="1"/>
                </p:cNvSpPr>
                <p:nvPr/>
              </p:nvSpPr>
              <p:spPr bwMode="auto">
                <a:xfrm>
                  <a:off x="1872" y="3840"/>
                  <a:ext cx="144" cy="19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grpSp>
          <p:grpSp>
            <p:nvGrpSpPr>
              <p:cNvPr id="17" name="Group 175">
                <a:extLst>
                  <a:ext uri="{FF2B5EF4-FFF2-40B4-BE49-F238E27FC236}">
                    <a16:creationId xmlns:a16="http://schemas.microsoft.com/office/drawing/2014/main" id="{A530BFFD-FD50-4FBF-927C-11C56BD0AA25}"/>
                  </a:ext>
                </a:extLst>
              </p:cNvPr>
              <p:cNvGrpSpPr>
                <a:grpSpLocks/>
              </p:cNvGrpSpPr>
              <p:nvPr/>
            </p:nvGrpSpPr>
            <p:grpSpPr bwMode="auto">
              <a:xfrm>
                <a:off x="1296" y="3600"/>
                <a:ext cx="384" cy="288"/>
                <a:chOff x="298" y="3280"/>
                <a:chExt cx="754" cy="800"/>
              </a:xfrm>
            </p:grpSpPr>
            <p:sp>
              <p:nvSpPr>
                <p:cNvPr id="19" name="Freeform 176">
                  <a:extLst>
                    <a:ext uri="{FF2B5EF4-FFF2-40B4-BE49-F238E27FC236}">
                      <a16:creationId xmlns:a16="http://schemas.microsoft.com/office/drawing/2014/main" id="{D5AA898C-95C5-4714-8B1C-CD3AFFFB5146}"/>
                    </a:ext>
                  </a:extLst>
                </p:cNvPr>
                <p:cNvSpPr>
                  <a:spLocks/>
                </p:cNvSpPr>
                <p:nvPr/>
              </p:nvSpPr>
              <p:spPr bwMode="auto">
                <a:xfrm>
                  <a:off x="504" y="3552"/>
                  <a:ext cx="328" cy="297"/>
                </a:xfrm>
                <a:custGeom>
                  <a:avLst/>
                  <a:gdLst>
                    <a:gd name="T0" fmla="*/ 172 w 1057"/>
                    <a:gd name="T1" fmla="*/ 26 h 912"/>
                    <a:gd name="T2" fmla="*/ 142 w 1057"/>
                    <a:gd name="T3" fmla="*/ 12 h 912"/>
                    <a:gd name="T4" fmla="*/ 109 w 1057"/>
                    <a:gd name="T5" fmla="*/ 12 h 912"/>
                    <a:gd name="T6" fmla="*/ 70 w 1057"/>
                    <a:gd name="T7" fmla="*/ 40 h 912"/>
                    <a:gd name="T8" fmla="*/ 60 w 1057"/>
                    <a:gd name="T9" fmla="*/ 77 h 912"/>
                    <a:gd name="T10" fmla="*/ 83 w 1057"/>
                    <a:gd name="T11" fmla="*/ 111 h 912"/>
                    <a:gd name="T12" fmla="*/ 60 w 1057"/>
                    <a:gd name="T13" fmla="*/ 118 h 912"/>
                    <a:gd name="T14" fmla="*/ 23 w 1057"/>
                    <a:gd name="T15" fmla="*/ 148 h 912"/>
                    <a:gd name="T16" fmla="*/ 13 w 1057"/>
                    <a:gd name="T17" fmla="*/ 189 h 912"/>
                    <a:gd name="T18" fmla="*/ 32 w 1057"/>
                    <a:gd name="T19" fmla="*/ 202 h 912"/>
                    <a:gd name="T20" fmla="*/ 59 w 1057"/>
                    <a:gd name="T21" fmla="*/ 191 h 912"/>
                    <a:gd name="T22" fmla="*/ 46 w 1057"/>
                    <a:gd name="T23" fmla="*/ 221 h 912"/>
                    <a:gd name="T24" fmla="*/ 56 w 1057"/>
                    <a:gd name="T25" fmla="*/ 241 h 912"/>
                    <a:gd name="T26" fmla="*/ 72 w 1057"/>
                    <a:gd name="T27" fmla="*/ 252 h 912"/>
                    <a:gd name="T28" fmla="*/ 90 w 1057"/>
                    <a:gd name="T29" fmla="*/ 280 h 912"/>
                    <a:gd name="T30" fmla="*/ 133 w 1057"/>
                    <a:gd name="T31" fmla="*/ 285 h 912"/>
                    <a:gd name="T32" fmla="*/ 162 w 1057"/>
                    <a:gd name="T33" fmla="*/ 259 h 912"/>
                    <a:gd name="T34" fmla="*/ 166 w 1057"/>
                    <a:gd name="T35" fmla="*/ 224 h 912"/>
                    <a:gd name="T36" fmla="*/ 153 w 1057"/>
                    <a:gd name="T37" fmla="*/ 193 h 912"/>
                    <a:gd name="T38" fmla="*/ 149 w 1057"/>
                    <a:gd name="T39" fmla="*/ 171 h 912"/>
                    <a:gd name="T40" fmla="*/ 172 w 1057"/>
                    <a:gd name="T41" fmla="*/ 186 h 912"/>
                    <a:gd name="T42" fmla="*/ 203 w 1057"/>
                    <a:gd name="T43" fmla="*/ 189 h 912"/>
                    <a:gd name="T44" fmla="*/ 219 w 1057"/>
                    <a:gd name="T45" fmla="*/ 158 h 912"/>
                    <a:gd name="T46" fmla="*/ 202 w 1057"/>
                    <a:gd name="T47" fmla="*/ 130 h 912"/>
                    <a:gd name="T48" fmla="*/ 165 w 1057"/>
                    <a:gd name="T49" fmla="*/ 99 h 912"/>
                    <a:gd name="T50" fmla="*/ 140 w 1057"/>
                    <a:gd name="T51" fmla="*/ 92 h 912"/>
                    <a:gd name="T52" fmla="*/ 192 w 1057"/>
                    <a:gd name="T53" fmla="*/ 74 h 912"/>
                    <a:gd name="T54" fmla="*/ 256 w 1057"/>
                    <a:gd name="T55" fmla="*/ 43 h 912"/>
                    <a:gd name="T56" fmla="*/ 276 w 1057"/>
                    <a:gd name="T57" fmla="*/ 42 h 912"/>
                    <a:gd name="T58" fmla="*/ 212 w 1057"/>
                    <a:gd name="T59" fmla="*/ 74 h 912"/>
                    <a:gd name="T60" fmla="*/ 192 w 1057"/>
                    <a:gd name="T61" fmla="*/ 102 h 912"/>
                    <a:gd name="T62" fmla="*/ 289 w 1057"/>
                    <a:gd name="T63" fmla="*/ 157 h 912"/>
                    <a:gd name="T64" fmla="*/ 325 w 1057"/>
                    <a:gd name="T65" fmla="*/ 174 h 912"/>
                    <a:gd name="T66" fmla="*/ 226 w 1057"/>
                    <a:gd name="T67" fmla="*/ 139 h 912"/>
                    <a:gd name="T68" fmla="*/ 229 w 1057"/>
                    <a:gd name="T69" fmla="*/ 160 h 912"/>
                    <a:gd name="T70" fmla="*/ 222 w 1057"/>
                    <a:gd name="T71" fmla="*/ 199 h 912"/>
                    <a:gd name="T72" fmla="*/ 182 w 1057"/>
                    <a:gd name="T73" fmla="*/ 203 h 912"/>
                    <a:gd name="T74" fmla="*/ 183 w 1057"/>
                    <a:gd name="T75" fmla="*/ 226 h 912"/>
                    <a:gd name="T76" fmla="*/ 168 w 1057"/>
                    <a:gd name="T77" fmla="*/ 275 h 912"/>
                    <a:gd name="T78" fmla="*/ 125 w 1057"/>
                    <a:gd name="T79" fmla="*/ 297 h 912"/>
                    <a:gd name="T80" fmla="*/ 77 w 1057"/>
                    <a:gd name="T81" fmla="*/ 287 h 912"/>
                    <a:gd name="T82" fmla="*/ 63 w 1057"/>
                    <a:gd name="T83" fmla="*/ 258 h 912"/>
                    <a:gd name="T84" fmla="*/ 43 w 1057"/>
                    <a:gd name="T85" fmla="*/ 252 h 912"/>
                    <a:gd name="T86" fmla="*/ 37 w 1057"/>
                    <a:gd name="T87" fmla="*/ 231 h 912"/>
                    <a:gd name="T88" fmla="*/ 40 w 1057"/>
                    <a:gd name="T89" fmla="*/ 209 h 912"/>
                    <a:gd name="T90" fmla="*/ 7 w 1057"/>
                    <a:gd name="T91" fmla="*/ 203 h 912"/>
                    <a:gd name="T92" fmla="*/ 0 w 1057"/>
                    <a:gd name="T93" fmla="*/ 167 h 912"/>
                    <a:gd name="T94" fmla="*/ 20 w 1057"/>
                    <a:gd name="T95" fmla="*/ 130 h 912"/>
                    <a:gd name="T96" fmla="*/ 49 w 1057"/>
                    <a:gd name="T97" fmla="*/ 109 h 912"/>
                    <a:gd name="T98" fmla="*/ 53 w 1057"/>
                    <a:gd name="T99" fmla="*/ 91 h 912"/>
                    <a:gd name="T100" fmla="*/ 53 w 1057"/>
                    <a:gd name="T101" fmla="*/ 63 h 912"/>
                    <a:gd name="T102" fmla="*/ 70 w 1057"/>
                    <a:gd name="T103" fmla="*/ 22 h 912"/>
                    <a:gd name="T104" fmla="*/ 113 w 1057"/>
                    <a:gd name="T105" fmla="*/ 0 h 912"/>
                    <a:gd name="T106" fmla="*/ 165 w 1057"/>
                    <a:gd name="T107" fmla="*/ 4 h 912"/>
                    <a:gd name="T108" fmla="*/ 178 w 1057"/>
                    <a:gd name="T109" fmla="*/ 15 h 9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57" h="912">
                      <a:moveTo>
                        <a:pt x="575" y="47"/>
                      </a:moveTo>
                      <a:lnTo>
                        <a:pt x="554" y="79"/>
                      </a:lnTo>
                      <a:lnTo>
                        <a:pt x="493" y="65"/>
                      </a:lnTo>
                      <a:lnTo>
                        <a:pt x="457" y="36"/>
                      </a:lnTo>
                      <a:lnTo>
                        <a:pt x="418" y="25"/>
                      </a:lnTo>
                      <a:lnTo>
                        <a:pt x="350" y="36"/>
                      </a:lnTo>
                      <a:lnTo>
                        <a:pt x="275" y="75"/>
                      </a:lnTo>
                      <a:lnTo>
                        <a:pt x="225" y="122"/>
                      </a:lnTo>
                      <a:lnTo>
                        <a:pt x="204" y="175"/>
                      </a:lnTo>
                      <a:lnTo>
                        <a:pt x="193" y="235"/>
                      </a:lnTo>
                      <a:lnTo>
                        <a:pt x="222" y="310"/>
                      </a:lnTo>
                      <a:lnTo>
                        <a:pt x="268" y="342"/>
                      </a:lnTo>
                      <a:lnTo>
                        <a:pt x="265" y="356"/>
                      </a:lnTo>
                      <a:lnTo>
                        <a:pt x="193" y="363"/>
                      </a:lnTo>
                      <a:lnTo>
                        <a:pt x="118" y="396"/>
                      </a:lnTo>
                      <a:lnTo>
                        <a:pt x="75" y="453"/>
                      </a:lnTo>
                      <a:lnTo>
                        <a:pt x="43" y="524"/>
                      </a:lnTo>
                      <a:lnTo>
                        <a:pt x="43" y="581"/>
                      </a:lnTo>
                      <a:lnTo>
                        <a:pt x="65" y="613"/>
                      </a:lnTo>
                      <a:lnTo>
                        <a:pt x="104" y="621"/>
                      </a:lnTo>
                      <a:lnTo>
                        <a:pt x="168" y="603"/>
                      </a:lnTo>
                      <a:lnTo>
                        <a:pt x="190" y="588"/>
                      </a:lnTo>
                      <a:lnTo>
                        <a:pt x="172" y="610"/>
                      </a:lnTo>
                      <a:lnTo>
                        <a:pt x="147" y="678"/>
                      </a:lnTo>
                      <a:lnTo>
                        <a:pt x="147" y="709"/>
                      </a:lnTo>
                      <a:lnTo>
                        <a:pt x="179" y="741"/>
                      </a:lnTo>
                      <a:lnTo>
                        <a:pt x="232" y="741"/>
                      </a:lnTo>
                      <a:lnTo>
                        <a:pt x="232" y="773"/>
                      </a:lnTo>
                      <a:lnTo>
                        <a:pt x="247" y="834"/>
                      </a:lnTo>
                      <a:lnTo>
                        <a:pt x="290" y="859"/>
                      </a:lnTo>
                      <a:lnTo>
                        <a:pt x="365" y="876"/>
                      </a:lnTo>
                      <a:lnTo>
                        <a:pt x="429" y="876"/>
                      </a:lnTo>
                      <a:lnTo>
                        <a:pt x="493" y="837"/>
                      </a:lnTo>
                      <a:lnTo>
                        <a:pt x="522" y="794"/>
                      </a:lnTo>
                      <a:lnTo>
                        <a:pt x="536" y="741"/>
                      </a:lnTo>
                      <a:lnTo>
                        <a:pt x="536" y="687"/>
                      </a:lnTo>
                      <a:lnTo>
                        <a:pt x="532" y="635"/>
                      </a:lnTo>
                      <a:lnTo>
                        <a:pt x="493" y="592"/>
                      </a:lnTo>
                      <a:lnTo>
                        <a:pt x="468" y="535"/>
                      </a:lnTo>
                      <a:lnTo>
                        <a:pt x="479" y="524"/>
                      </a:lnTo>
                      <a:lnTo>
                        <a:pt x="522" y="549"/>
                      </a:lnTo>
                      <a:lnTo>
                        <a:pt x="554" y="571"/>
                      </a:lnTo>
                      <a:lnTo>
                        <a:pt x="607" y="581"/>
                      </a:lnTo>
                      <a:lnTo>
                        <a:pt x="654" y="581"/>
                      </a:lnTo>
                      <a:lnTo>
                        <a:pt x="697" y="549"/>
                      </a:lnTo>
                      <a:lnTo>
                        <a:pt x="707" y="485"/>
                      </a:lnTo>
                      <a:lnTo>
                        <a:pt x="693" y="442"/>
                      </a:lnTo>
                      <a:lnTo>
                        <a:pt x="650" y="399"/>
                      </a:lnTo>
                      <a:lnTo>
                        <a:pt x="600" y="346"/>
                      </a:lnTo>
                      <a:lnTo>
                        <a:pt x="532" y="303"/>
                      </a:lnTo>
                      <a:lnTo>
                        <a:pt x="482" y="288"/>
                      </a:lnTo>
                      <a:lnTo>
                        <a:pt x="450" y="281"/>
                      </a:lnTo>
                      <a:lnTo>
                        <a:pt x="479" y="260"/>
                      </a:lnTo>
                      <a:lnTo>
                        <a:pt x="618" y="228"/>
                      </a:lnTo>
                      <a:lnTo>
                        <a:pt x="707" y="193"/>
                      </a:lnTo>
                      <a:lnTo>
                        <a:pt x="825" y="133"/>
                      </a:lnTo>
                      <a:lnTo>
                        <a:pt x="886" y="100"/>
                      </a:lnTo>
                      <a:lnTo>
                        <a:pt x="889" y="129"/>
                      </a:lnTo>
                      <a:lnTo>
                        <a:pt x="761" y="186"/>
                      </a:lnTo>
                      <a:lnTo>
                        <a:pt x="682" y="228"/>
                      </a:lnTo>
                      <a:lnTo>
                        <a:pt x="597" y="281"/>
                      </a:lnTo>
                      <a:lnTo>
                        <a:pt x="618" y="313"/>
                      </a:lnTo>
                      <a:lnTo>
                        <a:pt x="782" y="406"/>
                      </a:lnTo>
                      <a:lnTo>
                        <a:pt x="932" y="481"/>
                      </a:lnTo>
                      <a:lnTo>
                        <a:pt x="1057" y="524"/>
                      </a:lnTo>
                      <a:lnTo>
                        <a:pt x="1046" y="535"/>
                      </a:lnTo>
                      <a:lnTo>
                        <a:pt x="854" y="471"/>
                      </a:lnTo>
                      <a:lnTo>
                        <a:pt x="729" y="428"/>
                      </a:lnTo>
                      <a:lnTo>
                        <a:pt x="718" y="442"/>
                      </a:lnTo>
                      <a:lnTo>
                        <a:pt x="739" y="492"/>
                      </a:lnTo>
                      <a:lnTo>
                        <a:pt x="739" y="549"/>
                      </a:lnTo>
                      <a:lnTo>
                        <a:pt x="714" y="610"/>
                      </a:lnTo>
                      <a:lnTo>
                        <a:pt x="654" y="624"/>
                      </a:lnTo>
                      <a:lnTo>
                        <a:pt x="586" y="624"/>
                      </a:lnTo>
                      <a:lnTo>
                        <a:pt x="568" y="624"/>
                      </a:lnTo>
                      <a:lnTo>
                        <a:pt x="589" y="694"/>
                      </a:lnTo>
                      <a:lnTo>
                        <a:pt x="575" y="762"/>
                      </a:lnTo>
                      <a:lnTo>
                        <a:pt x="543" y="844"/>
                      </a:lnTo>
                      <a:lnTo>
                        <a:pt x="479" y="901"/>
                      </a:lnTo>
                      <a:lnTo>
                        <a:pt x="404" y="912"/>
                      </a:lnTo>
                      <a:lnTo>
                        <a:pt x="297" y="909"/>
                      </a:lnTo>
                      <a:lnTo>
                        <a:pt x="247" y="880"/>
                      </a:lnTo>
                      <a:lnTo>
                        <a:pt x="215" y="844"/>
                      </a:lnTo>
                      <a:lnTo>
                        <a:pt x="204" y="791"/>
                      </a:lnTo>
                      <a:lnTo>
                        <a:pt x="204" y="773"/>
                      </a:lnTo>
                      <a:lnTo>
                        <a:pt x="140" y="773"/>
                      </a:lnTo>
                      <a:lnTo>
                        <a:pt x="118" y="741"/>
                      </a:lnTo>
                      <a:lnTo>
                        <a:pt x="118" y="709"/>
                      </a:lnTo>
                      <a:lnTo>
                        <a:pt x="118" y="674"/>
                      </a:lnTo>
                      <a:lnTo>
                        <a:pt x="129" y="642"/>
                      </a:lnTo>
                      <a:lnTo>
                        <a:pt x="83" y="646"/>
                      </a:lnTo>
                      <a:lnTo>
                        <a:pt x="22" y="624"/>
                      </a:lnTo>
                      <a:lnTo>
                        <a:pt x="8" y="578"/>
                      </a:lnTo>
                      <a:lnTo>
                        <a:pt x="0" y="513"/>
                      </a:lnTo>
                      <a:lnTo>
                        <a:pt x="22" y="453"/>
                      </a:lnTo>
                      <a:lnTo>
                        <a:pt x="65" y="399"/>
                      </a:lnTo>
                      <a:lnTo>
                        <a:pt x="108" y="367"/>
                      </a:lnTo>
                      <a:lnTo>
                        <a:pt x="157" y="335"/>
                      </a:lnTo>
                      <a:lnTo>
                        <a:pt x="200" y="335"/>
                      </a:lnTo>
                      <a:lnTo>
                        <a:pt x="172" y="278"/>
                      </a:lnTo>
                      <a:lnTo>
                        <a:pt x="168" y="235"/>
                      </a:lnTo>
                      <a:lnTo>
                        <a:pt x="172" y="193"/>
                      </a:lnTo>
                      <a:lnTo>
                        <a:pt x="193" y="129"/>
                      </a:lnTo>
                      <a:lnTo>
                        <a:pt x="225" y="68"/>
                      </a:lnTo>
                      <a:lnTo>
                        <a:pt x="279" y="36"/>
                      </a:lnTo>
                      <a:lnTo>
                        <a:pt x="365" y="0"/>
                      </a:lnTo>
                      <a:lnTo>
                        <a:pt x="461" y="4"/>
                      </a:lnTo>
                      <a:lnTo>
                        <a:pt x="532" y="11"/>
                      </a:lnTo>
                      <a:lnTo>
                        <a:pt x="564" y="25"/>
                      </a:lnTo>
                      <a:lnTo>
                        <a:pt x="575" y="47"/>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0" name="Freeform 177">
                  <a:extLst>
                    <a:ext uri="{FF2B5EF4-FFF2-40B4-BE49-F238E27FC236}">
                      <a16:creationId xmlns:a16="http://schemas.microsoft.com/office/drawing/2014/main" id="{B077415E-83E7-459B-9C7A-4B388EBD9002}"/>
                    </a:ext>
                  </a:extLst>
                </p:cNvPr>
                <p:cNvSpPr>
                  <a:spLocks/>
                </p:cNvSpPr>
                <p:nvPr/>
              </p:nvSpPr>
              <p:spPr bwMode="auto">
                <a:xfrm>
                  <a:off x="599" y="3661"/>
                  <a:ext cx="38" cy="40"/>
                </a:xfrm>
                <a:custGeom>
                  <a:avLst/>
                  <a:gdLst>
                    <a:gd name="T0" fmla="*/ 1 w 123"/>
                    <a:gd name="T1" fmla="*/ 14 h 119"/>
                    <a:gd name="T2" fmla="*/ 13 w 123"/>
                    <a:gd name="T3" fmla="*/ 25 h 119"/>
                    <a:gd name="T4" fmla="*/ 17 w 123"/>
                    <a:gd name="T5" fmla="*/ 36 h 119"/>
                    <a:gd name="T6" fmla="*/ 24 w 123"/>
                    <a:gd name="T7" fmla="*/ 40 h 119"/>
                    <a:gd name="T8" fmla="*/ 27 w 123"/>
                    <a:gd name="T9" fmla="*/ 29 h 119"/>
                    <a:gd name="T10" fmla="*/ 38 w 123"/>
                    <a:gd name="T11" fmla="*/ 22 h 119"/>
                    <a:gd name="T12" fmla="*/ 27 w 123"/>
                    <a:gd name="T13" fmla="*/ 13 h 119"/>
                    <a:gd name="T14" fmla="*/ 27 w 123"/>
                    <a:gd name="T15" fmla="*/ 0 h 119"/>
                    <a:gd name="T16" fmla="*/ 17 w 123"/>
                    <a:gd name="T17" fmla="*/ 4 h 119"/>
                    <a:gd name="T18" fmla="*/ 0 w 123"/>
                    <a:gd name="T19" fmla="*/ 6 h 119"/>
                    <a:gd name="T20" fmla="*/ 1 w 123"/>
                    <a:gd name="T21" fmla="*/ 14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3" h="119">
                      <a:moveTo>
                        <a:pt x="4" y="43"/>
                      </a:moveTo>
                      <a:lnTo>
                        <a:pt x="43" y="75"/>
                      </a:lnTo>
                      <a:lnTo>
                        <a:pt x="54" y="107"/>
                      </a:lnTo>
                      <a:lnTo>
                        <a:pt x="79" y="119"/>
                      </a:lnTo>
                      <a:lnTo>
                        <a:pt x="86" y="86"/>
                      </a:lnTo>
                      <a:lnTo>
                        <a:pt x="123" y="64"/>
                      </a:lnTo>
                      <a:lnTo>
                        <a:pt x="86" y="39"/>
                      </a:lnTo>
                      <a:lnTo>
                        <a:pt x="89" y="0"/>
                      </a:lnTo>
                      <a:lnTo>
                        <a:pt x="54" y="11"/>
                      </a:lnTo>
                      <a:lnTo>
                        <a:pt x="0" y="18"/>
                      </a:lnTo>
                      <a:lnTo>
                        <a:pt x="4" y="43"/>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1" name="Freeform 178">
                  <a:extLst>
                    <a:ext uri="{FF2B5EF4-FFF2-40B4-BE49-F238E27FC236}">
                      <a16:creationId xmlns:a16="http://schemas.microsoft.com/office/drawing/2014/main" id="{268DD3B5-6D9E-4CCA-AAB2-763821B76A32}"/>
                    </a:ext>
                  </a:extLst>
                </p:cNvPr>
                <p:cNvSpPr>
                  <a:spLocks/>
                </p:cNvSpPr>
                <p:nvPr/>
              </p:nvSpPr>
              <p:spPr bwMode="auto">
                <a:xfrm>
                  <a:off x="708" y="3473"/>
                  <a:ext cx="232" cy="384"/>
                </a:xfrm>
                <a:custGeom>
                  <a:avLst/>
                  <a:gdLst>
                    <a:gd name="T0" fmla="*/ 63 w 751"/>
                    <a:gd name="T1" fmla="*/ 14 h 1180"/>
                    <a:gd name="T2" fmla="*/ 11 w 751"/>
                    <a:gd name="T3" fmla="*/ 15 h 1180"/>
                    <a:gd name="T4" fmla="*/ 0 w 751"/>
                    <a:gd name="T5" fmla="*/ 38 h 1180"/>
                    <a:gd name="T6" fmla="*/ 23 w 751"/>
                    <a:gd name="T7" fmla="*/ 32 h 1180"/>
                    <a:gd name="T8" fmla="*/ 50 w 751"/>
                    <a:gd name="T9" fmla="*/ 21 h 1180"/>
                    <a:gd name="T10" fmla="*/ 74 w 751"/>
                    <a:gd name="T11" fmla="*/ 38 h 1180"/>
                    <a:gd name="T12" fmla="*/ 54 w 751"/>
                    <a:gd name="T13" fmla="*/ 71 h 1180"/>
                    <a:gd name="T14" fmla="*/ 58 w 751"/>
                    <a:gd name="T15" fmla="*/ 95 h 1180"/>
                    <a:gd name="T16" fmla="*/ 78 w 751"/>
                    <a:gd name="T17" fmla="*/ 70 h 1180"/>
                    <a:gd name="T18" fmla="*/ 94 w 751"/>
                    <a:gd name="T19" fmla="*/ 71 h 1180"/>
                    <a:gd name="T20" fmla="*/ 126 w 751"/>
                    <a:gd name="T21" fmla="*/ 77 h 1180"/>
                    <a:gd name="T22" fmla="*/ 162 w 751"/>
                    <a:gd name="T23" fmla="*/ 97 h 1180"/>
                    <a:gd name="T24" fmla="*/ 174 w 751"/>
                    <a:gd name="T25" fmla="*/ 123 h 1180"/>
                    <a:gd name="T26" fmla="*/ 170 w 751"/>
                    <a:gd name="T27" fmla="*/ 146 h 1180"/>
                    <a:gd name="T28" fmla="*/ 144 w 751"/>
                    <a:gd name="T29" fmla="*/ 154 h 1180"/>
                    <a:gd name="T30" fmla="*/ 123 w 751"/>
                    <a:gd name="T31" fmla="*/ 165 h 1180"/>
                    <a:gd name="T32" fmla="*/ 183 w 751"/>
                    <a:gd name="T33" fmla="*/ 171 h 1180"/>
                    <a:gd name="T34" fmla="*/ 216 w 751"/>
                    <a:gd name="T35" fmla="*/ 203 h 1180"/>
                    <a:gd name="T36" fmla="*/ 216 w 751"/>
                    <a:gd name="T37" fmla="*/ 272 h 1180"/>
                    <a:gd name="T38" fmla="*/ 197 w 751"/>
                    <a:gd name="T39" fmla="*/ 290 h 1180"/>
                    <a:gd name="T40" fmla="*/ 207 w 751"/>
                    <a:gd name="T41" fmla="*/ 300 h 1180"/>
                    <a:gd name="T42" fmla="*/ 222 w 751"/>
                    <a:gd name="T43" fmla="*/ 332 h 1180"/>
                    <a:gd name="T44" fmla="*/ 206 w 751"/>
                    <a:gd name="T45" fmla="*/ 365 h 1180"/>
                    <a:gd name="T46" fmla="*/ 160 w 751"/>
                    <a:gd name="T47" fmla="*/ 376 h 1180"/>
                    <a:gd name="T48" fmla="*/ 114 w 751"/>
                    <a:gd name="T49" fmla="*/ 351 h 1180"/>
                    <a:gd name="T50" fmla="*/ 93 w 751"/>
                    <a:gd name="T51" fmla="*/ 360 h 1180"/>
                    <a:gd name="T52" fmla="*/ 149 w 751"/>
                    <a:gd name="T53" fmla="*/ 383 h 1180"/>
                    <a:gd name="T54" fmla="*/ 212 w 751"/>
                    <a:gd name="T55" fmla="*/ 374 h 1180"/>
                    <a:gd name="T56" fmla="*/ 232 w 751"/>
                    <a:gd name="T57" fmla="*/ 339 h 1180"/>
                    <a:gd name="T58" fmla="*/ 226 w 751"/>
                    <a:gd name="T59" fmla="*/ 297 h 1180"/>
                    <a:gd name="T60" fmla="*/ 223 w 751"/>
                    <a:gd name="T61" fmla="*/ 275 h 1180"/>
                    <a:gd name="T62" fmla="*/ 226 w 751"/>
                    <a:gd name="T63" fmla="*/ 207 h 1180"/>
                    <a:gd name="T64" fmla="*/ 200 w 751"/>
                    <a:gd name="T65" fmla="*/ 165 h 1180"/>
                    <a:gd name="T66" fmla="*/ 187 w 751"/>
                    <a:gd name="T67" fmla="*/ 129 h 1180"/>
                    <a:gd name="T68" fmla="*/ 159 w 751"/>
                    <a:gd name="T69" fmla="*/ 78 h 1180"/>
                    <a:gd name="T70" fmla="*/ 117 w 751"/>
                    <a:gd name="T71" fmla="*/ 63 h 1180"/>
                    <a:gd name="T72" fmla="*/ 94 w 751"/>
                    <a:gd name="T73" fmla="*/ 49 h 1180"/>
                    <a:gd name="T74" fmla="*/ 113 w 751"/>
                    <a:gd name="T75" fmla="*/ 0 h 1180"/>
                    <a:gd name="T76" fmla="*/ 80 w 751"/>
                    <a:gd name="T77" fmla="*/ 22 h 11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1" h="1180">
                      <a:moveTo>
                        <a:pt x="259" y="68"/>
                      </a:moveTo>
                      <a:lnTo>
                        <a:pt x="205" y="43"/>
                      </a:lnTo>
                      <a:lnTo>
                        <a:pt x="80" y="22"/>
                      </a:lnTo>
                      <a:lnTo>
                        <a:pt x="37" y="47"/>
                      </a:lnTo>
                      <a:lnTo>
                        <a:pt x="0" y="79"/>
                      </a:lnTo>
                      <a:lnTo>
                        <a:pt x="0" y="118"/>
                      </a:lnTo>
                      <a:lnTo>
                        <a:pt x="34" y="129"/>
                      </a:lnTo>
                      <a:lnTo>
                        <a:pt x="76" y="97"/>
                      </a:lnTo>
                      <a:lnTo>
                        <a:pt x="119" y="65"/>
                      </a:lnTo>
                      <a:lnTo>
                        <a:pt x="162" y="65"/>
                      </a:lnTo>
                      <a:lnTo>
                        <a:pt x="205" y="86"/>
                      </a:lnTo>
                      <a:lnTo>
                        <a:pt x="241" y="118"/>
                      </a:lnTo>
                      <a:lnTo>
                        <a:pt x="241" y="133"/>
                      </a:lnTo>
                      <a:lnTo>
                        <a:pt x="176" y="218"/>
                      </a:lnTo>
                      <a:lnTo>
                        <a:pt x="166" y="272"/>
                      </a:lnTo>
                      <a:lnTo>
                        <a:pt x="187" y="293"/>
                      </a:lnTo>
                      <a:lnTo>
                        <a:pt x="226" y="268"/>
                      </a:lnTo>
                      <a:lnTo>
                        <a:pt x="251" y="215"/>
                      </a:lnTo>
                      <a:lnTo>
                        <a:pt x="273" y="193"/>
                      </a:lnTo>
                      <a:lnTo>
                        <a:pt x="305" y="218"/>
                      </a:lnTo>
                      <a:lnTo>
                        <a:pt x="334" y="229"/>
                      </a:lnTo>
                      <a:lnTo>
                        <a:pt x="408" y="236"/>
                      </a:lnTo>
                      <a:lnTo>
                        <a:pt x="483" y="261"/>
                      </a:lnTo>
                      <a:lnTo>
                        <a:pt x="526" y="299"/>
                      </a:lnTo>
                      <a:lnTo>
                        <a:pt x="551" y="335"/>
                      </a:lnTo>
                      <a:lnTo>
                        <a:pt x="562" y="378"/>
                      </a:lnTo>
                      <a:lnTo>
                        <a:pt x="558" y="417"/>
                      </a:lnTo>
                      <a:lnTo>
                        <a:pt x="551" y="449"/>
                      </a:lnTo>
                      <a:lnTo>
                        <a:pt x="526" y="463"/>
                      </a:lnTo>
                      <a:lnTo>
                        <a:pt x="466" y="474"/>
                      </a:lnTo>
                      <a:lnTo>
                        <a:pt x="398" y="492"/>
                      </a:lnTo>
                      <a:lnTo>
                        <a:pt x="398" y="506"/>
                      </a:lnTo>
                      <a:lnTo>
                        <a:pt x="487" y="506"/>
                      </a:lnTo>
                      <a:lnTo>
                        <a:pt x="591" y="524"/>
                      </a:lnTo>
                      <a:lnTo>
                        <a:pt x="658" y="567"/>
                      </a:lnTo>
                      <a:lnTo>
                        <a:pt x="698" y="624"/>
                      </a:lnTo>
                      <a:lnTo>
                        <a:pt x="712" y="738"/>
                      </a:lnTo>
                      <a:lnTo>
                        <a:pt x="698" y="835"/>
                      </a:lnTo>
                      <a:lnTo>
                        <a:pt x="669" y="867"/>
                      </a:lnTo>
                      <a:lnTo>
                        <a:pt x="637" y="891"/>
                      </a:lnTo>
                      <a:lnTo>
                        <a:pt x="616" y="909"/>
                      </a:lnTo>
                      <a:lnTo>
                        <a:pt x="669" y="923"/>
                      </a:lnTo>
                      <a:lnTo>
                        <a:pt x="708" y="962"/>
                      </a:lnTo>
                      <a:lnTo>
                        <a:pt x="719" y="1019"/>
                      </a:lnTo>
                      <a:lnTo>
                        <a:pt x="701" y="1091"/>
                      </a:lnTo>
                      <a:lnTo>
                        <a:pt x="666" y="1123"/>
                      </a:lnTo>
                      <a:lnTo>
                        <a:pt x="605" y="1155"/>
                      </a:lnTo>
                      <a:lnTo>
                        <a:pt x="519" y="1155"/>
                      </a:lnTo>
                      <a:lnTo>
                        <a:pt x="430" y="1126"/>
                      </a:lnTo>
                      <a:lnTo>
                        <a:pt x="369" y="1080"/>
                      </a:lnTo>
                      <a:lnTo>
                        <a:pt x="323" y="1048"/>
                      </a:lnTo>
                      <a:lnTo>
                        <a:pt x="301" y="1105"/>
                      </a:lnTo>
                      <a:lnTo>
                        <a:pt x="326" y="1144"/>
                      </a:lnTo>
                      <a:lnTo>
                        <a:pt x="483" y="1176"/>
                      </a:lnTo>
                      <a:lnTo>
                        <a:pt x="601" y="1180"/>
                      </a:lnTo>
                      <a:lnTo>
                        <a:pt x="687" y="1148"/>
                      </a:lnTo>
                      <a:lnTo>
                        <a:pt x="730" y="1101"/>
                      </a:lnTo>
                      <a:lnTo>
                        <a:pt x="751" y="1041"/>
                      </a:lnTo>
                      <a:lnTo>
                        <a:pt x="744" y="966"/>
                      </a:lnTo>
                      <a:lnTo>
                        <a:pt x="730" y="912"/>
                      </a:lnTo>
                      <a:lnTo>
                        <a:pt x="708" y="891"/>
                      </a:lnTo>
                      <a:lnTo>
                        <a:pt x="723" y="846"/>
                      </a:lnTo>
                      <a:lnTo>
                        <a:pt x="740" y="760"/>
                      </a:lnTo>
                      <a:lnTo>
                        <a:pt x="733" y="635"/>
                      </a:lnTo>
                      <a:lnTo>
                        <a:pt x="701" y="567"/>
                      </a:lnTo>
                      <a:lnTo>
                        <a:pt x="648" y="506"/>
                      </a:lnTo>
                      <a:lnTo>
                        <a:pt x="591" y="463"/>
                      </a:lnTo>
                      <a:lnTo>
                        <a:pt x="605" y="396"/>
                      </a:lnTo>
                      <a:lnTo>
                        <a:pt x="580" y="293"/>
                      </a:lnTo>
                      <a:lnTo>
                        <a:pt x="516" y="240"/>
                      </a:lnTo>
                      <a:lnTo>
                        <a:pt x="451" y="218"/>
                      </a:lnTo>
                      <a:lnTo>
                        <a:pt x="380" y="193"/>
                      </a:lnTo>
                      <a:lnTo>
                        <a:pt x="334" y="183"/>
                      </a:lnTo>
                      <a:lnTo>
                        <a:pt x="305" y="150"/>
                      </a:lnTo>
                      <a:lnTo>
                        <a:pt x="305" y="129"/>
                      </a:lnTo>
                      <a:lnTo>
                        <a:pt x="366" y="0"/>
                      </a:lnTo>
                      <a:lnTo>
                        <a:pt x="273" y="90"/>
                      </a:lnTo>
                      <a:lnTo>
                        <a:pt x="259" y="68"/>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2" name="Freeform 179">
                  <a:extLst>
                    <a:ext uri="{FF2B5EF4-FFF2-40B4-BE49-F238E27FC236}">
                      <a16:creationId xmlns:a16="http://schemas.microsoft.com/office/drawing/2014/main" id="{8FFA6B19-05E9-41DF-9D69-8FF01FF791EE}"/>
                    </a:ext>
                  </a:extLst>
                </p:cNvPr>
                <p:cNvSpPr>
                  <a:spLocks/>
                </p:cNvSpPr>
                <p:nvPr/>
              </p:nvSpPr>
              <p:spPr bwMode="auto">
                <a:xfrm>
                  <a:off x="921" y="3519"/>
                  <a:ext cx="63" cy="40"/>
                </a:xfrm>
                <a:custGeom>
                  <a:avLst/>
                  <a:gdLst>
                    <a:gd name="T0" fmla="*/ 7 w 202"/>
                    <a:gd name="T1" fmla="*/ 34 h 123"/>
                    <a:gd name="T2" fmla="*/ 55 w 202"/>
                    <a:gd name="T3" fmla="*/ 0 h 123"/>
                    <a:gd name="T4" fmla="*/ 63 w 202"/>
                    <a:gd name="T5" fmla="*/ 4 h 123"/>
                    <a:gd name="T6" fmla="*/ 61 w 202"/>
                    <a:gd name="T7" fmla="*/ 12 h 123"/>
                    <a:gd name="T8" fmla="*/ 0 w 202"/>
                    <a:gd name="T9" fmla="*/ 40 h 123"/>
                    <a:gd name="T10" fmla="*/ 7 w 202"/>
                    <a:gd name="T11" fmla="*/ 34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2" h="123">
                      <a:moveTo>
                        <a:pt x="22" y="105"/>
                      </a:moveTo>
                      <a:lnTo>
                        <a:pt x="175" y="0"/>
                      </a:lnTo>
                      <a:lnTo>
                        <a:pt x="202" y="11"/>
                      </a:lnTo>
                      <a:lnTo>
                        <a:pt x="196" y="38"/>
                      </a:lnTo>
                      <a:lnTo>
                        <a:pt x="0" y="123"/>
                      </a:lnTo>
                      <a:lnTo>
                        <a:pt x="22" y="105"/>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3" name="Freeform 180">
                  <a:extLst>
                    <a:ext uri="{FF2B5EF4-FFF2-40B4-BE49-F238E27FC236}">
                      <a16:creationId xmlns:a16="http://schemas.microsoft.com/office/drawing/2014/main" id="{F814425A-583C-49F3-B24C-06A743E6B906}"/>
                    </a:ext>
                  </a:extLst>
                </p:cNvPr>
                <p:cNvSpPr>
                  <a:spLocks/>
                </p:cNvSpPr>
                <p:nvPr/>
              </p:nvSpPr>
              <p:spPr bwMode="auto">
                <a:xfrm>
                  <a:off x="808" y="3964"/>
                  <a:ext cx="61" cy="105"/>
                </a:xfrm>
                <a:custGeom>
                  <a:avLst/>
                  <a:gdLst>
                    <a:gd name="T0" fmla="*/ 61 w 195"/>
                    <a:gd name="T1" fmla="*/ 105 h 325"/>
                    <a:gd name="T2" fmla="*/ 38 w 195"/>
                    <a:gd name="T3" fmla="*/ 38 h 325"/>
                    <a:gd name="T4" fmla="*/ 13 w 195"/>
                    <a:gd name="T5" fmla="*/ 0 h 325"/>
                    <a:gd name="T6" fmla="*/ 3 w 195"/>
                    <a:gd name="T7" fmla="*/ 0 h 325"/>
                    <a:gd name="T8" fmla="*/ 0 w 195"/>
                    <a:gd name="T9" fmla="*/ 10 h 325"/>
                    <a:gd name="T10" fmla="*/ 20 w 195"/>
                    <a:gd name="T11" fmla="*/ 35 h 325"/>
                    <a:gd name="T12" fmla="*/ 40 w 195"/>
                    <a:gd name="T13" fmla="*/ 67 h 325"/>
                    <a:gd name="T14" fmla="*/ 61 w 195"/>
                    <a:gd name="T15" fmla="*/ 105 h 3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 h="325">
                      <a:moveTo>
                        <a:pt x="195" y="325"/>
                      </a:moveTo>
                      <a:lnTo>
                        <a:pt x="121" y="118"/>
                      </a:lnTo>
                      <a:lnTo>
                        <a:pt x="43" y="0"/>
                      </a:lnTo>
                      <a:lnTo>
                        <a:pt x="11" y="0"/>
                      </a:lnTo>
                      <a:lnTo>
                        <a:pt x="0" y="32"/>
                      </a:lnTo>
                      <a:lnTo>
                        <a:pt x="64" y="107"/>
                      </a:lnTo>
                      <a:lnTo>
                        <a:pt x="129" y="207"/>
                      </a:lnTo>
                      <a:lnTo>
                        <a:pt x="195" y="325"/>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4" name="Freeform 181">
                  <a:extLst>
                    <a:ext uri="{FF2B5EF4-FFF2-40B4-BE49-F238E27FC236}">
                      <a16:creationId xmlns:a16="http://schemas.microsoft.com/office/drawing/2014/main" id="{99F4AA65-604E-4043-8F80-918231C7B5E8}"/>
                    </a:ext>
                  </a:extLst>
                </p:cNvPr>
                <p:cNvSpPr>
                  <a:spLocks/>
                </p:cNvSpPr>
                <p:nvPr/>
              </p:nvSpPr>
              <p:spPr bwMode="auto">
                <a:xfrm>
                  <a:off x="464" y="3795"/>
                  <a:ext cx="328" cy="285"/>
                </a:xfrm>
                <a:custGeom>
                  <a:avLst/>
                  <a:gdLst>
                    <a:gd name="T0" fmla="*/ 318 w 1056"/>
                    <a:gd name="T1" fmla="*/ 40 h 872"/>
                    <a:gd name="T2" fmla="*/ 328 w 1056"/>
                    <a:gd name="T3" fmla="*/ 96 h 872"/>
                    <a:gd name="T4" fmla="*/ 308 w 1056"/>
                    <a:gd name="T5" fmla="*/ 134 h 872"/>
                    <a:gd name="T6" fmla="*/ 270 w 1056"/>
                    <a:gd name="T7" fmla="*/ 133 h 872"/>
                    <a:gd name="T8" fmla="*/ 280 w 1056"/>
                    <a:gd name="T9" fmla="*/ 203 h 872"/>
                    <a:gd name="T10" fmla="*/ 260 w 1056"/>
                    <a:gd name="T11" fmla="*/ 253 h 872"/>
                    <a:gd name="T12" fmla="*/ 226 w 1056"/>
                    <a:gd name="T13" fmla="*/ 278 h 872"/>
                    <a:gd name="T14" fmla="*/ 160 w 1056"/>
                    <a:gd name="T15" fmla="*/ 285 h 872"/>
                    <a:gd name="T16" fmla="*/ 94 w 1056"/>
                    <a:gd name="T17" fmla="*/ 278 h 872"/>
                    <a:gd name="T18" fmla="*/ 57 w 1056"/>
                    <a:gd name="T19" fmla="*/ 235 h 872"/>
                    <a:gd name="T20" fmla="*/ 31 w 1056"/>
                    <a:gd name="T21" fmla="*/ 197 h 872"/>
                    <a:gd name="T22" fmla="*/ 4 w 1056"/>
                    <a:gd name="T23" fmla="*/ 159 h 872"/>
                    <a:gd name="T24" fmla="*/ 0 w 1056"/>
                    <a:gd name="T25" fmla="*/ 106 h 872"/>
                    <a:gd name="T26" fmla="*/ 26 w 1056"/>
                    <a:gd name="T27" fmla="*/ 74 h 872"/>
                    <a:gd name="T28" fmla="*/ 23 w 1056"/>
                    <a:gd name="T29" fmla="*/ 96 h 872"/>
                    <a:gd name="T30" fmla="*/ 11 w 1056"/>
                    <a:gd name="T31" fmla="*/ 141 h 872"/>
                    <a:gd name="T32" fmla="*/ 30 w 1056"/>
                    <a:gd name="T33" fmla="*/ 178 h 872"/>
                    <a:gd name="T34" fmla="*/ 66 w 1056"/>
                    <a:gd name="T35" fmla="*/ 172 h 872"/>
                    <a:gd name="T36" fmla="*/ 90 w 1056"/>
                    <a:gd name="T37" fmla="*/ 168 h 872"/>
                    <a:gd name="T38" fmla="*/ 57 w 1056"/>
                    <a:gd name="T39" fmla="*/ 204 h 872"/>
                    <a:gd name="T40" fmla="*/ 71 w 1056"/>
                    <a:gd name="T41" fmla="*/ 239 h 872"/>
                    <a:gd name="T42" fmla="*/ 114 w 1056"/>
                    <a:gd name="T43" fmla="*/ 270 h 872"/>
                    <a:gd name="T44" fmla="*/ 136 w 1056"/>
                    <a:gd name="T45" fmla="*/ 249 h 872"/>
                    <a:gd name="T46" fmla="*/ 149 w 1056"/>
                    <a:gd name="T47" fmla="*/ 271 h 872"/>
                    <a:gd name="T48" fmla="*/ 187 w 1056"/>
                    <a:gd name="T49" fmla="*/ 277 h 872"/>
                    <a:gd name="T50" fmla="*/ 230 w 1056"/>
                    <a:gd name="T51" fmla="*/ 259 h 872"/>
                    <a:gd name="T52" fmla="*/ 263 w 1056"/>
                    <a:gd name="T53" fmla="*/ 229 h 872"/>
                    <a:gd name="T54" fmla="*/ 267 w 1056"/>
                    <a:gd name="T55" fmla="*/ 187 h 872"/>
                    <a:gd name="T56" fmla="*/ 262 w 1056"/>
                    <a:gd name="T57" fmla="*/ 141 h 872"/>
                    <a:gd name="T58" fmla="*/ 246 w 1056"/>
                    <a:gd name="T59" fmla="*/ 103 h 872"/>
                    <a:gd name="T60" fmla="*/ 275 w 1056"/>
                    <a:gd name="T61" fmla="*/ 119 h 872"/>
                    <a:gd name="T62" fmla="*/ 300 w 1056"/>
                    <a:gd name="T63" fmla="*/ 124 h 872"/>
                    <a:gd name="T64" fmla="*/ 318 w 1056"/>
                    <a:gd name="T65" fmla="*/ 103 h 872"/>
                    <a:gd name="T66" fmla="*/ 313 w 1056"/>
                    <a:gd name="T67" fmla="*/ 61 h 872"/>
                    <a:gd name="T68" fmla="*/ 295 w 1056"/>
                    <a:gd name="T69" fmla="*/ 12 h 872"/>
                    <a:gd name="T70" fmla="*/ 298 w 1056"/>
                    <a:gd name="T71" fmla="*/ 0 h 8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6" h="872">
                      <a:moveTo>
                        <a:pt x="961" y="0"/>
                      </a:moveTo>
                      <a:lnTo>
                        <a:pt x="1025" y="121"/>
                      </a:lnTo>
                      <a:lnTo>
                        <a:pt x="1040" y="203"/>
                      </a:lnTo>
                      <a:lnTo>
                        <a:pt x="1056" y="293"/>
                      </a:lnTo>
                      <a:lnTo>
                        <a:pt x="1040" y="378"/>
                      </a:lnTo>
                      <a:lnTo>
                        <a:pt x="993" y="411"/>
                      </a:lnTo>
                      <a:lnTo>
                        <a:pt x="933" y="421"/>
                      </a:lnTo>
                      <a:lnTo>
                        <a:pt x="868" y="407"/>
                      </a:lnTo>
                      <a:lnTo>
                        <a:pt x="897" y="486"/>
                      </a:lnTo>
                      <a:lnTo>
                        <a:pt x="901" y="621"/>
                      </a:lnTo>
                      <a:lnTo>
                        <a:pt x="886" y="711"/>
                      </a:lnTo>
                      <a:lnTo>
                        <a:pt x="836" y="775"/>
                      </a:lnTo>
                      <a:lnTo>
                        <a:pt x="783" y="814"/>
                      </a:lnTo>
                      <a:lnTo>
                        <a:pt x="729" y="850"/>
                      </a:lnTo>
                      <a:lnTo>
                        <a:pt x="652" y="868"/>
                      </a:lnTo>
                      <a:lnTo>
                        <a:pt x="516" y="872"/>
                      </a:lnTo>
                      <a:lnTo>
                        <a:pt x="409" y="872"/>
                      </a:lnTo>
                      <a:lnTo>
                        <a:pt x="303" y="850"/>
                      </a:lnTo>
                      <a:lnTo>
                        <a:pt x="217" y="786"/>
                      </a:lnTo>
                      <a:lnTo>
                        <a:pt x="182" y="718"/>
                      </a:lnTo>
                      <a:lnTo>
                        <a:pt x="164" y="636"/>
                      </a:lnTo>
                      <a:lnTo>
                        <a:pt x="100" y="603"/>
                      </a:lnTo>
                      <a:lnTo>
                        <a:pt x="35" y="546"/>
                      </a:lnTo>
                      <a:lnTo>
                        <a:pt x="14" y="486"/>
                      </a:lnTo>
                      <a:lnTo>
                        <a:pt x="0" y="411"/>
                      </a:lnTo>
                      <a:lnTo>
                        <a:pt x="0" y="325"/>
                      </a:lnTo>
                      <a:lnTo>
                        <a:pt x="32" y="225"/>
                      </a:lnTo>
                      <a:lnTo>
                        <a:pt x="85" y="225"/>
                      </a:lnTo>
                      <a:lnTo>
                        <a:pt x="96" y="257"/>
                      </a:lnTo>
                      <a:lnTo>
                        <a:pt x="75" y="293"/>
                      </a:lnTo>
                      <a:lnTo>
                        <a:pt x="46" y="336"/>
                      </a:lnTo>
                      <a:lnTo>
                        <a:pt x="35" y="432"/>
                      </a:lnTo>
                      <a:lnTo>
                        <a:pt x="46" y="493"/>
                      </a:lnTo>
                      <a:lnTo>
                        <a:pt x="96" y="546"/>
                      </a:lnTo>
                      <a:lnTo>
                        <a:pt x="150" y="546"/>
                      </a:lnTo>
                      <a:lnTo>
                        <a:pt x="214" y="525"/>
                      </a:lnTo>
                      <a:lnTo>
                        <a:pt x="300" y="471"/>
                      </a:lnTo>
                      <a:lnTo>
                        <a:pt x="289" y="514"/>
                      </a:lnTo>
                      <a:lnTo>
                        <a:pt x="196" y="578"/>
                      </a:lnTo>
                      <a:lnTo>
                        <a:pt x="185" y="625"/>
                      </a:lnTo>
                      <a:lnTo>
                        <a:pt x="207" y="675"/>
                      </a:lnTo>
                      <a:lnTo>
                        <a:pt x="228" y="732"/>
                      </a:lnTo>
                      <a:lnTo>
                        <a:pt x="282" y="796"/>
                      </a:lnTo>
                      <a:lnTo>
                        <a:pt x="366" y="825"/>
                      </a:lnTo>
                      <a:lnTo>
                        <a:pt x="420" y="803"/>
                      </a:lnTo>
                      <a:lnTo>
                        <a:pt x="438" y="761"/>
                      </a:lnTo>
                      <a:lnTo>
                        <a:pt x="459" y="761"/>
                      </a:lnTo>
                      <a:lnTo>
                        <a:pt x="480" y="828"/>
                      </a:lnTo>
                      <a:lnTo>
                        <a:pt x="534" y="846"/>
                      </a:lnTo>
                      <a:lnTo>
                        <a:pt x="602" y="846"/>
                      </a:lnTo>
                      <a:lnTo>
                        <a:pt x="677" y="828"/>
                      </a:lnTo>
                      <a:lnTo>
                        <a:pt x="740" y="793"/>
                      </a:lnTo>
                      <a:lnTo>
                        <a:pt x="815" y="750"/>
                      </a:lnTo>
                      <a:lnTo>
                        <a:pt x="847" y="700"/>
                      </a:lnTo>
                      <a:lnTo>
                        <a:pt x="858" y="643"/>
                      </a:lnTo>
                      <a:lnTo>
                        <a:pt x="858" y="571"/>
                      </a:lnTo>
                      <a:lnTo>
                        <a:pt x="854" y="493"/>
                      </a:lnTo>
                      <a:lnTo>
                        <a:pt x="843" y="432"/>
                      </a:lnTo>
                      <a:lnTo>
                        <a:pt x="822" y="386"/>
                      </a:lnTo>
                      <a:lnTo>
                        <a:pt x="793" y="314"/>
                      </a:lnTo>
                      <a:lnTo>
                        <a:pt x="811" y="300"/>
                      </a:lnTo>
                      <a:lnTo>
                        <a:pt x="886" y="364"/>
                      </a:lnTo>
                      <a:lnTo>
                        <a:pt x="922" y="378"/>
                      </a:lnTo>
                      <a:lnTo>
                        <a:pt x="965" y="378"/>
                      </a:lnTo>
                      <a:lnTo>
                        <a:pt x="997" y="357"/>
                      </a:lnTo>
                      <a:lnTo>
                        <a:pt x="1025" y="314"/>
                      </a:lnTo>
                      <a:lnTo>
                        <a:pt x="1018" y="250"/>
                      </a:lnTo>
                      <a:lnTo>
                        <a:pt x="1008" y="186"/>
                      </a:lnTo>
                      <a:lnTo>
                        <a:pt x="976" y="107"/>
                      </a:lnTo>
                      <a:lnTo>
                        <a:pt x="951" y="36"/>
                      </a:lnTo>
                      <a:lnTo>
                        <a:pt x="940" y="0"/>
                      </a:lnTo>
                      <a:lnTo>
                        <a:pt x="961" y="0"/>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5" name="Freeform 182">
                  <a:extLst>
                    <a:ext uri="{FF2B5EF4-FFF2-40B4-BE49-F238E27FC236}">
                      <a16:creationId xmlns:a16="http://schemas.microsoft.com/office/drawing/2014/main" id="{50115B48-8D1C-472E-BD22-D83C72E99666}"/>
                    </a:ext>
                  </a:extLst>
                </p:cNvPr>
                <p:cNvSpPr>
                  <a:spLocks/>
                </p:cNvSpPr>
                <p:nvPr/>
              </p:nvSpPr>
              <p:spPr bwMode="auto">
                <a:xfrm>
                  <a:off x="644" y="3280"/>
                  <a:ext cx="59" cy="134"/>
                </a:xfrm>
                <a:custGeom>
                  <a:avLst/>
                  <a:gdLst>
                    <a:gd name="T0" fmla="*/ 2 w 192"/>
                    <a:gd name="T1" fmla="*/ 116 h 410"/>
                    <a:gd name="T2" fmla="*/ 20 w 192"/>
                    <a:gd name="T3" fmla="*/ 61 h 410"/>
                    <a:gd name="T4" fmla="*/ 40 w 192"/>
                    <a:gd name="T5" fmla="*/ 21 h 410"/>
                    <a:gd name="T6" fmla="*/ 59 w 192"/>
                    <a:gd name="T7" fmla="*/ 0 h 410"/>
                    <a:gd name="T8" fmla="*/ 47 w 192"/>
                    <a:gd name="T9" fmla="*/ 29 h 410"/>
                    <a:gd name="T10" fmla="*/ 30 w 192"/>
                    <a:gd name="T11" fmla="*/ 74 h 410"/>
                    <a:gd name="T12" fmla="*/ 20 w 192"/>
                    <a:gd name="T13" fmla="*/ 112 h 410"/>
                    <a:gd name="T14" fmla="*/ 12 w 192"/>
                    <a:gd name="T15" fmla="*/ 131 h 410"/>
                    <a:gd name="T16" fmla="*/ 2 w 192"/>
                    <a:gd name="T17" fmla="*/ 134 h 410"/>
                    <a:gd name="T18" fmla="*/ 0 w 192"/>
                    <a:gd name="T19" fmla="*/ 123 h 410"/>
                    <a:gd name="T20" fmla="*/ 2 w 192"/>
                    <a:gd name="T21" fmla="*/ 116 h 4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410">
                      <a:moveTo>
                        <a:pt x="7" y="354"/>
                      </a:moveTo>
                      <a:lnTo>
                        <a:pt x="66" y="186"/>
                      </a:lnTo>
                      <a:lnTo>
                        <a:pt x="130" y="64"/>
                      </a:lnTo>
                      <a:lnTo>
                        <a:pt x="192" y="0"/>
                      </a:lnTo>
                      <a:lnTo>
                        <a:pt x="152" y="89"/>
                      </a:lnTo>
                      <a:lnTo>
                        <a:pt x="98" y="225"/>
                      </a:lnTo>
                      <a:lnTo>
                        <a:pt x="66" y="343"/>
                      </a:lnTo>
                      <a:lnTo>
                        <a:pt x="39" y="400"/>
                      </a:lnTo>
                      <a:lnTo>
                        <a:pt x="7" y="410"/>
                      </a:lnTo>
                      <a:lnTo>
                        <a:pt x="0" y="375"/>
                      </a:lnTo>
                      <a:lnTo>
                        <a:pt x="7" y="354"/>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6" name="Freeform 183">
                  <a:extLst>
                    <a:ext uri="{FF2B5EF4-FFF2-40B4-BE49-F238E27FC236}">
                      <a16:creationId xmlns:a16="http://schemas.microsoft.com/office/drawing/2014/main" id="{10BC56CC-ADC6-467D-BEBF-87C8BAD6639C}"/>
                    </a:ext>
                  </a:extLst>
                </p:cNvPr>
                <p:cNvSpPr>
                  <a:spLocks/>
                </p:cNvSpPr>
                <p:nvPr/>
              </p:nvSpPr>
              <p:spPr bwMode="auto">
                <a:xfrm>
                  <a:off x="642" y="3455"/>
                  <a:ext cx="27" cy="20"/>
                </a:xfrm>
                <a:custGeom>
                  <a:avLst/>
                  <a:gdLst>
                    <a:gd name="T0" fmla="*/ 27 w 88"/>
                    <a:gd name="T1" fmla="*/ 7 h 62"/>
                    <a:gd name="T2" fmla="*/ 18 w 88"/>
                    <a:gd name="T3" fmla="*/ 0 h 62"/>
                    <a:gd name="T4" fmla="*/ 3 w 88"/>
                    <a:gd name="T5" fmla="*/ 0 h 62"/>
                    <a:gd name="T6" fmla="*/ 0 w 88"/>
                    <a:gd name="T7" fmla="*/ 10 h 62"/>
                    <a:gd name="T8" fmla="*/ 7 w 88"/>
                    <a:gd name="T9" fmla="*/ 20 h 62"/>
                    <a:gd name="T10" fmla="*/ 21 w 88"/>
                    <a:gd name="T11" fmla="*/ 20 h 62"/>
                    <a:gd name="T12" fmla="*/ 27 w 88"/>
                    <a:gd name="T13" fmla="*/ 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 h="62">
                      <a:moveTo>
                        <a:pt x="88" y="23"/>
                      </a:moveTo>
                      <a:lnTo>
                        <a:pt x="59" y="0"/>
                      </a:lnTo>
                      <a:lnTo>
                        <a:pt x="11" y="0"/>
                      </a:lnTo>
                      <a:lnTo>
                        <a:pt x="0" y="31"/>
                      </a:lnTo>
                      <a:lnTo>
                        <a:pt x="23" y="62"/>
                      </a:lnTo>
                      <a:lnTo>
                        <a:pt x="67" y="62"/>
                      </a:lnTo>
                      <a:lnTo>
                        <a:pt x="88" y="23"/>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7" name="Oval 184">
                  <a:extLst>
                    <a:ext uri="{FF2B5EF4-FFF2-40B4-BE49-F238E27FC236}">
                      <a16:creationId xmlns:a16="http://schemas.microsoft.com/office/drawing/2014/main" id="{1BD81366-8AF7-4174-B3BD-692EC897FB8B}"/>
                    </a:ext>
                  </a:extLst>
                </p:cNvPr>
                <p:cNvSpPr>
                  <a:spLocks noChangeArrowheads="1"/>
                </p:cNvSpPr>
                <p:nvPr/>
              </p:nvSpPr>
              <p:spPr bwMode="auto">
                <a:xfrm>
                  <a:off x="834" y="3315"/>
                  <a:ext cx="28" cy="21"/>
                </a:xfrm>
                <a:prstGeom prst="ellipse">
                  <a:avLst/>
                </a:prstGeom>
                <a:solidFill>
                  <a:srgbClr val="000000"/>
                </a:solidFill>
                <a:ln w="19050">
                  <a:solidFill>
                    <a:srgbClr val="000000"/>
                  </a:solidFill>
                  <a:round/>
                  <a:headEnd/>
                  <a:tailEnd/>
                </a:ln>
              </p:spPr>
              <p:txBody>
                <a:bodyP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28" name="Freeform 185">
                  <a:extLst>
                    <a:ext uri="{FF2B5EF4-FFF2-40B4-BE49-F238E27FC236}">
                      <a16:creationId xmlns:a16="http://schemas.microsoft.com/office/drawing/2014/main" id="{0E601021-9CBB-4C5A-8527-61B7672A9521}"/>
                    </a:ext>
                  </a:extLst>
                </p:cNvPr>
                <p:cNvSpPr>
                  <a:spLocks/>
                </p:cNvSpPr>
                <p:nvPr/>
              </p:nvSpPr>
              <p:spPr bwMode="auto">
                <a:xfrm>
                  <a:off x="1022" y="3378"/>
                  <a:ext cx="30" cy="25"/>
                </a:xfrm>
                <a:custGeom>
                  <a:avLst/>
                  <a:gdLst>
                    <a:gd name="T0" fmla="*/ 19 w 96"/>
                    <a:gd name="T1" fmla="*/ 4 h 76"/>
                    <a:gd name="T2" fmla="*/ 10 w 96"/>
                    <a:gd name="T3" fmla="*/ 0 h 76"/>
                    <a:gd name="T4" fmla="*/ 6 w 96"/>
                    <a:gd name="T5" fmla="*/ 1 h 76"/>
                    <a:gd name="T6" fmla="*/ 0 w 96"/>
                    <a:gd name="T7" fmla="*/ 15 h 76"/>
                    <a:gd name="T8" fmla="*/ 10 w 96"/>
                    <a:gd name="T9" fmla="*/ 25 h 76"/>
                    <a:gd name="T10" fmla="*/ 30 w 96"/>
                    <a:gd name="T11" fmla="*/ 14 h 76"/>
                    <a:gd name="T12" fmla="*/ 27 w 96"/>
                    <a:gd name="T13" fmla="*/ 7 h 76"/>
                    <a:gd name="T14" fmla="*/ 19 w 96"/>
                    <a:gd name="T15" fmla="*/ 4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 h="76">
                      <a:moveTo>
                        <a:pt x="61" y="11"/>
                      </a:moveTo>
                      <a:lnTo>
                        <a:pt x="32" y="0"/>
                      </a:lnTo>
                      <a:lnTo>
                        <a:pt x="18" y="4"/>
                      </a:lnTo>
                      <a:lnTo>
                        <a:pt x="0" y="47"/>
                      </a:lnTo>
                      <a:lnTo>
                        <a:pt x="32" y="76"/>
                      </a:lnTo>
                      <a:lnTo>
                        <a:pt x="96" y="43"/>
                      </a:lnTo>
                      <a:lnTo>
                        <a:pt x="86" y="22"/>
                      </a:lnTo>
                      <a:lnTo>
                        <a:pt x="61" y="11"/>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9" name="Freeform 186">
                  <a:extLst>
                    <a:ext uri="{FF2B5EF4-FFF2-40B4-BE49-F238E27FC236}">
                      <a16:creationId xmlns:a16="http://schemas.microsoft.com/office/drawing/2014/main" id="{4AF41AD7-A79D-4691-919F-CA554A7D4B61}"/>
                    </a:ext>
                  </a:extLst>
                </p:cNvPr>
                <p:cNvSpPr>
                  <a:spLocks/>
                </p:cNvSpPr>
                <p:nvPr/>
              </p:nvSpPr>
              <p:spPr bwMode="auto">
                <a:xfrm>
                  <a:off x="831" y="3445"/>
                  <a:ext cx="18" cy="20"/>
                </a:xfrm>
                <a:custGeom>
                  <a:avLst/>
                  <a:gdLst>
                    <a:gd name="T0" fmla="*/ 18 w 62"/>
                    <a:gd name="T1" fmla="*/ 0 h 62"/>
                    <a:gd name="T2" fmla="*/ 6 w 62"/>
                    <a:gd name="T3" fmla="*/ 3 h 62"/>
                    <a:gd name="T4" fmla="*/ 0 w 62"/>
                    <a:gd name="T5" fmla="*/ 20 h 62"/>
                    <a:gd name="T6" fmla="*/ 18 w 62"/>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62">
                      <a:moveTo>
                        <a:pt x="62" y="0"/>
                      </a:moveTo>
                      <a:lnTo>
                        <a:pt x="21" y="8"/>
                      </a:lnTo>
                      <a:lnTo>
                        <a:pt x="0" y="62"/>
                      </a:lnTo>
                      <a:lnTo>
                        <a:pt x="62" y="0"/>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0" name="Freeform 187">
                  <a:extLst>
                    <a:ext uri="{FF2B5EF4-FFF2-40B4-BE49-F238E27FC236}">
                      <a16:creationId xmlns:a16="http://schemas.microsoft.com/office/drawing/2014/main" id="{2D465C5E-F548-4B78-97EE-7286A502679D}"/>
                    </a:ext>
                  </a:extLst>
                </p:cNvPr>
                <p:cNvSpPr>
                  <a:spLocks/>
                </p:cNvSpPr>
                <p:nvPr/>
              </p:nvSpPr>
              <p:spPr bwMode="auto">
                <a:xfrm>
                  <a:off x="298" y="3408"/>
                  <a:ext cx="243" cy="411"/>
                </a:xfrm>
                <a:custGeom>
                  <a:avLst/>
                  <a:gdLst>
                    <a:gd name="T0" fmla="*/ 47 w 781"/>
                    <a:gd name="T1" fmla="*/ 376 h 1260"/>
                    <a:gd name="T2" fmla="*/ 87 w 781"/>
                    <a:gd name="T3" fmla="*/ 411 h 1260"/>
                    <a:gd name="T4" fmla="*/ 110 w 781"/>
                    <a:gd name="T5" fmla="*/ 401 h 1260"/>
                    <a:gd name="T6" fmla="*/ 88 w 781"/>
                    <a:gd name="T7" fmla="*/ 390 h 1260"/>
                    <a:gd name="T8" fmla="*/ 61 w 781"/>
                    <a:gd name="T9" fmla="*/ 380 h 1260"/>
                    <a:gd name="T10" fmla="*/ 54 w 781"/>
                    <a:gd name="T11" fmla="*/ 349 h 1260"/>
                    <a:gd name="T12" fmla="*/ 89 w 781"/>
                    <a:gd name="T13" fmla="*/ 339 h 1260"/>
                    <a:gd name="T14" fmla="*/ 102 w 781"/>
                    <a:gd name="T15" fmla="*/ 318 h 1260"/>
                    <a:gd name="T16" fmla="*/ 71 w 781"/>
                    <a:gd name="T17" fmla="*/ 324 h 1260"/>
                    <a:gd name="T18" fmla="*/ 59 w 781"/>
                    <a:gd name="T19" fmla="*/ 311 h 1260"/>
                    <a:gd name="T20" fmla="*/ 39 w 781"/>
                    <a:gd name="T21" fmla="*/ 285 h 1260"/>
                    <a:gd name="T22" fmla="*/ 25 w 781"/>
                    <a:gd name="T23" fmla="*/ 243 h 1260"/>
                    <a:gd name="T24" fmla="*/ 31 w 781"/>
                    <a:gd name="T25" fmla="*/ 217 h 1260"/>
                    <a:gd name="T26" fmla="*/ 49 w 781"/>
                    <a:gd name="T27" fmla="*/ 201 h 1260"/>
                    <a:gd name="T28" fmla="*/ 73 w 781"/>
                    <a:gd name="T29" fmla="*/ 214 h 1260"/>
                    <a:gd name="T30" fmla="*/ 97 w 781"/>
                    <a:gd name="T31" fmla="*/ 220 h 1260"/>
                    <a:gd name="T32" fmla="*/ 54 w 781"/>
                    <a:gd name="T33" fmla="*/ 175 h 1260"/>
                    <a:gd name="T34" fmla="*/ 50 w 781"/>
                    <a:gd name="T35" fmla="*/ 127 h 1260"/>
                    <a:gd name="T36" fmla="*/ 93 w 781"/>
                    <a:gd name="T37" fmla="*/ 76 h 1260"/>
                    <a:gd name="T38" fmla="*/ 119 w 781"/>
                    <a:gd name="T39" fmla="*/ 74 h 1260"/>
                    <a:gd name="T40" fmla="*/ 118 w 781"/>
                    <a:gd name="T41" fmla="*/ 59 h 1260"/>
                    <a:gd name="T42" fmla="*/ 126 w 781"/>
                    <a:gd name="T43" fmla="*/ 24 h 1260"/>
                    <a:gd name="T44" fmla="*/ 160 w 781"/>
                    <a:gd name="T45" fmla="*/ 10 h 1260"/>
                    <a:gd name="T46" fmla="*/ 200 w 781"/>
                    <a:gd name="T47" fmla="*/ 35 h 1260"/>
                    <a:gd name="T48" fmla="*/ 220 w 781"/>
                    <a:gd name="T49" fmla="*/ 85 h 1260"/>
                    <a:gd name="T50" fmla="*/ 241 w 781"/>
                    <a:gd name="T51" fmla="*/ 93 h 1260"/>
                    <a:gd name="T52" fmla="*/ 213 w 781"/>
                    <a:gd name="T53" fmla="*/ 37 h 1260"/>
                    <a:gd name="T54" fmla="*/ 160 w 781"/>
                    <a:gd name="T55" fmla="*/ 0 h 1260"/>
                    <a:gd name="T56" fmla="*/ 122 w 781"/>
                    <a:gd name="T57" fmla="*/ 13 h 1260"/>
                    <a:gd name="T58" fmla="*/ 101 w 781"/>
                    <a:gd name="T59" fmla="*/ 49 h 1260"/>
                    <a:gd name="T60" fmla="*/ 89 w 781"/>
                    <a:gd name="T61" fmla="*/ 68 h 1260"/>
                    <a:gd name="T62" fmla="*/ 43 w 781"/>
                    <a:gd name="T63" fmla="*/ 116 h 1260"/>
                    <a:gd name="T64" fmla="*/ 38 w 781"/>
                    <a:gd name="T65" fmla="*/ 166 h 1260"/>
                    <a:gd name="T66" fmla="*/ 26 w 781"/>
                    <a:gd name="T67" fmla="*/ 204 h 1260"/>
                    <a:gd name="T68" fmla="*/ 15 w 781"/>
                    <a:gd name="T69" fmla="*/ 261 h 1260"/>
                    <a:gd name="T70" fmla="*/ 37 w 781"/>
                    <a:gd name="T71" fmla="*/ 301 h 1260"/>
                    <a:gd name="T72" fmla="*/ 46 w 781"/>
                    <a:gd name="T73" fmla="*/ 328 h 1260"/>
                    <a:gd name="T74" fmla="*/ 0 w 781"/>
                    <a:gd name="T75" fmla="*/ 352 h 1260"/>
                    <a:gd name="T76" fmla="*/ 39 w 781"/>
                    <a:gd name="T77" fmla="*/ 358 h 12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81" h="1260">
                      <a:moveTo>
                        <a:pt x="125" y="1099"/>
                      </a:moveTo>
                      <a:lnTo>
                        <a:pt x="150" y="1153"/>
                      </a:lnTo>
                      <a:lnTo>
                        <a:pt x="232" y="1249"/>
                      </a:lnTo>
                      <a:lnTo>
                        <a:pt x="279" y="1260"/>
                      </a:lnTo>
                      <a:lnTo>
                        <a:pt x="329" y="1260"/>
                      </a:lnTo>
                      <a:lnTo>
                        <a:pt x="354" y="1228"/>
                      </a:lnTo>
                      <a:lnTo>
                        <a:pt x="336" y="1199"/>
                      </a:lnTo>
                      <a:lnTo>
                        <a:pt x="282" y="1196"/>
                      </a:lnTo>
                      <a:lnTo>
                        <a:pt x="229" y="1192"/>
                      </a:lnTo>
                      <a:lnTo>
                        <a:pt x="197" y="1164"/>
                      </a:lnTo>
                      <a:lnTo>
                        <a:pt x="179" y="1121"/>
                      </a:lnTo>
                      <a:lnTo>
                        <a:pt x="172" y="1071"/>
                      </a:lnTo>
                      <a:lnTo>
                        <a:pt x="182" y="1060"/>
                      </a:lnTo>
                      <a:lnTo>
                        <a:pt x="286" y="1039"/>
                      </a:lnTo>
                      <a:lnTo>
                        <a:pt x="329" y="1007"/>
                      </a:lnTo>
                      <a:lnTo>
                        <a:pt x="329" y="974"/>
                      </a:lnTo>
                      <a:lnTo>
                        <a:pt x="282" y="967"/>
                      </a:lnTo>
                      <a:lnTo>
                        <a:pt x="229" y="992"/>
                      </a:lnTo>
                      <a:lnTo>
                        <a:pt x="197" y="996"/>
                      </a:lnTo>
                      <a:lnTo>
                        <a:pt x="189" y="953"/>
                      </a:lnTo>
                      <a:lnTo>
                        <a:pt x="175" y="928"/>
                      </a:lnTo>
                      <a:lnTo>
                        <a:pt x="125" y="874"/>
                      </a:lnTo>
                      <a:lnTo>
                        <a:pt x="82" y="807"/>
                      </a:lnTo>
                      <a:lnTo>
                        <a:pt x="79" y="746"/>
                      </a:lnTo>
                      <a:lnTo>
                        <a:pt x="82" y="703"/>
                      </a:lnTo>
                      <a:lnTo>
                        <a:pt x="100" y="664"/>
                      </a:lnTo>
                      <a:lnTo>
                        <a:pt x="129" y="639"/>
                      </a:lnTo>
                      <a:lnTo>
                        <a:pt x="157" y="617"/>
                      </a:lnTo>
                      <a:lnTo>
                        <a:pt x="186" y="625"/>
                      </a:lnTo>
                      <a:lnTo>
                        <a:pt x="236" y="657"/>
                      </a:lnTo>
                      <a:lnTo>
                        <a:pt x="300" y="685"/>
                      </a:lnTo>
                      <a:lnTo>
                        <a:pt x="311" y="675"/>
                      </a:lnTo>
                      <a:lnTo>
                        <a:pt x="243" y="617"/>
                      </a:lnTo>
                      <a:lnTo>
                        <a:pt x="175" y="535"/>
                      </a:lnTo>
                      <a:lnTo>
                        <a:pt x="154" y="457"/>
                      </a:lnTo>
                      <a:lnTo>
                        <a:pt x="161" y="389"/>
                      </a:lnTo>
                      <a:lnTo>
                        <a:pt x="225" y="292"/>
                      </a:lnTo>
                      <a:lnTo>
                        <a:pt x="300" y="232"/>
                      </a:lnTo>
                      <a:lnTo>
                        <a:pt x="343" y="225"/>
                      </a:lnTo>
                      <a:lnTo>
                        <a:pt x="382" y="228"/>
                      </a:lnTo>
                      <a:lnTo>
                        <a:pt x="411" y="228"/>
                      </a:lnTo>
                      <a:lnTo>
                        <a:pt x="379" y="182"/>
                      </a:lnTo>
                      <a:lnTo>
                        <a:pt x="375" y="128"/>
                      </a:lnTo>
                      <a:lnTo>
                        <a:pt x="404" y="75"/>
                      </a:lnTo>
                      <a:lnTo>
                        <a:pt x="464" y="35"/>
                      </a:lnTo>
                      <a:lnTo>
                        <a:pt x="514" y="32"/>
                      </a:lnTo>
                      <a:lnTo>
                        <a:pt x="579" y="50"/>
                      </a:lnTo>
                      <a:lnTo>
                        <a:pt x="643" y="107"/>
                      </a:lnTo>
                      <a:lnTo>
                        <a:pt x="693" y="185"/>
                      </a:lnTo>
                      <a:lnTo>
                        <a:pt x="707" y="260"/>
                      </a:lnTo>
                      <a:lnTo>
                        <a:pt x="721" y="314"/>
                      </a:lnTo>
                      <a:lnTo>
                        <a:pt x="775" y="285"/>
                      </a:lnTo>
                      <a:lnTo>
                        <a:pt x="781" y="239"/>
                      </a:lnTo>
                      <a:lnTo>
                        <a:pt x="686" y="114"/>
                      </a:lnTo>
                      <a:lnTo>
                        <a:pt x="600" y="32"/>
                      </a:lnTo>
                      <a:lnTo>
                        <a:pt x="514" y="0"/>
                      </a:lnTo>
                      <a:lnTo>
                        <a:pt x="450" y="7"/>
                      </a:lnTo>
                      <a:lnTo>
                        <a:pt x="393" y="39"/>
                      </a:lnTo>
                      <a:lnTo>
                        <a:pt x="350" y="100"/>
                      </a:lnTo>
                      <a:lnTo>
                        <a:pt x="325" y="150"/>
                      </a:lnTo>
                      <a:lnTo>
                        <a:pt x="329" y="182"/>
                      </a:lnTo>
                      <a:lnTo>
                        <a:pt x="286" y="207"/>
                      </a:lnTo>
                      <a:lnTo>
                        <a:pt x="218" y="260"/>
                      </a:lnTo>
                      <a:lnTo>
                        <a:pt x="139" y="357"/>
                      </a:lnTo>
                      <a:lnTo>
                        <a:pt x="122" y="432"/>
                      </a:lnTo>
                      <a:lnTo>
                        <a:pt x="122" y="510"/>
                      </a:lnTo>
                      <a:lnTo>
                        <a:pt x="136" y="582"/>
                      </a:lnTo>
                      <a:lnTo>
                        <a:pt x="82" y="625"/>
                      </a:lnTo>
                      <a:lnTo>
                        <a:pt x="32" y="717"/>
                      </a:lnTo>
                      <a:lnTo>
                        <a:pt x="47" y="799"/>
                      </a:lnTo>
                      <a:lnTo>
                        <a:pt x="79" y="857"/>
                      </a:lnTo>
                      <a:lnTo>
                        <a:pt x="118" y="924"/>
                      </a:lnTo>
                      <a:lnTo>
                        <a:pt x="147" y="964"/>
                      </a:lnTo>
                      <a:lnTo>
                        <a:pt x="147" y="1007"/>
                      </a:lnTo>
                      <a:lnTo>
                        <a:pt x="132" y="1021"/>
                      </a:lnTo>
                      <a:lnTo>
                        <a:pt x="0" y="1078"/>
                      </a:lnTo>
                      <a:lnTo>
                        <a:pt x="129" y="1071"/>
                      </a:lnTo>
                      <a:lnTo>
                        <a:pt x="125" y="1099"/>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1" name="Freeform 188">
                  <a:extLst>
                    <a:ext uri="{FF2B5EF4-FFF2-40B4-BE49-F238E27FC236}">
                      <a16:creationId xmlns:a16="http://schemas.microsoft.com/office/drawing/2014/main" id="{FCF72ECC-70BD-4CC2-B693-84258B151F14}"/>
                    </a:ext>
                  </a:extLst>
                </p:cNvPr>
                <p:cNvSpPr>
                  <a:spLocks/>
                </p:cNvSpPr>
                <p:nvPr/>
              </p:nvSpPr>
              <p:spPr bwMode="auto">
                <a:xfrm>
                  <a:off x="420" y="3567"/>
                  <a:ext cx="107" cy="74"/>
                </a:xfrm>
                <a:custGeom>
                  <a:avLst/>
                  <a:gdLst>
                    <a:gd name="T0" fmla="*/ 105 w 345"/>
                    <a:gd name="T1" fmla="*/ 74 h 226"/>
                    <a:gd name="T2" fmla="*/ 107 w 345"/>
                    <a:gd name="T3" fmla="*/ 64 h 226"/>
                    <a:gd name="T4" fmla="*/ 100 w 345"/>
                    <a:gd name="T5" fmla="*/ 54 h 226"/>
                    <a:gd name="T6" fmla="*/ 53 w 345"/>
                    <a:gd name="T7" fmla="*/ 21 h 226"/>
                    <a:gd name="T8" fmla="*/ 0 w 345"/>
                    <a:gd name="T9" fmla="*/ 0 h 226"/>
                    <a:gd name="T10" fmla="*/ 40 w 345"/>
                    <a:gd name="T11" fmla="*/ 28 h 226"/>
                    <a:gd name="T12" fmla="*/ 74 w 345"/>
                    <a:gd name="T13" fmla="*/ 50 h 226"/>
                    <a:gd name="T14" fmla="*/ 94 w 345"/>
                    <a:gd name="T15" fmla="*/ 71 h 226"/>
                    <a:gd name="T16" fmla="*/ 105 w 345"/>
                    <a:gd name="T17" fmla="*/ 74 h 2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5" h="226">
                      <a:moveTo>
                        <a:pt x="338" y="226"/>
                      </a:moveTo>
                      <a:lnTo>
                        <a:pt x="345" y="196"/>
                      </a:lnTo>
                      <a:lnTo>
                        <a:pt x="324" y="164"/>
                      </a:lnTo>
                      <a:lnTo>
                        <a:pt x="172" y="64"/>
                      </a:lnTo>
                      <a:lnTo>
                        <a:pt x="0" y="0"/>
                      </a:lnTo>
                      <a:lnTo>
                        <a:pt x="130" y="85"/>
                      </a:lnTo>
                      <a:lnTo>
                        <a:pt x="237" y="153"/>
                      </a:lnTo>
                      <a:lnTo>
                        <a:pt x="302" y="217"/>
                      </a:lnTo>
                      <a:lnTo>
                        <a:pt x="338" y="226"/>
                      </a:lnTo>
                      <a:close/>
                    </a:path>
                  </a:pathLst>
                </a:custGeom>
                <a:solidFill>
                  <a:srgbClr val="000000"/>
                </a:solidFill>
                <a:ln w="19050" cmpd="sng">
                  <a:solidFill>
                    <a:srgbClr val="000000"/>
                  </a:solidFill>
                  <a:round/>
                  <a:headEnd/>
                  <a:tailEnd/>
                </a:ln>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grpSp>
          <p:sp>
            <p:nvSpPr>
              <p:cNvPr id="18" name="Text Box 189">
                <a:extLst>
                  <a:ext uri="{FF2B5EF4-FFF2-40B4-BE49-F238E27FC236}">
                    <a16:creationId xmlns:a16="http://schemas.microsoft.com/office/drawing/2014/main" id="{3EC744D4-5CBA-4D21-A8D4-DFD7A4AD616C}"/>
                  </a:ext>
                </a:extLst>
              </p:cNvPr>
              <p:cNvSpPr txBox="1">
                <a:spLocks noChangeArrowheads="1"/>
              </p:cNvSpPr>
              <p:nvPr/>
            </p:nvSpPr>
            <p:spPr bwMode="auto">
              <a:xfrm>
                <a:off x="1057" y="3839"/>
                <a:ext cx="719"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r>
                  <a:rPr lang="he-IL" altLang="he-IL">
                    <a:solidFill>
                      <a:srgbClr val="000000"/>
                    </a:solidFill>
                  </a:rPr>
                  <a:t>פיצוץ</a:t>
                </a:r>
                <a:endParaRPr lang="en-US" altLang="he-IL">
                  <a:solidFill>
                    <a:srgbClr val="000000"/>
                  </a:solidFill>
                </a:endParaRPr>
              </a:p>
            </p:txBody>
          </p:sp>
        </p:grpSp>
        <p:sp>
          <p:nvSpPr>
            <p:cNvPr id="15" name="Rectangle 190">
              <a:extLst>
                <a:ext uri="{FF2B5EF4-FFF2-40B4-BE49-F238E27FC236}">
                  <a16:creationId xmlns:a16="http://schemas.microsoft.com/office/drawing/2014/main" id="{FE581043-4E7E-492F-8423-6BEFE3B213DA}"/>
                </a:ext>
              </a:extLst>
            </p:cNvPr>
            <p:cNvSpPr>
              <a:spLocks noChangeArrowheads="1"/>
            </p:cNvSpPr>
            <p:nvPr/>
          </p:nvSpPr>
          <p:spPr bwMode="auto">
            <a:xfrm>
              <a:off x="1008" y="3216"/>
              <a:ext cx="1296" cy="11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grpSp>
      <p:grpSp>
        <p:nvGrpSpPr>
          <p:cNvPr id="37" name="Group 191">
            <a:extLst>
              <a:ext uri="{FF2B5EF4-FFF2-40B4-BE49-F238E27FC236}">
                <a16:creationId xmlns:a16="http://schemas.microsoft.com/office/drawing/2014/main" id="{013D3D34-14D9-4BF7-9C0E-87FDDD920D44}"/>
              </a:ext>
            </a:extLst>
          </p:cNvPr>
          <p:cNvGrpSpPr>
            <a:grpSpLocks/>
          </p:cNvGrpSpPr>
          <p:nvPr/>
        </p:nvGrpSpPr>
        <p:grpSpPr bwMode="auto">
          <a:xfrm>
            <a:off x="7375242" y="3777668"/>
            <a:ext cx="1524000" cy="1447800"/>
            <a:chOff x="2304" y="3216"/>
            <a:chExt cx="1296" cy="1104"/>
          </a:xfrm>
        </p:grpSpPr>
        <p:grpSp>
          <p:nvGrpSpPr>
            <p:cNvPr id="38" name="Group 192">
              <a:extLst>
                <a:ext uri="{FF2B5EF4-FFF2-40B4-BE49-F238E27FC236}">
                  <a16:creationId xmlns:a16="http://schemas.microsoft.com/office/drawing/2014/main" id="{0DAE7468-8D76-41C6-9C4D-9D1B66B3F019}"/>
                </a:ext>
              </a:extLst>
            </p:cNvPr>
            <p:cNvGrpSpPr>
              <a:grpSpLocks/>
            </p:cNvGrpSpPr>
            <p:nvPr/>
          </p:nvGrpSpPr>
          <p:grpSpPr bwMode="auto">
            <a:xfrm>
              <a:off x="2446" y="3456"/>
              <a:ext cx="1106" cy="784"/>
              <a:chOff x="2638" y="3408"/>
              <a:chExt cx="1106" cy="784"/>
            </a:xfrm>
          </p:grpSpPr>
          <p:sp>
            <p:nvSpPr>
              <p:cNvPr id="40" name="Text Box 193">
                <a:extLst>
                  <a:ext uri="{FF2B5EF4-FFF2-40B4-BE49-F238E27FC236}">
                    <a16:creationId xmlns:a16="http://schemas.microsoft.com/office/drawing/2014/main" id="{2D18D563-92A8-411F-8289-FD922DBB96C4}"/>
                  </a:ext>
                </a:extLst>
              </p:cNvPr>
              <p:cNvSpPr txBox="1">
                <a:spLocks noChangeArrowheads="1"/>
              </p:cNvSpPr>
              <p:nvPr/>
            </p:nvSpPr>
            <p:spPr bwMode="auto">
              <a:xfrm>
                <a:off x="2638" y="3840"/>
                <a:ext cx="551"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r>
                  <a:rPr lang="he-IL" altLang="he-IL">
                    <a:solidFill>
                      <a:srgbClr val="000000"/>
                    </a:solidFill>
                  </a:rPr>
                  <a:t>לחץ</a:t>
                </a:r>
                <a:endParaRPr lang="en-US" altLang="he-IL">
                  <a:solidFill>
                    <a:srgbClr val="000000"/>
                  </a:solidFill>
                </a:endParaRPr>
              </a:p>
            </p:txBody>
          </p:sp>
          <p:grpSp>
            <p:nvGrpSpPr>
              <p:cNvPr id="41" name="Group 194">
                <a:extLst>
                  <a:ext uri="{FF2B5EF4-FFF2-40B4-BE49-F238E27FC236}">
                    <a16:creationId xmlns:a16="http://schemas.microsoft.com/office/drawing/2014/main" id="{39D089E1-E3A2-4C1D-8CE1-F8FBD2485C70}"/>
                  </a:ext>
                </a:extLst>
              </p:cNvPr>
              <p:cNvGrpSpPr>
                <a:grpSpLocks/>
              </p:cNvGrpSpPr>
              <p:nvPr/>
            </p:nvGrpSpPr>
            <p:grpSpPr bwMode="auto">
              <a:xfrm>
                <a:off x="2736" y="3408"/>
                <a:ext cx="1008" cy="576"/>
                <a:chOff x="2736" y="3408"/>
                <a:chExt cx="1008" cy="576"/>
              </a:xfrm>
            </p:grpSpPr>
            <p:sp>
              <p:nvSpPr>
                <p:cNvPr id="42" name="AutoShape 195">
                  <a:extLst>
                    <a:ext uri="{FF2B5EF4-FFF2-40B4-BE49-F238E27FC236}">
                      <a16:creationId xmlns:a16="http://schemas.microsoft.com/office/drawing/2014/main" id="{92696988-6936-4735-9A0C-45A38E3792F7}"/>
                    </a:ext>
                  </a:extLst>
                </p:cNvPr>
                <p:cNvSpPr>
                  <a:spLocks noChangeArrowheads="1"/>
                </p:cNvSpPr>
                <p:nvPr/>
              </p:nvSpPr>
              <p:spPr bwMode="auto">
                <a:xfrm>
                  <a:off x="3216" y="3552"/>
                  <a:ext cx="432" cy="432"/>
                </a:xfrm>
                <a:prstGeom prst="parallelogram">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43" name="AutoShape 196">
                  <a:extLst>
                    <a:ext uri="{FF2B5EF4-FFF2-40B4-BE49-F238E27FC236}">
                      <a16:creationId xmlns:a16="http://schemas.microsoft.com/office/drawing/2014/main" id="{F46596F4-76AB-47BA-98A0-6779B97EEA46}"/>
                    </a:ext>
                  </a:extLst>
                </p:cNvPr>
                <p:cNvSpPr>
                  <a:spLocks noChangeArrowheads="1"/>
                </p:cNvSpPr>
                <p:nvPr/>
              </p:nvSpPr>
              <p:spPr bwMode="auto">
                <a:xfrm>
                  <a:off x="3216" y="3408"/>
                  <a:ext cx="528" cy="144"/>
                </a:xfrm>
                <a:prstGeom prst="triangle">
                  <a:avLst>
                    <a:gd name="adj" fmla="val 50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44" name="Rectangle 197">
                  <a:extLst>
                    <a:ext uri="{FF2B5EF4-FFF2-40B4-BE49-F238E27FC236}">
                      <a16:creationId xmlns:a16="http://schemas.microsoft.com/office/drawing/2014/main" id="{6988B714-F9C0-4FCD-92D5-09FBD64AFF60}"/>
                    </a:ext>
                  </a:extLst>
                </p:cNvPr>
                <p:cNvSpPr>
                  <a:spLocks noChangeArrowheads="1"/>
                </p:cNvSpPr>
                <p:nvPr/>
              </p:nvSpPr>
              <p:spPr bwMode="auto">
                <a:xfrm>
                  <a:off x="3360" y="3600"/>
                  <a:ext cx="96"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45" name="Rectangle 198">
                  <a:extLst>
                    <a:ext uri="{FF2B5EF4-FFF2-40B4-BE49-F238E27FC236}">
                      <a16:creationId xmlns:a16="http://schemas.microsoft.com/office/drawing/2014/main" id="{E31FA9D4-1A0E-4F87-99AB-547B890D2B3E}"/>
                    </a:ext>
                  </a:extLst>
                </p:cNvPr>
                <p:cNvSpPr>
                  <a:spLocks noChangeArrowheads="1"/>
                </p:cNvSpPr>
                <p:nvPr/>
              </p:nvSpPr>
              <p:spPr bwMode="auto">
                <a:xfrm>
                  <a:off x="3504" y="3600"/>
                  <a:ext cx="96"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46" name="Rectangle 199">
                  <a:extLst>
                    <a:ext uri="{FF2B5EF4-FFF2-40B4-BE49-F238E27FC236}">
                      <a16:creationId xmlns:a16="http://schemas.microsoft.com/office/drawing/2014/main" id="{218DB126-C512-4D83-AFA5-D62F57334553}"/>
                    </a:ext>
                  </a:extLst>
                </p:cNvPr>
                <p:cNvSpPr>
                  <a:spLocks noChangeArrowheads="1"/>
                </p:cNvSpPr>
                <p:nvPr/>
              </p:nvSpPr>
              <p:spPr bwMode="auto">
                <a:xfrm>
                  <a:off x="3360" y="3792"/>
                  <a:ext cx="144" cy="19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grpSp>
              <p:nvGrpSpPr>
                <p:cNvPr id="47" name="Group 200">
                  <a:extLst>
                    <a:ext uri="{FF2B5EF4-FFF2-40B4-BE49-F238E27FC236}">
                      <a16:creationId xmlns:a16="http://schemas.microsoft.com/office/drawing/2014/main" id="{668EF755-C7A1-4CF7-99F5-88D9EB0486AA}"/>
                    </a:ext>
                  </a:extLst>
                </p:cNvPr>
                <p:cNvGrpSpPr>
                  <a:grpSpLocks/>
                </p:cNvGrpSpPr>
                <p:nvPr/>
              </p:nvGrpSpPr>
              <p:grpSpPr bwMode="auto">
                <a:xfrm flipH="1">
                  <a:off x="2736" y="3600"/>
                  <a:ext cx="432" cy="240"/>
                  <a:chOff x="4080" y="2448"/>
                  <a:chExt cx="624" cy="384"/>
                </a:xfrm>
              </p:grpSpPr>
              <p:sp>
                <p:nvSpPr>
                  <p:cNvPr id="48" name="Line 201">
                    <a:extLst>
                      <a:ext uri="{FF2B5EF4-FFF2-40B4-BE49-F238E27FC236}">
                        <a16:creationId xmlns:a16="http://schemas.microsoft.com/office/drawing/2014/main" id="{3B6C771F-BD75-487C-AF49-ECF764D454AD}"/>
                      </a:ext>
                    </a:extLst>
                  </p:cNvPr>
                  <p:cNvSpPr>
                    <a:spLocks noChangeShapeType="1"/>
                  </p:cNvSpPr>
                  <p:nvPr/>
                </p:nvSpPr>
                <p:spPr bwMode="auto">
                  <a:xfrm flipH="1">
                    <a:off x="4080" y="2448"/>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49" name="Line 202">
                    <a:extLst>
                      <a:ext uri="{FF2B5EF4-FFF2-40B4-BE49-F238E27FC236}">
                        <a16:creationId xmlns:a16="http://schemas.microsoft.com/office/drawing/2014/main" id="{A0CDF345-0CBF-4748-9E93-44BF6772BFEE}"/>
                      </a:ext>
                    </a:extLst>
                  </p:cNvPr>
                  <p:cNvSpPr>
                    <a:spLocks noChangeShapeType="1"/>
                  </p:cNvSpPr>
                  <p:nvPr/>
                </p:nvSpPr>
                <p:spPr bwMode="auto">
                  <a:xfrm flipH="1">
                    <a:off x="4176" y="2544"/>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50" name="Line 203">
                    <a:extLst>
                      <a:ext uri="{FF2B5EF4-FFF2-40B4-BE49-F238E27FC236}">
                        <a16:creationId xmlns:a16="http://schemas.microsoft.com/office/drawing/2014/main" id="{065519DB-1456-4F36-B951-237D70E92E6B}"/>
                      </a:ext>
                    </a:extLst>
                  </p:cNvPr>
                  <p:cNvSpPr>
                    <a:spLocks noChangeShapeType="1"/>
                  </p:cNvSpPr>
                  <p:nvPr/>
                </p:nvSpPr>
                <p:spPr bwMode="auto">
                  <a:xfrm flipH="1">
                    <a:off x="4272" y="2640"/>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51" name="Line 204">
                    <a:extLst>
                      <a:ext uri="{FF2B5EF4-FFF2-40B4-BE49-F238E27FC236}">
                        <a16:creationId xmlns:a16="http://schemas.microsoft.com/office/drawing/2014/main" id="{E477C3A4-833C-478A-B0EA-71D9E4BB8F5F}"/>
                      </a:ext>
                    </a:extLst>
                  </p:cNvPr>
                  <p:cNvSpPr>
                    <a:spLocks noChangeShapeType="1"/>
                  </p:cNvSpPr>
                  <p:nvPr/>
                </p:nvSpPr>
                <p:spPr bwMode="auto">
                  <a:xfrm flipH="1">
                    <a:off x="4368" y="2736"/>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52" name="Line 205">
                    <a:extLst>
                      <a:ext uri="{FF2B5EF4-FFF2-40B4-BE49-F238E27FC236}">
                        <a16:creationId xmlns:a16="http://schemas.microsoft.com/office/drawing/2014/main" id="{94004FC1-48AC-450E-BCBD-2B8BE54EE28E}"/>
                      </a:ext>
                    </a:extLst>
                  </p:cNvPr>
                  <p:cNvSpPr>
                    <a:spLocks noChangeShapeType="1"/>
                  </p:cNvSpPr>
                  <p:nvPr/>
                </p:nvSpPr>
                <p:spPr bwMode="auto">
                  <a:xfrm flipH="1">
                    <a:off x="4464" y="2832"/>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grpSp>
          </p:grpSp>
        </p:grpSp>
        <p:sp>
          <p:nvSpPr>
            <p:cNvPr id="39" name="Rectangle 206">
              <a:extLst>
                <a:ext uri="{FF2B5EF4-FFF2-40B4-BE49-F238E27FC236}">
                  <a16:creationId xmlns:a16="http://schemas.microsoft.com/office/drawing/2014/main" id="{DA760EC0-7C7A-4755-A395-74AC4B6A9B64}"/>
                </a:ext>
              </a:extLst>
            </p:cNvPr>
            <p:cNvSpPr>
              <a:spLocks noChangeArrowheads="1"/>
            </p:cNvSpPr>
            <p:nvPr/>
          </p:nvSpPr>
          <p:spPr bwMode="auto">
            <a:xfrm>
              <a:off x="2304" y="3216"/>
              <a:ext cx="1296" cy="11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grpSp>
      <p:grpSp>
        <p:nvGrpSpPr>
          <p:cNvPr id="53" name="Group 207">
            <a:extLst>
              <a:ext uri="{FF2B5EF4-FFF2-40B4-BE49-F238E27FC236}">
                <a16:creationId xmlns:a16="http://schemas.microsoft.com/office/drawing/2014/main" id="{A3FE8D99-F4DE-4B2C-8DAF-666E15B3AB49}"/>
              </a:ext>
            </a:extLst>
          </p:cNvPr>
          <p:cNvGrpSpPr>
            <a:grpSpLocks/>
          </p:cNvGrpSpPr>
          <p:nvPr/>
        </p:nvGrpSpPr>
        <p:grpSpPr bwMode="auto">
          <a:xfrm>
            <a:off x="8899525" y="3777668"/>
            <a:ext cx="1523719" cy="1447800"/>
            <a:chOff x="3600" y="3216"/>
            <a:chExt cx="1296" cy="1104"/>
          </a:xfrm>
        </p:grpSpPr>
        <p:grpSp>
          <p:nvGrpSpPr>
            <p:cNvPr id="54" name="Group 208">
              <a:extLst>
                <a:ext uri="{FF2B5EF4-FFF2-40B4-BE49-F238E27FC236}">
                  <a16:creationId xmlns:a16="http://schemas.microsoft.com/office/drawing/2014/main" id="{A0C492AB-4CCF-49B9-B56B-39208EFFD24E}"/>
                </a:ext>
              </a:extLst>
            </p:cNvPr>
            <p:cNvGrpSpPr>
              <a:grpSpLocks/>
            </p:cNvGrpSpPr>
            <p:nvPr/>
          </p:nvGrpSpPr>
          <p:grpSpPr bwMode="auto">
            <a:xfrm>
              <a:off x="3664" y="3456"/>
              <a:ext cx="1088" cy="832"/>
              <a:chOff x="3904" y="3264"/>
              <a:chExt cx="1088" cy="832"/>
            </a:xfrm>
          </p:grpSpPr>
          <p:sp>
            <p:nvSpPr>
              <p:cNvPr id="56" name="AutoShape 209">
                <a:extLst>
                  <a:ext uri="{FF2B5EF4-FFF2-40B4-BE49-F238E27FC236}">
                    <a16:creationId xmlns:a16="http://schemas.microsoft.com/office/drawing/2014/main" id="{B1B85393-9B7A-4BE0-9DD1-55EE62D50C43}"/>
                  </a:ext>
                </a:extLst>
              </p:cNvPr>
              <p:cNvSpPr>
                <a:spLocks noChangeArrowheads="1"/>
              </p:cNvSpPr>
              <p:nvPr/>
            </p:nvSpPr>
            <p:spPr bwMode="auto">
              <a:xfrm flipH="1">
                <a:off x="4560" y="3408"/>
                <a:ext cx="432" cy="432"/>
              </a:xfrm>
              <a:prstGeom prst="parallelogram">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57" name="AutoShape 210">
                <a:extLst>
                  <a:ext uri="{FF2B5EF4-FFF2-40B4-BE49-F238E27FC236}">
                    <a16:creationId xmlns:a16="http://schemas.microsoft.com/office/drawing/2014/main" id="{1A0A3609-EE80-4168-8B19-4DA98F6F5634}"/>
                  </a:ext>
                </a:extLst>
              </p:cNvPr>
              <p:cNvSpPr>
                <a:spLocks noChangeArrowheads="1"/>
              </p:cNvSpPr>
              <p:nvPr/>
            </p:nvSpPr>
            <p:spPr bwMode="auto">
              <a:xfrm flipH="1">
                <a:off x="4464" y="3264"/>
                <a:ext cx="528" cy="144"/>
              </a:xfrm>
              <a:prstGeom prst="triangle">
                <a:avLst>
                  <a:gd name="adj" fmla="val 50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58" name="Rectangle 211">
                <a:extLst>
                  <a:ext uri="{FF2B5EF4-FFF2-40B4-BE49-F238E27FC236}">
                    <a16:creationId xmlns:a16="http://schemas.microsoft.com/office/drawing/2014/main" id="{DE28F91B-6D39-4F73-9171-56CF075DAE96}"/>
                  </a:ext>
                </a:extLst>
              </p:cNvPr>
              <p:cNvSpPr>
                <a:spLocks noChangeArrowheads="1"/>
              </p:cNvSpPr>
              <p:nvPr/>
            </p:nvSpPr>
            <p:spPr bwMode="auto">
              <a:xfrm flipH="1">
                <a:off x="4752" y="3456"/>
                <a:ext cx="96"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59" name="Rectangle 212">
                <a:extLst>
                  <a:ext uri="{FF2B5EF4-FFF2-40B4-BE49-F238E27FC236}">
                    <a16:creationId xmlns:a16="http://schemas.microsoft.com/office/drawing/2014/main" id="{241FC79A-1C0D-425C-8F1B-5553C05D07BF}"/>
                  </a:ext>
                </a:extLst>
              </p:cNvPr>
              <p:cNvSpPr>
                <a:spLocks noChangeArrowheads="1"/>
              </p:cNvSpPr>
              <p:nvPr/>
            </p:nvSpPr>
            <p:spPr bwMode="auto">
              <a:xfrm flipH="1">
                <a:off x="4608" y="3456"/>
                <a:ext cx="96"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60" name="Rectangle 213">
                <a:extLst>
                  <a:ext uri="{FF2B5EF4-FFF2-40B4-BE49-F238E27FC236}">
                    <a16:creationId xmlns:a16="http://schemas.microsoft.com/office/drawing/2014/main" id="{5EC7C9CC-72F6-42E2-B32D-4134C14DDBE2}"/>
                  </a:ext>
                </a:extLst>
              </p:cNvPr>
              <p:cNvSpPr>
                <a:spLocks noChangeArrowheads="1"/>
              </p:cNvSpPr>
              <p:nvPr/>
            </p:nvSpPr>
            <p:spPr bwMode="auto">
              <a:xfrm flipH="1">
                <a:off x="4704" y="3648"/>
                <a:ext cx="144" cy="19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grpSp>
            <p:nvGrpSpPr>
              <p:cNvPr id="61" name="Group 214">
                <a:extLst>
                  <a:ext uri="{FF2B5EF4-FFF2-40B4-BE49-F238E27FC236}">
                    <a16:creationId xmlns:a16="http://schemas.microsoft.com/office/drawing/2014/main" id="{88A95899-424B-41E7-9790-E32172CE045E}"/>
                  </a:ext>
                </a:extLst>
              </p:cNvPr>
              <p:cNvGrpSpPr>
                <a:grpSpLocks/>
              </p:cNvGrpSpPr>
              <p:nvPr/>
            </p:nvGrpSpPr>
            <p:grpSpPr bwMode="auto">
              <a:xfrm>
                <a:off x="4128" y="3504"/>
                <a:ext cx="432" cy="240"/>
                <a:chOff x="4080" y="2448"/>
                <a:chExt cx="624" cy="384"/>
              </a:xfrm>
            </p:grpSpPr>
            <p:sp>
              <p:nvSpPr>
                <p:cNvPr id="63" name="Line 215">
                  <a:extLst>
                    <a:ext uri="{FF2B5EF4-FFF2-40B4-BE49-F238E27FC236}">
                      <a16:creationId xmlns:a16="http://schemas.microsoft.com/office/drawing/2014/main" id="{92FB31CC-6A52-410A-8B48-6B9BBF480C38}"/>
                    </a:ext>
                  </a:extLst>
                </p:cNvPr>
                <p:cNvSpPr>
                  <a:spLocks noChangeShapeType="1"/>
                </p:cNvSpPr>
                <p:nvPr/>
              </p:nvSpPr>
              <p:spPr bwMode="auto">
                <a:xfrm flipH="1">
                  <a:off x="4080" y="2448"/>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64" name="Line 216">
                  <a:extLst>
                    <a:ext uri="{FF2B5EF4-FFF2-40B4-BE49-F238E27FC236}">
                      <a16:creationId xmlns:a16="http://schemas.microsoft.com/office/drawing/2014/main" id="{321DBB72-56F3-4A9A-AA3B-BFB6CDC50170}"/>
                    </a:ext>
                  </a:extLst>
                </p:cNvPr>
                <p:cNvSpPr>
                  <a:spLocks noChangeShapeType="1"/>
                </p:cNvSpPr>
                <p:nvPr/>
              </p:nvSpPr>
              <p:spPr bwMode="auto">
                <a:xfrm flipH="1">
                  <a:off x="4176" y="2544"/>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65" name="Line 217">
                  <a:extLst>
                    <a:ext uri="{FF2B5EF4-FFF2-40B4-BE49-F238E27FC236}">
                      <a16:creationId xmlns:a16="http://schemas.microsoft.com/office/drawing/2014/main" id="{FA87BE2E-8000-4ECB-94DC-37A4A409ECA8}"/>
                    </a:ext>
                  </a:extLst>
                </p:cNvPr>
                <p:cNvSpPr>
                  <a:spLocks noChangeShapeType="1"/>
                </p:cNvSpPr>
                <p:nvPr/>
              </p:nvSpPr>
              <p:spPr bwMode="auto">
                <a:xfrm flipH="1">
                  <a:off x="4272" y="2640"/>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66" name="Line 218">
                  <a:extLst>
                    <a:ext uri="{FF2B5EF4-FFF2-40B4-BE49-F238E27FC236}">
                      <a16:creationId xmlns:a16="http://schemas.microsoft.com/office/drawing/2014/main" id="{F7E806C5-3D61-4195-879F-1395565039BA}"/>
                    </a:ext>
                  </a:extLst>
                </p:cNvPr>
                <p:cNvSpPr>
                  <a:spLocks noChangeShapeType="1"/>
                </p:cNvSpPr>
                <p:nvPr/>
              </p:nvSpPr>
              <p:spPr bwMode="auto">
                <a:xfrm flipH="1">
                  <a:off x="4368" y="2736"/>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67" name="Line 219">
                  <a:extLst>
                    <a:ext uri="{FF2B5EF4-FFF2-40B4-BE49-F238E27FC236}">
                      <a16:creationId xmlns:a16="http://schemas.microsoft.com/office/drawing/2014/main" id="{5E2EBAC4-A18C-46E4-A69A-6EDC126B25D7}"/>
                    </a:ext>
                  </a:extLst>
                </p:cNvPr>
                <p:cNvSpPr>
                  <a:spLocks noChangeShapeType="1"/>
                </p:cNvSpPr>
                <p:nvPr/>
              </p:nvSpPr>
              <p:spPr bwMode="auto">
                <a:xfrm flipH="1">
                  <a:off x="4464" y="2832"/>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grpSp>
          <p:sp>
            <p:nvSpPr>
              <p:cNvPr id="62" name="Text Box 220">
                <a:extLst>
                  <a:ext uri="{FF2B5EF4-FFF2-40B4-BE49-F238E27FC236}">
                    <a16:creationId xmlns:a16="http://schemas.microsoft.com/office/drawing/2014/main" id="{0C0C0FF4-8BC2-407D-AD27-0589D15014C7}"/>
                  </a:ext>
                </a:extLst>
              </p:cNvPr>
              <p:cNvSpPr txBox="1">
                <a:spLocks noChangeArrowheads="1"/>
              </p:cNvSpPr>
              <p:nvPr/>
            </p:nvSpPr>
            <p:spPr bwMode="auto">
              <a:xfrm>
                <a:off x="3904" y="3744"/>
                <a:ext cx="664"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r>
                  <a:rPr lang="he-IL" altLang="he-IL">
                    <a:solidFill>
                      <a:srgbClr val="000000"/>
                    </a:solidFill>
                  </a:rPr>
                  <a:t>יניקה</a:t>
                </a:r>
                <a:endParaRPr lang="en-US" altLang="he-IL">
                  <a:solidFill>
                    <a:srgbClr val="000000"/>
                  </a:solidFill>
                </a:endParaRPr>
              </a:p>
            </p:txBody>
          </p:sp>
        </p:grpSp>
        <p:sp>
          <p:nvSpPr>
            <p:cNvPr id="55" name="Rectangle 221">
              <a:extLst>
                <a:ext uri="{FF2B5EF4-FFF2-40B4-BE49-F238E27FC236}">
                  <a16:creationId xmlns:a16="http://schemas.microsoft.com/office/drawing/2014/main" id="{C59478D9-BB66-46F6-9125-C07C4112B070}"/>
                </a:ext>
              </a:extLst>
            </p:cNvPr>
            <p:cNvSpPr>
              <a:spLocks noChangeArrowheads="1"/>
            </p:cNvSpPr>
            <p:nvPr/>
          </p:nvSpPr>
          <p:spPr bwMode="auto">
            <a:xfrm>
              <a:off x="3600" y="3216"/>
              <a:ext cx="1296" cy="11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grpSp>
      <p:sp>
        <p:nvSpPr>
          <p:cNvPr id="68" name="תיבת טקסט 67">
            <a:extLst>
              <a:ext uri="{FF2B5EF4-FFF2-40B4-BE49-F238E27FC236}">
                <a16:creationId xmlns:a16="http://schemas.microsoft.com/office/drawing/2014/main" id="{F68F5378-FEC1-21C3-D323-334E678F3E64}"/>
              </a:ext>
            </a:extLst>
          </p:cNvPr>
          <p:cNvSpPr txBox="1"/>
          <p:nvPr/>
        </p:nvSpPr>
        <p:spPr>
          <a:xfrm>
            <a:off x="9741703" y="258989"/>
            <a:ext cx="1580447" cy="707886"/>
          </a:xfrm>
          <a:prstGeom prst="rect">
            <a:avLst/>
          </a:prstGeom>
          <a:noFill/>
        </p:spPr>
        <p:txBody>
          <a:bodyPr wrap="square">
            <a:spAutoFit/>
          </a:bodyPr>
          <a:lstStyle/>
          <a:p>
            <a:pPr marL="0" indent="0">
              <a:buNone/>
            </a:pPr>
            <a:r>
              <a:rPr lang="he-IL" sz="4000" dirty="0">
                <a:solidFill>
                  <a:srgbClr val="00B050"/>
                </a:solidFill>
              </a:rPr>
              <a:t>גל הדף</a:t>
            </a:r>
          </a:p>
        </p:txBody>
      </p:sp>
    </p:spTree>
    <p:extLst>
      <p:ext uri="{BB962C8B-B14F-4D97-AF65-F5344CB8AC3E}">
        <p14:creationId xmlns:p14="http://schemas.microsoft.com/office/powerpoint/2010/main" val="4776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54FD5C-342C-404E-A638-F55869D37136}"/>
              </a:ext>
            </a:extLst>
          </p:cNvPr>
          <p:cNvSpPr>
            <a:spLocks noGrp="1"/>
          </p:cNvSpPr>
          <p:nvPr>
            <p:ph type="title"/>
          </p:nvPr>
        </p:nvSpPr>
        <p:spPr>
          <a:xfrm>
            <a:off x="9660835" y="518554"/>
            <a:ext cx="1560443" cy="646596"/>
          </a:xfrm>
          <a:solidFill>
            <a:schemeClr val="accent2">
              <a:lumMod val="40000"/>
              <a:lumOff val="60000"/>
            </a:schemeClr>
          </a:solidFill>
        </p:spPr>
        <p:txBody>
          <a:bodyPr>
            <a:normAutofit fontScale="90000"/>
          </a:bodyPr>
          <a:lstStyle/>
          <a:p>
            <a:r>
              <a:rPr lang="he-IL" dirty="0"/>
              <a:t>גל חוזר</a:t>
            </a:r>
          </a:p>
        </p:txBody>
      </p:sp>
      <p:graphicFrame>
        <p:nvGraphicFramePr>
          <p:cNvPr id="4" name="Object 101">
            <a:extLst>
              <a:ext uri="{FF2B5EF4-FFF2-40B4-BE49-F238E27FC236}">
                <a16:creationId xmlns:a16="http://schemas.microsoft.com/office/drawing/2014/main" id="{08C3A0F2-49F4-4869-B166-1F19CA94F0FF}"/>
              </a:ext>
            </a:extLst>
          </p:cNvPr>
          <p:cNvGraphicFramePr>
            <a:graphicFrameLocks noChangeAspect="1"/>
          </p:cNvGraphicFramePr>
          <p:nvPr/>
        </p:nvGraphicFramePr>
        <p:xfrm>
          <a:off x="8562291" y="1714501"/>
          <a:ext cx="1987550" cy="2971800"/>
        </p:xfrm>
        <a:graphic>
          <a:graphicData uri="http://schemas.openxmlformats.org/presentationml/2006/ole">
            <mc:AlternateContent xmlns:mc="http://schemas.openxmlformats.org/markup-compatibility/2006">
              <mc:Choice xmlns:v="urn:schemas-microsoft-com:vml" Requires="v">
                <p:oleObj name="Clip" r:id="rId2" imgW="3032125" imgH="4533900" progId="MS_ClipArt_Gallery.2">
                  <p:embed/>
                </p:oleObj>
              </mc:Choice>
              <mc:Fallback>
                <p:oleObj name="Clip" r:id="rId2" imgW="3032125" imgH="4533900" progId="MS_ClipArt_Gallery.2">
                  <p:embed/>
                  <p:pic>
                    <p:nvPicPr>
                      <p:cNvPr id="4" name="Object 101">
                        <a:extLst>
                          <a:ext uri="{FF2B5EF4-FFF2-40B4-BE49-F238E27FC236}">
                            <a16:creationId xmlns:a16="http://schemas.microsoft.com/office/drawing/2014/main" id="{08C3A0F2-49F4-4869-B166-1F19CA94F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291" y="1714501"/>
                        <a:ext cx="1987550"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6" name="Group 68">
            <a:extLst>
              <a:ext uri="{FF2B5EF4-FFF2-40B4-BE49-F238E27FC236}">
                <a16:creationId xmlns:a16="http://schemas.microsoft.com/office/drawing/2014/main" id="{56532D41-9E1B-40B5-9FAA-E51AB7895385}"/>
              </a:ext>
            </a:extLst>
          </p:cNvPr>
          <p:cNvGrpSpPr>
            <a:grpSpLocks/>
          </p:cNvGrpSpPr>
          <p:nvPr/>
        </p:nvGrpSpPr>
        <p:grpSpPr bwMode="auto">
          <a:xfrm>
            <a:off x="2313767" y="1937651"/>
            <a:ext cx="2133600" cy="2328863"/>
            <a:chOff x="0" y="3337"/>
            <a:chExt cx="811" cy="818"/>
          </a:xfrm>
        </p:grpSpPr>
        <p:sp>
          <p:nvSpPr>
            <p:cNvPr id="27" name="Freeform 69">
              <a:extLst>
                <a:ext uri="{FF2B5EF4-FFF2-40B4-BE49-F238E27FC236}">
                  <a16:creationId xmlns:a16="http://schemas.microsoft.com/office/drawing/2014/main" id="{45A787A7-7F56-456E-B338-AB9B4DF777DE}"/>
                </a:ext>
              </a:extLst>
            </p:cNvPr>
            <p:cNvSpPr>
              <a:spLocks/>
            </p:cNvSpPr>
            <p:nvPr/>
          </p:nvSpPr>
          <p:spPr bwMode="auto">
            <a:xfrm>
              <a:off x="222" y="3615"/>
              <a:ext cx="352" cy="304"/>
            </a:xfrm>
            <a:custGeom>
              <a:avLst/>
              <a:gdLst>
                <a:gd name="T0" fmla="*/ 184 w 1057"/>
                <a:gd name="T1" fmla="*/ 26 h 912"/>
                <a:gd name="T2" fmla="*/ 152 w 1057"/>
                <a:gd name="T3" fmla="*/ 12 h 912"/>
                <a:gd name="T4" fmla="*/ 117 w 1057"/>
                <a:gd name="T5" fmla="*/ 12 h 912"/>
                <a:gd name="T6" fmla="*/ 75 w 1057"/>
                <a:gd name="T7" fmla="*/ 41 h 912"/>
                <a:gd name="T8" fmla="*/ 64 w 1057"/>
                <a:gd name="T9" fmla="*/ 78 h 912"/>
                <a:gd name="T10" fmla="*/ 89 w 1057"/>
                <a:gd name="T11" fmla="*/ 114 h 912"/>
                <a:gd name="T12" fmla="*/ 64 w 1057"/>
                <a:gd name="T13" fmla="*/ 121 h 912"/>
                <a:gd name="T14" fmla="*/ 25 w 1057"/>
                <a:gd name="T15" fmla="*/ 151 h 912"/>
                <a:gd name="T16" fmla="*/ 14 w 1057"/>
                <a:gd name="T17" fmla="*/ 194 h 912"/>
                <a:gd name="T18" fmla="*/ 35 w 1057"/>
                <a:gd name="T19" fmla="*/ 207 h 912"/>
                <a:gd name="T20" fmla="*/ 63 w 1057"/>
                <a:gd name="T21" fmla="*/ 196 h 912"/>
                <a:gd name="T22" fmla="*/ 49 w 1057"/>
                <a:gd name="T23" fmla="*/ 226 h 912"/>
                <a:gd name="T24" fmla="*/ 60 w 1057"/>
                <a:gd name="T25" fmla="*/ 247 h 912"/>
                <a:gd name="T26" fmla="*/ 77 w 1057"/>
                <a:gd name="T27" fmla="*/ 258 h 912"/>
                <a:gd name="T28" fmla="*/ 97 w 1057"/>
                <a:gd name="T29" fmla="*/ 286 h 912"/>
                <a:gd name="T30" fmla="*/ 143 w 1057"/>
                <a:gd name="T31" fmla="*/ 292 h 912"/>
                <a:gd name="T32" fmla="*/ 174 w 1057"/>
                <a:gd name="T33" fmla="*/ 265 h 912"/>
                <a:gd name="T34" fmla="*/ 178 w 1057"/>
                <a:gd name="T35" fmla="*/ 229 h 912"/>
                <a:gd name="T36" fmla="*/ 164 w 1057"/>
                <a:gd name="T37" fmla="*/ 197 h 912"/>
                <a:gd name="T38" fmla="*/ 160 w 1057"/>
                <a:gd name="T39" fmla="*/ 175 h 912"/>
                <a:gd name="T40" fmla="*/ 184 w 1057"/>
                <a:gd name="T41" fmla="*/ 190 h 912"/>
                <a:gd name="T42" fmla="*/ 218 w 1057"/>
                <a:gd name="T43" fmla="*/ 194 h 912"/>
                <a:gd name="T44" fmla="*/ 235 w 1057"/>
                <a:gd name="T45" fmla="*/ 162 h 912"/>
                <a:gd name="T46" fmla="*/ 216 w 1057"/>
                <a:gd name="T47" fmla="*/ 133 h 912"/>
                <a:gd name="T48" fmla="*/ 177 w 1057"/>
                <a:gd name="T49" fmla="*/ 101 h 912"/>
                <a:gd name="T50" fmla="*/ 150 w 1057"/>
                <a:gd name="T51" fmla="*/ 94 h 912"/>
                <a:gd name="T52" fmla="*/ 206 w 1057"/>
                <a:gd name="T53" fmla="*/ 76 h 912"/>
                <a:gd name="T54" fmla="*/ 275 w 1057"/>
                <a:gd name="T55" fmla="*/ 44 h 912"/>
                <a:gd name="T56" fmla="*/ 296 w 1057"/>
                <a:gd name="T57" fmla="*/ 43 h 912"/>
                <a:gd name="T58" fmla="*/ 227 w 1057"/>
                <a:gd name="T59" fmla="*/ 76 h 912"/>
                <a:gd name="T60" fmla="*/ 206 w 1057"/>
                <a:gd name="T61" fmla="*/ 104 h 912"/>
                <a:gd name="T62" fmla="*/ 310 w 1057"/>
                <a:gd name="T63" fmla="*/ 160 h 912"/>
                <a:gd name="T64" fmla="*/ 348 w 1057"/>
                <a:gd name="T65" fmla="*/ 178 h 912"/>
                <a:gd name="T66" fmla="*/ 243 w 1057"/>
                <a:gd name="T67" fmla="*/ 143 h 912"/>
                <a:gd name="T68" fmla="*/ 246 w 1057"/>
                <a:gd name="T69" fmla="*/ 164 h 912"/>
                <a:gd name="T70" fmla="*/ 238 w 1057"/>
                <a:gd name="T71" fmla="*/ 203 h 912"/>
                <a:gd name="T72" fmla="*/ 195 w 1057"/>
                <a:gd name="T73" fmla="*/ 208 h 912"/>
                <a:gd name="T74" fmla="*/ 196 w 1057"/>
                <a:gd name="T75" fmla="*/ 231 h 912"/>
                <a:gd name="T76" fmla="*/ 181 w 1057"/>
                <a:gd name="T77" fmla="*/ 281 h 912"/>
                <a:gd name="T78" fmla="*/ 135 w 1057"/>
                <a:gd name="T79" fmla="*/ 304 h 912"/>
                <a:gd name="T80" fmla="*/ 82 w 1057"/>
                <a:gd name="T81" fmla="*/ 293 h 912"/>
                <a:gd name="T82" fmla="*/ 68 w 1057"/>
                <a:gd name="T83" fmla="*/ 264 h 912"/>
                <a:gd name="T84" fmla="*/ 47 w 1057"/>
                <a:gd name="T85" fmla="*/ 258 h 912"/>
                <a:gd name="T86" fmla="*/ 39 w 1057"/>
                <a:gd name="T87" fmla="*/ 236 h 912"/>
                <a:gd name="T88" fmla="*/ 43 w 1057"/>
                <a:gd name="T89" fmla="*/ 214 h 912"/>
                <a:gd name="T90" fmla="*/ 7 w 1057"/>
                <a:gd name="T91" fmla="*/ 208 h 912"/>
                <a:gd name="T92" fmla="*/ 0 w 1057"/>
                <a:gd name="T93" fmla="*/ 171 h 912"/>
                <a:gd name="T94" fmla="*/ 22 w 1057"/>
                <a:gd name="T95" fmla="*/ 133 h 912"/>
                <a:gd name="T96" fmla="*/ 52 w 1057"/>
                <a:gd name="T97" fmla="*/ 112 h 912"/>
                <a:gd name="T98" fmla="*/ 57 w 1057"/>
                <a:gd name="T99" fmla="*/ 93 h 912"/>
                <a:gd name="T100" fmla="*/ 57 w 1057"/>
                <a:gd name="T101" fmla="*/ 64 h 912"/>
                <a:gd name="T102" fmla="*/ 75 w 1057"/>
                <a:gd name="T103" fmla="*/ 23 h 912"/>
                <a:gd name="T104" fmla="*/ 122 w 1057"/>
                <a:gd name="T105" fmla="*/ 0 h 912"/>
                <a:gd name="T106" fmla="*/ 177 w 1057"/>
                <a:gd name="T107" fmla="*/ 4 h 912"/>
                <a:gd name="T108" fmla="*/ 191 w 1057"/>
                <a:gd name="T109" fmla="*/ 16 h 9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57" h="912">
                  <a:moveTo>
                    <a:pt x="575" y="47"/>
                  </a:moveTo>
                  <a:lnTo>
                    <a:pt x="554" y="79"/>
                  </a:lnTo>
                  <a:lnTo>
                    <a:pt x="493" y="65"/>
                  </a:lnTo>
                  <a:lnTo>
                    <a:pt x="457" y="36"/>
                  </a:lnTo>
                  <a:lnTo>
                    <a:pt x="418" y="25"/>
                  </a:lnTo>
                  <a:lnTo>
                    <a:pt x="350" y="36"/>
                  </a:lnTo>
                  <a:lnTo>
                    <a:pt x="275" y="75"/>
                  </a:lnTo>
                  <a:lnTo>
                    <a:pt x="225" y="122"/>
                  </a:lnTo>
                  <a:lnTo>
                    <a:pt x="204" y="175"/>
                  </a:lnTo>
                  <a:lnTo>
                    <a:pt x="193" y="235"/>
                  </a:lnTo>
                  <a:lnTo>
                    <a:pt x="222" y="310"/>
                  </a:lnTo>
                  <a:lnTo>
                    <a:pt x="268" y="342"/>
                  </a:lnTo>
                  <a:lnTo>
                    <a:pt x="265" y="356"/>
                  </a:lnTo>
                  <a:lnTo>
                    <a:pt x="193" y="363"/>
                  </a:lnTo>
                  <a:lnTo>
                    <a:pt x="118" y="396"/>
                  </a:lnTo>
                  <a:lnTo>
                    <a:pt x="75" y="453"/>
                  </a:lnTo>
                  <a:lnTo>
                    <a:pt x="43" y="524"/>
                  </a:lnTo>
                  <a:lnTo>
                    <a:pt x="43" y="581"/>
                  </a:lnTo>
                  <a:lnTo>
                    <a:pt x="65" y="613"/>
                  </a:lnTo>
                  <a:lnTo>
                    <a:pt x="104" y="621"/>
                  </a:lnTo>
                  <a:lnTo>
                    <a:pt x="168" y="603"/>
                  </a:lnTo>
                  <a:lnTo>
                    <a:pt x="190" y="588"/>
                  </a:lnTo>
                  <a:lnTo>
                    <a:pt x="172" y="610"/>
                  </a:lnTo>
                  <a:lnTo>
                    <a:pt x="147" y="678"/>
                  </a:lnTo>
                  <a:lnTo>
                    <a:pt x="147" y="709"/>
                  </a:lnTo>
                  <a:lnTo>
                    <a:pt x="179" y="741"/>
                  </a:lnTo>
                  <a:lnTo>
                    <a:pt x="232" y="741"/>
                  </a:lnTo>
                  <a:lnTo>
                    <a:pt x="232" y="773"/>
                  </a:lnTo>
                  <a:lnTo>
                    <a:pt x="247" y="834"/>
                  </a:lnTo>
                  <a:lnTo>
                    <a:pt x="290" y="859"/>
                  </a:lnTo>
                  <a:lnTo>
                    <a:pt x="365" y="876"/>
                  </a:lnTo>
                  <a:lnTo>
                    <a:pt x="429" y="876"/>
                  </a:lnTo>
                  <a:lnTo>
                    <a:pt x="493" y="837"/>
                  </a:lnTo>
                  <a:lnTo>
                    <a:pt x="522" y="794"/>
                  </a:lnTo>
                  <a:lnTo>
                    <a:pt x="536" y="741"/>
                  </a:lnTo>
                  <a:lnTo>
                    <a:pt x="536" y="687"/>
                  </a:lnTo>
                  <a:lnTo>
                    <a:pt x="532" y="635"/>
                  </a:lnTo>
                  <a:lnTo>
                    <a:pt x="493" y="592"/>
                  </a:lnTo>
                  <a:lnTo>
                    <a:pt x="468" y="535"/>
                  </a:lnTo>
                  <a:lnTo>
                    <a:pt x="479" y="524"/>
                  </a:lnTo>
                  <a:lnTo>
                    <a:pt x="522" y="549"/>
                  </a:lnTo>
                  <a:lnTo>
                    <a:pt x="554" y="571"/>
                  </a:lnTo>
                  <a:lnTo>
                    <a:pt x="607" y="581"/>
                  </a:lnTo>
                  <a:lnTo>
                    <a:pt x="654" y="581"/>
                  </a:lnTo>
                  <a:lnTo>
                    <a:pt x="697" y="549"/>
                  </a:lnTo>
                  <a:lnTo>
                    <a:pt x="707" y="485"/>
                  </a:lnTo>
                  <a:lnTo>
                    <a:pt x="693" y="442"/>
                  </a:lnTo>
                  <a:lnTo>
                    <a:pt x="650" y="399"/>
                  </a:lnTo>
                  <a:lnTo>
                    <a:pt x="600" y="346"/>
                  </a:lnTo>
                  <a:lnTo>
                    <a:pt x="532" y="303"/>
                  </a:lnTo>
                  <a:lnTo>
                    <a:pt x="482" y="288"/>
                  </a:lnTo>
                  <a:lnTo>
                    <a:pt x="450" y="281"/>
                  </a:lnTo>
                  <a:lnTo>
                    <a:pt x="479" y="260"/>
                  </a:lnTo>
                  <a:lnTo>
                    <a:pt x="618" y="228"/>
                  </a:lnTo>
                  <a:lnTo>
                    <a:pt x="707" y="193"/>
                  </a:lnTo>
                  <a:lnTo>
                    <a:pt x="825" y="133"/>
                  </a:lnTo>
                  <a:lnTo>
                    <a:pt x="886" y="100"/>
                  </a:lnTo>
                  <a:lnTo>
                    <a:pt x="889" y="129"/>
                  </a:lnTo>
                  <a:lnTo>
                    <a:pt x="761" y="186"/>
                  </a:lnTo>
                  <a:lnTo>
                    <a:pt x="682" y="228"/>
                  </a:lnTo>
                  <a:lnTo>
                    <a:pt x="597" y="281"/>
                  </a:lnTo>
                  <a:lnTo>
                    <a:pt x="618" y="313"/>
                  </a:lnTo>
                  <a:lnTo>
                    <a:pt x="782" y="406"/>
                  </a:lnTo>
                  <a:lnTo>
                    <a:pt x="932" y="481"/>
                  </a:lnTo>
                  <a:lnTo>
                    <a:pt x="1057" y="524"/>
                  </a:lnTo>
                  <a:lnTo>
                    <a:pt x="1046" y="535"/>
                  </a:lnTo>
                  <a:lnTo>
                    <a:pt x="854" y="471"/>
                  </a:lnTo>
                  <a:lnTo>
                    <a:pt x="729" y="428"/>
                  </a:lnTo>
                  <a:lnTo>
                    <a:pt x="718" y="442"/>
                  </a:lnTo>
                  <a:lnTo>
                    <a:pt x="739" y="492"/>
                  </a:lnTo>
                  <a:lnTo>
                    <a:pt x="739" y="549"/>
                  </a:lnTo>
                  <a:lnTo>
                    <a:pt x="714" y="610"/>
                  </a:lnTo>
                  <a:lnTo>
                    <a:pt x="654" y="624"/>
                  </a:lnTo>
                  <a:lnTo>
                    <a:pt x="586" y="624"/>
                  </a:lnTo>
                  <a:lnTo>
                    <a:pt x="568" y="624"/>
                  </a:lnTo>
                  <a:lnTo>
                    <a:pt x="589" y="694"/>
                  </a:lnTo>
                  <a:lnTo>
                    <a:pt x="575" y="762"/>
                  </a:lnTo>
                  <a:lnTo>
                    <a:pt x="543" y="844"/>
                  </a:lnTo>
                  <a:lnTo>
                    <a:pt x="479" y="901"/>
                  </a:lnTo>
                  <a:lnTo>
                    <a:pt x="404" y="912"/>
                  </a:lnTo>
                  <a:lnTo>
                    <a:pt x="297" y="909"/>
                  </a:lnTo>
                  <a:lnTo>
                    <a:pt x="247" y="880"/>
                  </a:lnTo>
                  <a:lnTo>
                    <a:pt x="215" y="844"/>
                  </a:lnTo>
                  <a:lnTo>
                    <a:pt x="204" y="791"/>
                  </a:lnTo>
                  <a:lnTo>
                    <a:pt x="204" y="773"/>
                  </a:lnTo>
                  <a:lnTo>
                    <a:pt x="140" y="773"/>
                  </a:lnTo>
                  <a:lnTo>
                    <a:pt x="118" y="741"/>
                  </a:lnTo>
                  <a:lnTo>
                    <a:pt x="118" y="709"/>
                  </a:lnTo>
                  <a:lnTo>
                    <a:pt x="118" y="674"/>
                  </a:lnTo>
                  <a:lnTo>
                    <a:pt x="129" y="642"/>
                  </a:lnTo>
                  <a:lnTo>
                    <a:pt x="83" y="646"/>
                  </a:lnTo>
                  <a:lnTo>
                    <a:pt x="22" y="624"/>
                  </a:lnTo>
                  <a:lnTo>
                    <a:pt x="8" y="578"/>
                  </a:lnTo>
                  <a:lnTo>
                    <a:pt x="0" y="513"/>
                  </a:lnTo>
                  <a:lnTo>
                    <a:pt x="22" y="453"/>
                  </a:lnTo>
                  <a:lnTo>
                    <a:pt x="65" y="399"/>
                  </a:lnTo>
                  <a:lnTo>
                    <a:pt x="108" y="367"/>
                  </a:lnTo>
                  <a:lnTo>
                    <a:pt x="157" y="335"/>
                  </a:lnTo>
                  <a:lnTo>
                    <a:pt x="200" y="335"/>
                  </a:lnTo>
                  <a:lnTo>
                    <a:pt x="172" y="278"/>
                  </a:lnTo>
                  <a:lnTo>
                    <a:pt x="168" y="235"/>
                  </a:lnTo>
                  <a:lnTo>
                    <a:pt x="172" y="193"/>
                  </a:lnTo>
                  <a:lnTo>
                    <a:pt x="193" y="129"/>
                  </a:lnTo>
                  <a:lnTo>
                    <a:pt x="225" y="68"/>
                  </a:lnTo>
                  <a:lnTo>
                    <a:pt x="279" y="36"/>
                  </a:lnTo>
                  <a:lnTo>
                    <a:pt x="365" y="0"/>
                  </a:lnTo>
                  <a:lnTo>
                    <a:pt x="461" y="4"/>
                  </a:lnTo>
                  <a:lnTo>
                    <a:pt x="532" y="11"/>
                  </a:lnTo>
                  <a:lnTo>
                    <a:pt x="564" y="25"/>
                  </a:lnTo>
                  <a:lnTo>
                    <a:pt x="575"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8" name="Freeform 70">
              <a:extLst>
                <a:ext uri="{FF2B5EF4-FFF2-40B4-BE49-F238E27FC236}">
                  <a16:creationId xmlns:a16="http://schemas.microsoft.com/office/drawing/2014/main" id="{6EC9BD92-AB35-44E3-94AD-F587A3A92E8E}"/>
                </a:ext>
              </a:extLst>
            </p:cNvPr>
            <p:cNvSpPr>
              <a:spLocks/>
            </p:cNvSpPr>
            <p:nvPr/>
          </p:nvSpPr>
          <p:spPr bwMode="auto">
            <a:xfrm>
              <a:off x="324" y="3727"/>
              <a:ext cx="41" cy="40"/>
            </a:xfrm>
            <a:custGeom>
              <a:avLst/>
              <a:gdLst>
                <a:gd name="T0" fmla="*/ 1 w 123"/>
                <a:gd name="T1" fmla="*/ 14 h 119"/>
                <a:gd name="T2" fmla="*/ 14 w 123"/>
                <a:gd name="T3" fmla="*/ 25 h 119"/>
                <a:gd name="T4" fmla="*/ 18 w 123"/>
                <a:gd name="T5" fmla="*/ 36 h 119"/>
                <a:gd name="T6" fmla="*/ 26 w 123"/>
                <a:gd name="T7" fmla="*/ 40 h 119"/>
                <a:gd name="T8" fmla="*/ 29 w 123"/>
                <a:gd name="T9" fmla="*/ 29 h 119"/>
                <a:gd name="T10" fmla="*/ 41 w 123"/>
                <a:gd name="T11" fmla="*/ 22 h 119"/>
                <a:gd name="T12" fmla="*/ 29 w 123"/>
                <a:gd name="T13" fmla="*/ 13 h 119"/>
                <a:gd name="T14" fmla="*/ 30 w 123"/>
                <a:gd name="T15" fmla="*/ 0 h 119"/>
                <a:gd name="T16" fmla="*/ 18 w 123"/>
                <a:gd name="T17" fmla="*/ 4 h 119"/>
                <a:gd name="T18" fmla="*/ 0 w 123"/>
                <a:gd name="T19" fmla="*/ 6 h 119"/>
                <a:gd name="T20" fmla="*/ 1 w 123"/>
                <a:gd name="T21" fmla="*/ 14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3" h="119">
                  <a:moveTo>
                    <a:pt x="4" y="43"/>
                  </a:moveTo>
                  <a:lnTo>
                    <a:pt x="43" y="75"/>
                  </a:lnTo>
                  <a:lnTo>
                    <a:pt x="54" y="107"/>
                  </a:lnTo>
                  <a:lnTo>
                    <a:pt x="79" y="119"/>
                  </a:lnTo>
                  <a:lnTo>
                    <a:pt x="86" y="86"/>
                  </a:lnTo>
                  <a:lnTo>
                    <a:pt x="123" y="64"/>
                  </a:lnTo>
                  <a:lnTo>
                    <a:pt x="86" y="39"/>
                  </a:lnTo>
                  <a:lnTo>
                    <a:pt x="89" y="0"/>
                  </a:lnTo>
                  <a:lnTo>
                    <a:pt x="54" y="11"/>
                  </a:lnTo>
                  <a:lnTo>
                    <a:pt x="0" y="18"/>
                  </a:lnTo>
                  <a:lnTo>
                    <a:pt x="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29" name="Freeform 71">
              <a:extLst>
                <a:ext uri="{FF2B5EF4-FFF2-40B4-BE49-F238E27FC236}">
                  <a16:creationId xmlns:a16="http://schemas.microsoft.com/office/drawing/2014/main" id="{EB5A72ED-11F7-4D38-AD00-F3FB18C1BEEC}"/>
                </a:ext>
              </a:extLst>
            </p:cNvPr>
            <p:cNvSpPr>
              <a:spLocks/>
            </p:cNvSpPr>
            <p:nvPr/>
          </p:nvSpPr>
          <p:spPr bwMode="auto">
            <a:xfrm>
              <a:off x="441" y="3534"/>
              <a:ext cx="250" cy="393"/>
            </a:xfrm>
            <a:custGeom>
              <a:avLst/>
              <a:gdLst>
                <a:gd name="T0" fmla="*/ 68 w 751"/>
                <a:gd name="T1" fmla="*/ 14 h 1180"/>
                <a:gd name="T2" fmla="*/ 12 w 751"/>
                <a:gd name="T3" fmla="*/ 16 h 1180"/>
                <a:gd name="T4" fmla="*/ 0 w 751"/>
                <a:gd name="T5" fmla="*/ 39 h 1180"/>
                <a:gd name="T6" fmla="*/ 25 w 751"/>
                <a:gd name="T7" fmla="*/ 32 h 1180"/>
                <a:gd name="T8" fmla="*/ 54 w 751"/>
                <a:gd name="T9" fmla="*/ 22 h 1180"/>
                <a:gd name="T10" fmla="*/ 80 w 751"/>
                <a:gd name="T11" fmla="*/ 39 h 1180"/>
                <a:gd name="T12" fmla="*/ 59 w 751"/>
                <a:gd name="T13" fmla="*/ 73 h 1180"/>
                <a:gd name="T14" fmla="*/ 62 w 751"/>
                <a:gd name="T15" fmla="*/ 98 h 1180"/>
                <a:gd name="T16" fmla="*/ 84 w 751"/>
                <a:gd name="T17" fmla="*/ 72 h 1180"/>
                <a:gd name="T18" fmla="*/ 102 w 751"/>
                <a:gd name="T19" fmla="*/ 73 h 1180"/>
                <a:gd name="T20" fmla="*/ 136 w 751"/>
                <a:gd name="T21" fmla="*/ 79 h 1180"/>
                <a:gd name="T22" fmla="*/ 175 w 751"/>
                <a:gd name="T23" fmla="*/ 100 h 1180"/>
                <a:gd name="T24" fmla="*/ 187 w 751"/>
                <a:gd name="T25" fmla="*/ 126 h 1180"/>
                <a:gd name="T26" fmla="*/ 183 w 751"/>
                <a:gd name="T27" fmla="*/ 150 h 1180"/>
                <a:gd name="T28" fmla="*/ 155 w 751"/>
                <a:gd name="T29" fmla="*/ 158 h 1180"/>
                <a:gd name="T30" fmla="*/ 132 w 751"/>
                <a:gd name="T31" fmla="*/ 169 h 1180"/>
                <a:gd name="T32" fmla="*/ 197 w 751"/>
                <a:gd name="T33" fmla="*/ 175 h 1180"/>
                <a:gd name="T34" fmla="*/ 232 w 751"/>
                <a:gd name="T35" fmla="*/ 208 h 1180"/>
                <a:gd name="T36" fmla="*/ 232 w 751"/>
                <a:gd name="T37" fmla="*/ 278 h 1180"/>
                <a:gd name="T38" fmla="*/ 212 w 751"/>
                <a:gd name="T39" fmla="*/ 297 h 1180"/>
                <a:gd name="T40" fmla="*/ 223 w 751"/>
                <a:gd name="T41" fmla="*/ 307 h 1180"/>
                <a:gd name="T42" fmla="*/ 239 w 751"/>
                <a:gd name="T43" fmla="*/ 339 h 1180"/>
                <a:gd name="T44" fmla="*/ 222 w 751"/>
                <a:gd name="T45" fmla="*/ 374 h 1180"/>
                <a:gd name="T46" fmla="*/ 173 w 751"/>
                <a:gd name="T47" fmla="*/ 385 h 1180"/>
                <a:gd name="T48" fmla="*/ 123 w 751"/>
                <a:gd name="T49" fmla="*/ 360 h 1180"/>
                <a:gd name="T50" fmla="*/ 100 w 751"/>
                <a:gd name="T51" fmla="*/ 368 h 1180"/>
                <a:gd name="T52" fmla="*/ 161 w 751"/>
                <a:gd name="T53" fmla="*/ 392 h 1180"/>
                <a:gd name="T54" fmla="*/ 229 w 751"/>
                <a:gd name="T55" fmla="*/ 382 h 1180"/>
                <a:gd name="T56" fmla="*/ 250 w 751"/>
                <a:gd name="T57" fmla="*/ 347 h 1180"/>
                <a:gd name="T58" fmla="*/ 243 w 751"/>
                <a:gd name="T59" fmla="*/ 304 h 1180"/>
                <a:gd name="T60" fmla="*/ 241 w 751"/>
                <a:gd name="T61" fmla="*/ 282 h 1180"/>
                <a:gd name="T62" fmla="*/ 244 w 751"/>
                <a:gd name="T63" fmla="*/ 211 h 1180"/>
                <a:gd name="T64" fmla="*/ 216 w 751"/>
                <a:gd name="T65" fmla="*/ 169 h 1180"/>
                <a:gd name="T66" fmla="*/ 201 w 751"/>
                <a:gd name="T67" fmla="*/ 132 h 1180"/>
                <a:gd name="T68" fmla="*/ 172 w 751"/>
                <a:gd name="T69" fmla="*/ 80 h 1180"/>
                <a:gd name="T70" fmla="*/ 126 w 751"/>
                <a:gd name="T71" fmla="*/ 64 h 1180"/>
                <a:gd name="T72" fmla="*/ 102 w 751"/>
                <a:gd name="T73" fmla="*/ 50 h 1180"/>
                <a:gd name="T74" fmla="*/ 122 w 751"/>
                <a:gd name="T75" fmla="*/ 0 h 1180"/>
                <a:gd name="T76" fmla="*/ 86 w 751"/>
                <a:gd name="T77" fmla="*/ 23 h 11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1" h="1180">
                  <a:moveTo>
                    <a:pt x="259" y="68"/>
                  </a:moveTo>
                  <a:lnTo>
                    <a:pt x="205" y="43"/>
                  </a:lnTo>
                  <a:lnTo>
                    <a:pt x="80" y="22"/>
                  </a:lnTo>
                  <a:lnTo>
                    <a:pt x="37" y="47"/>
                  </a:lnTo>
                  <a:lnTo>
                    <a:pt x="0" y="79"/>
                  </a:lnTo>
                  <a:lnTo>
                    <a:pt x="0" y="118"/>
                  </a:lnTo>
                  <a:lnTo>
                    <a:pt x="34" y="129"/>
                  </a:lnTo>
                  <a:lnTo>
                    <a:pt x="76" y="97"/>
                  </a:lnTo>
                  <a:lnTo>
                    <a:pt x="119" y="65"/>
                  </a:lnTo>
                  <a:lnTo>
                    <a:pt x="162" y="65"/>
                  </a:lnTo>
                  <a:lnTo>
                    <a:pt x="205" y="86"/>
                  </a:lnTo>
                  <a:lnTo>
                    <a:pt x="241" y="118"/>
                  </a:lnTo>
                  <a:lnTo>
                    <a:pt x="241" y="133"/>
                  </a:lnTo>
                  <a:lnTo>
                    <a:pt x="176" y="218"/>
                  </a:lnTo>
                  <a:lnTo>
                    <a:pt x="166" y="272"/>
                  </a:lnTo>
                  <a:lnTo>
                    <a:pt x="187" y="293"/>
                  </a:lnTo>
                  <a:lnTo>
                    <a:pt x="226" y="268"/>
                  </a:lnTo>
                  <a:lnTo>
                    <a:pt x="251" y="215"/>
                  </a:lnTo>
                  <a:lnTo>
                    <a:pt x="273" y="193"/>
                  </a:lnTo>
                  <a:lnTo>
                    <a:pt x="305" y="218"/>
                  </a:lnTo>
                  <a:lnTo>
                    <a:pt x="334" y="229"/>
                  </a:lnTo>
                  <a:lnTo>
                    <a:pt x="408" y="236"/>
                  </a:lnTo>
                  <a:lnTo>
                    <a:pt x="483" y="261"/>
                  </a:lnTo>
                  <a:lnTo>
                    <a:pt x="526" y="299"/>
                  </a:lnTo>
                  <a:lnTo>
                    <a:pt x="551" y="335"/>
                  </a:lnTo>
                  <a:lnTo>
                    <a:pt x="562" y="378"/>
                  </a:lnTo>
                  <a:lnTo>
                    <a:pt x="558" y="417"/>
                  </a:lnTo>
                  <a:lnTo>
                    <a:pt x="551" y="449"/>
                  </a:lnTo>
                  <a:lnTo>
                    <a:pt x="526" y="463"/>
                  </a:lnTo>
                  <a:lnTo>
                    <a:pt x="466" y="474"/>
                  </a:lnTo>
                  <a:lnTo>
                    <a:pt x="398" y="492"/>
                  </a:lnTo>
                  <a:lnTo>
                    <a:pt x="398" y="506"/>
                  </a:lnTo>
                  <a:lnTo>
                    <a:pt x="487" y="506"/>
                  </a:lnTo>
                  <a:lnTo>
                    <a:pt x="591" y="524"/>
                  </a:lnTo>
                  <a:lnTo>
                    <a:pt x="658" y="567"/>
                  </a:lnTo>
                  <a:lnTo>
                    <a:pt x="698" y="624"/>
                  </a:lnTo>
                  <a:lnTo>
                    <a:pt x="712" y="738"/>
                  </a:lnTo>
                  <a:lnTo>
                    <a:pt x="698" y="835"/>
                  </a:lnTo>
                  <a:lnTo>
                    <a:pt x="669" y="867"/>
                  </a:lnTo>
                  <a:lnTo>
                    <a:pt x="637" y="891"/>
                  </a:lnTo>
                  <a:lnTo>
                    <a:pt x="616" y="909"/>
                  </a:lnTo>
                  <a:lnTo>
                    <a:pt x="669" y="923"/>
                  </a:lnTo>
                  <a:lnTo>
                    <a:pt x="708" y="962"/>
                  </a:lnTo>
                  <a:lnTo>
                    <a:pt x="719" y="1019"/>
                  </a:lnTo>
                  <a:lnTo>
                    <a:pt x="701" y="1091"/>
                  </a:lnTo>
                  <a:lnTo>
                    <a:pt x="666" y="1123"/>
                  </a:lnTo>
                  <a:lnTo>
                    <a:pt x="605" y="1155"/>
                  </a:lnTo>
                  <a:lnTo>
                    <a:pt x="519" y="1155"/>
                  </a:lnTo>
                  <a:lnTo>
                    <a:pt x="430" y="1126"/>
                  </a:lnTo>
                  <a:lnTo>
                    <a:pt x="369" y="1080"/>
                  </a:lnTo>
                  <a:lnTo>
                    <a:pt x="323" y="1048"/>
                  </a:lnTo>
                  <a:lnTo>
                    <a:pt x="301" y="1105"/>
                  </a:lnTo>
                  <a:lnTo>
                    <a:pt x="326" y="1144"/>
                  </a:lnTo>
                  <a:lnTo>
                    <a:pt x="483" y="1176"/>
                  </a:lnTo>
                  <a:lnTo>
                    <a:pt x="601" y="1180"/>
                  </a:lnTo>
                  <a:lnTo>
                    <a:pt x="687" y="1148"/>
                  </a:lnTo>
                  <a:lnTo>
                    <a:pt x="730" y="1101"/>
                  </a:lnTo>
                  <a:lnTo>
                    <a:pt x="751" y="1041"/>
                  </a:lnTo>
                  <a:lnTo>
                    <a:pt x="744" y="966"/>
                  </a:lnTo>
                  <a:lnTo>
                    <a:pt x="730" y="912"/>
                  </a:lnTo>
                  <a:lnTo>
                    <a:pt x="708" y="891"/>
                  </a:lnTo>
                  <a:lnTo>
                    <a:pt x="723" y="846"/>
                  </a:lnTo>
                  <a:lnTo>
                    <a:pt x="740" y="760"/>
                  </a:lnTo>
                  <a:lnTo>
                    <a:pt x="733" y="635"/>
                  </a:lnTo>
                  <a:lnTo>
                    <a:pt x="701" y="567"/>
                  </a:lnTo>
                  <a:lnTo>
                    <a:pt x="648" y="506"/>
                  </a:lnTo>
                  <a:lnTo>
                    <a:pt x="591" y="463"/>
                  </a:lnTo>
                  <a:lnTo>
                    <a:pt x="605" y="396"/>
                  </a:lnTo>
                  <a:lnTo>
                    <a:pt x="580" y="293"/>
                  </a:lnTo>
                  <a:lnTo>
                    <a:pt x="516" y="240"/>
                  </a:lnTo>
                  <a:lnTo>
                    <a:pt x="451" y="218"/>
                  </a:lnTo>
                  <a:lnTo>
                    <a:pt x="380" y="193"/>
                  </a:lnTo>
                  <a:lnTo>
                    <a:pt x="334" y="183"/>
                  </a:lnTo>
                  <a:lnTo>
                    <a:pt x="305" y="150"/>
                  </a:lnTo>
                  <a:lnTo>
                    <a:pt x="305" y="129"/>
                  </a:lnTo>
                  <a:lnTo>
                    <a:pt x="366" y="0"/>
                  </a:lnTo>
                  <a:lnTo>
                    <a:pt x="273" y="90"/>
                  </a:lnTo>
                  <a:lnTo>
                    <a:pt x="259"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0" name="Freeform 72">
              <a:extLst>
                <a:ext uri="{FF2B5EF4-FFF2-40B4-BE49-F238E27FC236}">
                  <a16:creationId xmlns:a16="http://schemas.microsoft.com/office/drawing/2014/main" id="{C4FD7DA1-E8E3-42C4-BBEE-40A40BBAACA3}"/>
                </a:ext>
              </a:extLst>
            </p:cNvPr>
            <p:cNvSpPr>
              <a:spLocks/>
            </p:cNvSpPr>
            <p:nvPr/>
          </p:nvSpPr>
          <p:spPr bwMode="auto">
            <a:xfrm>
              <a:off x="670" y="3581"/>
              <a:ext cx="68" cy="41"/>
            </a:xfrm>
            <a:custGeom>
              <a:avLst/>
              <a:gdLst>
                <a:gd name="T0" fmla="*/ 7 w 202"/>
                <a:gd name="T1" fmla="*/ 35 h 123"/>
                <a:gd name="T2" fmla="*/ 59 w 202"/>
                <a:gd name="T3" fmla="*/ 0 h 123"/>
                <a:gd name="T4" fmla="*/ 68 w 202"/>
                <a:gd name="T5" fmla="*/ 4 h 123"/>
                <a:gd name="T6" fmla="*/ 66 w 202"/>
                <a:gd name="T7" fmla="*/ 13 h 123"/>
                <a:gd name="T8" fmla="*/ 0 w 202"/>
                <a:gd name="T9" fmla="*/ 41 h 123"/>
                <a:gd name="T10" fmla="*/ 7 w 202"/>
                <a:gd name="T11" fmla="*/ 35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2" h="123">
                  <a:moveTo>
                    <a:pt x="22" y="105"/>
                  </a:moveTo>
                  <a:lnTo>
                    <a:pt x="175" y="0"/>
                  </a:lnTo>
                  <a:lnTo>
                    <a:pt x="202" y="11"/>
                  </a:lnTo>
                  <a:lnTo>
                    <a:pt x="196" y="38"/>
                  </a:lnTo>
                  <a:lnTo>
                    <a:pt x="0" y="123"/>
                  </a:lnTo>
                  <a:lnTo>
                    <a:pt x="22"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1" name="Freeform 73">
              <a:extLst>
                <a:ext uri="{FF2B5EF4-FFF2-40B4-BE49-F238E27FC236}">
                  <a16:creationId xmlns:a16="http://schemas.microsoft.com/office/drawing/2014/main" id="{ED391F4E-4869-4365-932C-7B91662353CD}"/>
                </a:ext>
              </a:extLst>
            </p:cNvPr>
            <p:cNvSpPr>
              <a:spLocks/>
            </p:cNvSpPr>
            <p:nvPr/>
          </p:nvSpPr>
          <p:spPr bwMode="auto">
            <a:xfrm>
              <a:off x="549" y="4036"/>
              <a:ext cx="65" cy="108"/>
            </a:xfrm>
            <a:custGeom>
              <a:avLst/>
              <a:gdLst>
                <a:gd name="T0" fmla="*/ 65 w 195"/>
                <a:gd name="T1" fmla="*/ 108 h 325"/>
                <a:gd name="T2" fmla="*/ 40 w 195"/>
                <a:gd name="T3" fmla="*/ 39 h 325"/>
                <a:gd name="T4" fmla="*/ 14 w 195"/>
                <a:gd name="T5" fmla="*/ 0 h 325"/>
                <a:gd name="T6" fmla="*/ 4 w 195"/>
                <a:gd name="T7" fmla="*/ 0 h 325"/>
                <a:gd name="T8" fmla="*/ 0 w 195"/>
                <a:gd name="T9" fmla="*/ 11 h 325"/>
                <a:gd name="T10" fmla="*/ 21 w 195"/>
                <a:gd name="T11" fmla="*/ 36 h 325"/>
                <a:gd name="T12" fmla="*/ 43 w 195"/>
                <a:gd name="T13" fmla="*/ 69 h 325"/>
                <a:gd name="T14" fmla="*/ 65 w 195"/>
                <a:gd name="T15" fmla="*/ 108 h 3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 h="325">
                  <a:moveTo>
                    <a:pt x="195" y="325"/>
                  </a:moveTo>
                  <a:lnTo>
                    <a:pt x="121" y="118"/>
                  </a:lnTo>
                  <a:lnTo>
                    <a:pt x="43" y="0"/>
                  </a:lnTo>
                  <a:lnTo>
                    <a:pt x="11" y="0"/>
                  </a:lnTo>
                  <a:lnTo>
                    <a:pt x="0" y="32"/>
                  </a:lnTo>
                  <a:lnTo>
                    <a:pt x="64" y="107"/>
                  </a:lnTo>
                  <a:lnTo>
                    <a:pt x="129" y="207"/>
                  </a:lnTo>
                  <a:lnTo>
                    <a:pt x="195"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2" name="Freeform 74">
              <a:extLst>
                <a:ext uri="{FF2B5EF4-FFF2-40B4-BE49-F238E27FC236}">
                  <a16:creationId xmlns:a16="http://schemas.microsoft.com/office/drawing/2014/main" id="{9E681756-53C2-413B-BC6E-9B9263D78C19}"/>
                </a:ext>
              </a:extLst>
            </p:cNvPr>
            <p:cNvSpPr>
              <a:spLocks/>
            </p:cNvSpPr>
            <p:nvPr/>
          </p:nvSpPr>
          <p:spPr bwMode="auto">
            <a:xfrm>
              <a:off x="179" y="3864"/>
              <a:ext cx="352" cy="291"/>
            </a:xfrm>
            <a:custGeom>
              <a:avLst/>
              <a:gdLst>
                <a:gd name="T0" fmla="*/ 342 w 1056"/>
                <a:gd name="T1" fmla="*/ 40 h 872"/>
                <a:gd name="T2" fmla="*/ 352 w 1056"/>
                <a:gd name="T3" fmla="*/ 98 h 872"/>
                <a:gd name="T4" fmla="*/ 331 w 1056"/>
                <a:gd name="T5" fmla="*/ 137 h 872"/>
                <a:gd name="T6" fmla="*/ 289 w 1056"/>
                <a:gd name="T7" fmla="*/ 136 h 872"/>
                <a:gd name="T8" fmla="*/ 300 w 1056"/>
                <a:gd name="T9" fmla="*/ 207 h 872"/>
                <a:gd name="T10" fmla="*/ 279 w 1056"/>
                <a:gd name="T11" fmla="*/ 259 h 872"/>
                <a:gd name="T12" fmla="*/ 243 w 1056"/>
                <a:gd name="T13" fmla="*/ 284 h 872"/>
                <a:gd name="T14" fmla="*/ 172 w 1056"/>
                <a:gd name="T15" fmla="*/ 291 h 872"/>
                <a:gd name="T16" fmla="*/ 101 w 1056"/>
                <a:gd name="T17" fmla="*/ 284 h 872"/>
                <a:gd name="T18" fmla="*/ 61 w 1056"/>
                <a:gd name="T19" fmla="*/ 240 h 872"/>
                <a:gd name="T20" fmla="*/ 33 w 1056"/>
                <a:gd name="T21" fmla="*/ 201 h 872"/>
                <a:gd name="T22" fmla="*/ 5 w 1056"/>
                <a:gd name="T23" fmla="*/ 162 h 872"/>
                <a:gd name="T24" fmla="*/ 0 w 1056"/>
                <a:gd name="T25" fmla="*/ 108 h 872"/>
                <a:gd name="T26" fmla="*/ 28 w 1056"/>
                <a:gd name="T27" fmla="*/ 75 h 872"/>
                <a:gd name="T28" fmla="*/ 25 w 1056"/>
                <a:gd name="T29" fmla="*/ 98 h 872"/>
                <a:gd name="T30" fmla="*/ 12 w 1056"/>
                <a:gd name="T31" fmla="*/ 144 h 872"/>
                <a:gd name="T32" fmla="*/ 32 w 1056"/>
                <a:gd name="T33" fmla="*/ 182 h 872"/>
                <a:gd name="T34" fmla="*/ 71 w 1056"/>
                <a:gd name="T35" fmla="*/ 175 h 872"/>
                <a:gd name="T36" fmla="*/ 96 w 1056"/>
                <a:gd name="T37" fmla="*/ 172 h 872"/>
                <a:gd name="T38" fmla="*/ 62 w 1056"/>
                <a:gd name="T39" fmla="*/ 209 h 872"/>
                <a:gd name="T40" fmla="*/ 76 w 1056"/>
                <a:gd name="T41" fmla="*/ 244 h 872"/>
                <a:gd name="T42" fmla="*/ 122 w 1056"/>
                <a:gd name="T43" fmla="*/ 275 h 872"/>
                <a:gd name="T44" fmla="*/ 146 w 1056"/>
                <a:gd name="T45" fmla="*/ 254 h 872"/>
                <a:gd name="T46" fmla="*/ 160 w 1056"/>
                <a:gd name="T47" fmla="*/ 276 h 872"/>
                <a:gd name="T48" fmla="*/ 201 w 1056"/>
                <a:gd name="T49" fmla="*/ 282 h 872"/>
                <a:gd name="T50" fmla="*/ 247 w 1056"/>
                <a:gd name="T51" fmla="*/ 265 h 872"/>
                <a:gd name="T52" fmla="*/ 282 w 1056"/>
                <a:gd name="T53" fmla="*/ 234 h 872"/>
                <a:gd name="T54" fmla="*/ 286 w 1056"/>
                <a:gd name="T55" fmla="*/ 191 h 872"/>
                <a:gd name="T56" fmla="*/ 281 w 1056"/>
                <a:gd name="T57" fmla="*/ 144 h 872"/>
                <a:gd name="T58" fmla="*/ 264 w 1056"/>
                <a:gd name="T59" fmla="*/ 105 h 872"/>
                <a:gd name="T60" fmla="*/ 295 w 1056"/>
                <a:gd name="T61" fmla="*/ 121 h 872"/>
                <a:gd name="T62" fmla="*/ 322 w 1056"/>
                <a:gd name="T63" fmla="*/ 126 h 872"/>
                <a:gd name="T64" fmla="*/ 342 w 1056"/>
                <a:gd name="T65" fmla="*/ 105 h 872"/>
                <a:gd name="T66" fmla="*/ 336 w 1056"/>
                <a:gd name="T67" fmla="*/ 62 h 872"/>
                <a:gd name="T68" fmla="*/ 317 w 1056"/>
                <a:gd name="T69" fmla="*/ 12 h 872"/>
                <a:gd name="T70" fmla="*/ 320 w 1056"/>
                <a:gd name="T71" fmla="*/ 0 h 8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6" h="872">
                  <a:moveTo>
                    <a:pt x="961" y="0"/>
                  </a:moveTo>
                  <a:lnTo>
                    <a:pt x="1025" y="121"/>
                  </a:lnTo>
                  <a:lnTo>
                    <a:pt x="1040" y="203"/>
                  </a:lnTo>
                  <a:lnTo>
                    <a:pt x="1056" y="293"/>
                  </a:lnTo>
                  <a:lnTo>
                    <a:pt x="1040" y="378"/>
                  </a:lnTo>
                  <a:lnTo>
                    <a:pt x="993" y="411"/>
                  </a:lnTo>
                  <a:lnTo>
                    <a:pt x="933" y="421"/>
                  </a:lnTo>
                  <a:lnTo>
                    <a:pt x="868" y="407"/>
                  </a:lnTo>
                  <a:lnTo>
                    <a:pt x="897" y="486"/>
                  </a:lnTo>
                  <a:lnTo>
                    <a:pt x="901" y="621"/>
                  </a:lnTo>
                  <a:lnTo>
                    <a:pt x="886" y="711"/>
                  </a:lnTo>
                  <a:lnTo>
                    <a:pt x="836" y="775"/>
                  </a:lnTo>
                  <a:lnTo>
                    <a:pt x="783" y="814"/>
                  </a:lnTo>
                  <a:lnTo>
                    <a:pt x="729" y="850"/>
                  </a:lnTo>
                  <a:lnTo>
                    <a:pt x="652" y="868"/>
                  </a:lnTo>
                  <a:lnTo>
                    <a:pt x="516" y="872"/>
                  </a:lnTo>
                  <a:lnTo>
                    <a:pt x="409" y="872"/>
                  </a:lnTo>
                  <a:lnTo>
                    <a:pt x="303" y="850"/>
                  </a:lnTo>
                  <a:lnTo>
                    <a:pt x="217" y="786"/>
                  </a:lnTo>
                  <a:lnTo>
                    <a:pt x="182" y="718"/>
                  </a:lnTo>
                  <a:lnTo>
                    <a:pt x="164" y="636"/>
                  </a:lnTo>
                  <a:lnTo>
                    <a:pt x="100" y="603"/>
                  </a:lnTo>
                  <a:lnTo>
                    <a:pt x="35" y="546"/>
                  </a:lnTo>
                  <a:lnTo>
                    <a:pt x="14" y="486"/>
                  </a:lnTo>
                  <a:lnTo>
                    <a:pt x="0" y="411"/>
                  </a:lnTo>
                  <a:lnTo>
                    <a:pt x="0" y="325"/>
                  </a:lnTo>
                  <a:lnTo>
                    <a:pt x="32" y="225"/>
                  </a:lnTo>
                  <a:lnTo>
                    <a:pt x="85" y="225"/>
                  </a:lnTo>
                  <a:lnTo>
                    <a:pt x="96" y="257"/>
                  </a:lnTo>
                  <a:lnTo>
                    <a:pt x="75" y="293"/>
                  </a:lnTo>
                  <a:lnTo>
                    <a:pt x="46" y="336"/>
                  </a:lnTo>
                  <a:lnTo>
                    <a:pt x="35" y="432"/>
                  </a:lnTo>
                  <a:lnTo>
                    <a:pt x="46" y="493"/>
                  </a:lnTo>
                  <a:lnTo>
                    <a:pt x="96" y="546"/>
                  </a:lnTo>
                  <a:lnTo>
                    <a:pt x="150" y="546"/>
                  </a:lnTo>
                  <a:lnTo>
                    <a:pt x="214" y="525"/>
                  </a:lnTo>
                  <a:lnTo>
                    <a:pt x="300" y="471"/>
                  </a:lnTo>
                  <a:lnTo>
                    <a:pt x="289" y="514"/>
                  </a:lnTo>
                  <a:lnTo>
                    <a:pt x="196" y="578"/>
                  </a:lnTo>
                  <a:lnTo>
                    <a:pt x="185" y="625"/>
                  </a:lnTo>
                  <a:lnTo>
                    <a:pt x="207" y="675"/>
                  </a:lnTo>
                  <a:lnTo>
                    <a:pt x="228" y="732"/>
                  </a:lnTo>
                  <a:lnTo>
                    <a:pt x="282" y="796"/>
                  </a:lnTo>
                  <a:lnTo>
                    <a:pt x="366" y="825"/>
                  </a:lnTo>
                  <a:lnTo>
                    <a:pt x="420" y="803"/>
                  </a:lnTo>
                  <a:lnTo>
                    <a:pt x="438" y="761"/>
                  </a:lnTo>
                  <a:lnTo>
                    <a:pt x="459" y="761"/>
                  </a:lnTo>
                  <a:lnTo>
                    <a:pt x="480" y="828"/>
                  </a:lnTo>
                  <a:lnTo>
                    <a:pt x="534" y="846"/>
                  </a:lnTo>
                  <a:lnTo>
                    <a:pt x="602" y="846"/>
                  </a:lnTo>
                  <a:lnTo>
                    <a:pt x="677" y="828"/>
                  </a:lnTo>
                  <a:lnTo>
                    <a:pt x="740" y="793"/>
                  </a:lnTo>
                  <a:lnTo>
                    <a:pt x="815" y="750"/>
                  </a:lnTo>
                  <a:lnTo>
                    <a:pt x="847" y="700"/>
                  </a:lnTo>
                  <a:lnTo>
                    <a:pt x="858" y="643"/>
                  </a:lnTo>
                  <a:lnTo>
                    <a:pt x="858" y="571"/>
                  </a:lnTo>
                  <a:lnTo>
                    <a:pt x="854" y="493"/>
                  </a:lnTo>
                  <a:lnTo>
                    <a:pt x="843" y="432"/>
                  </a:lnTo>
                  <a:lnTo>
                    <a:pt x="822" y="386"/>
                  </a:lnTo>
                  <a:lnTo>
                    <a:pt x="793" y="314"/>
                  </a:lnTo>
                  <a:lnTo>
                    <a:pt x="811" y="300"/>
                  </a:lnTo>
                  <a:lnTo>
                    <a:pt x="886" y="364"/>
                  </a:lnTo>
                  <a:lnTo>
                    <a:pt x="922" y="378"/>
                  </a:lnTo>
                  <a:lnTo>
                    <a:pt x="965" y="378"/>
                  </a:lnTo>
                  <a:lnTo>
                    <a:pt x="997" y="357"/>
                  </a:lnTo>
                  <a:lnTo>
                    <a:pt x="1025" y="314"/>
                  </a:lnTo>
                  <a:lnTo>
                    <a:pt x="1018" y="250"/>
                  </a:lnTo>
                  <a:lnTo>
                    <a:pt x="1008" y="186"/>
                  </a:lnTo>
                  <a:lnTo>
                    <a:pt x="976" y="107"/>
                  </a:lnTo>
                  <a:lnTo>
                    <a:pt x="951" y="36"/>
                  </a:lnTo>
                  <a:lnTo>
                    <a:pt x="940" y="0"/>
                  </a:lnTo>
                  <a:lnTo>
                    <a:pt x="9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3" name="Freeform 75">
              <a:extLst>
                <a:ext uri="{FF2B5EF4-FFF2-40B4-BE49-F238E27FC236}">
                  <a16:creationId xmlns:a16="http://schemas.microsoft.com/office/drawing/2014/main" id="{29AB29BF-C48D-4E2A-BBA3-8B6BB1C6EE77}"/>
                </a:ext>
              </a:extLst>
            </p:cNvPr>
            <p:cNvSpPr>
              <a:spLocks/>
            </p:cNvSpPr>
            <p:nvPr/>
          </p:nvSpPr>
          <p:spPr bwMode="auto">
            <a:xfrm>
              <a:off x="372" y="3337"/>
              <a:ext cx="64" cy="137"/>
            </a:xfrm>
            <a:custGeom>
              <a:avLst/>
              <a:gdLst>
                <a:gd name="T0" fmla="*/ 2 w 192"/>
                <a:gd name="T1" fmla="*/ 118 h 410"/>
                <a:gd name="T2" fmla="*/ 22 w 192"/>
                <a:gd name="T3" fmla="*/ 62 h 410"/>
                <a:gd name="T4" fmla="*/ 43 w 192"/>
                <a:gd name="T5" fmla="*/ 21 h 410"/>
                <a:gd name="T6" fmla="*/ 64 w 192"/>
                <a:gd name="T7" fmla="*/ 0 h 410"/>
                <a:gd name="T8" fmla="*/ 51 w 192"/>
                <a:gd name="T9" fmla="*/ 30 h 410"/>
                <a:gd name="T10" fmla="*/ 33 w 192"/>
                <a:gd name="T11" fmla="*/ 75 h 410"/>
                <a:gd name="T12" fmla="*/ 22 w 192"/>
                <a:gd name="T13" fmla="*/ 115 h 410"/>
                <a:gd name="T14" fmla="*/ 13 w 192"/>
                <a:gd name="T15" fmla="*/ 134 h 410"/>
                <a:gd name="T16" fmla="*/ 2 w 192"/>
                <a:gd name="T17" fmla="*/ 137 h 410"/>
                <a:gd name="T18" fmla="*/ 0 w 192"/>
                <a:gd name="T19" fmla="*/ 125 h 410"/>
                <a:gd name="T20" fmla="*/ 2 w 192"/>
                <a:gd name="T21" fmla="*/ 118 h 4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410">
                  <a:moveTo>
                    <a:pt x="7" y="354"/>
                  </a:moveTo>
                  <a:lnTo>
                    <a:pt x="66" y="186"/>
                  </a:lnTo>
                  <a:lnTo>
                    <a:pt x="130" y="64"/>
                  </a:lnTo>
                  <a:lnTo>
                    <a:pt x="192" y="0"/>
                  </a:lnTo>
                  <a:lnTo>
                    <a:pt x="152" y="89"/>
                  </a:lnTo>
                  <a:lnTo>
                    <a:pt x="98" y="225"/>
                  </a:lnTo>
                  <a:lnTo>
                    <a:pt x="66" y="343"/>
                  </a:lnTo>
                  <a:lnTo>
                    <a:pt x="39" y="400"/>
                  </a:lnTo>
                  <a:lnTo>
                    <a:pt x="7" y="410"/>
                  </a:lnTo>
                  <a:lnTo>
                    <a:pt x="0" y="375"/>
                  </a:lnTo>
                  <a:lnTo>
                    <a:pt x="7" y="3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4" name="Freeform 76">
              <a:extLst>
                <a:ext uri="{FF2B5EF4-FFF2-40B4-BE49-F238E27FC236}">
                  <a16:creationId xmlns:a16="http://schemas.microsoft.com/office/drawing/2014/main" id="{CAE28BD6-8D76-4A56-AFD6-81519FE67FC3}"/>
                </a:ext>
              </a:extLst>
            </p:cNvPr>
            <p:cNvSpPr>
              <a:spLocks/>
            </p:cNvSpPr>
            <p:nvPr/>
          </p:nvSpPr>
          <p:spPr bwMode="auto">
            <a:xfrm>
              <a:off x="370" y="3516"/>
              <a:ext cx="29" cy="20"/>
            </a:xfrm>
            <a:custGeom>
              <a:avLst/>
              <a:gdLst>
                <a:gd name="T0" fmla="*/ 29 w 88"/>
                <a:gd name="T1" fmla="*/ 7 h 62"/>
                <a:gd name="T2" fmla="*/ 19 w 88"/>
                <a:gd name="T3" fmla="*/ 0 h 62"/>
                <a:gd name="T4" fmla="*/ 4 w 88"/>
                <a:gd name="T5" fmla="*/ 0 h 62"/>
                <a:gd name="T6" fmla="*/ 0 w 88"/>
                <a:gd name="T7" fmla="*/ 10 h 62"/>
                <a:gd name="T8" fmla="*/ 8 w 88"/>
                <a:gd name="T9" fmla="*/ 20 h 62"/>
                <a:gd name="T10" fmla="*/ 22 w 88"/>
                <a:gd name="T11" fmla="*/ 20 h 62"/>
                <a:gd name="T12" fmla="*/ 29 w 88"/>
                <a:gd name="T13" fmla="*/ 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 h="62">
                  <a:moveTo>
                    <a:pt x="88" y="23"/>
                  </a:moveTo>
                  <a:lnTo>
                    <a:pt x="59" y="0"/>
                  </a:lnTo>
                  <a:lnTo>
                    <a:pt x="11" y="0"/>
                  </a:lnTo>
                  <a:lnTo>
                    <a:pt x="0" y="31"/>
                  </a:lnTo>
                  <a:lnTo>
                    <a:pt x="23" y="62"/>
                  </a:lnTo>
                  <a:lnTo>
                    <a:pt x="67" y="62"/>
                  </a:lnTo>
                  <a:lnTo>
                    <a:pt x="8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5" name="Oval 77">
              <a:extLst>
                <a:ext uri="{FF2B5EF4-FFF2-40B4-BE49-F238E27FC236}">
                  <a16:creationId xmlns:a16="http://schemas.microsoft.com/office/drawing/2014/main" id="{A95F0C21-B3BB-401D-AEC6-0A1D24521FDD}"/>
                </a:ext>
              </a:extLst>
            </p:cNvPr>
            <p:cNvSpPr>
              <a:spLocks noChangeArrowheads="1"/>
            </p:cNvSpPr>
            <p:nvPr/>
          </p:nvSpPr>
          <p:spPr bwMode="auto">
            <a:xfrm>
              <a:off x="577" y="3373"/>
              <a:ext cx="30" cy="2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r" rtl="1">
                <a:defRPr sz="2400" b="1">
                  <a:solidFill>
                    <a:schemeClr val="tx1"/>
                  </a:solidFill>
                  <a:latin typeface="Times New Roman" panose="02020603050405020304" pitchFamily="18" charset="0"/>
                  <a:cs typeface="Times New Roman (Hebrew)" panose="02020603050405020304" pitchFamily="18" charset="0"/>
                </a:defRPr>
              </a:lvl1pPr>
              <a:lvl2pPr marL="742950" indent="-285750" algn="r" rtl="1">
                <a:defRPr sz="2400" b="1">
                  <a:solidFill>
                    <a:schemeClr val="tx1"/>
                  </a:solidFill>
                  <a:latin typeface="Times New Roman" panose="02020603050405020304" pitchFamily="18" charset="0"/>
                  <a:cs typeface="Times New Roman (Hebrew)" panose="02020603050405020304" pitchFamily="18" charset="0"/>
                </a:defRPr>
              </a:lvl2pPr>
              <a:lvl3pPr marL="1143000" indent="-228600" algn="r" rtl="1">
                <a:defRPr sz="2400" b="1">
                  <a:solidFill>
                    <a:schemeClr val="tx1"/>
                  </a:solidFill>
                  <a:latin typeface="Times New Roman" panose="02020603050405020304" pitchFamily="18" charset="0"/>
                  <a:cs typeface="Times New Roman (Hebrew)" panose="02020603050405020304" pitchFamily="18" charset="0"/>
                </a:defRPr>
              </a:lvl3pPr>
              <a:lvl4pPr marL="1600200" indent="-228600" algn="r" rtl="1">
                <a:defRPr sz="2400" b="1">
                  <a:solidFill>
                    <a:schemeClr val="tx1"/>
                  </a:solidFill>
                  <a:latin typeface="Times New Roman" panose="02020603050405020304" pitchFamily="18" charset="0"/>
                  <a:cs typeface="Times New Roman (Hebrew)" panose="02020603050405020304" pitchFamily="18" charset="0"/>
                </a:defRPr>
              </a:lvl4pPr>
              <a:lvl5pPr marL="2057400" indent="-228600" algn="r" rtl="1">
                <a:defRPr sz="2400" b="1">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Hebrew)" panose="02020603050405020304" pitchFamily="18" charset="0"/>
                </a:defRPr>
              </a:lvl9pPr>
            </a:lstStyle>
            <a:p>
              <a:pPr eaLnBrk="0" fontAlgn="base" hangingPunct="0">
                <a:spcBef>
                  <a:spcPct val="0"/>
                </a:spcBef>
                <a:spcAft>
                  <a:spcPct val="0"/>
                </a:spcAft>
              </a:pPr>
              <a:endParaRPr lang="he-IL" altLang="he-IL">
                <a:solidFill>
                  <a:srgbClr val="000000"/>
                </a:solidFill>
              </a:endParaRPr>
            </a:p>
          </p:txBody>
        </p:sp>
        <p:sp>
          <p:nvSpPr>
            <p:cNvPr id="36" name="Freeform 78">
              <a:extLst>
                <a:ext uri="{FF2B5EF4-FFF2-40B4-BE49-F238E27FC236}">
                  <a16:creationId xmlns:a16="http://schemas.microsoft.com/office/drawing/2014/main" id="{545D7DC7-FF7D-4B52-9D78-1E43392AB2C5}"/>
                </a:ext>
              </a:extLst>
            </p:cNvPr>
            <p:cNvSpPr>
              <a:spLocks/>
            </p:cNvSpPr>
            <p:nvPr/>
          </p:nvSpPr>
          <p:spPr bwMode="auto">
            <a:xfrm>
              <a:off x="779" y="3437"/>
              <a:ext cx="32" cy="26"/>
            </a:xfrm>
            <a:custGeom>
              <a:avLst/>
              <a:gdLst>
                <a:gd name="T0" fmla="*/ 20 w 96"/>
                <a:gd name="T1" fmla="*/ 4 h 76"/>
                <a:gd name="T2" fmla="*/ 11 w 96"/>
                <a:gd name="T3" fmla="*/ 0 h 76"/>
                <a:gd name="T4" fmla="*/ 6 w 96"/>
                <a:gd name="T5" fmla="*/ 1 h 76"/>
                <a:gd name="T6" fmla="*/ 0 w 96"/>
                <a:gd name="T7" fmla="*/ 16 h 76"/>
                <a:gd name="T8" fmla="*/ 11 w 96"/>
                <a:gd name="T9" fmla="*/ 26 h 76"/>
                <a:gd name="T10" fmla="*/ 32 w 96"/>
                <a:gd name="T11" fmla="*/ 15 h 76"/>
                <a:gd name="T12" fmla="*/ 29 w 96"/>
                <a:gd name="T13" fmla="*/ 8 h 76"/>
                <a:gd name="T14" fmla="*/ 20 w 96"/>
                <a:gd name="T15" fmla="*/ 4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 h="76">
                  <a:moveTo>
                    <a:pt x="61" y="11"/>
                  </a:moveTo>
                  <a:lnTo>
                    <a:pt x="32" y="0"/>
                  </a:lnTo>
                  <a:lnTo>
                    <a:pt x="18" y="4"/>
                  </a:lnTo>
                  <a:lnTo>
                    <a:pt x="0" y="47"/>
                  </a:lnTo>
                  <a:lnTo>
                    <a:pt x="32" y="76"/>
                  </a:lnTo>
                  <a:lnTo>
                    <a:pt x="96" y="43"/>
                  </a:lnTo>
                  <a:lnTo>
                    <a:pt x="86" y="22"/>
                  </a:lnTo>
                  <a:lnTo>
                    <a:pt x="6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7" name="Freeform 79">
              <a:extLst>
                <a:ext uri="{FF2B5EF4-FFF2-40B4-BE49-F238E27FC236}">
                  <a16:creationId xmlns:a16="http://schemas.microsoft.com/office/drawing/2014/main" id="{E9150251-7491-4BD7-B7E0-C1744C985830}"/>
                </a:ext>
              </a:extLst>
            </p:cNvPr>
            <p:cNvSpPr>
              <a:spLocks/>
            </p:cNvSpPr>
            <p:nvPr/>
          </p:nvSpPr>
          <p:spPr bwMode="auto">
            <a:xfrm>
              <a:off x="573" y="3506"/>
              <a:ext cx="20" cy="20"/>
            </a:xfrm>
            <a:custGeom>
              <a:avLst/>
              <a:gdLst>
                <a:gd name="T0" fmla="*/ 20 w 62"/>
                <a:gd name="T1" fmla="*/ 0 h 62"/>
                <a:gd name="T2" fmla="*/ 7 w 62"/>
                <a:gd name="T3" fmla="*/ 3 h 62"/>
                <a:gd name="T4" fmla="*/ 0 w 62"/>
                <a:gd name="T5" fmla="*/ 20 h 62"/>
                <a:gd name="T6" fmla="*/ 20 w 62"/>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62">
                  <a:moveTo>
                    <a:pt x="62" y="0"/>
                  </a:moveTo>
                  <a:lnTo>
                    <a:pt x="21" y="8"/>
                  </a:lnTo>
                  <a:lnTo>
                    <a:pt x="0" y="62"/>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8" name="Freeform 80">
              <a:extLst>
                <a:ext uri="{FF2B5EF4-FFF2-40B4-BE49-F238E27FC236}">
                  <a16:creationId xmlns:a16="http://schemas.microsoft.com/office/drawing/2014/main" id="{B3B87009-4FA7-4320-BF25-A224C52912D8}"/>
                </a:ext>
              </a:extLst>
            </p:cNvPr>
            <p:cNvSpPr>
              <a:spLocks/>
            </p:cNvSpPr>
            <p:nvPr/>
          </p:nvSpPr>
          <p:spPr bwMode="auto">
            <a:xfrm>
              <a:off x="0" y="3468"/>
              <a:ext cx="261" cy="420"/>
            </a:xfrm>
            <a:custGeom>
              <a:avLst/>
              <a:gdLst>
                <a:gd name="T0" fmla="*/ 50 w 781"/>
                <a:gd name="T1" fmla="*/ 384 h 1260"/>
                <a:gd name="T2" fmla="*/ 93 w 781"/>
                <a:gd name="T3" fmla="*/ 420 h 1260"/>
                <a:gd name="T4" fmla="*/ 118 w 781"/>
                <a:gd name="T5" fmla="*/ 409 h 1260"/>
                <a:gd name="T6" fmla="*/ 94 w 781"/>
                <a:gd name="T7" fmla="*/ 399 h 1260"/>
                <a:gd name="T8" fmla="*/ 66 w 781"/>
                <a:gd name="T9" fmla="*/ 388 h 1260"/>
                <a:gd name="T10" fmla="*/ 57 w 781"/>
                <a:gd name="T11" fmla="*/ 357 h 1260"/>
                <a:gd name="T12" fmla="*/ 96 w 781"/>
                <a:gd name="T13" fmla="*/ 346 h 1260"/>
                <a:gd name="T14" fmla="*/ 110 w 781"/>
                <a:gd name="T15" fmla="*/ 325 h 1260"/>
                <a:gd name="T16" fmla="*/ 77 w 781"/>
                <a:gd name="T17" fmla="*/ 331 h 1260"/>
                <a:gd name="T18" fmla="*/ 63 w 781"/>
                <a:gd name="T19" fmla="*/ 318 h 1260"/>
                <a:gd name="T20" fmla="*/ 42 w 781"/>
                <a:gd name="T21" fmla="*/ 291 h 1260"/>
                <a:gd name="T22" fmla="*/ 26 w 781"/>
                <a:gd name="T23" fmla="*/ 249 h 1260"/>
                <a:gd name="T24" fmla="*/ 33 w 781"/>
                <a:gd name="T25" fmla="*/ 221 h 1260"/>
                <a:gd name="T26" fmla="*/ 52 w 781"/>
                <a:gd name="T27" fmla="*/ 206 h 1260"/>
                <a:gd name="T28" fmla="*/ 79 w 781"/>
                <a:gd name="T29" fmla="*/ 219 h 1260"/>
                <a:gd name="T30" fmla="*/ 104 w 781"/>
                <a:gd name="T31" fmla="*/ 225 h 1260"/>
                <a:gd name="T32" fmla="*/ 58 w 781"/>
                <a:gd name="T33" fmla="*/ 178 h 1260"/>
                <a:gd name="T34" fmla="*/ 54 w 781"/>
                <a:gd name="T35" fmla="*/ 130 h 1260"/>
                <a:gd name="T36" fmla="*/ 100 w 781"/>
                <a:gd name="T37" fmla="*/ 77 h 1260"/>
                <a:gd name="T38" fmla="*/ 128 w 781"/>
                <a:gd name="T39" fmla="*/ 76 h 1260"/>
                <a:gd name="T40" fmla="*/ 127 w 781"/>
                <a:gd name="T41" fmla="*/ 61 h 1260"/>
                <a:gd name="T42" fmla="*/ 135 w 781"/>
                <a:gd name="T43" fmla="*/ 25 h 1260"/>
                <a:gd name="T44" fmla="*/ 172 w 781"/>
                <a:gd name="T45" fmla="*/ 11 h 1260"/>
                <a:gd name="T46" fmla="*/ 215 w 781"/>
                <a:gd name="T47" fmla="*/ 36 h 1260"/>
                <a:gd name="T48" fmla="*/ 236 w 781"/>
                <a:gd name="T49" fmla="*/ 87 h 1260"/>
                <a:gd name="T50" fmla="*/ 259 w 781"/>
                <a:gd name="T51" fmla="*/ 95 h 1260"/>
                <a:gd name="T52" fmla="*/ 229 w 781"/>
                <a:gd name="T53" fmla="*/ 38 h 1260"/>
                <a:gd name="T54" fmla="*/ 172 w 781"/>
                <a:gd name="T55" fmla="*/ 0 h 1260"/>
                <a:gd name="T56" fmla="*/ 131 w 781"/>
                <a:gd name="T57" fmla="*/ 13 h 1260"/>
                <a:gd name="T58" fmla="*/ 109 w 781"/>
                <a:gd name="T59" fmla="*/ 50 h 1260"/>
                <a:gd name="T60" fmla="*/ 96 w 781"/>
                <a:gd name="T61" fmla="*/ 69 h 1260"/>
                <a:gd name="T62" fmla="*/ 46 w 781"/>
                <a:gd name="T63" fmla="*/ 119 h 1260"/>
                <a:gd name="T64" fmla="*/ 41 w 781"/>
                <a:gd name="T65" fmla="*/ 170 h 1260"/>
                <a:gd name="T66" fmla="*/ 27 w 781"/>
                <a:gd name="T67" fmla="*/ 208 h 1260"/>
                <a:gd name="T68" fmla="*/ 16 w 781"/>
                <a:gd name="T69" fmla="*/ 266 h 1260"/>
                <a:gd name="T70" fmla="*/ 39 w 781"/>
                <a:gd name="T71" fmla="*/ 308 h 1260"/>
                <a:gd name="T72" fmla="*/ 49 w 781"/>
                <a:gd name="T73" fmla="*/ 336 h 1260"/>
                <a:gd name="T74" fmla="*/ 0 w 781"/>
                <a:gd name="T75" fmla="*/ 359 h 1260"/>
                <a:gd name="T76" fmla="*/ 42 w 781"/>
                <a:gd name="T77" fmla="*/ 366 h 12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81" h="1260">
                  <a:moveTo>
                    <a:pt x="125" y="1099"/>
                  </a:moveTo>
                  <a:lnTo>
                    <a:pt x="150" y="1153"/>
                  </a:lnTo>
                  <a:lnTo>
                    <a:pt x="232" y="1249"/>
                  </a:lnTo>
                  <a:lnTo>
                    <a:pt x="279" y="1260"/>
                  </a:lnTo>
                  <a:lnTo>
                    <a:pt x="329" y="1260"/>
                  </a:lnTo>
                  <a:lnTo>
                    <a:pt x="354" y="1228"/>
                  </a:lnTo>
                  <a:lnTo>
                    <a:pt x="336" y="1199"/>
                  </a:lnTo>
                  <a:lnTo>
                    <a:pt x="282" y="1196"/>
                  </a:lnTo>
                  <a:lnTo>
                    <a:pt x="229" y="1192"/>
                  </a:lnTo>
                  <a:lnTo>
                    <a:pt x="197" y="1164"/>
                  </a:lnTo>
                  <a:lnTo>
                    <a:pt x="179" y="1121"/>
                  </a:lnTo>
                  <a:lnTo>
                    <a:pt x="172" y="1071"/>
                  </a:lnTo>
                  <a:lnTo>
                    <a:pt x="182" y="1060"/>
                  </a:lnTo>
                  <a:lnTo>
                    <a:pt x="286" y="1039"/>
                  </a:lnTo>
                  <a:lnTo>
                    <a:pt x="329" y="1007"/>
                  </a:lnTo>
                  <a:lnTo>
                    <a:pt x="329" y="974"/>
                  </a:lnTo>
                  <a:lnTo>
                    <a:pt x="282" y="967"/>
                  </a:lnTo>
                  <a:lnTo>
                    <a:pt x="229" y="992"/>
                  </a:lnTo>
                  <a:lnTo>
                    <a:pt x="197" y="996"/>
                  </a:lnTo>
                  <a:lnTo>
                    <a:pt x="189" y="953"/>
                  </a:lnTo>
                  <a:lnTo>
                    <a:pt x="175" y="928"/>
                  </a:lnTo>
                  <a:lnTo>
                    <a:pt x="125" y="874"/>
                  </a:lnTo>
                  <a:lnTo>
                    <a:pt x="82" y="807"/>
                  </a:lnTo>
                  <a:lnTo>
                    <a:pt x="79" y="746"/>
                  </a:lnTo>
                  <a:lnTo>
                    <a:pt x="82" y="703"/>
                  </a:lnTo>
                  <a:lnTo>
                    <a:pt x="100" y="664"/>
                  </a:lnTo>
                  <a:lnTo>
                    <a:pt x="129" y="639"/>
                  </a:lnTo>
                  <a:lnTo>
                    <a:pt x="157" y="617"/>
                  </a:lnTo>
                  <a:lnTo>
                    <a:pt x="186" y="625"/>
                  </a:lnTo>
                  <a:lnTo>
                    <a:pt x="236" y="657"/>
                  </a:lnTo>
                  <a:lnTo>
                    <a:pt x="300" y="685"/>
                  </a:lnTo>
                  <a:lnTo>
                    <a:pt x="311" y="675"/>
                  </a:lnTo>
                  <a:lnTo>
                    <a:pt x="243" y="617"/>
                  </a:lnTo>
                  <a:lnTo>
                    <a:pt x="175" y="535"/>
                  </a:lnTo>
                  <a:lnTo>
                    <a:pt x="154" y="457"/>
                  </a:lnTo>
                  <a:lnTo>
                    <a:pt x="161" y="389"/>
                  </a:lnTo>
                  <a:lnTo>
                    <a:pt x="225" y="292"/>
                  </a:lnTo>
                  <a:lnTo>
                    <a:pt x="300" y="232"/>
                  </a:lnTo>
                  <a:lnTo>
                    <a:pt x="343" y="225"/>
                  </a:lnTo>
                  <a:lnTo>
                    <a:pt x="382" y="228"/>
                  </a:lnTo>
                  <a:lnTo>
                    <a:pt x="411" y="228"/>
                  </a:lnTo>
                  <a:lnTo>
                    <a:pt x="379" y="182"/>
                  </a:lnTo>
                  <a:lnTo>
                    <a:pt x="375" y="128"/>
                  </a:lnTo>
                  <a:lnTo>
                    <a:pt x="404" y="75"/>
                  </a:lnTo>
                  <a:lnTo>
                    <a:pt x="464" y="35"/>
                  </a:lnTo>
                  <a:lnTo>
                    <a:pt x="514" y="32"/>
                  </a:lnTo>
                  <a:lnTo>
                    <a:pt x="579" y="50"/>
                  </a:lnTo>
                  <a:lnTo>
                    <a:pt x="643" y="107"/>
                  </a:lnTo>
                  <a:lnTo>
                    <a:pt x="693" y="185"/>
                  </a:lnTo>
                  <a:lnTo>
                    <a:pt x="707" y="260"/>
                  </a:lnTo>
                  <a:lnTo>
                    <a:pt x="721" y="314"/>
                  </a:lnTo>
                  <a:lnTo>
                    <a:pt x="775" y="285"/>
                  </a:lnTo>
                  <a:lnTo>
                    <a:pt x="781" y="239"/>
                  </a:lnTo>
                  <a:lnTo>
                    <a:pt x="686" y="114"/>
                  </a:lnTo>
                  <a:lnTo>
                    <a:pt x="600" y="32"/>
                  </a:lnTo>
                  <a:lnTo>
                    <a:pt x="514" y="0"/>
                  </a:lnTo>
                  <a:lnTo>
                    <a:pt x="450" y="7"/>
                  </a:lnTo>
                  <a:lnTo>
                    <a:pt x="393" y="39"/>
                  </a:lnTo>
                  <a:lnTo>
                    <a:pt x="350" y="100"/>
                  </a:lnTo>
                  <a:lnTo>
                    <a:pt x="325" y="150"/>
                  </a:lnTo>
                  <a:lnTo>
                    <a:pt x="329" y="182"/>
                  </a:lnTo>
                  <a:lnTo>
                    <a:pt x="286" y="207"/>
                  </a:lnTo>
                  <a:lnTo>
                    <a:pt x="218" y="260"/>
                  </a:lnTo>
                  <a:lnTo>
                    <a:pt x="139" y="357"/>
                  </a:lnTo>
                  <a:lnTo>
                    <a:pt x="122" y="432"/>
                  </a:lnTo>
                  <a:lnTo>
                    <a:pt x="122" y="510"/>
                  </a:lnTo>
                  <a:lnTo>
                    <a:pt x="136" y="582"/>
                  </a:lnTo>
                  <a:lnTo>
                    <a:pt x="82" y="625"/>
                  </a:lnTo>
                  <a:lnTo>
                    <a:pt x="32" y="717"/>
                  </a:lnTo>
                  <a:lnTo>
                    <a:pt x="47" y="799"/>
                  </a:lnTo>
                  <a:lnTo>
                    <a:pt x="79" y="857"/>
                  </a:lnTo>
                  <a:lnTo>
                    <a:pt x="118" y="924"/>
                  </a:lnTo>
                  <a:lnTo>
                    <a:pt x="147" y="964"/>
                  </a:lnTo>
                  <a:lnTo>
                    <a:pt x="147" y="1007"/>
                  </a:lnTo>
                  <a:lnTo>
                    <a:pt x="132" y="1021"/>
                  </a:lnTo>
                  <a:lnTo>
                    <a:pt x="0" y="1078"/>
                  </a:lnTo>
                  <a:lnTo>
                    <a:pt x="129" y="1071"/>
                  </a:lnTo>
                  <a:lnTo>
                    <a:pt x="125" y="10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sp>
          <p:nvSpPr>
            <p:cNvPr id="39" name="Freeform 81">
              <a:extLst>
                <a:ext uri="{FF2B5EF4-FFF2-40B4-BE49-F238E27FC236}">
                  <a16:creationId xmlns:a16="http://schemas.microsoft.com/office/drawing/2014/main" id="{29E37C57-E084-4935-97C9-26C3A9BAEEE7}"/>
                </a:ext>
              </a:extLst>
            </p:cNvPr>
            <p:cNvSpPr>
              <a:spLocks/>
            </p:cNvSpPr>
            <p:nvPr/>
          </p:nvSpPr>
          <p:spPr bwMode="auto">
            <a:xfrm>
              <a:off x="131" y="3630"/>
              <a:ext cx="115" cy="76"/>
            </a:xfrm>
            <a:custGeom>
              <a:avLst/>
              <a:gdLst>
                <a:gd name="T0" fmla="*/ 113 w 345"/>
                <a:gd name="T1" fmla="*/ 76 h 226"/>
                <a:gd name="T2" fmla="*/ 115 w 345"/>
                <a:gd name="T3" fmla="*/ 66 h 226"/>
                <a:gd name="T4" fmla="*/ 108 w 345"/>
                <a:gd name="T5" fmla="*/ 55 h 226"/>
                <a:gd name="T6" fmla="*/ 57 w 345"/>
                <a:gd name="T7" fmla="*/ 22 h 226"/>
                <a:gd name="T8" fmla="*/ 0 w 345"/>
                <a:gd name="T9" fmla="*/ 0 h 226"/>
                <a:gd name="T10" fmla="*/ 43 w 345"/>
                <a:gd name="T11" fmla="*/ 29 h 226"/>
                <a:gd name="T12" fmla="*/ 79 w 345"/>
                <a:gd name="T13" fmla="*/ 51 h 226"/>
                <a:gd name="T14" fmla="*/ 101 w 345"/>
                <a:gd name="T15" fmla="*/ 73 h 226"/>
                <a:gd name="T16" fmla="*/ 113 w 345"/>
                <a:gd name="T17" fmla="*/ 76 h 2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5" h="226">
                  <a:moveTo>
                    <a:pt x="338" y="226"/>
                  </a:moveTo>
                  <a:lnTo>
                    <a:pt x="345" y="196"/>
                  </a:lnTo>
                  <a:lnTo>
                    <a:pt x="324" y="164"/>
                  </a:lnTo>
                  <a:lnTo>
                    <a:pt x="172" y="64"/>
                  </a:lnTo>
                  <a:lnTo>
                    <a:pt x="0" y="0"/>
                  </a:lnTo>
                  <a:lnTo>
                    <a:pt x="130" y="85"/>
                  </a:lnTo>
                  <a:lnTo>
                    <a:pt x="237" y="153"/>
                  </a:lnTo>
                  <a:lnTo>
                    <a:pt x="302" y="217"/>
                  </a:lnTo>
                  <a:lnTo>
                    <a:pt x="338" y="2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eaLnBrk="0" fontAlgn="base" hangingPunct="0">
                <a:spcBef>
                  <a:spcPct val="0"/>
                </a:spcBef>
                <a:spcAft>
                  <a:spcPct val="0"/>
                </a:spcAft>
              </a:pPr>
              <a:endParaRPr lang="he-IL" sz="2400" b="1">
                <a:solidFill>
                  <a:srgbClr val="000000"/>
                </a:solidFill>
                <a:latin typeface="Times New Roman" panose="02020603050405020304" pitchFamily="18" charset="0"/>
                <a:cs typeface="Times New Roman (Hebrew)" panose="02020603050405020304" pitchFamily="18" charset="0"/>
              </a:endParaRPr>
            </a:p>
          </p:txBody>
        </p:sp>
      </p:grpSp>
      <p:graphicFrame>
        <p:nvGraphicFramePr>
          <p:cNvPr id="51" name="Object 97">
            <a:extLst>
              <a:ext uri="{FF2B5EF4-FFF2-40B4-BE49-F238E27FC236}">
                <a16:creationId xmlns:a16="http://schemas.microsoft.com/office/drawing/2014/main" id="{F4BE727F-E176-4885-84B2-D6D94EF00C9C}"/>
              </a:ext>
            </a:extLst>
          </p:cNvPr>
          <p:cNvGraphicFramePr>
            <a:graphicFrameLocks noChangeAspect="1"/>
          </p:cNvGraphicFramePr>
          <p:nvPr/>
        </p:nvGraphicFramePr>
        <p:xfrm>
          <a:off x="2515854" y="2731177"/>
          <a:ext cx="2362200" cy="1157288"/>
        </p:xfrm>
        <a:graphic>
          <a:graphicData uri="http://schemas.openxmlformats.org/presentationml/2006/ole">
            <mc:AlternateContent xmlns:mc="http://schemas.openxmlformats.org/markup-compatibility/2006">
              <mc:Choice xmlns:v="urn:schemas-microsoft-com:vml" Requires="v">
                <p:oleObj name="Clip" r:id="rId4" imgW="4808538" imgH="2787650" progId="MS_ClipArt_Gallery.2">
                  <p:embed/>
                </p:oleObj>
              </mc:Choice>
              <mc:Fallback>
                <p:oleObj name="Clip" r:id="rId4" imgW="4808538" imgH="2787650" progId="MS_ClipArt_Gallery.2">
                  <p:embed/>
                  <p:pic>
                    <p:nvPicPr>
                      <p:cNvPr id="51" name="Object 97">
                        <a:extLst>
                          <a:ext uri="{FF2B5EF4-FFF2-40B4-BE49-F238E27FC236}">
                            <a16:creationId xmlns:a16="http://schemas.microsoft.com/office/drawing/2014/main" id="{F4BE727F-E176-4885-84B2-D6D94EF00C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854" y="2731177"/>
                        <a:ext cx="2362200" cy="1157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25" name="Picture 177" descr="×ª××× × ×§×©××¨×">
            <a:extLst>
              <a:ext uri="{FF2B5EF4-FFF2-40B4-BE49-F238E27FC236}">
                <a16:creationId xmlns:a16="http://schemas.microsoft.com/office/drawing/2014/main" id="{4EB6993A-B700-4F8B-98F9-BDAA80437C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4591" y="1985532"/>
            <a:ext cx="3800475" cy="2352675"/>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a:extLst>
              <a:ext uri="{FF2B5EF4-FFF2-40B4-BE49-F238E27FC236}">
                <a16:creationId xmlns:a16="http://schemas.microsoft.com/office/drawing/2014/main" id="{7CA000E8-C852-4227-9869-32403D033A48}"/>
              </a:ext>
            </a:extLst>
          </p:cNvPr>
          <p:cNvSpPr/>
          <p:nvPr/>
        </p:nvSpPr>
        <p:spPr>
          <a:xfrm>
            <a:off x="1371599" y="4686301"/>
            <a:ext cx="10411097" cy="1653145"/>
          </a:xfrm>
          <a:prstGeom prst="rect">
            <a:avLst/>
          </a:prstGeom>
        </p:spPr>
        <p:txBody>
          <a:bodyPr wrap="square">
            <a:spAutoFit/>
          </a:bodyPr>
          <a:lstStyle/>
          <a:p>
            <a:pPr algn="r" rtl="1">
              <a:lnSpc>
                <a:spcPct val="107000"/>
              </a:lnSpc>
              <a:spcAft>
                <a:spcPts val="0"/>
              </a:spcAft>
            </a:pPr>
            <a:r>
              <a:rPr lang="he-IL" sz="2400" dirty="0">
                <a:latin typeface="Calibri" panose="020F0502020204030204" pitchFamily="34" charset="0"/>
                <a:ea typeface="Calibri" panose="020F0502020204030204" pitchFamily="34" charset="0"/>
                <a:cs typeface="Arial" panose="020B0604020202020204" pitchFamily="34" charset="0"/>
              </a:rPr>
              <a:t>כאשר גל לחץ נע בתווך </a:t>
            </a:r>
            <a:r>
              <a:rPr lang="he-IL" sz="2400" dirty="0" err="1">
                <a:latin typeface="Calibri" panose="020F0502020204030204" pitchFamily="34" charset="0"/>
                <a:ea typeface="Calibri" panose="020F0502020204030204" pitchFamily="34" charset="0"/>
                <a:cs typeface="Arial" panose="020B0604020202020204" pitchFamily="34" charset="0"/>
              </a:rPr>
              <a:t>מסויים</a:t>
            </a:r>
            <a:r>
              <a:rPr lang="he-IL" sz="2400" dirty="0">
                <a:latin typeface="Calibri" panose="020F0502020204030204" pitchFamily="34" charset="0"/>
                <a:ea typeface="Calibri" panose="020F0502020204030204" pitchFamily="34" charset="0"/>
                <a:cs typeface="Arial" panose="020B0604020202020204" pitchFamily="34" charset="0"/>
              </a:rPr>
              <a:t> ובמהלך התנועה הוא פוגש תווך בעל צפיפות חומר שונה, יצור מיד גל לחץ חוזר, שהינו גל לחץ המתקדם בכיוון הנגדי חזרה לעבר המוקד.    </a:t>
            </a:r>
            <a:endParaRPr lang="en-US" sz="24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400" dirty="0" err="1">
                <a:latin typeface="Calibri" panose="020F0502020204030204" pitchFamily="34" charset="0"/>
                <a:ea typeface="Calibri" panose="020F0502020204030204" pitchFamily="34" charset="0"/>
                <a:cs typeface="Arial" panose="020B0604020202020204" pitchFamily="34" charset="0"/>
              </a:rPr>
              <a:t>באיזור</a:t>
            </a:r>
            <a:r>
              <a:rPr lang="he-IL" sz="2400" dirty="0">
                <a:latin typeface="Calibri" panose="020F0502020204030204" pitchFamily="34" charset="0"/>
                <a:ea typeface="Calibri" panose="020F0502020204030204" pitchFamily="34" charset="0"/>
                <a:cs typeface="Arial" panose="020B0604020202020204" pitchFamily="34" charset="0"/>
              </a:rPr>
              <a:t> המפגש בין הגל המתקדם לגל החוזר </a:t>
            </a:r>
            <a:r>
              <a:rPr lang="he-IL" sz="2400" dirty="0" err="1">
                <a:latin typeface="Calibri" panose="020F0502020204030204" pitchFamily="34" charset="0"/>
                <a:ea typeface="Calibri" panose="020F0502020204030204" pitchFamily="34" charset="0"/>
                <a:cs typeface="Arial" panose="020B0604020202020204" pitchFamily="34" charset="0"/>
              </a:rPr>
              <a:t>יווצר</a:t>
            </a:r>
            <a:r>
              <a:rPr lang="he-IL" sz="2400" dirty="0">
                <a:latin typeface="Calibri" panose="020F0502020204030204" pitchFamily="34" charset="0"/>
                <a:ea typeface="Calibri" panose="020F0502020204030204" pitchFamily="34" charset="0"/>
                <a:cs typeface="Arial" panose="020B0604020202020204" pitchFamily="34" charset="0"/>
              </a:rPr>
              <a:t> </a:t>
            </a:r>
            <a:r>
              <a:rPr lang="he-IL" sz="2400" dirty="0" err="1">
                <a:latin typeface="Calibri" panose="020F0502020204030204" pitchFamily="34" charset="0"/>
                <a:ea typeface="Calibri" panose="020F0502020204030204" pitchFamily="34" charset="0"/>
                <a:cs typeface="Arial" panose="020B0604020202020204" pitchFamily="34" charset="0"/>
              </a:rPr>
              <a:t>איזור</a:t>
            </a:r>
            <a:r>
              <a:rPr lang="he-IL" sz="2400" dirty="0">
                <a:latin typeface="Calibri" panose="020F0502020204030204" pitchFamily="34" charset="0"/>
                <a:ea typeface="Calibri" panose="020F0502020204030204" pitchFamily="34" charset="0"/>
                <a:cs typeface="Arial" panose="020B0604020202020204" pitchFamily="34" charset="0"/>
              </a:rPr>
              <a:t> בו החומר  עובר מאמצי דחיסה </a:t>
            </a:r>
            <a:endParaRPr lang="en-US" sz="24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400" dirty="0">
                <a:latin typeface="Calibri" panose="020F0502020204030204" pitchFamily="34" charset="0"/>
                <a:ea typeface="Calibri" panose="020F0502020204030204" pitchFamily="34" charset="0"/>
                <a:cs typeface="Arial" panose="020B0604020202020204" pitchFamily="34" charset="0"/>
              </a:rPr>
              <a:t>ומאמצי מתיחה לסירוגין.</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012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he-IL"/>
          </a:p>
        </p:txBody>
      </p:sp>
      <p:sp>
        <p:nvSpPr>
          <p:cNvPr id="3" name="מציין מיקום תוכן 2">
            <a:extLst>
              <a:ext uri="{FF2B5EF4-FFF2-40B4-BE49-F238E27FC236}">
                <a16:creationId xmlns:a16="http://schemas.microsoft.com/office/drawing/2014/main" id="{A2C84640-EED5-41C8-A65F-4991E1006E30}"/>
              </a:ext>
            </a:extLst>
          </p:cNvPr>
          <p:cNvSpPr>
            <a:spLocks noGrp="1"/>
          </p:cNvSpPr>
          <p:nvPr>
            <p:ph idx="1"/>
          </p:nvPr>
        </p:nvSpPr>
        <p:spPr>
          <a:xfrm>
            <a:off x="6758609" y="1610271"/>
            <a:ext cx="5160617" cy="3329477"/>
          </a:xfrm>
        </p:spPr>
        <p:txBody>
          <a:bodyPr>
            <a:normAutofit/>
          </a:bodyPr>
          <a:lstStyle/>
          <a:p>
            <a:r>
              <a:rPr lang="he-IL" sz="2400" dirty="0"/>
              <a:t>קוטרו המזערי של גליל חומר נפץ ,אשר בשעת </a:t>
            </a:r>
            <a:r>
              <a:rPr lang="he-IL" sz="2400" dirty="0" err="1"/>
              <a:t>יזימתו</a:t>
            </a:r>
            <a:r>
              <a:rPr lang="he-IL" sz="2400" dirty="0"/>
              <a:t> כשהוא </a:t>
            </a:r>
            <a:r>
              <a:rPr lang="he-IL" sz="2400" dirty="0" err="1"/>
              <a:t>באויר</a:t>
            </a:r>
            <a:r>
              <a:rPr lang="he-IL" sz="2400" dirty="0"/>
              <a:t> (לא בתוך מעטפת) תחול בו ראקציית ניפוץ לכל אורכו ללא דעיכה.</a:t>
            </a:r>
          </a:p>
          <a:p>
            <a:r>
              <a:rPr lang="he-IL" sz="2400" dirty="0"/>
              <a:t>לכל סוג של חומר נפץ בהתאם לתכונותיו יש קוטר </a:t>
            </a:r>
            <a:r>
              <a:rPr lang="he-IL" sz="2400" dirty="0" err="1"/>
              <a:t>מסויים</a:t>
            </a:r>
            <a:r>
              <a:rPr lang="he-IL" sz="2400" dirty="0"/>
              <a:t> המהווה קוטר קריטי.</a:t>
            </a:r>
          </a:p>
          <a:p>
            <a:r>
              <a:rPr lang="he-IL" sz="2400" dirty="0"/>
              <a:t>הקוטר הקריטי של חומר נפץ מסוג 'אנפו' הוא 3 צול'</a:t>
            </a:r>
          </a:p>
          <a:p>
            <a:endParaRPr lang="he-IL" sz="2400" dirty="0"/>
          </a:p>
          <a:p>
            <a:pPr marL="0" indent="0">
              <a:spcBef>
                <a:spcPts val="0"/>
              </a:spcBef>
              <a:spcAft>
                <a:spcPts val="0"/>
              </a:spcAft>
              <a:buNone/>
            </a:pPr>
            <a:endParaRPr lang="he-IL" sz="2400" dirty="0"/>
          </a:p>
        </p:txBody>
      </p:sp>
      <p:sp>
        <p:nvSpPr>
          <p:cNvPr id="2" name="כותרת 1">
            <a:extLst>
              <a:ext uri="{FF2B5EF4-FFF2-40B4-BE49-F238E27FC236}">
                <a16:creationId xmlns:a16="http://schemas.microsoft.com/office/drawing/2014/main" id="{D4CA9CDD-BBF8-4184-AF0B-18EC7498FE94}"/>
              </a:ext>
            </a:extLst>
          </p:cNvPr>
          <p:cNvSpPr>
            <a:spLocks noGrp="1"/>
          </p:cNvSpPr>
          <p:nvPr>
            <p:ph type="title"/>
          </p:nvPr>
        </p:nvSpPr>
        <p:spPr>
          <a:xfrm>
            <a:off x="9004853" y="518554"/>
            <a:ext cx="2216426" cy="646596"/>
          </a:xfrm>
          <a:solidFill>
            <a:schemeClr val="accent2">
              <a:lumMod val="40000"/>
              <a:lumOff val="60000"/>
            </a:schemeClr>
          </a:solidFill>
        </p:spPr>
        <p:txBody>
          <a:bodyPr>
            <a:normAutofit fontScale="90000"/>
          </a:bodyPr>
          <a:lstStyle/>
          <a:p>
            <a:r>
              <a:rPr lang="he-IL" dirty="0"/>
              <a:t>קוטר קריטי</a:t>
            </a:r>
          </a:p>
        </p:txBody>
      </p:sp>
      <p:pic>
        <p:nvPicPr>
          <p:cNvPr id="1028" name="Picture 4">
            <a:extLst>
              <a:ext uri="{FF2B5EF4-FFF2-40B4-BE49-F238E27FC236}">
                <a16:creationId xmlns:a16="http://schemas.microsoft.com/office/drawing/2014/main" id="{044662E3-BA47-80E0-FBDC-E596C1145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647" y="1433512"/>
            <a:ext cx="405765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0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he-IL"/>
          </a:p>
        </p:txBody>
      </p:sp>
      <p:pic>
        <p:nvPicPr>
          <p:cNvPr id="5122" name="Picture 2" descr="×ª××× × ×§×©××¨×">
            <a:extLst>
              <a:ext uri="{FF2B5EF4-FFF2-40B4-BE49-F238E27FC236}">
                <a16:creationId xmlns:a16="http://schemas.microsoft.com/office/drawing/2014/main" id="{BE18ABD6-0F48-456C-8EA0-E6F6BBFAE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810" b="9435"/>
          <a:stretch>
            <a:fillRect/>
          </a:stretch>
        </p:blipFill>
        <p:spPr bwMode="auto">
          <a:xfrm>
            <a:off x="875982" y="327992"/>
            <a:ext cx="6517065" cy="3458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מציין מיקום תוכן 2">
            <a:extLst>
              <a:ext uri="{FF2B5EF4-FFF2-40B4-BE49-F238E27FC236}">
                <a16:creationId xmlns:a16="http://schemas.microsoft.com/office/drawing/2014/main" id="{A2C84640-EED5-41C8-A65F-4991E1006E30}"/>
              </a:ext>
            </a:extLst>
          </p:cNvPr>
          <p:cNvSpPr>
            <a:spLocks noGrp="1"/>
          </p:cNvSpPr>
          <p:nvPr>
            <p:ph idx="1"/>
          </p:nvPr>
        </p:nvSpPr>
        <p:spPr>
          <a:xfrm>
            <a:off x="7176053" y="1430397"/>
            <a:ext cx="4637244" cy="4235744"/>
          </a:xfrm>
        </p:spPr>
        <p:txBody>
          <a:bodyPr>
            <a:normAutofit fontScale="92500" lnSpcReduction="10000"/>
          </a:bodyPr>
          <a:lstStyle/>
          <a:p>
            <a:pPr marL="0" indent="0">
              <a:buNone/>
            </a:pPr>
            <a:r>
              <a:rPr lang="he-IL" dirty="0"/>
              <a:t> </a:t>
            </a:r>
            <a:endParaRPr lang="he-IL" sz="3900" dirty="0"/>
          </a:p>
          <a:p>
            <a:pPr marL="0" indent="0">
              <a:spcBef>
                <a:spcPts val="0"/>
              </a:spcBef>
              <a:spcAft>
                <a:spcPts val="0"/>
              </a:spcAft>
              <a:buNone/>
            </a:pPr>
            <a:r>
              <a:rPr lang="he-IL" sz="3200" dirty="0"/>
              <a:t>המסה המרבית של חומר  נפץ שבה אפשרית בעירה בלא שתעבור באופן ספונטני לניפוץ.</a:t>
            </a:r>
          </a:p>
          <a:p>
            <a:pPr marL="0" indent="0">
              <a:spcBef>
                <a:spcPts val="0"/>
              </a:spcBef>
              <a:spcAft>
                <a:spcPts val="0"/>
              </a:spcAft>
              <a:buNone/>
            </a:pPr>
            <a:endParaRPr lang="he-IL" sz="3200" dirty="0"/>
          </a:p>
          <a:p>
            <a:pPr marL="0" indent="0">
              <a:spcBef>
                <a:spcPts val="0"/>
              </a:spcBef>
              <a:spcAft>
                <a:spcPts val="0"/>
              </a:spcAft>
              <a:buNone/>
            </a:pPr>
            <a:r>
              <a:rPr lang="he-IL" sz="3200" dirty="0"/>
              <a:t> נתון חשוב בעת הובלה ואחסנה של חומרי נפץ.</a:t>
            </a:r>
          </a:p>
          <a:p>
            <a:pPr marL="0" indent="0">
              <a:spcBef>
                <a:spcPts val="0"/>
              </a:spcBef>
              <a:spcAft>
                <a:spcPts val="0"/>
              </a:spcAft>
              <a:buNone/>
            </a:pPr>
            <a:endParaRPr lang="he-IL" sz="3200" dirty="0"/>
          </a:p>
          <a:p>
            <a:pPr marL="0" indent="0">
              <a:spcBef>
                <a:spcPts val="0"/>
              </a:spcBef>
              <a:spcAft>
                <a:spcPts val="0"/>
              </a:spcAft>
              <a:buNone/>
            </a:pPr>
            <a:r>
              <a:rPr lang="he-IL" sz="3200" dirty="0"/>
              <a:t>לדוגמא : אזיד עופרת המסה הקריטית שלו היא מספר </a:t>
            </a:r>
            <a:r>
              <a:rPr lang="he-IL" sz="3200" dirty="0" err="1"/>
              <a:t>מילגרמים</a:t>
            </a:r>
            <a:r>
              <a:rPr lang="he-IL" sz="3200" dirty="0"/>
              <a:t>.</a:t>
            </a:r>
          </a:p>
          <a:p>
            <a:pPr marL="0" indent="0">
              <a:spcBef>
                <a:spcPts val="0"/>
              </a:spcBef>
              <a:spcAft>
                <a:spcPts val="0"/>
              </a:spcAft>
              <a:buNone/>
            </a:pPr>
            <a:endParaRPr lang="he-IL" sz="3200" dirty="0"/>
          </a:p>
          <a:p>
            <a:pPr marL="0" indent="0">
              <a:spcBef>
                <a:spcPts val="0"/>
              </a:spcBef>
              <a:spcAft>
                <a:spcPts val="0"/>
              </a:spcAft>
              <a:buNone/>
            </a:pPr>
            <a:endParaRPr lang="he-IL" dirty="0"/>
          </a:p>
        </p:txBody>
      </p:sp>
      <p:pic>
        <p:nvPicPr>
          <p:cNvPr id="5" name="תמונה 4" descr="תמונה שמכילה טקסט, כלי, צילום מסך&#10;&#10;תוכן בינה מלאכותית גנרטיבית עשוי להיות שגוי.">
            <a:extLst>
              <a:ext uri="{FF2B5EF4-FFF2-40B4-BE49-F238E27FC236}">
                <a16:creationId xmlns:a16="http://schemas.microsoft.com/office/drawing/2014/main" id="{765D169F-8D89-1813-A3AB-56DF7F047C6F}"/>
              </a:ext>
            </a:extLst>
          </p:cNvPr>
          <p:cNvPicPr>
            <a:picLocks noChangeAspect="1"/>
          </p:cNvPicPr>
          <p:nvPr/>
        </p:nvPicPr>
        <p:blipFill>
          <a:blip r:embed="rId3"/>
          <a:srcRect t="9600" r="21675"/>
          <a:stretch>
            <a:fillRect/>
          </a:stretch>
        </p:blipFill>
        <p:spPr>
          <a:xfrm>
            <a:off x="1813242" y="4046901"/>
            <a:ext cx="3941350" cy="2323812"/>
          </a:xfrm>
          <a:prstGeom prst="rect">
            <a:avLst/>
          </a:prstGeom>
        </p:spPr>
      </p:pic>
      <p:sp>
        <p:nvSpPr>
          <p:cNvPr id="2" name="כותרת 1">
            <a:extLst>
              <a:ext uri="{FF2B5EF4-FFF2-40B4-BE49-F238E27FC236}">
                <a16:creationId xmlns:a16="http://schemas.microsoft.com/office/drawing/2014/main" id="{6B0FFAD7-DF55-71CC-D66C-4FE2458331C6}"/>
              </a:ext>
            </a:extLst>
          </p:cNvPr>
          <p:cNvSpPr>
            <a:spLocks noGrp="1"/>
          </p:cNvSpPr>
          <p:nvPr>
            <p:ph type="title"/>
          </p:nvPr>
        </p:nvSpPr>
        <p:spPr>
          <a:xfrm>
            <a:off x="8994913" y="667641"/>
            <a:ext cx="2544418" cy="646596"/>
          </a:xfrm>
          <a:solidFill>
            <a:schemeClr val="accent2">
              <a:lumMod val="40000"/>
              <a:lumOff val="60000"/>
            </a:schemeClr>
          </a:solidFill>
        </p:spPr>
        <p:txBody>
          <a:bodyPr>
            <a:normAutofit fontScale="90000"/>
          </a:bodyPr>
          <a:lstStyle/>
          <a:p>
            <a:r>
              <a:rPr lang="he-IL" dirty="0"/>
              <a:t>מסה קריטית</a:t>
            </a:r>
          </a:p>
        </p:txBody>
      </p:sp>
    </p:spTree>
    <p:extLst>
      <p:ext uri="{BB962C8B-B14F-4D97-AF65-F5344CB8AC3E}">
        <p14:creationId xmlns:p14="http://schemas.microsoft.com/office/powerpoint/2010/main" val="423662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חיתוך">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943</TotalTime>
  <Words>3500</Words>
  <Application>Microsoft Office PowerPoint</Application>
  <PresentationFormat>מסך רחב</PresentationFormat>
  <Paragraphs>423</Paragraphs>
  <Slides>57</Slides>
  <Notes>0</Notes>
  <HiddenSlides>0</HiddenSlides>
  <MMClips>0</MMClips>
  <ScaleCrop>false</ScaleCrop>
  <HeadingPairs>
    <vt:vector size="8" baseType="variant">
      <vt:variant>
        <vt:lpstr>גופנים בשימוש</vt:lpstr>
      </vt:variant>
      <vt:variant>
        <vt:i4>10</vt:i4>
      </vt:variant>
      <vt:variant>
        <vt:lpstr>ערכת נושא</vt:lpstr>
      </vt:variant>
      <vt:variant>
        <vt:i4>1</vt:i4>
      </vt:variant>
      <vt:variant>
        <vt:lpstr>שרתי OLE מוטבעים</vt:lpstr>
      </vt:variant>
      <vt:variant>
        <vt:i4>1</vt:i4>
      </vt:variant>
      <vt:variant>
        <vt:lpstr>כותרות שקופיות</vt:lpstr>
      </vt:variant>
      <vt:variant>
        <vt:i4>57</vt:i4>
      </vt:variant>
    </vt:vector>
  </HeadingPairs>
  <TitlesOfParts>
    <vt:vector size="69" baseType="lpstr">
      <vt:lpstr>Aharoni</vt:lpstr>
      <vt:lpstr>Aptos</vt:lpstr>
      <vt:lpstr>Arial</vt:lpstr>
      <vt:lpstr>Arial Nova</vt:lpstr>
      <vt:lpstr>Calibri</vt:lpstr>
      <vt:lpstr>Franklin Gothic Book</vt:lpstr>
      <vt:lpstr>FrankRuehl</vt:lpstr>
      <vt:lpstr>Google Sans Flex</vt:lpstr>
      <vt:lpstr>Times New Roman</vt:lpstr>
      <vt:lpstr>Wingdings</vt:lpstr>
      <vt:lpstr>חיתוך</vt:lpstr>
      <vt:lpstr>Clip</vt:lpstr>
      <vt:lpstr>חזרה ידע מקצועי לקראת מבחן מרצה- ניסים מור</vt:lpstr>
      <vt:lpstr>הגדרה של חומר נפץ וחומר הודף</vt:lpstr>
      <vt:lpstr>הבדלים בין בעירה לפיצוץ</vt:lpstr>
      <vt:lpstr>אפקטים שנוצרים בפיצוץ חומרי נפץ</vt:lpstr>
      <vt:lpstr>מצגת של PowerPoint‏</vt:lpstr>
      <vt:lpstr>מצגת של PowerPoint‏</vt:lpstr>
      <vt:lpstr>גל חוזר</vt:lpstr>
      <vt:lpstr>קוטר קריטי</vt:lpstr>
      <vt:lpstr>מסה קריטית</vt:lpstr>
      <vt:lpstr>HOT SPOT</vt:lpstr>
      <vt:lpstr>מצגת של PowerPoint‏</vt:lpstr>
      <vt:lpstr>מצגת של PowerPoint‏</vt:lpstr>
      <vt:lpstr>גורמים המשפיעים על מהירות "גל הניפוץ"</vt:lpstr>
      <vt:lpstr>מאזן חמצן אפס</vt:lpstr>
      <vt:lpstr>שרשרת ניפוץ</vt:lpstr>
      <vt:lpstr>רגישות של חומרי נפץ</vt:lpstr>
      <vt:lpstr>מבחנים לבדיקת רגישות  של חומרי נפץ-מבחן המשקולת</vt:lpstr>
      <vt:lpstr>מבחנים לבדיקת רגישות של חומרי נפץ-מבחן המטוטלת</vt:lpstr>
      <vt:lpstr>מבחנים לבדיקת רגישות של חומרי נפץ-מבחן התנור</vt:lpstr>
      <vt:lpstr>מבחנים לבדיקת רגישות של חומרי נפץ-מבחן החול</vt:lpstr>
      <vt:lpstr>מבחנים לבדיקת רגישות של חומרי נפץ-מבחן הקליע</vt:lpstr>
      <vt:lpstr>בדיקת מהירות ניפוץ של אצבע חומר נפץ -בדיקת דוטריש</vt:lpstr>
      <vt:lpstr>"אנפו"-אמצעי פיצוץ</vt:lpstr>
      <vt:lpstr>מצגת של PowerPoint‏</vt:lpstr>
      <vt:lpstr>מצגת של PowerPoint‏</vt:lpstr>
      <vt:lpstr>נפץ השהייה חשמלי</vt:lpstr>
      <vt:lpstr>מערכת הפעלה ויזימה אל חשמלית –NONL-GT</vt:lpstr>
      <vt:lpstr>מבנה הנפץ</vt:lpstr>
      <vt:lpstr>מבנה הצינורית</vt:lpstr>
      <vt:lpstr>מבנה המחבר</vt:lpstr>
      <vt:lpstr>מצגת של PowerPoint‏</vt:lpstr>
      <vt:lpstr>אלמנט השהייה לפתיל רועם</vt:lpstr>
      <vt:lpstr>יתרונות השימוש עם נפצי השהייה</vt:lpstr>
      <vt:lpstr>חיבור טורי</vt:lpstr>
      <vt:lpstr>חיבור מקבילי</vt:lpstr>
      <vt:lpstr>סיכונים בפיצוץ עם מערכות חשמליות</vt:lpstr>
      <vt:lpstr>אמצעי עזר להפעלה ובדיקה של מערכות חשמליות</vt:lpstr>
      <vt:lpstr>מצגת של PowerPoint‏</vt:lpstr>
      <vt:lpstr>שלבים בקידוח וטעינת קדח</vt:lpstr>
      <vt:lpstr>סתימה בקדח</vt:lpstr>
      <vt:lpstr>קידוח יתר - קידוח מעל הדרוש</vt:lpstr>
      <vt:lpstr>מצגת של PowerPoint‏</vt:lpstr>
      <vt:lpstr>טעינה בסיפונים</vt:lpstr>
      <vt:lpstr>פריזמה-מנסרה</vt:lpstr>
      <vt:lpstr>נוסחת לנגפורס</vt:lpstr>
      <vt:lpstr>מצגת של PowerPoint‏</vt:lpstr>
      <vt:lpstr>פיצוץ קווי</vt:lpstr>
      <vt:lpstr>פיצוץ חלק </vt:lpstr>
      <vt:lpstr>סידוק מראש</vt:lpstr>
      <vt:lpstr>מצגת של PowerPoint‏</vt:lpstr>
      <vt:lpstr>שאלה באיזור מאוכלס</vt:lpstr>
      <vt:lpstr>איזור מאוכלס</vt:lpstr>
      <vt:lpstr>המשך 8</vt:lpstr>
      <vt:lpstr>המשך 8</vt:lpstr>
      <vt:lpstr>שאלת חישוב תעלה שטח פתוח</vt:lpstr>
      <vt:lpstr>שאלה תעלות</vt:lpstr>
      <vt:lpstr>9 המשך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מבוא לחומרי נפץ</dc:title>
  <dc:creator>ניסים מור</dc:creator>
  <cp:lastModifiedBy>nisim mor</cp:lastModifiedBy>
  <cp:revision>194</cp:revision>
  <dcterms:created xsi:type="dcterms:W3CDTF">2019-09-08T07:54:00Z</dcterms:created>
  <dcterms:modified xsi:type="dcterms:W3CDTF">2026-05-18T04:54:20Z</dcterms:modified>
</cp:coreProperties>
</file>