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5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797675" cy="9928225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6" d="100"/>
          <a:sy n="106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2D2AC3-4968-490F-A67E-A6AF9F5A7173}" type="datetimeFigureOut">
              <a:rPr lang="he-IL" smtClean="0"/>
              <a:t>כ"א/טבת/תשפ"ו</a:t>
            </a:fld>
            <a:endParaRPr lang="he-IL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9B883D-8AD2-45D7-A6A4-252F542E14C9}" type="slidenum">
              <a:rPr lang="he-IL" smtClean="0"/>
              <a:t>‹#›</a:t>
            </a:fld>
            <a:endParaRPr lang="he-IL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23728" y="1268760"/>
            <a:ext cx="5122912" cy="1368152"/>
          </a:xfrm>
        </p:spPr>
        <p:txBody>
          <a:bodyPr>
            <a:normAutofit fontScale="90000"/>
          </a:bodyPr>
          <a:lstStyle/>
          <a:p>
            <a:pPr algn="just"/>
            <a:r>
              <a:rPr lang="he-IL" b="1" dirty="0"/>
              <a:t>מכללת כרמל בטיחות</a:t>
            </a:r>
            <a:br>
              <a:rPr lang="he-IL" b="1" dirty="0"/>
            </a:br>
            <a:r>
              <a:rPr lang="he-IL" b="1" dirty="0"/>
              <a:t> </a:t>
            </a:r>
            <a:r>
              <a:rPr lang="he-IL" sz="4000" dirty="0"/>
              <a:t>קורס מנהלי משרד הובלה</a:t>
            </a:r>
            <a:br>
              <a:rPr lang="he-IL" sz="4000" dirty="0"/>
            </a:br>
            <a:r>
              <a:rPr lang="he-IL" sz="4000" dirty="0"/>
              <a:t>       שמאות וביטוח רכב</a:t>
            </a:r>
          </a:p>
        </p:txBody>
      </p:sp>
    </p:spTree>
    <p:extLst>
      <p:ext uri="{BB962C8B-B14F-4D97-AF65-F5344CB8AC3E}">
        <p14:creationId xmlns:p14="http://schemas.microsoft.com/office/powerpoint/2010/main" val="3810716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e-IL" sz="2200" b="1" dirty="0"/>
              <a:t>עבודת השמאי:</a:t>
            </a:r>
          </a:p>
          <a:p>
            <a:r>
              <a:rPr lang="he-IL" sz="2000" dirty="0"/>
              <a:t>פועל מכוח צו הפיקוח על מצרכים ושירותים (שמאי רכב), תש"ם-1980.</a:t>
            </a:r>
          </a:p>
          <a:p>
            <a:r>
              <a:rPr lang="he-IL" sz="2000" dirty="0"/>
              <a:t>שמאות מוגדרת בצו: "עיסוק בשומה ובהערכת שווי של רכב ונזקים שנגרמו בתאונה או מכל סיבה אחרת".</a:t>
            </a:r>
          </a:p>
          <a:p>
            <a:r>
              <a:rPr lang="he-IL" sz="2000" dirty="0"/>
              <a:t>החל מ- 08/16 אושר חוק רישוי שירותים ומקצועות לרכב והגדרת שמאי/שומה השתנתה, הוקם בית דין לשמאים ובשלב זה נכתבות התקנות לחוק.</a:t>
            </a:r>
          </a:p>
          <a:p>
            <a:pPr marL="0" indent="0">
              <a:buNone/>
            </a:pPr>
            <a:r>
              <a:rPr lang="he-IL" sz="2000" b="1" dirty="0"/>
              <a:t>שמאי הרכב מתחלקים ל"סוגים" הבאים:</a:t>
            </a:r>
          </a:p>
          <a:p>
            <a:r>
              <a:rPr lang="he-IL" sz="2000" dirty="0"/>
              <a:t>שמאי בית</a:t>
            </a:r>
          </a:p>
          <a:p>
            <a:r>
              <a:rPr lang="he-IL" sz="2000" dirty="0"/>
              <a:t>שמאי חוץ         </a:t>
            </a:r>
          </a:p>
          <a:p>
            <a:r>
              <a:rPr lang="he-IL" sz="2000" dirty="0"/>
              <a:t>שמאי אחר    		    נכללים ב"הסדר השמאים"</a:t>
            </a:r>
          </a:p>
          <a:p>
            <a:r>
              <a:rPr lang="he-IL" sz="2000" dirty="0"/>
              <a:t>שמאי מכריע      </a:t>
            </a:r>
          </a:p>
          <a:p>
            <a:r>
              <a:rPr lang="he-IL" sz="2000" dirty="0"/>
              <a:t>שמאי בורר	  	     במינוי בית המשפט או הסכמה בין הצדדים</a:t>
            </a:r>
          </a:p>
          <a:p>
            <a:r>
              <a:rPr lang="he-IL" sz="2000" dirty="0"/>
              <a:t>שמאי מטעם ביהמ"ש </a:t>
            </a:r>
          </a:p>
          <a:p>
            <a:endParaRPr lang="he-IL" sz="2000" dirty="0"/>
          </a:p>
          <a:p>
            <a:pPr marL="0" indent="0">
              <a:buNone/>
            </a:pPr>
            <a:r>
              <a:rPr lang="he-IL" sz="2000" b="1" dirty="0"/>
              <a:t>סוגי חוות דעת של השמאי (תביעה לפוליסת רכב, אחריות מקצועית, טיב המוצר) :</a:t>
            </a:r>
          </a:p>
          <a:p>
            <a:r>
              <a:rPr lang="he-IL" sz="2000" dirty="0"/>
              <a:t>חוות דעת פרטית</a:t>
            </a:r>
          </a:p>
          <a:p>
            <a:r>
              <a:rPr lang="he-IL" sz="2000" dirty="0"/>
              <a:t>חוות דעת לחברת הביטוח </a:t>
            </a:r>
          </a:p>
          <a:p>
            <a:r>
              <a:rPr lang="he-IL" sz="2000" dirty="0"/>
              <a:t>חוות דעת לירידת ערך			</a:t>
            </a:r>
          </a:p>
          <a:p>
            <a:endParaRPr lang="he-IL" sz="2000" dirty="0"/>
          </a:p>
        </p:txBody>
      </p:sp>
      <p:sp>
        <p:nvSpPr>
          <p:cNvPr id="4" name="סוגר מסולסל שמאלי 3"/>
          <p:cNvSpPr/>
          <p:nvPr/>
        </p:nvSpPr>
        <p:spPr>
          <a:xfrm flipH="1">
            <a:off x="6157212" y="3356992"/>
            <a:ext cx="45719" cy="93610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כותרת 5">
            <a:extLst>
              <a:ext uri="{FF2B5EF4-FFF2-40B4-BE49-F238E27FC236}">
                <a16:creationId xmlns:a16="http://schemas.microsoft.com/office/drawing/2014/main" id="{024C3BFB-A240-9B23-48E0-6AAE2EBA1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04174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he-IL" sz="2000" b="1" dirty="0"/>
              <a:t>חובות השמאי:</a:t>
            </a:r>
          </a:p>
          <a:p>
            <a:pPr algn="just"/>
            <a:r>
              <a:rPr lang="he-IL" sz="2000" dirty="0"/>
              <a:t>"במילוי תפקידיו יפעל השמאי כלפי לקוחו וכלפי המבטח במהימנות, בנאמנות וביושר..."</a:t>
            </a:r>
          </a:p>
          <a:p>
            <a:pPr algn="just"/>
            <a:r>
              <a:rPr lang="he-IL" sz="2000" dirty="0"/>
              <a:t>השמאי לא יעשה שומה ולא </a:t>
            </a:r>
            <a:r>
              <a:rPr lang="he-IL" sz="2000" dirty="0" err="1"/>
              <a:t>יתן</a:t>
            </a:r>
            <a:r>
              <a:rPr lang="he-IL" sz="2000" dirty="0"/>
              <a:t> חוות דעת על רכב הנמצא במוסך לא מורשה</a:t>
            </a:r>
          </a:p>
          <a:p>
            <a:pPr algn="just"/>
            <a:r>
              <a:rPr lang="he-IL" sz="2000" dirty="0"/>
              <a:t>"שמאי לא ייתן חוות דעת על רכב אלא על סמך בדיקתו או לאחר שפיקח על מתמחה שנתן אותה</a:t>
            </a:r>
            <a:r>
              <a:rPr lang="en-US" sz="2000" dirty="0"/>
              <a:t>;</a:t>
            </a:r>
            <a:r>
              <a:rPr lang="he-IL" sz="2000" dirty="0"/>
              <a:t> חתימה של שמאי על חוות הדעת תחייב אותו".</a:t>
            </a:r>
          </a:p>
          <a:p>
            <a:pPr marL="0" indent="0">
              <a:buNone/>
            </a:pPr>
            <a:endParaRPr lang="he-IL" sz="2000" b="1" dirty="0"/>
          </a:p>
          <a:p>
            <a:pPr marL="0" indent="0">
              <a:buNone/>
            </a:pPr>
            <a:r>
              <a:rPr lang="he-IL" sz="2000" b="1" dirty="0"/>
              <a:t>מהלך עבודת השמאי:</a:t>
            </a:r>
          </a:p>
          <a:p>
            <a:r>
              <a:rPr lang="he-IL" sz="2000" dirty="0"/>
              <a:t>קבלת המקרה לטיפול מבעל הרכב או מי מטעמו להכנת חוות דעת פרטית </a:t>
            </a:r>
          </a:p>
          <a:p>
            <a:r>
              <a:rPr lang="he-IL" sz="2000" dirty="0"/>
              <a:t>קבלת המקרה לטיפול מבעל הרכב  או מחברת הביטוח שלו להכנת חוות דעת לחברת הביטוח</a:t>
            </a:r>
          </a:p>
          <a:p>
            <a:r>
              <a:rPr lang="he-IL" sz="2000" dirty="0"/>
              <a:t>קבלת מידע לגבי נסיבות המקרה</a:t>
            </a:r>
          </a:p>
          <a:p>
            <a:r>
              <a:rPr lang="he-IL" sz="2000" dirty="0"/>
              <a:t>בדיקה ראשונית לרכב במוסך</a:t>
            </a:r>
          </a:p>
          <a:p>
            <a:r>
              <a:rPr lang="he-IL" sz="2000" dirty="0"/>
              <a:t>עריכת אומדן ראשוני וקביעת </a:t>
            </a:r>
            <a:r>
              <a:rPr lang="he-IL" sz="2000" b="1" dirty="0"/>
              <a:t>הנזק הגולמי </a:t>
            </a:r>
            <a:r>
              <a:rPr lang="he-IL" sz="2000" dirty="0"/>
              <a:t>לרבות כדאיות התיקון – דיווח במערכת למבטחת וקבלת הנחיותיה בהתאם לתנאי הפוליסה</a:t>
            </a:r>
          </a:p>
          <a:p>
            <a:r>
              <a:rPr lang="he-IL" sz="2000" dirty="0"/>
              <a:t>סיכום העלויות ודרך התיקון עם המוסך</a:t>
            </a:r>
          </a:p>
          <a:p>
            <a:r>
              <a:rPr lang="he-IL" sz="2000" dirty="0"/>
              <a:t>עריכת חוות דעת מסכמת (בתיקון, באובדן להלכה ובאובדן גמור לרבות דיווח לרשויות).</a:t>
            </a:r>
          </a:p>
          <a:p>
            <a:endParaRPr lang="he-IL" sz="2000" dirty="0"/>
          </a:p>
        </p:txBody>
      </p:sp>
      <p:sp>
        <p:nvSpPr>
          <p:cNvPr id="5" name="כותרת 4">
            <a:extLst>
              <a:ext uri="{FF2B5EF4-FFF2-40B4-BE49-F238E27FC236}">
                <a16:creationId xmlns:a16="http://schemas.microsoft.com/office/drawing/2014/main" id="{B0721823-E0DA-0AD6-D9F9-40D7F9F12E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50482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e-IL" sz="2000" b="1" dirty="0"/>
              <a:t>סוגי מוסכים מורשים:</a:t>
            </a:r>
          </a:p>
          <a:p>
            <a:r>
              <a:rPr lang="he-IL" sz="2000" dirty="0"/>
              <a:t>מוסך יבואן</a:t>
            </a:r>
          </a:p>
          <a:p>
            <a:r>
              <a:rPr lang="he-IL" sz="2000" dirty="0"/>
              <a:t>מוסך פרטי מורשה לכל סוגי הרכב         "מוסך הסדר" </a:t>
            </a:r>
          </a:p>
          <a:p>
            <a:r>
              <a:rPr lang="he-IL" sz="2000" dirty="0"/>
              <a:t>מוסך פרטי מורשה יבואן</a:t>
            </a:r>
          </a:p>
          <a:p>
            <a:endParaRPr lang="he-IL" sz="2000" dirty="0"/>
          </a:p>
          <a:p>
            <a:pPr marL="0" indent="0">
              <a:buNone/>
            </a:pPr>
            <a:r>
              <a:rPr lang="he-IL" sz="2000" b="1" dirty="0"/>
              <a:t>הסביבה בה פועל השמאי:</a:t>
            </a:r>
          </a:p>
          <a:p>
            <a:pPr marL="0" indent="0" algn="r">
              <a:buNone/>
            </a:pPr>
            <a:r>
              <a:rPr lang="he-IL" sz="2000" b="1" dirty="0"/>
              <a:t>סוכן הביטוח 	המבטחת 		המוסך 		המבוטח/בעל הרכב</a:t>
            </a:r>
          </a:p>
          <a:p>
            <a:pPr marL="0" indent="0" algn="r">
              <a:buNone/>
            </a:pPr>
            <a:endParaRPr lang="he-IL" sz="2000" b="1" dirty="0"/>
          </a:p>
          <a:p>
            <a:pPr marL="0" indent="0" algn="ctr">
              <a:buNone/>
            </a:pPr>
            <a:r>
              <a:rPr lang="he-IL" b="1" dirty="0"/>
              <a:t>השמאי</a:t>
            </a:r>
          </a:p>
          <a:p>
            <a:endParaRPr lang="he-IL" sz="2000" dirty="0"/>
          </a:p>
          <a:p>
            <a:r>
              <a:rPr lang="he-IL" sz="2000" dirty="0"/>
              <a:t>כשלכל אחד מהם אינטרס שונה ומצפה "שלזכויותיו" ידאג השמאי.</a:t>
            </a:r>
          </a:p>
        </p:txBody>
      </p:sp>
      <p:sp>
        <p:nvSpPr>
          <p:cNvPr id="4" name="סוגר מסולסל שמאלי 3"/>
          <p:cNvSpPr/>
          <p:nvPr/>
        </p:nvSpPr>
        <p:spPr>
          <a:xfrm>
            <a:off x="4909180" y="2440878"/>
            <a:ext cx="45719" cy="100811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cxnSp>
        <p:nvCxnSpPr>
          <p:cNvPr id="6" name="מחבר חץ ישר 5"/>
          <p:cNvCxnSpPr/>
          <p:nvPr/>
        </p:nvCxnSpPr>
        <p:spPr>
          <a:xfrm flipH="1">
            <a:off x="5241383" y="4474706"/>
            <a:ext cx="2664296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מחבר חץ ישר 7"/>
          <p:cNvCxnSpPr/>
          <p:nvPr/>
        </p:nvCxnSpPr>
        <p:spPr>
          <a:xfrm flipH="1">
            <a:off x="5007668" y="4473116"/>
            <a:ext cx="129614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חץ ישר 9"/>
          <p:cNvCxnSpPr/>
          <p:nvPr/>
        </p:nvCxnSpPr>
        <p:spPr>
          <a:xfrm>
            <a:off x="4620482" y="4384111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מחבר חץ ישר 11"/>
          <p:cNvCxnSpPr/>
          <p:nvPr/>
        </p:nvCxnSpPr>
        <p:spPr>
          <a:xfrm>
            <a:off x="2267744" y="4545124"/>
            <a:ext cx="180020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כותרת 6">
            <a:extLst>
              <a:ext uri="{FF2B5EF4-FFF2-40B4-BE49-F238E27FC236}">
                <a16:creationId xmlns:a16="http://schemas.microsoft.com/office/drawing/2014/main" id="{F8521600-79DC-9D4D-7B15-FEB43BCC58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99314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2565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e-IL" sz="2000" b="1" dirty="0"/>
              <a:t>סוגי פוליסות:</a:t>
            </a:r>
          </a:p>
          <a:p>
            <a:r>
              <a:rPr lang="he-IL" sz="1900" b="1" dirty="0"/>
              <a:t>פוליסת חובה </a:t>
            </a:r>
            <a:r>
              <a:rPr lang="he-IL" sz="1900" dirty="0"/>
              <a:t>– מכסה נזקי גוף לנוסעי הרכב המבוטח</a:t>
            </a:r>
          </a:p>
          <a:p>
            <a:r>
              <a:rPr lang="he-IL" sz="1900" b="1" dirty="0"/>
              <a:t>פוליסת מקיף לרכב פרטי ומסחרי עד 3.5 טון – הפוליסה התקנית – רכב מבוטח עפ"י קוד דגם, מכסה נזק לרכב שנגרם מ:</a:t>
            </a:r>
          </a:p>
          <a:p>
            <a:pPr marL="0" indent="0">
              <a:buNone/>
            </a:pPr>
            <a:r>
              <a:rPr lang="he-IL" sz="1900" dirty="0"/>
              <a:t>	אש, ברק, התפוצצות, התלקחות</a:t>
            </a:r>
            <a:r>
              <a:rPr lang="en-US" sz="1900" dirty="0"/>
              <a:t>;</a:t>
            </a:r>
          </a:p>
          <a:p>
            <a:pPr marL="0" indent="0">
              <a:buNone/>
            </a:pPr>
            <a:r>
              <a:rPr lang="en-US" sz="1900" dirty="0"/>
              <a:t>	</a:t>
            </a:r>
            <a:r>
              <a:rPr lang="he-IL" sz="1900" dirty="0"/>
              <a:t>התנגשות מקרית, התהפכות </a:t>
            </a:r>
            <a:r>
              <a:rPr lang="he-IL" sz="1900" b="1" dirty="0"/>
              <a:t>ותאונה מכל סוג שהוא</a:t>
            </a:r>
            <a:r>
              <a:rPr lang="en-US" sz="1900" b="1" dirty="0"/>
              <a:t>;</a:t>
            </a:r>
            <a:endParaRPr lang="he-IL" sz="1900" b="1" dirty="0"/>
          </a:p>
          <a:p>
            <a:pPr marL="0" indent="0">
              <a:buNone/>
            </a:pPr>
            <a:r>
              <a:rPr lang="he-IL" sz="1900" dirty="0"/>
              <a:t>	גניבה</a:t>
            </a:r>
            <a:r>
              <a:rPr lang="en-US" sz="1900" dirty="0"/>
              <a:t>;</a:t>
            </a:r>
            <a:r>
              <a:rPr lang="he-IL" sz="1900" dirty="0"/>
              <a:t> כל נזק שנגרם עקב גניבה, תוך כדי גניבה ובעת ניסיון גניבה</a:t>
            </a:r>
            <a:r>
              <a:rPr lang="en-US" sz="1900" dirty="0"/>
              <a:t>;</a:t>
            </a:r>
          </a:p>
          <a:p>
            <a:pPr marL="0" indent="0">
              <a:buNone/>
            </a:pPr>
            <a:r>
              <a:rPr lang="en-US" sz="1900" dirty="0"/>
              <a:t>	</a:t>
            </a:r>
            <a:r>
              <a:rPr lang="he-IL" sz="1900" dirty="0"/>
              <a:t>שטפון, סערה, שלג, ברד, התפרצות הר געש</a:t>
            </a:r>
            <a:r>
              <a:rPr lang="en-US" sz="1900" dirty="0"/>
              <a:t>;</a:t>
            </a:r>
            <a:endParaRPr lang="he-IL" sz="1900" dirty="0"/>
          </a:p>
          <a:p>
            <a:pPr marL="0" indent="0" algn="just">
              <a:buNone/>
            </a:pPr>
            <a:r>
              <a:rPr lang="he-IL" sz="1900" dirty="0"/>
              <a:t>	מעשה זדון</a:t>
            </a:r>
            <a:r>
              <a:rPr lang="en-US" sz="1900" dirty="0"/>
              <a:t>;</a:t>
            </a:r>
            <a:r>
              <a:rPr lang="he-IL" sz="1900" dirty="0"/>
              <a:t> אולם אם נגרם מקרה הביטוח בידי המבוטח או בידי מי מטעמו 	במתכוון, פטור המבטח </a:t>
            </a:r>
            <a:r>
              <a:rPr lang="he-IL" sz="1900" dirty="0" err="1"/>
              <a:t>מחבותו</a:t>
            </a:r>
            <a:r>
              <a:rPr lang="en-US" sz="1900" dirty="0"/>
              <a:t>;</a:t>
            </a:r>
          </a:p>
          <a:p>
            <a:pPr algn="just"/>
            <a:r>
              <a:rPr lang="he-IL" sz="1900" b="1" dirty="0"/>
              <a:t>הפוליסה מחריגה:</a:t>
            </a:r>
          </a:p>
          <a:p>
            <a:pPr marL="0" indent="0" algn="just">
              <a:buNone/>
            </a:pPr>
            <a:r>
              <a:rPr lang="he-IL" sz="1900" dirty="0"/>
              <a:t>	נזק לצמיגים, אלא אם כן ניזוקו או אבדו חלקים נוספים מהרכב עקב מקרה 	הביטוח</a:t>
            </a:r>
          </a:p>
          <a:p>
            <a:pPr marL="0" indent="0" algn="just">
              <a:buNone/>
            </a:pPr>
            <a:r>
              <a:rPr lang="he-IL" sz="1900" dirty="0"/>
              <a:t>	קלקולים מכניים, חשמליים או אלקטרוניים שייגרמו לרכב אינם מכוסים אלא אם 	נגרמו במהלך או עקב מקרה הביטוח</a:t>
            </a:r>
            <a:r>
              <a:rPr lang="en-US" sz="1900" dirty="0"/>
              <a:t>;</a:t>
            </a:r>
            <a:endParaRPr lang="he-IL" sz="1900" dirty="0"/>
          </a:p>
          <a:p>
            <a:pPr marL="0" indent="0" algn="just">
              <a:buNone/>
            </a:pPr>
            <a:r>
              <a:rPr lang="he-IL" sz="1900" b="1" dirty="0"/>
              <a:t>נזק באובדן גמור/גמור להלכה – הפוליסה נגמרת ללא השתתפות עצמית</a:t>
            </a:r>
            <a:endParaRPr lang="en-US" sz="1900" b="1" dirty="0"/>
          </a:p>
          <a:p>
            <a:pPr algn="just"/>
            <a:r>
              <a:rPr lang="he-IL" sz="1900" b="1" dirty="0"/>
              <a:t>נזק לצד שלישי:</a:t>
            </a:r>
          </a:p>
          <a:p>
            <a:r>
              <a:rPr lang="he-IL" sz="1900" dirty="0"/>
              <a:t>נזק לצד ג' שייגרם לרכוש הצד השלישי כתוצאה משימוש ברכב עד </a:t>
            </a:r>
            <a:r>
              <a:rPr lang="he-IL" sz="1900" b="1" dirty="0">
                <a:solidFill>
                  <a:srgbClr val="FF0000"/>
                </a:solidFill>
              </a:rPr>
              <a:t>גבול האחריות</a:t>
            </a:r>
            <a:r>
              <a:rPr lang="en-US" sz="1900" b="1" dirty="0">
                <a:solidFill>
                  <a:srgbClr val="FF0000"/>
                </a:solidFill>
              </a:rPr>
              <a:t>;</a:t>
            </a:r>
            <a:endParaRPr lang="he-IL" sz="1900" b="1" dirty="0">
              <a:solidFill>
                <a:srgbClr val="FF0000"/>
              </a:solidFill>
            </a:endParaRPr>
          </a:p>
          <a:p>
            <a:endParaRPr lang="he-IL" sz="2000" dirty="0"/>
          </a:p>
          <a:p>
            <a:endParaRPr lang="he-IL" sz="2000" dirty="0"/>
          </a:p>
          <a:p>
            <a:pPr marL="0" indent="0">
              <a:buNone/>
            </a:pPr>
            <a:endParaRPr lang="he-IL" sz="2000" dirty="0"/>
          </a:p>
        </p:txBody>
      </p:sp>
      <p:sp>
        <p:nvSpPr>
          <p:cNvPr id="5" name="כותרת 4">
            <a:extLst>
              <a:ext uri="{FF2B5EF4-FFF2-40B4-BE49-F238E27FC236}">
                <a16:creationId xmlns:a16="http://schemas.microsoft.com/office/drawing/2014/main" id="{0F644542-B0A3-D7FB-411C-AAB1539C58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4408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he-IL" sz="7200" b="1" dirty="0"/>
              <a:t>פוליסה מקיף לרכב מסחרי מעל ל- 3.5 טון, רכב מבוטח על ערכו במחירון ליום עריכת הפוליסה (תת ביטוח), מכסה:</a:t>
            </a:r>
          </a:p>
          <a:p>
            <a:r>
              <a:rPr lang="he-IL" sz="7200" dirty="0"/>
              <a:t>אש, ברק, התפוצצות, התלקחות</a:t>
            </a:r>
            <a:r>
              <a:rPr lang="en-US" sz="7200" dirty="0"/>
              <a:t>;</a:t>
            </a:r>
          </a:p>
          <a:p>
            <a:r>
              <a:rPr lang="he-IL" sz="7200" dirty="0"/>
              <a:t>התנגשות מקרית, התהפכות</a:t>
            </a:r>
            <a:r>
              <a:rPr lang="en-US" sz="7200" dirty="0"/>
              <a:t>;</a:t>
            </a:r>
            <a:endParaRPr lang="he-IL" sz="7200" dirty="0"/>
          </a:p>
          <a:p>
            <a:r>
              <a:rPr lang="he-IL" sz="7200" dirty="0"/>
              <a:t>גניבה אשר בעקבותיה לא נמצא הרכב במשך 45 ימים</a:t>
            </a:r>
            <a:r>
              <a:rPr lang="en-US" sz="7200" dirty="0"/>
              <a:t>;</a:t>
            </a:r>
            <a:r>
              <a:rPr lang="he-IL" sz="7200" dirty="0"/>
              <a:t> כל נזק שנגרם עקב גניבה, תוך כדי גניבה ובעת ניסיון גניבה</a:t>
            </a:r>
            <a:r>
              <a:rPr lang="en-US" sz="7200" dirty="0"/>
              <a:t>;</a:t>
            </a:r>
          </a:p>
          <a:p>
            <a:r>
              <a:rPr lang="he-IL" sz="7200" dirty="0"/>
              <a:t>שטפון, סערה, התפרצות הר געש</a:t>
            </a:r>
            <a:r>
              <a:rPr lang="en-US" sz="7200" dirty="0"/>
              <a:t>;</a:t>
            </a:r>
            <a:endParaRPr lang="he-IL" sz="7200" dirty="0"/>
          </a:p>
          <a:p>
            <a:pPr algn="just"/>
            <a:r>
              <a:rPr lang="he-IL" sz="7200" dirty="0"/>
              <a:t>מעשה זדון, למעט מעשה שנעשה בידי המבוטח או מטעמו</a:t>
            </a:r>
            <a:r>
              <a:rPr lang="en-US" sz="7200" dirty="0"/>
              <a:t>;</a:t>
            </a:r>
            <a:r>
              <a:rPr lang="he-IL" sz="7200" dirty="0"/>
              <a:t> </a:t>
            </a:r>
          </a:p>
          <a:p>
            <a:pPr marL="0" indent="0" algn="just">
              <a:buNone/>
            </a:pPr>
            <a:r>
              <a:rPr lang="he-IL" sz="7200" dirty="0"/>
              <a:t> </a:t>
            </a:r>
            <a:r>
              <a:rPr lang="he-IL" sz="7200" b="1" dirty="0"/>
              <a:t>הפוליסה מחריגה:</a:t>
            </a:r>
          </a:p>
          <a:p>
            <a:r>
              <a:rPr lang="he-IL" sz="7200" dirty="0"/>
              <a:t>כמו בתקנית + נזק שייגרם עקב העמסת יתר של כלי הרכב שאינו פרטי, בניגוד לקביעת הרישוי</a:t>
            </a:r>
            <a:r>
              <a:rPr lang="en-US" sz="7200" b="1" dirty="0"/>
              <a:t>;</a:t>
            </a:r>
            <a:r>
              <a:rPr lang="he-IL" sz="7200" b="1" dirty="0"/>
              <a:t> </a:t>
            </a:r>
          </a:p>
          <a:p>
            <a:r>
              <a:rPr lang="he-IL" sz="7200" dirty="0"/>
              <a:t>להבדיל מהפוליסה התקנית, בפוליסה זו "לא תעלה האחריות המבטח על הערך הממשי של החלק שאבד או ניזוק (דהיינו – </a:t>
            </a:r>
            <a:r>
              <a:rPr lang="he-IL" sz="7200" b="1" dirty="0"/>
              <a:t>בניכוי בלאי</a:t>
            </a:r>
            <a:r>
              <a:rPr lang="he-IL" sz="7200" dirty="0"/>
              <a:t>) בצירוף הוצאות התקנה</a:t>
            </a:r>
            <a:r>
              <a:rPr lang="en-US" sz="7200" dirty="0"/>
              <a:t>;</a:t>
            </a:r>
          </a:p>
          <a:p>
            <a:pPr marL="0" indent="0">
              <a:buNone/>
            </a:pPr>
            <a:r>
              <a:rPr lang="he-IL" sz="7200" b="1" dirty="0"/>
              <a:t>נזק לצד שלישי:</a:t>
            </a:r>
          </a:p>
          <a:p>
            <a:r>
              <a:rPr lang="he-IL" sz="7200" dirty="0"/>
              <a:t>כמו בתקנית בתוספת: נזק לכל גשר, גשר משקל, מוביל מים ו/או דרך כל שהיא שנגרם ע"י התנודה או המשקל של כלי הרכב</a:t>
            </a:r>
            <a:r>
              <a:rPr lang="en-US" sz="7200" dirty="0"/>
              <a:t>;</a:t>
            </a:r>
            <a:r>
              <a:rPr lang="he-IL" sz="7200" dirty="0"/>
              <a:t> לתת דגש על גבול האחריות.</a:t>
            </a:r>
          </a:p>
          <a:p>
            <a:r>
              <a:rPr lang="he-IL" sz="7200" dirty="0"/>
              <a:t>להתייחס לגבול האחריות</a:t>
            </a:r>
          </a:p>
          <a:p>
            <a:pPr marL="0" indent="0">
              <a:buNone/>
            </a:pPr>
            <a:r>
              <a:rPr lang="he-IL" sz="7200" b="1" dirty="0"/>
              <a:t>פוליסה כל הסיכונים:</a:t>
            </a:r>
          </a:p>
          <a:p>
            <a:r>
              <a:rPr lang="he-IL" sz="7200" dirty="0"/>
              <a:t>הכלל: </a:t>
            </a:r>
            <a:r>
              <a:rPr lang="he-IL" sz="7200" dirty="0" err="1"/>
              <a:t>הכל</a:t>
            </a:r>
            <a:r>
              <a:rPr lang="he-IL" sz="7200" dirty="0"/>
              <a:t> מכוסה למעט החריגים</a:t>
            </a:r>
            <a:r>
              <a:rPr lang="en-US" sz="7200" dirty="0"/>
              <a:t>;</a:t>
            </a:r>
            <a:r>
              <a:rPr lang="he-IL" sz="7200" dirty="0"/>
              <a:t> </a:t>
            </a:r>
          </a:p>
          <a:p>
            <a:endParaRPr lang="he-IL" dirty="0"/>
          </a:p>
        </p:txBody>
      </p:sp>
      <p:sp>
        <p:nvSpPr>
          <p:cNvPr id="5" name="כותרת 4">
            <a:extLst>
              <a:ext uri="{FF2B5EF4-FFF2-40B4-BE49-F238E27FC236}">
                <a16:creationId xmlns:a16="http://schemas.microsoft.com/office/drawing/2014/main" id="{CB35249A-037A-9CAA-EE95-07F0DDD0E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61313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328592"/>
          </a:xfrm>
        </p:spPr>
        <p:txBody>
          <a:bodyPr>
            <a:normAutofit lnSpcReduction="10000"/>
          </a:bodyPr>
          <a:lstStyle/>
          <a:p>
            <a:r>
              <a:rPr lang="he-IL" sz="2000" b="1" dirty="0"/>
              <a:t>נושאים כמעט זהים בשתי הפוליסות:</a:t>
            </a:r>
          </a:p>
          <a:p>
            <a:endParaRPr lang="he-IL" sz="2000" b="1" dirty="0"/>
          </a:p>
          <a:p>
            <a:r>
              <a:rPr lang="he-IL" sz="2000" b="1" dirty="0"/>
              <a:t>אבדן גמור בפוליסה התקנית: </a:t>
            </a:r>
            <a:r>
              <a:rPr lang="he-IL" sz="1800" dirty="0"/>
              <a:t>נזק מעל ל- </a:t>
            </a:r>
            <a:r>
              <a:rPr lang="he-IL" sz="1800" b="1" dirty="0"/>
              <a:t>60% </a:t>
            </a:r>
            <a:r>
              <a:rPr lang="he-IL" sz="1800" dirty="0"/>
              <a:t>למעט ירידת ערך</a:t>
            </a:r>
            <a:endParaRPr lang="he-IL" sz="800" b="1" dirty="0"/>
          </a:p>
          <a:p>
            <a:pPr lvl="7"/>
            <a:r>
              <a:rPr lang="he-IL" sz="1800" dirty="0"/>
              <a:t>הרכב אינו ניתן עוד לשיקום והוא נועד לפירוק בלבד</a:t>
            </a:r>
          </a:p>
          <a:p>
            <a:pPr lvl="7"/>
            <a:r>
              <a:rPr lang="he-IL" sz="1800" dirty="0"/>
              <a:t>הרכב נגנב ולא נמצא בתוך </a:t>
            </a:r>
            <a:r>
              <a:rPr lang="he-IL" sz="1800" b="1" dirty="0"/>
              <a:t>30 </a:t>
            </a:r>
            <a:r>
              <a:rPr lang="he-IL" sz="1800" dirty="0"/>
              <a:t>ימים מיום הגניבה</a:t>
            </a:r>
          </a:p>
          <a:p>
            <a:endParaRPr lang="he-IL" sz="2000" b="1" dirty="0"/>
          </a:p>
          <a:p>
            <a:r>
              <a:rPr lang="he-IL" sz="2000" b="1" dirty="0"/>
              <a:t>אבדן גמור בפוליסה מקיף למסחרי – </a:t>
            </a:r>
            <a:r>
              <a:rPr lang="he-IL" sz="1800" dirty="0"/>
              <a:t>זהה למעט </a:t>
            </a:r>
            <a:r>
              <a:rPr lang="he-IL" sz="1800" b="1" dirty="0"/>
              <a:t>45</a:t>
            </a:r>
            <a:r>
              <a:rPr lang="he-IL" sz="1800" dirty="0"/>
              <a:t> ימים בגניבה</a:t>
            </a:r>
            <a:r>
              <a:rPr lang="en-US" sz="1800" dirty="0"/>
              <a:t>;</a:t>
            </a:r>
            <a:endParaRPr lang="he-IL" sz="1800" dirty="0"/>
          </a:p>
          <a:p>
            <a:endParaRPr lang="he-IL" sz="1800" dirty="0"/>
          </a:p>
          <a:p>
            <a:pPr algn="just"/>
            <a:r>
              <a:rPr lang="he-IL" sz="1800" b="1" dirty="0"/>
              <a:t>אובדן גמור להלכה בפוליסה התקנית </a:t>
            </a:r>
            <a:r>
              <a:rPr lang="he-IL" sz="1800" dirty="0"/>
              <a:t>– נזק ישיר לפחות </a:t>
            </a:r>
            <a:r>
              <a:rPr lang="he-IL" sz="1800" b="1" dirty="0"/>
              <a:t>50% </a:t>
            </a:r>
            <a:r>
              <a:rPr lang="he-IL" sz="1800" dirty="0"/>
              <a:t>למעט ירידת ערך רשאי המבטח, בהסכמת המבוטח, לשלם את ערכו למבוטח והרכב יעבור לרשות המבטחת. הפוליסה נגמרת ואין חיוב בדמי השתתפות עצמית</a:t>
            </a:r>
          </a:p>
          <a:p>
            <a:endParaRPr lang="he-IL" sz="1800" dirty="0"/>
          </a:p>
          <a:p>
            <a:r>
              <a:rPr lang="he-IL" sz="1800" b="1" dirty="0"/>
              <a:t>תיקון רכב עפ"י הפוליסה התקנית </a:t>
            </a:r>
            <a:r>
              <a:rPr lang="he-IL" sz="1800" dirty="0"/>
              <a:t>– חלקים תחליפיים/מקוריים/משומשים</a:t>
            </a:r>
          </a:p>
          <a:p>
            <a:endParaRPr lang="he-IL" sz="1800" dirty="0"/>
          </a:p>
          <a:p>
            <a:r>
              <a:rPr lang="he-IL" sz="1800" b="1" dirty="0"/>
              <a:t>במסחרי</a:t>
            </a:r>
            <a:r>
              <a:rPr lang="he-IL" sz="1800" dirty="0"/>
              <a:t> – משומשים/חליפיים/מקוריים בניכוי בלאי (</a:t>
            </a:r>
            <a:r>
              <a:rPr lang="he-IL" sz="1800" b="1" dirty="0"/>
              <a:t>5%</a:t>
            </a:r>
            <a:r>
              <a:rPr lang="he-IL" sz="1800" dirty="0"/>
              <a:t> לשנה חלקי מרכב, </a:t>
            </a:r>
            <a:r>
              <a:rPr lang="he-IL" sz="1800" b="1" dirty="0"/>
              <a:t>10% </a:t>
            </a:r>
            <a:r>
              <a:rPr lang="he-IL" sz="1800" dirty="0"/>
              <a:t>לשנה חלקים מכאניים עד </a:t>
            </a:r>
            <a:r>
              <a:rPr lang="he-IL" sz="1800" b="1" dirty="0"/>
              <a:t>50% . </a:t>
            </a:r>
            <a:r>
              <a:rPr lang="he-IL" sz="1800" dirty="0"/>
              <a:t>בחלקים תחליפיים - מחצית הבלאי האמור, אין ניכוי בלאי מחלקים משומשים.</a:t>
            </a:r>
          </a:p>
          <a:p>
            <a:endParaRPr lang="he-IL" sz="1800" dirty="0"/>
          </a:p>
        </p:txBody>
      </p:sp>
      <p:sp>
        <p:nvSpPr>
          <p:cNvPr id="5" name="כותרת 4">
            <a:extLst>
              <a:ext uri="{FF2B5EF4-FFF2-40B4-BE49-F238E27FC236}">
                <a16:creationId xmlns:a16="http://schemas.microsoft.com/office/drawing/2014/main" id="{4ACA8DE2-B65A-B013-1BFD-7B0B11330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81649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e-IL" sz="2000" b="1" dirty="0"/>
              <a:t>השתתפות עצמית:</a:t>
            </a:r>
          </a:p>
          <a:p>
            <a:r>
              <a:rPr lang="he-IL" sz="2000" b="1" dirty="0"/>
              <a:t>בתקנית – </a:t>
            </a:r>
            <a:r>
              <a:rPr lang="he-IL" sz="2000" dirty="0"/>
              <a:t>כנקוב ברשימה למעט באובדן גמור/להלכה – מיצוי הפוליסה</a:t>
            </a:r>
          </a:p>
          <a:p>
            <a:r>
              <a:rPr lang="he-IL" sz="2000" b="1" dirty="0"/>
              <a:t>מסחרי – </a:t>
            </a:r>
            <a:r>
              <a:rPr lang="he-IL" sz="2000" dirty="0"/>
              <a:t>כנקוב ברשימה, גם באובדן גמור ובמיצוי הפוליסה</a:t>
            </a:r>
          </a:p>
          <a:p>
            <a:pPr marL="0" indent="0">
              <a:buNone/>
            </a:pPr>
            <a:r>
              <a:rPr lang="he-IL" sz="2000" dirty="0"/>
              <a:t> </a:t>
            </a:r>
          </a:p>
          <a:p>
            <a:r>
              <a:rPr lang="he-IL" sz="2000" b="1" dirty="0"/>
              <a:t>ביטוח חסר – תת ביטוח:</a:t>
            </a:r>
          </a:p>
          <a:p>
            <a:r>
              <a:rPr lang="he-IL" sz="2000" b="1" dirty="0"/>
              <a:t>בתקנית – </a:t>
            </a:r>
            <a:r>
              <a:rPr lang="he-IL" sz="2000" dirty="0"/>
              <a:t>אין</a:t>
            </a:r>
            <a:r>
              <a:rPr lang="he-IL" sz="2000" b="1" dirty="0"/>
              <a:t> </a:t>
            </a:r>
          </a:p>
          <a:p>
            <a:r>
              <a:rPr lang="he-IL" sz="2000" b="1" dirty="0"/>
              <a:t>במסחרי – </a:t>
            </a:r>
            <a:r>
              <a:rPr lang="he-IL" sz="2000" dirty="0"/>
              <a:t>קיים</a:t>
            </a:r>
            <a:r>
              <a:rPr lang="he-IL" sz="2000" b="1" dirty="0"/>
              <a:t> </a:t>
            </a:r>
          </a:p>
          <a:p>
            <a:endParaRPr lang="he-IL" sz="2000" b="1" dirty="0"/>
          </a:p>
        </p:txBody>
      </p:sp>
      <p:sp>
        <p:nvSpPr>
          <p:cNvPr id="5" name="כותרת 4">
            <a:extLst>
              <a:ext uri="{FF2B5EF4-FFF2-40B4-BE49-F238E27FC236}">
                <a16:creationId xmlns:a16="http://schemas.microsoft.com/office/drawing/2014/main" id="{8E6D6761-D207-6998-D96C-ED733778B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28127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11235</TotalTime>
  <Words>864</Words>
  <Application>Microsoft Office PowerPoint</Application>
  <PresentationFormat>‫הצגה על המסך (4:3)</PresentationFormat>
  <Paragraphs>90</Paragraphs>
  <Slides>8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2" baseType="lpstr">
      <vt:lpstr>Calibri</vt:lpstr>
      <vt:lpstr>Constantia</vt:lpstr>
      <vt:lpstr>Wingdings 2</vt:lpstr>
      <vt:lpstr>זרימה</vt:lpstr>
      <vt:lpstr>מכללת כרמל בטיחות  קורס מנהלי משרד הובלה        שמאות וביטוח רכב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אורי</dc:creator>
  <cp:lastModifiedBy>אמיר</cp:lastModifiedBy>
  <cp:revision>98</cp:revision>
  <cp:lastPrinted>2020-11-22T06:00:09Z</cp:lastPrinted>
  <dcterms:created xsi:type="dcterms:W3CDTF">2014-11-26T06:30:51Z</dcterms:created>
  <dcterms:modified xsi:type="dcterms:W3CDTF">2026-01-10T19:20:24Z</dcterms:modified>
</cp:coreProperties>
</file>