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2"/>
  </p:notesMasterIdLst>
  <p:sldIdLst>
    <p:sldId id="1888" r:id="rId3"/>
    <p:sldId id="341" r:id="rId4"/>
    <p:sldId id="1621" r:id="rId5"/>
    <p:sldId id="350" r:id="rId6"/>
    <p:sldId id="1617" r:id="rId7"/>
    <p:sldId id="349" r:id="rId8"/>
    <p:sldId id="3351" r:id="rId9"/>
    <p:sldId id="342" r:id="rId10"/>
    <p:sldId id="343" r:id="rId11"/>
    <p:sldId id="1623" r:id="rId12"/>
    <p:sldId id="346" r:id="rId13"/>
    <p:sldId id="1624" r:id="rId14"/>
    <p:sldId id="1885" r:id="rId15"/>
    <p:sldId id="1633" r:id="rId16"/>
    <p:sldId id="1619" r:id="rId17"/>
    <p:sldId id="1630" r:id="rId18"/>
    <p:sldId id="1632" r:id="rId19"/>
    <p:sldId id="1627" r:id="rId20"/>
    <p:sldId id="1884" r:id="rId21"/>
    <p:sldId id="3355" r:id="rId22"/>
    <p:sldId id="1886" r:id="rId23"/>
    <p:sldId id="3356" r:id="rId24"/>
    <p:sldId id="3357" r:id="rId25"/>
    <p:sldId id="3354" r:id="rId26"/>
    <p:sldId id="1625" r:id="rId27"/>
    <p:sldId id="1626" r:id="rId28"/>
    <p:sldId id="1887" r:id="rId29"/>
    <p:sldId id="3359" r:id="rId30"/>
    <p:sldId id="339" r:id="rId31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  <a:srgbClr val="B26702"/>
    <a:srgbClr val="560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DA0729-74AE-4A14-B311-5C6227977EB5}" v="1" dt="2025-01-11T09:06:05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34" autoAdjust="0"/>
    <p:restoredTop sz="76331" autoAdjust="0"/>
  </p:normalViewPr>
  <p:slideViewPr>
    <p:cSldViewPr snapToGrid="0">
      <p:cViewPr varScale="1">
        <p:scale>
          <a:sx n="48" d="100"/>
          <a:sy n="48" d="100"/>
        </p:scale>
        <p:origin x="85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2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426E360-6C15-4584-9301-6E081B6F540B}" type="datetimeFigureOut">
              <a:rPr lang="he-IL" smtClean="0"/>
              <a:t>ה'/שבט/תשפ"ה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E0201E6-7CE9-4EBE-A07B-E09E07B015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766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8BFF0-BCD4-82DA-0206-E6DF0C6F1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D41464-2FCF-115F-F973-78F5A2B080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3E1F17-D97A-6D9F-BA69-D7694270E9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3A453-0C06-9A3B-C647-7CE27DB2A4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7819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7475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49F10-6EE4-1716-FA63-06756E745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248D46-E6FA-68E3-1491-DBC14225F6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0D9CFE-5C9C-BE6E-2F02-56B953ACF1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r" rtl="1">
              <a:buFontTx/>
              <a:buNone/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0D65B-C513-C5A1-B886-11DDEBAA21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3723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7AA764-912E-94EB-C10F-E94830EF3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57CE37-4B3D-439D-AF12-9B271BFE17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3464FD-1171-95FB-0295-883CA16D16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r" rtl="1">
              <a:buFontTx/>
              <a:buNone/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06863-D5DC-5575-3BE6-E40048B1E4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399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r" rtl="1">
              <a:buFontTx/>
              <a:buNone/>
            </a:pPr>
            <a:r>
              <a:rPr lang="he-IL" u="sng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3657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BF7AA5-EF5C-6A36-759C-916A1797B0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F53DF3-76BE-6EE3-12F7-47963243EA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C98CD2-877B-CDEF-B8F5-9FEE3A3830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 algn="r" rtl="1"/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  </a:t>
            </a:r>
          </a:p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F33EB-C8DC-BEF9-BE2E-D0AB566640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5049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BECC75-8C15-3DFF-519B-A18D5DBF9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2B325F-DE81-449C-E05F-64BE4C90FC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7CF707-CB9B-0C39-888F-E2889E44B9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BC011-A539-FD41-8B77-C7852619E6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35460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C529B-6DB6-A0A0-A9DE-FB8F83DDA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7C7E42-F45C-1E6F-432A-019BD0BF37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DE2169-7BF8-BA05-D7BA-733510782B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C60B9-CCE9-F6D4-9CE1-5AF2BCF735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70276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0AABE-61BE-8BE7-2482-5C32A6870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0344D6-E23C-8FAB-D577-50C5815B21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A35A57-A22F-3EE9-6844-84B6BEB749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A004C-F888-E553-451D-6C0E760CB8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1040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B2BC35-FEFC-F3E8-83E4-DDB14B73F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8F6DFC-AE34-AF96-12CC-350C07F170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29259F-3861-7353-3A7B-0B5BBA1101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DA7CE-AF22-F704-5D78-23CC0534ED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61113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C53A2-E686-C0DF-BED4-DC6E0A056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D744B8-8D6F-BAA8-1F94-1FD3D3E28F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C660B9E-B480-C701-147D-F5B49767EB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1FAE2-D558-46BE-23F6-0AEA902BF0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081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07397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24B141-596C-BADE-99A4-7EAB5B017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624783-790D-F32A-36F7-969486B98C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3EC199-6514-7DC1-0A0A-029514AB24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34474-0018-8FAB-B106-F4B6428C86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713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8F062-0A3C-2F6F-ECC9-223C4BB818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6C77B7-CA1F-3D31-6D1B-5EE728593F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E84BB2-9076-B91A-1B01-1A33D35AD7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1B77E5-92EF-C181-BC36-849F2AFBBF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1659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1BDB3-F41D-5500-61F8-73E26393E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AD5A66-CEC0-2157-D985-341CE2E616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02D374-0789-B498-346C-1A86B9DCD0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E0130-09A6-5845-8494-3DDBE88632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84830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17460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28711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91E63-B7CD-E80C-AF35-E32944B6D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E7C27D-B542-532F-4F75-322470AEEE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BFB346-4A6E-E728-3F48-5FCC08576F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08CA4-D66D-F59A-E3E6-BC583A0117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72441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29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9676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9567F-4C9A-C9F3-0444-8676D5B41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DB0F58-C40D-03D6-9348-5D19B958AB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8ECC82-E977-9F0A-897D-FF13FC46E7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DAFBB-55DD-A708-F7E8-C9F43DBD23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6678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8528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738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6395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0718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2308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01E6-7CE9-4EBE-A07B-E09E07B015AB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550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523AB24-D085-6C85-3359-1428B054C1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2189C6CE-30FC-4E81-CD58-5DF69E5E3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748D2278-78A1-099E-559E-A2A4A31AB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3DD89DF6-08DF-4A6A-8B7A-35C4E2668C75}" type="datetime1">
              <a:rPr lang="en-US" smtClean="0"/>
              <a:t>2/3/2025</a:t>
            </a:fld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5270BC6-77E5-FF0E-9750-CF87FD13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31B6135-0657-3991-ADBE-D72B6C298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8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7D38B-D62E-72C0-9661-8EC549D9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B703C-DD96-AEEB-9DA1-F5BE55CAC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A936E-0A08-BE02-1AC2-6F7F8156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/>
          <a:lstStyle/>
          <a:p>
            <a:fld id="{D6D69FE9-E366-44F8-8ECB-C87925498E9C}" type="slidenum">
              <a:rPr lang="he-IL" smtClean="0"/>
              <a:t>‹#›</a:t>
            </a:fld>
            <a:endParaRPr 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6176F0-FA31-D8AE-034A-590EAD2A11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27542" y="6584950"/>
            <a:ext cx="5264458" cy="365125"/>
          </a:xfrm>
          <a:prstGeom prst="rect">
            <a:avLst/>
          </a:prstGeom>
        </p:spPr>
        <p:txBody>
          <a:bodyPr anchor="t"/>
          <a:lstStyle>
            <a:lvl1pPr algn="r" rtl="1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4BD56FA0-9BB7-B103-BD76-287E1536C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59767" y="658494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1FDCD73D-3C69-4C43-9085-BCA4EEE79A54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6CEC6BD-B44F-F1D2-74F0-8C9F3D64DF70}"/>
              </a:ext>
            </a:extLst>
          </p:cNvPr>
          <p:cNvSpPr txBox="1">
            <a:spLocks/>
          </p:cNvSpPr>
          <p:nvPr userDrawn="1"/>
        </p:nvSpPr>
        <p:spPr>
          <a:xfrm>
            <a:off x="221941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e-IL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45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1AC666-62BC-4E95-9490-50C05A4D45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FC12E-A39B-20B0-C364-54E4163F6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E272C-1218-7BFA-FA1A-5B72F49C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8474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D6D69FE9-E366-44F8-8ECB-C87925498E9C}" type="slidenum">
              <a:rPr lang="he-IL" smtClean="0"/>
              <a:t>‹#›</a:t>
            </a:fld>
            <a:endParaRPr 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AF4E737-390D-8B7C-EB54-FD20EA493DD2}"/>
              </a:ext>
            </a:extLst>
          </p:cNvPr>
          <p:cNvSpPr txBox="1">
            <a:spLocks/>
          </p:cNvSpPr>
          <p:nvPr userDrawn="1"/>
        </p:nvSpPr>
        <p:spPr>
          <a:xfrm>
            <a:off x="6927542" y="6538913"/>
            <a:ext cx="5264458" cy="365125"/>
          </a:xfrm>
          <a:prstGeom prst="rect">
            <a:avLst/>
          </a:prstGeom>
        </p:spPr>
        <p:txBody>
          <a:bodyPr anchor="t"/>
          <a:lstStyle>
            <a:defPPr>
              <a:defRPr lang="he-IL"/>
            </a:defPPr>
            <a:lvl1pPr marL="0" algn="r" defTabSz="914400" rtl="1" eaLnBrk="1" latinLnBrk="0" hangingPunct="1">
              <a:defRPr sz="1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@gmail.com</a:t>
            </a:r>
            <a:endParaRPr lang="ro-RO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D14786EF-E132-BB20-B8D0-1043FCFAE6B4}"/>
              </a:ext>
            </a:extLst>
          </p:cNvPr>
          <p:cNvSpPr txBox="1">
            <a:spLocks/>
          </p:cNvSpPr>
          <p:nvPr userDrawn="1"/>
        </p:nvSpPr>
        <p:spPr>
          <a:xfrm>
            <a:off x="5459767" y="653891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l" defTabSz="914400" rtl="0" eaLnBrk="1" latinLnBrk="0" hangingPunct="1">
              <a:defRPr sz="11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16.5.2024</a:t>
            </a:r>
            <a:endParaRPr lang="he-I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161D4BD-65DE-3DC9-7222-3C07B76B0349}"/>
              </a:ext>
            </a:extLst>
          </p:cNvPr>
          <p:cNvSpPr txBox="1">
            <a:spLocks/>
          </p:cNvSpPr>
          <p:nvPr userDrawn="1"/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e-IL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0123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8652E-2A73-C1A3-0B1C-7D7660114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F76FB-6F7D-1416-4A99-9DFB236AD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25298-A23A-E272-E5B0-50F557DE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DFBD-3D23-480A-A06F-35832C191D04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87D47-4F4C-C5BE-8C17-2EAB61E78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93379-FCE3-6A56-CED7-23C2AF1E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39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DB0AB-1C64-3263-5738-FA2098756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FF4E5-BE6E-2894-EA59-E872A95D8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368CC-350C-6554-1184-90A0FB22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7909-C169-4353-AD20-216F923F4F43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54F20-641C-7849-1E48-D1F157FE0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DBE6F-9974-02F5-9A0B-6F4F1942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19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0B280-D536-89EE-AE0A-607C4E887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73EF7-4D53-241B-DDBE-162A722FD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F950D-9FC9-8902-D570-E5EFE8EDF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2D5F-2508-40AF-8328-BD6C22654669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11043-3978-2266-6C4A-74BD77772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5ABAB-E56F-2768-8AD8-DE2C7EA6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92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2BFA2-9B5A-5AD6-1F86-C8DD015B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1EC88-DC30-4C11-7278-1F9F72825A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8C54C-F0EE-A588-6F7F-0BD6A7584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8EA7B8-E7EB-ECE4-62C7-F1A2F7DD4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A2C5-2188-4725-95FD-B038B6CE5C01}" type="datetime1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3643C-E142-4C1E-BEC5-BD49F147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112B2-EB2E-67B2-7B40-50311194E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54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59E5-AD78-0AEF-E1E9-963F6755D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FDF60-7F00-FD6E-2C2F-6D4C821CF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1A66C0-2A3A-6020-F948-47B51CBCA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71DD57-BE8C-C520-8639-567E76084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B62D2A-8A76-B647-0D72-DFC55310D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13863D-04F6-1761-0E4F-6708BAFB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5BE9-810C-43B1-A806-E0CD7225FE60}" type="datetime1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8FE806-ECB9-27B8-A9F9-8AF8FC296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E4A7A3-626A-2836-B42C-17A7782E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11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7FEAA-7003-A285-5096-9359A57BE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AD7A57-65B3-E395-782D-603780A9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9FA3-8B1F-4111-ADBE-5E2F5ADE0771}" type="datetime1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C4625-6B9E-2FB6-F535-2B8DB595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2B4DB-CFD5-AC8E-7905-FBE90711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17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B243BC-8E75-53D5-18FB-883D2370A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8D2F-6D85-493E-B5A6-0CCB0F3877C1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D10830-F1F0-615E-F760-373C5DF55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6B365-4F4C-D4DA-1EE2-F776621F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00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EF45B-78E0-89C9-AB13-E43E690B9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5A532-F056-3803-AFA3-2307795C4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7C2046-D6FD-968E-C8A8-CC1EA55F1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C19F4-AAF3-D103-4357-54BE831BA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E482-8A4C-4939-BCB8-16EC2E9B8A32}" type="datetime1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23C1C-9696-87B9-3610-755815D0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20DAC-653F-826C-6549-1CF6CD319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4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F670A-F2D1-5E93-7018-2E559296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5E8A-94EA-8168-250C-AEC8547AF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F065B58-278B-7D53-D4BC-82FC4F0DE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27542" y="6584950"/>
            <a:ext cx="5264458" cy="365125"/>
          </a:xfrm>
          <a:prstGeom prst="rect">
            <a:avLst/>
          </a:prstGeom>
        </p:spPr>
        <p:txBody>
          <a:bodyPr anchor="t"/>
          <a:lstStyle>
            <a:lvl1pPr algn="r" rtl="1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@gmail.com</a:t>
            </a:r>
            <a:endParaRPr lang="ro-RO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6DA4962-D42F-7770-7227-7DFF550CC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59767" y="658494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DB57330B-C098-4AE5-8E1F-0B3A0AB43134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07051A-2EDF-BE94-DFD7-C704E699C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87655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06A20-4E65-1D1C-8B21-2F7E672F8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57B52C-C1CD-4F58-6016-9D0CDF018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93D8B-6219-8193-4DF3-136894E5F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BC957-0CE8-18D2-12D8-3D0749C8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95B21-4510-4491-9D21-13B76BEB5E5C}" type="datetime1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68193-3B10-8D80-CC02-AFFA9E4DF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67DE7-CB59-53E1-2E77-52CCA353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94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5386D-FED5-8E3C-E5C2-EC010367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00E90D-5A60-8264-4F22-4C6778A45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A560C-ADF6-DA48-E744-CB80ED795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8D6D-41C0-4576-9E46-1CF61B9DA67B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FF44D-DED3-59CB-1551-8B96C9EAA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934BB-D657-274A-107B-4D1AB7EA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12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54F017-7C76-00FD-4FF4-0E4E3F01CA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A8B15-435E-144C-D3CB-3F9C9853E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23B6D-EA3F-26C5-FE54-8AF89100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CC4-D8E1-46F9-B997-D2170566817C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A2446-3678-2B39-667D-659AA0DF3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26015-01A0-1BBE-FC86-007DF94C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3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22C1-9C1A-B0B1-7122-66ADB3B5F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CFB97-5138-C105-D791-4CD4D0206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6A1925B-D2DA-E494-385F-ED9BAFAB2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27542" y="6584950"/>
            <a:ext cx="5264458" cy="365125"/>
          </a:xfrm>
          <a:prstGeom prst="rect">
            <a:avLst/>
          </a:prstGeom>
        </p:spPr>
        <p:txBody>
          <a:bodyPr anchor="t"/>
          <a:lstStyle>
            <a:lvl1pPr algn="r" rtl="1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90E22FEE-763D-4B5C-E2FB-7E3A75508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59767" y="658494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EF46F85B-418E-41CA-BE6A-7C85B757C190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7697BF7-1AA4-39E1-9940-628353C53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7396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C0594-98D4-D902-7136-9418AC799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9590C-EC60-229D-08F9-8065F1BC1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56FE33-F23F-C44A-B8FA-100D0AA10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B4A1E11-A98B-24FE-8330-88BC43898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27542" y="6584950"/>
            <a:ext cx="5264458" cy="365125"/>
          </a:xfrm>
          <a:prstGeom prst="rect">
            <a:avLst/>
          </a:prstGeom>
        </p:spPr>
        <p:txBody>
          <a:bodyPr anchor="t"/>
          <a:lstStyle>
            <a:lvl1pPr algn="r" rtl="1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8F44F7F4-2FD2-C229-FB63-22B753E99D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59767" y="658494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B05C3B7C-09F6-4AD2-9432-219CA2A40276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5905CC1-B01B-48D0-A3F1-18736FDDF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9190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F6686-E365-A20B-03AF-22B270B3D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64F67-8E02-6300-45F4-B7170C483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F048A-7B0D-79E3-8287-8C74E1BC7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074AD-FB77-5EBA-5A5C-24CAF3515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8C9AB7-38BF-E042-6224-8CD1F6AC5D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7E3E5BF-27A7-A322-221E-2DD797610C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27542" y="6584950"/>
            <a:ext cx="5264458" cy="365125"/>
          </a:xfrm>
          <a:prstGeom prst="rect">
            <a:avLst/>
          </a:prstGeom>
        </p:spPr>
        <p:txBody>
          <a:bodyPr anchor="t"/>
          <a:lstStyle>
            <a:lvl1pPr algn="r" rtl="1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1604BA32-D257-6DFB-731D-EEDAFBD7C0A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459767" y="658494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91328BE2-876B-4B6A-BFFD-2B4A688CD74D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64416F3-A667-AC6A-0BE0-C875F0924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7033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AAB9-9720-004D-92DA-05EF5476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5EC011F-DDE6-9C54-85E1-31331A052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27542" y="6584950"/>
            <a:ext cx="5264458" cy="365125"/>
          </a:xfrm>
          <a:prstGeom prst="rect">
            <a:avLst/>
          </a:prstGeom>
        </p:spPr>
        <p:txBody>
          <a:bodyPr anchor="t"/>
          <a:lstStyle>
            <a:lvl1pPr algn="r" rtl="1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D3FBC88-9F83-A46F-380A-50B49584FF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59767" y="658494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C9FC31D7-5AE2-4DAA-8B31-94E9AA4384E6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BAB38-F279-3FB2-A7D5-E774A3EAB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67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F912AD-052F-EB37-7B2D-45FF40B2A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27542" y="6584950"/>
            <a:ext cx="5264458" cy="365125"/>
          </a:xfrm>
          <a:prstGeom prst="rect">
            <a:avLst/>
          </a:prstGeom>
        </p:spPr>
        <p:txBody>
          <a:bodyPr anchor="t"/>
          <a:lstStyle>
            <a:lvl1pPr algn="r" rtl="1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76F63B0-4157-655B-C583-E274CD5D5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59767" y="658494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8F735BE4-6051-4925-80A1-705B174B8BC5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3527284-4D60-1AB2-B9B8-E2FF27613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6366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9D76-9389-615B-36F1-A69432A5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7FA31-2AC4-C627-431B-794A8F03E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8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4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2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2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112B5-AE16-9406-D32E-5D1733985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9A2880B-B2CA-5197-1EBE-819BBE290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27542" y="6584950"/>
            <a:ext cx="5264458" cy="365125"/>
          </a:xfrm>
          <a:prstGeom prst="rect">
            <a:avLst/>
          </a:prstGeom>
        </p:spPr>
        <p:txBody>
          <a:bodyPr anchor="t"/>
          <a:lstStyle>
            <a:lvl1pPr algn="r" rtl="1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71263092-45F5-6EDF-E2F7-8897240AEF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59767" y="658494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F2E4823F-B21E-401F-A431-E4711B0233C6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6E865C8-0D46-A752-B6D4-FC4D5B0B0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880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yellow and white background&#10;&#10;Description automatically generated">
            <a:extLst>
              <a:ext uri="{FF2B5EF4-FFF2-40B4-BE49-F238E27FC236}">
                <a16:creationId xmlns:a16="http://schemas.microsoft.com/office/drawing/2014/main" id="{78D6B3A5-3B98-9EE4-D0E7-5A201B542E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71718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E0D50B-18D7-7A2F-3E7C-1318BFED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C5F0EF-FA38-1782-1331-AFEF715EC8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68495-670D-429C-97B5-9D36B5015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293F6A4-A742-28E8-9611-5E2976109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27542" y="6584950"/>
            <a:ext cx="5264458" cy="365125"/>
          </a:xfrm>
          <a:prstGeom prst="rect">
            <a:avLst/>
          </a:prstGeom>
        </p:spPr>
        <p:txBody>
          <a:bodyPr anchor="t"/>
          <a:lstStyle>
            <a:lvl1pPr algn="r" rtl="1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908F574C-718C-CD46-726F-F4A154F6F6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59767" y="658494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87F0C4B9-09C6-4712-8F74-490001EA98B2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BA7950-32A2-B7C2-C4CF-E39DC8F96F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886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yellow and white background&#10;&#10;Description automatically generated">
            <a:extLst>
              <a:ext uri="{FF2B5EF4-FFF2-40B4-BE49-F238E27FC236}">
                <a16:creationId xmlns:a16="http://schemas.microsoft.com/office/drawing/2014/main" id="{FC178F41-784B-AB21-686B-5235CEA2BD9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ED4CA5-9FAC-02E9-3789-360158620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3665E-CC48-9C8C-E06A-3ACD99C18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15903A9-083D-C30A-3FB5-0E5834B76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7887CC6B-D277-4872-B8CB-58FC29A68208}" type="datetime1">
              <a:rPr lang="en-US" smtClean="0"/>
              <a:t>2/3/2025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908D5E4-6479-8B76-D4A5-91692704C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CA21EA1-F723-6E2B-D8F2-284EB1CDE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9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882CF-7AFB-A317-0C77-896397088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E55EE-0191-E638-6E4F-D8C7D8BD7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A1481-560F-A23F-8C08-1E8B84998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B5AA14-A744-4D3B-93CD-464B82CCC289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2F555-A98F-CFBC-3D5F-3A588A6D8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he-IL"/>
              <a:t>כל הזכויות למצגת שמורות© ד"ר אליאן לירז  054-7447646 </a:t>
            </a:r>
            <a:r>
              <a:rPr lang="en-US"/>
              <a:t>I Elirazmaterials @gmail.com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42061-0E0A-4913-8CA3-997643A54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57676A-FABB-423C-A26F-21340808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7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EE2019-CF5E-6A65-8A0F-9C267ABD3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8BDDE-B87D-931B-3913-C7E3FE183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50" y="1219202"/>
            <a:ext cx="11887200" cy="2191061"/>
          </a:xfrm>
        </p:spPr>
        <p:txBody>
          <a:bodyPr anchor="t">
            <a:normAutofit fontScale="90000"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he-IL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בטיחות במעבדות כימיות </a:t>
            </a:r>
            <a:br>
              <a:rPr lang="en-US" sz="3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he-IL" sz="3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e-IL" sz="31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תקנות הבטיחות בעבודה</a:t>
            </a:r>
            <a:br>
              <a:rPr lang="he-IL" sz="31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e-IL" sz="31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(בטיחות וגיהות תעסוקתית בעבודה עם גורמים מסוכנים במעבדות רפואיות, כימיות וביולוגיות), תשס"א-2001</a:t>
            </a:r>
            <a:endParaRPr lang="he-IL" sz="31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5A1E4C-C9EB-7B08-FCB7-25680CEAE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3980" y="4022887"/>
            <a:ext cx="2231774" cy="883981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he-IL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ד"ר אליאן לירז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he-IL" sz="2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   </a:t>
            </a:r>
            <a:endParaRPr lang="en-US" sz="22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8" name="Date Placeholder 6">
            <a:extLst>
              <a:ext uri="{FF2B5EF4-FFF2-40B4-BE49-F238E27FC236}">
                <a16:creationId xmlns:a16="http://schemas.microsoft.com/office/drawing/2014/main" id="{A8A8D8DE-6878-0BEB-9F14-8B39CDDE2048}"/>
              </a:ext>
            </a:extLst>
          </p:cNvPr>
          <p:cNvSpPr txBox="1">
            <a:spLocks/>
          </p:cNvSpPr>
          <p:nvPr/>
        </p:nvSpPr>
        <p:spPr>
          <a:xfrm>
            <a:off x="5030285" y="6370213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490B32-4F3F-48DC-AE4A-B0310BA1D1CB}" type="datetime1">
              <a:rPr lang="en-US" sz="140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pPr/>
              <a:t>2/3/2025</a:t>
            </a:fld>
            <a:endParaRPr lang="he-IL" sz="14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B6459DF6-B3FB-1656-DEB3-231BD719EF0F}"/>
              </a:ext>
            </a:extLst>
          </p:cNvPr>
          <p:cNvSpPr txBox="1">
            <a:spLocks/>
          </p:cNvSpPr>
          <p:nvPr/>
        </p:nvSpPr>
        <p:spPr>
          <a:xfrm>
            <a:off x="5861826" y="6359062"/>
            <a:ext cx="6096000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Elirazmaterials@gmail.com</a:t>
            </a:r>
            <a:endParaRPr lang="ro-RO" sz="14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10EC72FD-3B67-9962-EA8F-0355D69A5ABD}"/>
              </a:ext>
            </a:extLst>
          </p:cNvPr>
          <p:cNvSpPr txBox="1">
            <a:spLocks/>
          </p:cNvSpPr>
          <p:nvPr/>
        </p:nvSpPr>
        <p:spPr>
          <a:xfrm>
            <a:off x="107576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</a:t>
            </a:r>
            <a:endParaRPr lang="he-IL" sz="14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146" name="Picture 2" descr="הדרכה טובה - אפיקי בטיחות וגהות בע&quot;מ">
            <a:extLst>
              <a:ext uri="{FF2B5EF4-FFF2-40B4-BE49-F238E27FC236}">
                <a16:creationId xmlns:a16="http://schemas.microsoft.com/office/drawing/2014/main" id="{9C4B49E8-F303-F82A-E7BF-D8E206174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598" b="97701" l="1034" r="90000">
                        <a14:foregroundMark x1="66897" y1="4598" x2="70690" y2="8621"/>
                        <a14:foregroundMark x1="43103" y1="59770" x2="72069" y2="62644"/>
                        <a14:foregroundMark x1="44138" y1="66667" x2="58276" y2="73563"/>
                        <a14:foregroundMark x1="30000" y1="73563" x2="78276" y2="87356"/>
                        <a14:foregroundMark x1="23793" y1="74713" x2="1379" y2="90230"/>
                        <a14:foregroundMark x1="4138" y1="97701" x2="33793" y2="98276"/>
                        <a14:foregroundMark x1="33793" y1="98276" x2="82759" y2="97701"/>
                        <a14:foregroundMark x1="82759" y1="97701" x2="89655" y2="97701"/>
                        <a14:foregroundMark x1="71034" y1="64368" x2="73103" y2="614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27524"/>
            <a:ext cx="4050792" cy="243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96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C8531-B715-4805-F9B1-FE4BA5DB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410" y="893379"/>
            <a:ext cx="10919010" cy="1407946"/>
          </a:xfrm>
        </p:spPr>
        <p:txBody>
          <a:bodyPr anchor="t">
            <a:normAutofit/>
          </a:bodyPr>
          <a:lstStyle/>
          <a:p>
            <a:pPr algn="r"/>
            <a:r>
              <a:rPr lang="he-IL" sz="3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סוגי מעבדות</a:t>
            </a:r>
            <a:br>
              <a:rPr lang="en-US" sz="3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he-IL" sz="32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3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ECF9C6-CBC8-9F76-829F-3B150D3BBEC3}"/>
              </a:ext>
            </a:extLst>
          </p:cNvPr>
          <p:cNvSpPr txBox="1"/>
          <p:nvPr/>
        </p:nvSpPr>
        <p:spPr>
          <a:xfrm>
            <a:off x="0" y="1566528"/>
            <a:ext cx="1197292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Aft>
                <a:spcPts val="1200"/>
              </a:spcAft>
            </a:pPr>
            <a:r>
              <a:rPr lang="he-IL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"מעבדה כימית"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lang="he-IL" sz="2000" b="0" i="0" spc="-4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מעבדה שבה משתמשים ברעלים כמשמעותם בתקנות החומרים המסוכנים (סיווג ופטור),</a:t>
            </a:r>
            <a:r>
              <a:rPr lang="en-US" sz="2000" b="0" i="0" spc="-4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2000" b="0" i="0" spc="-4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התשנ"ו-1996.</a:t>
            </a:r>
            <a:endParaRPr lang="en-US" sz="2000" b="0" i="0" spc="-4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>
              <a:spcAft>
                <a:spcPts val="1200"/>
              </a:spcAft>
            </a:pPr>
            <a:r>
              <a:rPr lang="he-IL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"מעבדה ביולוגית"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– מעבדה שבה משתמשים בגורם ביולוגי מידבק.</a:t>
            </a:r>
          </a:p>
          <a:p>
            <a:pPr algn="r" rtl="1"/>
            <a:r>
              <a:rPr lang="he-IL" sz="2000" b="1" i="0" dirty="0">
                <a:solidFill>
                  <a:schemeClr val="accent6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"מעבדה רפואית"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– כמשמעותה בתקנות בריאות העם (מעבדות רפואיות), התשל"ז-1977 (להלן – תקנות בריאות העם). </a:t>
            </a:r>
          </a:p>
          <a:p>
            <a:pPr algn="r" rtl="1"/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14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[תקנות הבטיחות בעבודה (בטיחות וגהות תעסוקתית בעבודה עם גורמים מסוכנים במעבדות רפואיות, כימיות וביולוגיות), תשס"א-2001]</a:t>
            </a:r>
            <a:endParaRPr lang="he-IL" sz="14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757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A68592-E3AC-21D1-A3C4-E06561695E8D}"/>
              </a:ext>
            </a:extLst>
          </p:cNvPr>
          <p:cNvSpPr txBox="1">
            <a:spLocks/>
          </p:cNvSpPr>
          <p:nvPr/>
        </p:nvSpPr>
        <p:spPr>
          <a:xfrm>
            <a:off x="5545648" y="1346050"/>
            <a:ext cx="6349064" cy="434816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endParaRPr lang="he-IL" sz="3200" b="1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 algn="r" rtl="1">
              <a:buNone/>
            </a:pPr>
            <a:r>
              <a:rPr lang="he-IL" sz="4000" b="1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נושאי ההרצאה</a:t>
            </a:r>
            <a:endParaRPr lang="en-US" sz="4000" b="1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24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תחיקה בתחום בטיחות במעבדות</a:t>
            </a:r>
          </a:p>
          <a:p>
            <a:pPr algn="r" rtl="1"/>
            <a:r>
              <a:rPr lang="he-IL" sz="2400" dirty="0">
                <a:solidFill>
                  <a:schemeClr val="bg1"/>
                </a:solidFill>
              </a:rPr>
              <a:t>סוגי מעבדות</a:t>
            </a:r>
          </a:p>
          <a:p>
            <a:pPr algn="r" rtl="1"/>
            <a:r>
              <a:rPr lang="he-IL" sz="2400" b="1" dirty="0">
                <a:solidFill>
                  <a:srgbClr val="FFC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מבנה מערך הבטיחות והגהות התעסוקתית במעבדות כימיות ואחראיות נושאי התפקידים השונים</a:t>
            </a:r>
            <a:r>
              <a:rPr lang="he-IL" sz="2400" dirty="0">
                <a:solidFill>
                  <a:schemeClr val="bg1"/>
                </a:solidFill>
              </a:rPr>
              <a:t> </a:t>
            </a:r>
            <a:endParaRPr lang="he-IL" sz="2400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04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E1D359-E10C-6A1E-4D6F-5ABBA29859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82753" y="795532"/>
            <a:ext cx="9478535" cy="580884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00D0A761-EA7B-A414-C5E8-E83579E44063}"/>
              </a:ext>
            </a:extLst>
          </p:cNvPr>
          <p:cNvSpPr txBox="1"/>
          <p:nvPr/>
        </p:nvSpPr>
        <p:spPr>
          <a:xfrm>
            <a:off x="5932967" y="152005"/>
            <a:ext cx="60723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28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מבנה מערך הבטיחות במעבדה</a:t>
            </a:r>
            <a:endParaRPr lang="he-IL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9F0810-B867-A513-B227-5CAE3B1FCA74}"/>
              </a:ext>
            </a:extLst>
          </p:cNvPr>
          <p:cNvSpPr/>
          <p:nvPr/>
        </p:nvSpPr>
        <p:spPr>
          <a:xfrm>
            <a:off x="8166100" y="4770580"/>
            <a:ext cx="2503447" cy="995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1CE4F1-3DA9-10FA-6E53-A1EEF508F6FF}"/>
              </a:ext>
            </a:extLst>
          </p:cNvPr>
          <p:cNvSpPr/>
          <p:nvPr/>
        </p:nvSpPr>
        <p:spPr>
          <a:xfrm>
            <a:off x="6362701" y="6337300"/>
            <a:ext cx="4306846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210C-3EDC-8E37-7EC9-4D4BDDC77060}"/>
              </a:ext>
            </a:extLst>
          </p:cNvPr>
          <p:cNvSpPr txBox="1"/>
          <p:nvPr/>
        </p:nvSpPr>
        <p:spPr>
          <a:xfrm>
            <a:off x="6460339" y="6290560"/>
            <a:ext cx="43068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1200" dirty="0"/>
              <a:t>(ערכה לניהול הבטיחות והבריאות במעבדות כימיות וביולוגיות, </a:t>
            </a:r>
            <a:r>
              <a:rPr lang="he-IL" sz="1200" dirty="0" err="1"/>
              <a:t>המוס"ל</a:t>
            </a:r>
            <a:r>
              <a:rPr lang="he-IL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65323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F55DAD-ED07-6366-B80A-5A4AD4F790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29C1AA3A-CF63-DEC9-C9BC-ACE068291F30}"/>
              </a:ext>
            </a:extLst>
          </p:cNvPr>
          <p:cNvSpPr txBox="1"/>
          <p:nvPr/>
        </p:nvSpPr>
        <p:spPr>
          <a:xfrm>
            <a:off x="8548255" y="763662"/>
            <a:ext cx="364374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המעבדה </a:t>
            </a:r>
            <a:endParaRPr lang="he-IL" sz="3000" dirty="0">
              <a:solidFill>
                <a:schemeClr val="accent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1F3966-1432-3EEB-2995-9ACCFB7EDC2F}"/>
              </a:ext>
            </a:extLst>
          </p:cNvPr>
          <p:cNvSpPr txBox="1"/>
          <p:nvPr/>
        </p:nvSpPr>
        <p:spPr>
          <a:xfrm>
            <a:off x="597229" y="4686912"/>
            <a:ext cx="112001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AutoNum type="arabicPeriod"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2AFD5B-B9CA-83EE-56B4-27C82E436EBA}"/>
              </a:ext>
            </a:extLst>
          </p:cNvPr>
          <p:cNvSpPr txBox="1"/>
          <p:nvPr/>
        </p:nvSpPr>
        <p:spPr>
          <a:xfrm>
            <a:off x="8548255" y="1587063"/>
            <a:ext cx="33599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מיהו מחזיק/ בעל המעבדה?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644C3F-8EC1-9B23-E449-50C9E3903091}"/>
              </a:ext>
            </a:extLst>
          </p:cNvPr>
          <p:cNvSpPr txBox="1"/>
          <p:nvPr/>
        </p:nvSpPr>
        <p:spPr>
          <a:xfrm>
            <a:off x="1008047" y="2618997"/>
            <a:ext cx="10932491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r" rtl="1"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המעביד</a:t>
            </a:r>
          </a:p>
          <a:p>
            <a:pPr marL="457200" indent="-457200" algn="r" rtl="1"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תופש המפעל</a:t>
            </a:r>
          </a:p>
          <a:p>
            <a:pPr marL="457200" indent="-457200" algn="r" rtl="1">
              <a:buAutoNum type="arabicPeriod"/>
            </a:pPr>
            <a:r>
              <a:rPr lang="he-IL" sz="20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בעל מקום העבודה</a:t>
            </a:r>
          </a:p>
          <a:p>
            <a:pPr marL="457200" indent="-457200" algn="r" rtl="1"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המנהל בפועל</a:t>
            </a:r>
          </a:p>
          <a:p>
            <a:pPr marL="457200" indent="-457200" algn="r" rtl="1">
              <a:buAutoNum type="arabicPeriod"/>
            </a:pPr>
            <a:r>
              <a:rPr lang="he-IL" sz="20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מנהל בפועל של תאגיד שהמפעל בבעלותו</a:t>
            </a:r>
            <a:endParaRPr lang="en-US" sz="200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AutoNum type="arabicPeriod"/>
            </a:pPr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AutoNum type="arabicPeriod"/>
            </a:pPr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82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7582B-99B3-D683-055D-9974CC24F2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7DFE020A-1FF1-246F-D7FC-AB81164811C7}"/>
              </a:ext>
            </a:extLst>
          </p:cNvPr>
          <p:cNvSpPr txBox="1"/>
          <p:nvPr/>
        </p:nvSpPr>
        <p:spPr>
          <a:xfrm>
            <a:off x="7980218" y="763661"/>
            <a:ext cx="480752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המעבדה </a:t>
            </a:r>
            <a:endParaRPr lang="he-IL" sz="3000" dirty="0">
              <a:solidFill>
                <a:schemeClr val="accent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A17CC0-87EF-D0B9-6EBA-4D2ABE14AEF5}"/>
              </a:ext>
            </a:extLst>
          </p:cNvPr>
          <p:cNvSpPr txBox="1"/>
          <p:nvPr/>
        </p:nvSpPr>
        <p:spPr>
          <a:xfrm>
            <a:off x="597229" y="4686912"/>
            <a:ext cx="112001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AutoNum type="arabicPeriod"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28514E-4467-3D1D-42A5-D5DA62C3F956}"/>
              </a:ext>
            </a:extLst>
          </p:cNvPr>
          <p:cNvSpPr txBox="1"/>
          <p:nvPr/>
        </p:nvSpPr>
        <p:spPr>
          <a:xfrm>
            <a:off x="731042" y="1707563"/>
            <a:ext cx="10932491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AutoNum type="arabicPeriod"/>
            </a:pPr>
            <a:r>
              <a:rPr lang="he-I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הודעה בכתב למפקח עבודה אזורי תוך 3 חודשים מראש לפחות על עבודה עם גורמים מסוכנים (מעבדה חדשה). </a:t>
            </a:r>
          </a:p>
          <a:p>
            <a:pPr marL="342900" indent="-342900" algn="r" rtl="1">
              <a:buAutoNum type="arabicPeriod"/>
            </a:pPr>
            <a:endParaRPr lang="he-IL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AutoNum type="arabicPeriod"/>
            </a:pP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מינוי מנהל מעבדה. </a:t>
            </a:r>
          </a:p>
          <a:p>
            <a:pPr marL="342900" indent="-342900" algn="r" rtl="1">
              <a:buAutoNum type="arabicPeriod"/>
            </a:pPr>
            <a:endParaRPr lang="he-IL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עריכת בדיקות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סביבתיות-תעסוקתיות תקופתיות של גורמים מסוכנים ושליחת העתק מתוצאות הבדיקות למפקח עבודה אזורי ולמעבדה 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לגיהות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תעסוקתית של משרד העבודה והרווחה. </a:t>
            </a:r>
          </a:p>
          <a:p>
            <a:pPr marL="342900" indent="-342900" algn="r" rtl="1">
              <a:buAutoNum type="arabicPeriod"/>
            </a:pPr>
            <a:endParaRPr lang="he-IL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20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en-US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AutoNum type="arabicPeriod"/>
            </a:pPr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AutoNum type="arabicPeriod"/>
            </a:pPr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38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00D0A761-EA7B-A414-C5E8-E83579E44063}"/>
              </a:ext>
            </a:extLst>
          </p:cNvPr>
          <p:cNvSpPr txBox="1"/>
          <p:nvPr/>
        </p:nvSpPr>
        <p:spPr>
          <a:xfrm>
            <a:off x="7855527" y="763662"/>
            <a:ext cx="4497845" cy="552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המעבדה </a:t>
            </a:r>
            <a:r>
              <a:rPr lang="he-IL" sz="3000" b="1" baseline="30000" dirty="0">
                <a:solidFill>
                  <a:schemeClr val="accent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(1)</a:t>
            </a:r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he-IL" sz="3000" dirty="0">
              <a:solidFill>
                <a:schemeClr val="accent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2C350D-F952-9869-5130-453F54EFF847}"/>
              </a:ext>
            </a:extLst>
          </p:cNvPr>
          <p:cNvSpPr txBox="1"/>
          <p:nvPr/>
        </p:nvSpPr>
        <p:spPr>
          <a:xfrm>
            <a:off x="597229" y="1826139"/>
            <a:ext cx="11330748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4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4.  אמצעי בטיחות והתארגנות למצבי חירום</a:t>
            </a:r>
            <a:endParaRPr lang="he-IL" sz="24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התארגנות למצבי חירום - תאורה, דרכי מילוט, שילוט, התקנת דלתות שנפתחות כלפי חוץ (לא נעולות וחסומות בעת עבודה)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תאורה טובה, תאורה ומערכות חשמל </a:t>
            </a:r>
            <a:r>
              <a:rPr lang="he-IL" sz="200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מוגני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פיצוץ כאשר עובדים עם חומרים דליקים או </a:t>
            </a:r>
            <a:r>
              <a:rPr lang="he-IL" sz="200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פציצים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עפ"י ת"י 786 (דרישות כלליות)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מיגון המעבדה מפני אש – אמצעי גילוי והתראה, אמצעי כיבוי אש ושמירתם במצב תקין וראוי </a:t>
            </a:r>
            <a:r>
              <a:rPr lang="he-IL" sz="200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לשמוש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 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התקנת אמצעי בטיחות מיוחדים להגנת העובדים – </a:t>
            </a:r>
            <a:r>
              <a:rPr lang="he-IL" sz="200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אינטרלוקים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לחצן פטריה, מפסק ברז גז ראשי, ממסר פחת. 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התקנת מקלחות חירום </a:t>
            </a:r>
            <a:r>
              <a:rPr lang="he-IL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ומשטפות</a:t>
            </a:r>
            <a:r>
              <a:rPr lang="he-I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עיניים במרחק עד 10 מטר מעמדת העבודה. 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000" b="0" i="0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ציוד </a:t>
            </a:r>
            <a:r>
              <a:rPr lang="he-IL" sz="2000" b="0" i="0" dirty="0" err="1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ע"ר</a:t>
            </a:r>
            <a:r>
              <a:rPr lang="he-IL" sz="2000" b="0" i="0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[תקנות הבטיחות בעבודה (עזרה ראשונה במקומות עבודה), תשמ"ח-1988]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endParaRPr lang="en-US" sz="20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23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BFF7F-BAA8-EDC3-1398-FCD8EB900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5DADC5A5-CB4C-9420-15CA-53F7231567FE}"/>
              </a:ext>
            </a:extLst>
          </p:cNvPr>
          <p:cNvSpPr txBox="1"/>
          <p:nvPr/>
        </p:nvSpPr>
        <p:spPr>
          <a:xfrm>
            <a:off x="8312727" y="486567"/>
            <a:ext cx="3879273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המעבדה </a:t>
            </a:r>
            <a:r>
              <a:rPr lang="he-IL" sz="3000" b="1" i="0" baseline="300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(2)</a:t>
            </a:r>
            <a:endParaRPr lang="en-US" sz="3000" b="1" i="0" baseline="30000" dirty="0">
              <a:solidFill>
                <a:schemeClr val="accent1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he-IL" sz="3000" b="1" i="0" baseline="30000" dirty="0">
              <a:solidFill>
                <a:schemeClr val="accent1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sz="2800" b="1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  </a:t>
            </a:r>
            <a:r>
              <a:rPr lang="he-IL" sz="28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24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5. </a:t>
            </a:r>
            <a:r>
              <a:rPr lang="he-IL" sz="2400" b="1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אוורור ומנדפים    </a:t>
            </a:r>
            <a:endParaRPr lang="he-IL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58A990-6DE3-90C1-5F6B-FB1E607E4F77}"/>
              </a:ext>
            </a:extLst>
          </p:cNvPr>
          <p:cNvSpPr txBox="1"/>
          <p:nvPr/>
        </p:nvSpPr>
        <p:spPr>
          <a:xfrm>
            <a:off x="687978" y="1688473"/>
            <a:ext cx="1131198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שש (6) החלפות אוויר לפחות בעבודה עם גורמים מסוכנים.  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אמצעי יניקה /ניקוז במקורות הפליטה של הגורמים המסוכנים לקבלת ריכוז נמוך מ-   </a:t>
            </a:r>
            <a:r>
              <a:rPr lang="en-US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TLV-TWA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התקנת מנדפים</a:t>
            </a:r>
            <a:r>
              <a:rPr lang="he-IL" sz="20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ביולוגיים וכימיים המותאמים לגורמים המסוכנים עימם עובדים, בדיקה אחת לשנה לפחות ע"י טכנאי המתמחה בבדיקתם.   </a:t>
            </a:r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התקנת מתקני מניעת זהום אוויר חיצוני, לרבות פילטרים </a:t>
            </a:r>
            <a:r>
              <a:rPr lang="he-IL" sz="200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וסקרברים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מתאימים. </a:t>
            </a:r>
          </a:p>
          <a:p>
            <a:pPr lvl="1" algn="r" rtl="1"/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24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6. הדרכות</a:t>
            </a:r>
            <a:r>
              <a:rPr lang="he-IL" sz="24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"מחזיק מעבדה ידאג, </a:t>
            </a:r>
            <a:r>
              <a:rPr lang="he-IL" sz="2000" u="sng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בשיתוף עם ממונה על הבטיחות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נציגות העובדים וועדת הבטיחות במקום העבודה, אם ישנם, לארגן הדרכה מתאימה לכל העובדים, בזמן הקבלה לעבודה וכן אחת לשנה לפחות..."</a:t>
            </a:r>
          </a:p>
          <a:p>
            <a:pPr lvl="2"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א. חובת הדרכת עובדים - עובד חדש ואחת לשנה לפחות.</a:t>
            </a:r>
          </a:p>
          <a:p>
            <a:pPr lvl="2"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ב. הפעלת אמצעי כיבוי אש ובטיפול באירוע חירום </a:t>
            </a:r>
            <a:r>
              <a:rPr lang="he-IL" sz="2000" u="sng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אחת לחצי שנה.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אחזקת </a:t>
            </a:r>
            <a:r>
              <a:rPr lang="en-US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SDS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עבור כל גורם כימי מסוכן, במקום נגיש לעובד. </a:t>
            </a:r>
            <a:r>
              <a:rPr lang="he-IL" sz="2000" u="sng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r" rtl="1"/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r" rtl="1"/>
            <a:r>
              <a:rPr lang="he-IL" sz="24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7. </a:t>
            </a:r>
            <a:r>
              <a:rPr lang="he-IL" sz="2400" b="1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צמ"א</a:t>
            </a:r>
            <a:endParaRPr lang="he-IL" sz="24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</a:t>
            </a:r>
            <a:r>
              <a:rPr lang="he-IL" sz="200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צמ"א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יעיל ובאיכות טובה.</a:t>
            </a:r>
          </a:p>
          <a:p>
            <a:pPr marL="342900" indent="-342900" algn="r" rtl="1">
              <a:buAutoNum type="arabicPeriod"/>
            </a:pPr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63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8227F-DB14-6343-B781-AE1C51D96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A39A4A38-4344-6D1E-4A47-A2FC1393240F}"/>
              </a:ext>
            </a:extLst>
          </p:cNvPr>
          <p:cNvSpPr txBox="1"/>
          <p:nvPr/>
        </p:nvSpPr>
        <p:spPr>
          <a:xfrm>
            <a:off x="8246849" y="708244"/>
            <a:ext cx="394515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המעבדה </a:t>
            </a:r>
            <a:r>
              <a:rPr lang="he-IL" sz="3000" b="1" i="0" baseline="300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(3)</a:t>
            </a:r>
            <a:endParaRPr lang="he-IL" sz="3000" baseline="300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59AAD3-2AAA-8E95-6441-31E732E1762E}"/>
              </a:ext>
            </a:extLst>
          </p:cNvPr>
          <p:cNvSpPr txBox="1"/>
          <p:nvPr/>
        </p:nvSpPr>
        <p:spPr>
          <a:xfrm>
            <a:off x="343777" y="1130921"/>
            <a:ext cx="11294042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endParaRPr lang="he-IL" b="1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24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8. </a:t>
            </a:r>
            <a:r>
              <a:rPr lang="he-IL" sz="2400" b="1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חומ"ס</a:t>
            </a:r>
            <a:r>
              <a:rPr lang="he-IL" sz="24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אחסנת </a:t>
            </a:r>
            <a:r>
              <a:rPr lang="he-IL" sz="200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חומ"ס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בארון סגור ונעול, אוורור למניעת ראקציות, אי אחסון במנדף, סרגלי עצירה. </a:t>
            </a:r>
          </a:p>
          <a:p>
            <a:pPr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"</a:t>
            </a:r>
            <a:r>
              <a:rPr lang="he-IL" sz="2000" b="0" i="0" u="sng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לא ישאיר </a:t>
            </a:r>
            <a:r>
              <a:rPr lang="he-IL" sz="2000" b="0" i="0" u="sng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במינדף</a:t>
            </a:r>
            <a:r>
              <a:rPr lang="he-IL" sz="2000" b="0" i="0" u="sng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ולא יאחסן בו גורמים מסוכנים שאינם בשימוש </a:t>
            </a:r>
            <a:r>
              <a:rPr lang="he-IL" sz="2000" b="0" i="0" u="sng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מיידי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". </a:t>
            </a:r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סילוק שוטף של פסולת המכילה גורמים מסוכנים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ובהתאם לתקנות רישוי עסקים (סילוק פסולת חומרים מסוכנים),</a:t>
            </a:r>
          </a:p>
          <a:p>
            <a:pPr algn="r" rtl="1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    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התשנ"א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– 1990.</a:t>
            </a:r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2000" dirty="0">
              <a:solidFill>
                <a:srgbClr val="000000"/>
              </a:solidFill>
              <a:highlight>
                <a:srgbClr val="FFFF00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גלילי גז  - </a:t>
            </a:r>
          </a:p>
          <a:p>
            <a:pPr lvl="1"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א.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אסור אחסון או התקנת גלילי גז דחוס דליקים או רעילים בתוך המעבדה.</a:t>
            </a:r>
          </a:p>
          <a:p>
            <a:pPr lvl="1"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ב. אחסון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תוך מיתקן מוצל, מכוסה, מגודר ונעול.</a:t>
            </a:r>
          </a:p>
          <a:p>
            <a:pPr lvl="1"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ג. סימון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צנרת הגז - ת"י 712.</a:t>
            </a:r>
          </a:p>
          <a:p>
            <a:pPr lvl="1"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ד. התקנת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גלילי גז דחוס, שאינו רעיל ואינו דליק ואינו נפיץ, בתוך המעבדה כשהם קשורים </a:t>
            </a:r>
          </a:p>
          <a:p>
            <a:pPr lvl="1"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ומוגנים מנפילה.</a:t>
            </a:r>
          </a:p>
          <a:p>
            <a:pPr lvl="1" algn="r" rtl="1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ה. לכל סוג גז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הנמצא בשימוש במעבדה – התקנת ברז גז ראשי עם מפסק ומד לחץ במקום נגיש </a:t>
            </a:r>
          </a:p>
          <a:p>
            <a:pPr marL="809625" algn="r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           ובולט נוסף על ברז הגז הנמצא ליד גליל הגז עצמו. </a:t>
            </a:r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9625"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74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CF276C-D745-7932-67E0-5F003EB5D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0C24D271-EDB5-036A-6437-61E9DF20E25B}"/>
              </a:ext>
            </a:extLst>
          </p:cNvPr>
          <p:cNvSpPr txBox="1"/>
          <p:nvPr/>
        </p:nvSpPr>
        <p:spPr>
          <a:xfrm>
            <a:off x="7910624" y="1225710"/>
            <a:ext cx="428137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המעבדה </a:t>
            </a:r>
            <a:r>
              <a:rPr lang="he-IL" sz="3000" b="1" i="0" baseline="300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(4)</a:t>
            </a:r>
            <a:r>
              <a:rPr lang="he-IL" sz="3200" b="1" i="0" baseline="300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he-IL" sz="3200" baseline="30000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F47044-CBFF-07AA-4A35-0F1E4F844AA2}"/>
              </a:ext>
            </a:extLst>
          </p:cNvPr>
          <p:cNvSpPr txBox="1"/>
          <p:nvPr/>
        </p:nvSpPr>
        <p:spPr>
          <a:xfrm>
            <a:off x="1011382" y="1920565"/>
            <a:ext cx="10718857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24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9. רווחה </a:t>
            </a:r>
          </a:p>
          <a:p>
            <a:pPr algn="r"/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שמירה שרמת הצפיפות בכל החדרים ואולמות העבודה לא תעלה על הקבוע בסימן ב' לפרק ב' בפקודה.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התקנת תאי הלבשה נפרדים לכל עובד,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עם מחיצות שיפרידו בין בגדי עבודה לבגדים נקיים.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אספקת בגדי עבודה מתאימים , כביסה וניקוי בנפרד של בגדי העבודה.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קביעת חדרים מיוחדים לאכילה, לשתייה ולעישון. </a:t>
            </a:r>
          </a:p>
          <a:p>
            <a:pPr algn="r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he-IL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r"/>
            <a:endParaRPr lang="he-IL" u="sng" dirty="0">
              <a:solidFill>
                <a:srgbClr val="000000"/>
              </a:solidFill>
              <a:latin typeface="Arial" panose="020B0604020202020204" pitchFamily="34" charset="0"/>
              <a:cs typeface="Calibri Light" panose="020F0302020204030204" pitchFamily="34" charset="0"/>
            </a:endParaRPr>
          </a:p>
          <a:p>
            <a:pPr algn="r"/>
            <a:endParaRPr lang="he-IL" u="sng" dirty="0">
              <a:solidFill>
                <a:srgbClr val="000000"/>
              </a:solidFill>
              <a:latin typeface="Arial" panose="020B0604020202020204" pitchFamily="34" charset="0"/>
              <a:cs typeface="Calibri Light" panose="020F0302020204030204" pitchFamily="34" charset="0"/>
            </a:endParaRPr>
          </a:p>
          <a:p>
            <a:pPr algn="r"/>
            <a:endParaRPr lang="he-IL" u="sng" dirty="0">
              <a:solidFill>
                <a:srgbClr val="000000"/>
              </a:solidFill>
              <a:latin typeface="Arial" panose="020B060402020202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2000" b="1" u="sng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הוראת איסור עבודת בודד כאשר מתבצעת עבודה עם גורמים מסוכנים</a:t>
            </a:r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he-IL" u="sng" dirty="0">
              <a:solidFill>
                <a:srgbClr val="000000"/>
              </a:solidFill>
              <a:latin typeface="Arial" panose="020B060402020202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795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550DE-799B-A706-14A9-8F43EED45D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CA787190-21E4-0B39-A577-6C56F6EC397B}"/>
              </a:ext>
            </a:extLst>
          </p:cNvPr>
          <p:cNvSpPr txBox="1"/>
          <p:nvPr/>
        </p:nvSpPr>
        <p:spPr>
          <a:xfrm>
            <a:off x="8215745" y="874502"/>
            <a:ext cx="397625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מעבדה כימית</a:t>
            </a:r>
            <a:endParaRPr lang="he-IL" sz="30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63ED6C-1C6A-E541-E496-894E0C5793C9}"/>
              </a:ext>
            </a:extLst>
          </p:cNvPr>
          <p:cNvSpPr txBox="1"/>
          <p:nvPr/>
        </p:nvSpPr>
        <p:spPr>
          <a:xfrm>
            <a:off x="357352" y="1006232"/>
            <a:ext cx="115044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9625"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1C9CF5-2738-11F7-4B87-AA36130BBA15}"/>
              </a:ext>
            </a:extLst>
          </p:cNvPr>
          <p:cNvSpPr txBox="1"/>
          <p:nvPr/>
        </p:nvSpPr>
        <p:spPr>
          <a:xfrm>
            <a:off x="1343891" y="1858979"/>
            <a:ext cx="10517909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מנדפים 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זרימת אוויר הומוגנית במהירות - </a:t>
            </a:r>
          </a:p>
          <a:p>
            <a:pPr lvl="1" algn="r"/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defTabSz="889000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30 מטר/דקה כאשר חלון המנדף פתוח לרווחה.    </a:t>
            </a:r>
          </a:p>
          <a:p>
            <a:pPr lvl="1" algn="r" defTabSz="889000"/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45 מטר /דקה על פני כל פתח המנדף - כשחלון המנדף פתוח עד לגובה של 30 סנטימטרים.     </a:t>
            </a:r>
          </a:p>
          <a:p>
            <a:pPr lvl="1" algn="r"/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התקנת מנדף עמיד בפני הגורמים הכימיים המסוכנים.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התקנת שלטי אזהרה על ארונות </a:t>
            </a:r>
            <a:r>
              <a:rPr lang="he-IL" sz="200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חומ"ס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התקנת ערכת </a:t>
            </a:r>
            <a:r>
              <a:rPr lang="he-IL" sz="2000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ניטרול</a:t>
            </a: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או ספיגה מיוחדת לטיפול בשפך של גורמים כימיים מסוכנים- יכולת ספיחה של 5 ליטר לפחות. </a:t>
            </a:r>
          </a:p>
          <a:p>
            <a:pPr lvl="2" algn="r"/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"יספק לעובדים, בהתאם לצורך, ציוד מגן אישי המיועד למעבדה כימית לרבות משקפי מגן מתאימים, כפפות </a:t>
            </a:r>
            <a:r>
              <a:rPr lang="he-IL" sz="20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וחלוק ארוך המכסה את הברכיים ובעל שרוולים ארוכים.."</a:t>
            </a:r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2" algn="r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10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68592-E3AC-21D1-A3C4-E06561695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7156" y="1445620"/>
            <a:ext cx="6586734" cy="3966758"/>
          </a:xfr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he-IL" sz="3200" b="1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rtl="1">
              <a:buNone/>
            </a:pPr>
            <a:r>
              <a:rPr lang="he-IL" sz="3200" b="1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נושאי ההרצאה</a:t>
            </a:r>
            <a:endParaRPr lang="en-US" sz="3200" b="1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24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2200" b="1" dirty="0">
                <a:solidFill>
                  <a:srgbClr val="FFC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תחיקה בתחום בטיחות וגהות במעבדות</a:t>
            </a:r>
          </a:p>
          <a:p>
            <a:pPr algn="r" rtl="1"/>
            <a:r>
              <a:rPr lang="he-IL" sz="2200" dirty="0">
                <a:solidFill>
                  <a:schemeClr val="bg1"/>
                </a:solidFill>
              </a:rPr>
              <a:t>סוגי מעבדות</a:t>
            </a:r>
          </a:p>
          <a:p>
            <a:pPr algn="r" rtl="1"/>
            <a:r>
              <a:rPr lang="he-IL" sz="2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מבנה מערך הבטיחות והגהות התעסוקתית במעבדות כימיות ואחראיות נושאי התפקידים השונים</a:t>
            </a:r>
            <a:r>
              <a:rPr lang="he-IL" sz="2200" dirty="0">
                <a:solidFill>
                  <a:schemeClr val="bg1"/>
                </a:solidFill>
              </a:rPr>
              <a:t> </a:t>
            </a:r>
            <a:endParaRPr lang="he-IL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57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591502-0D47-7710-215C-E635D56B0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714726D6-82E7-E5BA-B2D7-5871563C1AB3}"/>
              </a:ext>
            </a:extLst>
          </p:cNvPr>
          <p:cNvSpPr txBox="1"/>
          <p:nvPr/>
        </p:nvSpPr>
        <p:spPr>
          <a:xfrm>
            <a:off x="4973781" y="763662"/>
            <a:ext cx="721821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מעבדה ביולוגית – הגדרת קבוצות סיכון</a:t>
            </a:r>
            <a:endParaRPr lang="he-IL" sz="30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E106A3-247D-8D77-B003-3955947E8293}"/>
              </a:ext>
            </a:extLst>
          </p:cNvPr>
          <p:cNvSpPr txBox="1"/>
          <p:nvPr/>
        </p:nvSpPr>
        <p:spPr>
          <a:xfrm>
            <a:off x="330201" y="1033941"/>
            <a:ext cx="115044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9625"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C2E28A-4E2A-0D43-6773-07B78DD40EE3}"/>
              </a:ext>
            </a:extLst>
          </p:cNvPr>
          <p:cNvSpPr txBox="1"/>
          <p:nvPr/>
        </p:nvSpPr>
        <p:spPr>
          <a:xfrm>
            <a:off x="468750" y="1665234"/>
            <a:ext cx="113659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קבוצת סיכון 1" – החשיפה לגורם ביולוגי מידבק היא </a:t>
            </a:r>
            <a:r>
              <a:rPr lang="he-IL" sz="2000" b="1" i="0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בעלת סיכון מזערי או אפסי להידבקות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בגורם ביולוגי מידבק.</a:t>
            </a:r>
            <a:endParaRPr lang="en-US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he-IL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"קבוצת סיכון 2" – החשיפה לגורם ביולוגי מידבק היא בעלת </a:t>
            </a:r>
            <a:r>
              <a:rPr lang="he-IL" sz="20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סיכון ניכר להידבקות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בגורם ביולוגי מידבק.</a:t>
            </a:r>
            <a:endParaRPr lang="en-US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he-IL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"קבוצת סיכון 3" – החשיפה לגורם ביולוגי מידבק </a:t>
            </a:r>
            <a:r>
              <a:rPr lang="he-IL" sz="20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עלולה לגרום למחלות קשות, לנכות ולמוות.</a:t>
            </a:r>
            <a:endParaRPr lang="en-US" sz="2000" b="1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he-IL" sz="2000" b="1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"קבוצת סיכון 4" – החשיפה לגורם ביולוגי מידבק </a:t>
            </a:r>
            <a:r>
              <a:rPr lang="he-IL" sz="2000" b="0" i="0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עלולה לגרום </a:t>
            </a:r>
            <a:r>
              <a:rPr lang="he-IL" sz="2000" b="1" i="0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למחלות קשות, לנכות, למוות ולהתפרצות של מגיפות.</a:t>
            </a:r>
          </a:p>
        </p:txBody>
      </p:sp>
    </p:spTree>
    <p:extLst>
      <p:ext uri="{BB962C8B-B14F-4D97-AF65-F5344CB8AC3E}">
        <p14:creationId xmlns:p14="http://schemas.microsoft.com/office/powerpoint/2010/main" val="1946409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ADD6E-A28C-525B-7F2C-3D6F7919C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5343BB1E-3EBF-07BD-16EE-3D0D796B483B}"/>
              </a:ext>
            </a:extLst>
          </p:cNvPr>
          <p:cNvSpPr txBox="1"/>
          <p:nvPr/>
        </p:nvSpPr>
        <p:spPr>
          <a:xfrm>
            <a:off x="8617527" y="756942"/>
            <a:ext cx="41563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מנדפים ביולוגיים </a:t>
            </a:r>
            <a:endParaRPr lang="he-IL" sz="30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9E2050-242A-9A96-1079-8144C7359F54}"/>
              </a:ext>
            </a:extLst>
          </p:cNvPr>
          <p:cNvSpPr txBox="1"/>
          <p:nvPr/>
        </p:nvSpPr>
        <p:spPr>
          <a:xfrm>
            <a:off x="330201" y="1033941"/>
            <a:ext cx="115044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9625"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6F3520-7AAF-2C29-EA52-7266D8D9DC8A}"/>
              </a:ext>
            </a:extLst>
          </p:cNvPr>
          <p:cNvSpPr txBox="1"/>
          <p:nvPr/>
        </p:nvSpPr>
        <p:spPr>
          <a:xfrm>
            <a:off x="521298" y="1859340"/>
            <a:ext cx="1131335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2400" b="1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מינדף</a:t>
            </a:r>
            <a:r>
              <a:rPr lang="he-IL" sz="24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ביולוגי" – תא עבודה סגור המונע את יציאת הגורמים המסוכנים הביולוגיים הנמצאים בתוכו לסביבת העבודה ולאוויר החיצון. </a:t>
            </a:r>
          </a:p>
          <a:p>
            <a:pPr algn="r"/>
            <a:endParaRPr lang="he-IL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מינדף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ביולוגי מסוג 1" – 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מינדף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ביולוגי שבו הפתח הקדמי פתוח ונכנס לתוכו אוויר מבחוץ.</a:t>
            </a:r>
            <a:endParaRPr lang="en-US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he-IL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מינדף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ביולוגי מסוג 2" – 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מינדף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ביולוגי שבו הפתח הקדמי פתוח; בתוך 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המינדף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קיימת זרימת אוויר מסונן שכבתית (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למינרית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)– אופקית ואנכית, והאוויר הנפלט החוצה מסונן. </a:t>
            </a:r>
            <a:endParaRPr lang="en-US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he-IL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מינדף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ביולוגי מסוג 3" – </a:t>
            </a:r>
            <a:r>
              <a:rPr lang="he-IL" sz="2000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מינדף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ביולוגי שהוא תא כפפות אטום ברמה גבוהה, כשהאוויר הנכנס והיוצא מסונן דרך מסנן אבסולוטי תקני מסוג </a:t>
            </a:r>
            <a:r>
              <a:rPr lang="ro-R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HEPA (High Efficiency Particulate Air)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o-R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69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2757E-A696-7CE5-C0FA-E76BB0D25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AE330C19-ED25-63C4-E8B6-E512EFC323F8}"/>
              </a:ext>
            </a:extLst>
          </p:cNvPr>
          <p:cNvSpPr txBox="1"/>
          <p:nvPr/>
        </p:nvSpPr>
        <p:spPr>
          <a:xfrm>
            <a:off x="7800109" y="763662"/>
            <a:ext cx="439189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מעבדה ביולוגית</a:t>
            </a:r>
            <a:endParaRPr lang="he-IL" sz="30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1A81A3-B892-8EA4-B9EA-608DB9F129AC}"/>
              </a:ext>
            </a:extLst>
          </p:cNvPr>
          <p:cNvSpPr txBox="1"/>
          <p:nvPr/>
        </p:nvSpPr>
        <p:spPr>
          <a:xfrm>
            <a:off x="330201" y="1033941"/>
            <a:ext cx="115044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9625"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17905A-18EA-4734-6A0C-97A68D0E2639}"/>
              </a:ext>
            </a:extLst>
          </p:cNvPr>
          <p:cNvSpPr txBox="1"/>
          <p:nvPr/>
        </p:nvSpPr>
        <p:spPr>
          <a:xfrm>
            <a:off x="1016000" y="1654855"/>
            <a:ext cx="10818649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יוודא ביצוע עבודה עם גורמים מסוכנים ביולוגיים ע"י צוות ופיקוח של אדם המיומנים בקבוצת הסיכון הספציפית, כולל הגדרת מנדף – </a:t>
            </a:r>
          </a:p>
          <a:p>
            <a:pPr algn="r" rtl="1"/>
            <a:endParaRPr lang="he-IL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יוודא שעבודה עם גורמים מסוכנים ביולוגיים </a:t>
            </a:r>
            <a:r>
              <a:rPr lang="he-IL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מקבוצת סיכון 1 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מתבצעת תחת פיקוחו של אדם בעל ידע כללי במיקרוביולוגיה או בתחומים מדעיים דומים (רמה בטיחותית 1 -</a:t>
            </a:r>
            <a:r>
              <a:rPr lang="ro-RO" dirty="0">
                <a:latin typeface="Calibri Light" panose="020F0302020204030204" pitchFamily="34" charset="0"/>
                <a:cs typeface="Calibri Light" panose="020F0302020204030204" pitchFamily="34" charset="0"/>
              </a:rPr>
              <a:t>BL1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endParaRPr lang="he-I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יוודא שעבודה עם גורמים מסוכנים ביולוגיים </a:t>
            </a:r>
            <a:r>
              <a:rPr lang="he-IL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מקבוצת סיכון 2 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–</a:t>
            </a:r>
          </a:p>
          <a:p>
            <a:pPr lvl="1" algn="r" rtl="1"/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(א) מתבצעת בידי צוות עובדים המיומן בעבודה עם גורמים ביולוגיים פתוגניים, תחת פיקוחו של אדם מיומן בעל ניסיון במיקרוביולוגיה או בתחום מדעי דומה (רמה בטיחותית 2 - </a:t>
            </a:r>
            <a:r>
              <a:rPr lang="ro-RO" dirty="0">
                <a:latin typeface="Calibri Light" panose="020F0302020204030204" pitchFamily="34" charset="0"/>
                <a:cs typeface="Calibri Light" panose="020F0302020204030204" pitchFamily="34" charset="0"/>
              </a:rPr>
              <a:t>BL2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). </a:t>
            </a:r>
            <a:endParaRPr lang="ro-RO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(ב) למעט פעולה שאינה יוצרת 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אוירוסולים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, תיעשה בתוך 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מינדף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 ביולוגי מסוג 1 או 2, או עם ציוד מגן נשימתי אישי מתאים ויעיל.</a:t>
            </a:r>
          </a:p>
          <a:p>
            <a:pPr algn="r" rtl="1"/>
            <a:endParaRPr lang="he-IL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211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ADA83D-F66E-9B5E-6441-FDAFB6627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DD3D6C1F-A5A8-A23E-AA01-F2BCA0CC1CA2}"/>
              </a:ext>
            </a:extLst>
          </p:cNvPr>
          <p:cNvSpPr txBox="1"/>
          <p:nvPr/>
        </p:nvSpPr>
        <p:spPr>
          <a:xfrm>
            <a:off x="7800109" y="763662"/>
            <a:ext cx="439189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מעבדה ביולוגית </a:t>
            </a:r>
            <a:r>
              <a:rPr lang="he-IL" sz="3000" b="1" i="0" baseline="300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(1)</a:t>
            </a:r>
            <a:r>
              <a:rPr lang="en-US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he-IL" sz="3000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FA8E11-11C9-789A-1341-D02E0ACDA0BC}"/>
              </a:ext>
            </a:extLst>
          </p:cNvPr>
          <p:cNvSpPr txBox="1"/>
          <p:nvPr/>
        </p:nvSpPr>
        <p:spPr>
          <a:xfrm>
            <a:off x="1016000" y="1890382"/>
            <a:ext cx="1081864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יוודא שעבודה עם גורמים מסוכנים ביולוגיים </a:t>
            </a:r>
            <a:r>
              <a:rPr lang="he-IL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מקבוצת סיכון 3 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מתבצעת בידי צוות עובדים המיומן בטיפול בגורמים אלה, תחת פיקוחו של אדם מיומן בעבודה עם אותם גורמים; העבודה תיעשה 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במינדפים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 ביולוגיים מסוג 1 או 2 ובחדרים שבהם ישנה הגנה לסביבה מפני פיזור הגורם הביולוגי (רמה בטיחותית 3 - </a:t>
            </a:r>
            <a:r>
              <a:rPr lang="ro-RO" dirty="0">
                <a:latin typeface="Calibri Light" panose="020F0302020204030204" pitchFamily="34" charset="0"/>
                <a:cs typeface="Calibri Light" panose="020F0302020204030204" pitchFamily="34" charset="0"/>
              </a:rPr>
              <a:t>BL3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ro-RO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יוודא שעבודה עם גורמים מסוכנים ביולוגיים </a:t>
            </a:r>
            <a:r>
              <a:rPr lang="he-IL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מקבוצת סיכון 4 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מתבצעת בידי צוות עובדים המיומן בטיפול בגורמים אלה, תחת פיקוחו של אדם מיומן בעבודה עם אותם גורמים; העבודה תיעשה 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במינדף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 ביולוגי מקבוצה 3, או בחליפות על  לחץ  ובחדרים שבהם ישנה הגנה לסביבה מפני פיזור הגורם הביולוגי (רמה בטיחותית 4  -</a:t>
            </a:r>
            <a:r>
              <a:rPr lang="ro-RO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(B</a:t>
            </a:r>
            <a:r>
              <a:rPr lang="ro-RO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4 </a:t>
            </a:r>
            <a:endParaRPr lang="he-I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562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73A80A-4DDF-17DE-A3D5-48CDD7654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AB3D9C1E-53B3-C841-3660-284A79A9F5EA}"/>
              </a:ext>
            </a:extLst>
          </p:cNvPr>
          <p:cNvSpPr txBox="1"/>
          <p:nvPr/>
        </p:nvSpPr>
        <p:spPr>
          <a:xfrm>
            <a:off x="7800109" y="763662"/>
            <a:ext cx="439189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בעל מעבדה ביולוגית </a:t>
            </a:r>
            <a:r>
              <a:rPr lang="he-IL" sz="3000" b="1" i="0" baseline="3000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(2)</a:t>
            </a:r>
            <a:endParaRPr lang="he-IL" sz="30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FE1C72-3702-2406-DC5F-2878224D1A46}"/>
              </a:ext>
            </a:extLst>
          </p:cNvPr>
          <p:cNvSpPr txBox="1"/>
          <p:nvPr/>
        </p:nvSpPr>
        <p:spPr>
          <a:xfrm>
            <a:off x="330201" y="1033941"/>
            <a:ext cx="115044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9625"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r" rtl="1"/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5F2AA6-76B6-FEA3-3D84-F946604C162E}"/>
              </a:ext>
            </a:extLst>
          </p:cNvPr>
          <p:cNvSpPr txBox="1"/>
          <p:nvPr/>
        </p:nvSpPr>
        <p:spPr>
          <a:xfrm>
            <a:off x="357352" y="1163928"/>
            <a:ext cx="1147729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יוודא שבמהלך עבודה עם גורם ביולוגי מקבוצת סיכון 2 עד 4 דלתות המעבדה סגורות ועליהן שלט אזהרה: "זהירות! סיכון ביולוגי – הכניסה באישור בלבד".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יוודא חיטוי משטחי עבודה בסיום כל יום עבודה 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he-I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יוודא שדגימה (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פיפטציה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) מתבצעת באמצעים מכניים או חשמליים בלבד, וידאג לכך שבכל הסרכזות (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הצנטרפוגות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) יהיו מיתקני אטימה למניעת זיהום סביבתי.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יספק לעובדים משקפי מגן או מגיני פנים מתאימים ובעבודה עם 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אירוסולים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 מזוהמים – מסכת פנים בעלת מסנן המגן מפני חלקיקים.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יספק לעובדים מכשור ומיתקנים להסרת מחטים ממזרק בלא מגע יד, ומלקטת או יעה או שניהם לאיסוף ולהרמת עצמים חדים ממשטחי העבודה.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יספק לעובדים בכל תחנות ואולמות העבודה מכל קשיח ממתכת או מפלסטיק לאיסוף ציוד לשימוש חד-פעמי מזוהם, לרבות מזרקים, מחטים ועצמים חדים; כן יספק מכשיר עיקור במים בטמפרטורה ובלחץ גבוהים (להלן – 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אוטוקלאב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) או מסוג מתאים אחר ומכשיר לגריסת ציוד לשימוש חד-פעמי או מכשיר גריסה או משרפה, לאחר עיקור ולפני השלכתו לפסולת.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יוודא חיטוי 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מינדף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 ביולוגי מסוג 1 עד 3 בחומר חיטוי מתאים.</a:t>
            </a:r>
          </a:p>
        </p:txBody>
      </p:sp>
    </p:spTree>
    <p:extLst>
      <p:ext uri="{BB962C8B-B14F-4D97-AF65-F5344CB8AC3E}">
        <p14:creationId xmlns:p14="http://schemas.microsoft.com/office/powerpoint/2010/main" val="3741240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00D0A761-EA7B-A414-C5E8-E83579E44063}"/>
              </a:ext>
            </a:extLst>
          </p:cNvPr>
          <p:cNvSpPr txBox="1"/>
          <p:nvPr/>
        </p:nvSpPr>
        <p:spPr>
          <a:xfrm>
            <a:off x="8077200" y="760297"/>
            <a:ext cx="455842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מנהל מעבדה</a:t>
            </a:r>
            <a:endParaRPr lang="he-IL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F0AD42-9DFB-9CEF-3F4D-389C299E1A81}"/>
              </a:ext>
            </a:extLst>
          </p:cNvPr>
          <p:cNvSpPr txBox="1"/>
          <p:nvPr/>
        </p:nvSpPr>
        <p:spPr>
          <a:xfrm>
            <a:off x="3058890" y="1877056"/>
            <a:ext cx="866522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 </a:t>
            </a:r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הכנת תוכנית עבודה אחת לשנה –</a:t>
            </a:r>
          </a:p>
          <a:p>
            <a:pPr lvl="1" algn="r" rtl="1"/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א. רשימת גורמים מסוכנים בשימוש במעבדה.</a:t>
            </a:r>
          </a:p>
          <a:p>
            <a:pPr lvl="1" algn="r" rtl="1"/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ב. שיטות העבודה הנהוגות המעבדה.</a:t>
            </a:r>
          </a:p>
          <a:p>
            <a:pPr lvl="1" algn="r" rtl="1"/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ג. אמצעי בטיחות בעבודה עם הגורמים המסוכנים.</a:t>
            </a:r>
          </a:p>
          <a:p>
            <a:pPr lvl="1" algn="r" rtl="1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2. שליחת </a:t>
            </a:r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התוכנית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למפא"ז</a:t>
            </a:r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r"/>
            <a:endParaRPr lang="he-IL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3. וידוא ביצוע התוכנית ע"י עובדי המעבדה.</a:t>
            </a:r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4. פרסום תוצאות בדיקות סביבתיות- תעסוקתיות ובדיקת מנדפים וניהול יומן מעקב.</a:t>
            </a:r>
            <a:endParaRPr lang="en-US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r"/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5. דיווח בכתב למפקח עבודה אזורי בכל מקרה של תאונת נתזים ושפכים, </a:t>
            </a:r>
            <a:r>
              <a:rPr lang="en-US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וזיהום כללי שיש עמו חשיפה לגורם ביולוגי מידבק.    </a:t>
            </a:r>
          </a:p>
        </p:txBody>
      </p:sp>
    </p:spTree>
    <p:extLst>
      <p:ext uri="{BB962C8B-B14F-4D97-AF65-F5344CB8AC3E}">
        <p14:creationId xmlns:p14="http://schemas.microsoft.com/office/powerpoint/2010/main" val="1831010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00D0A761-EA7B-A414-C5E8-E83579E44063}"/>
              </a:ext>
            </a:extLst>
          </p:cNvPr>
          <p:cNvSpPr txBox="1"/>
          <p:nvPr/>
        </p:nvSpPr>
        <p:spPr>
          <a:xfrm>
            <a:off x="7113181" y="720011"/>
            <a:ext cx="594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0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עובד מעבדה – כללי  </a:t>
            </a:r>
          </a:p>
          <a:p>
            <a:pPr algn="ctr"/>
            <a:endParaRPr lang="he-IL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F0AD42-9DFB-9CEF-3F4D-389C299E1A81}"/>
              </a:ext>
            </a:extLst>
          </p:cNvPr>
          <p:cNvSpPr txBox="1"/>
          <p:nvPr/>
        </p:nvSpPr>
        <p:spPr>
          <a:xfrm>
            <a:off x="511827" y="1907881"/>
            <a:ext cx="11319955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"</a:t>
            </a:r>
            <a:r>
              <a:rPr lang="he-I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עובד"</a:t>
            </a:r>
            <a:r>
              <a:rPr lang="he-IL" sz="24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 - </a:t>
            </a:r>
          </a:p>
          <a:p>
            <a:pPr algn="r"/>
            <a:r>
              <a:rPr lang="he-IL" sz="24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20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עובד החשוף לגורמים מסוכנים במעבדה, העובד </a:t>
            </a:r>
            <a:r>
              <a:rPr lang="he-IL" sz="2000" i="0" u="sng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4 שעות לפחות ביממה, 3 ימים בשבוע, במשך חודשיים בשנה</a:t>
            </a:r>
            <a:r>
              <a:rPr lang="he-IL" sz="20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, אלא אם כן הורה מפקח עבודה אזורי אחרת. לרבות סטודנט, חוקר או מתנדב. </a:t>
            </a:r>
            <a:endParaRPr lang="he-IL" sz="20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18F9A6-5D30-3787-D971-FCC0F2A37603}"/>
              </a:ext>
            </a:extLst>
          </p:cNvPr>
          <p:cNvSpPr txBox="1"/>
          <p:nvPr/>
        </p:nvSpPr>
        <p:spPr>
          <a:xfrm>
            <a:off x="3685309" y="3922205"/>
            <a:ext cx="798021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AutoNum type="arabicPeriod"/>
            </a:pP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התייצבות להדרכות.</a:t>
            </a:r>
          </a:p>
          <a:p>
            <a:pPr marL="342900" indent="-342900" algn="r" rtl="1">
              <a:buAutoNum type="arabicPeriod"/>
            </a:pP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שימוש בציוד מגן אישי ושמירה על תקינותו.</a:t>
            </a:r>
          </a:p>
          <a:p>
            <a:pPr marL="342900" indent="-342900" algn="r" rtl="1">
              <a:buAutoNum type="arabicPeriod"/>
            </a:pPr>
            <a:r>
              <a:rPr lang="he-I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עובד מעבדה יסיר בתום יום העבודה את בגדי העבודה וישאירם במלתחות המיועדות להם במפעל.</a:t>
            </a:r>
            <a:endParaRPr lang="he-IL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AutoNum type="arabicPeriod"/>
            </a:pP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איסור אכילה, שתייה, עישון.</a:t>
            </a:r>
          </a:p>
        </p:txBody>
      </p:sp>
    </p:spTree>
    <p:extLst>
      <p:ext uri="{BB962C8B-B14F-4D97-AF65-F5344CB8AC3E}">
        <p14:creationId xmlns:p14="http://schemas.microsoft.com/office/powerpoint/2010/main" val="6105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33CE6-9264-3AF3-5EDB-B3864B0E8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>
            <a:extLst>
              <a:ext uri="{FF2B5EF4-FFF2-40B4-BE49-F238E27FC236}">
                <a16:creationId xmlns:a16="http://schemas.microsoft.com/office/drawing/2014/main" id="{33854E8C-1C55-6BD4-EE08-94119BB899DA}"/>
              </a:ext>
            </a:extLst>
          </p:cNvPr>
          <p:cNvSpPr txBox="1"/>
          <p:nvPr/>
        </p:nvSpPr>
        <p:spPr>
          <a:xfrm>
            <a:off x="7370617" y="720011"/>
            <a:ext cx="56861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28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עובד מעבדה כימית</a:t>
            </a:r>
            <a:endParaRPr lang="he-IL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5B23DD-D43E-AB00-5169-271BBA4BF1FC}"/>
              </a:ext>
            </a:extLst>
          </p:cNvPr>
          <p:cNvSpPr txBox="1"/>
          <p:nvPr/>
        </p:nvSpPr>
        <p:spPr>
          <a:xfrm>
            <a:off x="381000" y="1350765"/>
            <a:ext cx="11430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הודעה מיידית למנהל המעבדה על שפך גורם כימי מסוכן.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9389EC-C7A2-E3FB-54C4-144307E78733}"/>
              </a:ext>
            </a:extLst>
          </p:cNvPr>
          <p:cNvSpPr txBox="1"/>
          <p:nvPr/>
        </p:nvSpPr>
        <p:spPr>
          <a:xfrm>
            <a:off x="7509164" y="2258520"/>
            <a:ext cx="5029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28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חובות עובד מעבדה ביולוגית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03FA0D-4694-6BD7-235F-7D2525B7CCF2}"/>
              </a:ext>
            </a:extLst>
          </p:cNvPr>
          <p:cNvSpPr txBox="1"/>
          <p:nvPr/>
        </p:nvSpPr>
        <p:spPr>
          <a:xfrm>
            <a:off x="900545" y="2853385"/>
            <a:ext cx="1104128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הרכבת משקפי מגן מגיני פנים מתאימים בזמן העבודה ואם עובדים עם </a:t>
            </a:r>
            <a:r>
              <a:rPr lang="he-IL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אירוסולים</a:t>
            </a: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 מזוהמים, מסכת פנים מתאימה עם מסנן.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 הסרת מחטים ומזרקים רק בעזרת מכשור מונע מגע יד/ מלקטת או יעה.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הכנסת ציוד לשימוש חד פעמי מזוהם כמו מזרקים מחטים למיכל קשיח מתכת ופלסטיק המיועד לכך.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latin typeface="Calibri Light" panose="020F0302020204030204" pitchFamily="34" charset="0"/>
                <a:cs typeface="Calibri Light" panose="020F0302020204030204" pitchFamily="34" charset="0"/>
              </a:rPr>
              <a:t>עיקור ציוד מזוהם לשימוש חד פעמי וגריסה שלו/דחיסה/שריפה , לפני הכנסתו לפסולת.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דיווח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מיידי</a:t>
            </a:r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למנהל המעבדה על כל תקרית של תאונת נתזים ושפכים או חשיפה לגורם ביולוגי מידבק שאירעה במעבדה.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he-IL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ביצוע דגימה (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פיפטציה</a:t>
            </a:r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) בעזרת מיתקנים מכניים או חשמליים בלבד; אין לבצע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פיפטציית</a:t>
            </a:r>
            <a:r>
              <a:rPr lang="he-IL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פה.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8276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00182-372E-EAD9-AB57-FDD0DAA6E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34D8A-F587-4FB5-285B-F7793C816DC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B57330B-C098-4AE5-8E1F-0B3A0AB43134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C0FE1-7015-609A-F8F2-7148B4320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1</a:t>
            </a:r>
            <a:endParaRPr lang="he-IL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35CC4D6-D105-AA25-ECAC-1114727C93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3441" y="448510"/>
            <a:ext cx="9085118" cy="556774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532447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1267F-71F9-6E14-F903-63CE2BF3B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4557" y="2118946"/>
            <a:ext cx="5007935" cy="954186"/>
          </a:xfrm>
        </p:spPr>
        <p:txBody>
          <a:bodyPr anchor="t">
            <a:normAutofit fontScale="90000"/>
          </a:bodyPr>
          <a:lstStyle/>
          <a:p>
            <a:pPr algn="r">
              <a:spcBef>
                <a:spcPts val="1200"/>
              </a:spcBef>
              <a:spcAft>
                <a:spcPts val="600"/>
              </a:spcAft>
            </a:pPr>
            <a:r>
              <a:rPr lang="he-IL" sz="6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תודה על ההקשבה </a:t>
            </a:r>
            <a:b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he-IL" sz="2400" b="1" i="0" u="none" strike="noStrike" baseline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he-IL" sz="24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8" name="Date Placeholder 6">
            <a:extLst>
              <a:ext uri="{FF2B5EF4-FFF2-40B4-BE49-F238E27FC236}">
                <a16:creationId xmlns:a16="http://schemas.microsoft.com/office/drawing/2014/main" id="{261B37E6-4D83-48C6-6790-42E8290A7A86}"/>
              </a:ext>
            </a:extLst>
          </p:cNvPr>
          <p:cNvSpPr txBox="1">
            <a:spLocks/>
          </p:cNvSpPr>
          <p:nvPr/>
        </p:nvSpPr>
        <p:spPr>
          <a:xfrm>
            <a:off x="5264459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490B32-4F3F-48DC-AE4A-B0310BA1D1CB}" type="datetime1">
              <a:rPr lang="en-US" sz="120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pPr/>
              <a:t>2/3/2025</a:t>
            </a:fld>
            <a:endParaRPr lang="he-IL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A81C9A4D-0835-35FC-C9E5-5320E282CC86}"/>
              </a:ext>
            </a:extLst>
          </p:cNvPr>
          <p:cNvSpPr txBox="1">
            <a:spLocks/>
          </p:cNvSpPr>
          <p:nvPr/>
        </p:nvSpPr>
        <p:spPr>
          <a:xfrm>
            <a:off x="3657601" y="3990109"/>
            <a:ext cx="6443116" cy="2120293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he-IL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     </a:t>
            </a:r>
          </a:p>
          <a:p>
            <a:pPr algn="ctr" rtl="1"/>
            <a:r>
              <a:rPr lang="he-IL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     </a:t>
            </a:r>
          </a:p>
          <a:p>
            <a:pPr algn="ctr" rtl="1"/>
            <a:r>
              <a:rPr lang="he-IL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       ד"ר אליאן לירז  054-7447646</a:t>
            </a:r>
          </a:p>
          <a:p>
            <a:pPr algn="ctr" rtl="1"/>
            <a:r>
              <a:rPr 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Elirazmaterials@gmail.com      </a:t>
            </a:r>
          </a:p>
          <a:p>
            <a:pPr algn="ctr" rtl="1"/>
            <a:r>
              <a:rPr 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 </a:t>
            </a:r>
            <a:endParaRPr lang="he-IL" sz="2800" dirty="0">
              <a:solidFill>
                <a:schemeClr val="tx2">
                  <a:lumMod val="75000"/>
                  <a:lumOff val="25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8245A51F-1B15-DAA5-0CD9-BBFC5D421762}"/>
              </a:ext>
            </a:extLst>
          </p:cNvPr>
          <p:cNvSpPr txBox="1">
            <a:spLocks/>
          </p:cNvSpPr>
          <p:nvPr/>
        </p:nvSpPr>
        <p:spPr>
          <a:xfrm>
            <a:off x="107576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</a:t>
            </a:r>
            <a:endParaRPr lang="he-IL" sz="14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146" name="Picture 2" descr="הדרכה טובה - אפיקי בטיחות וגהות בע&quot;מ">
            <a:extLst>
              <a:ext uri="{FF2B5EF4-FFF2-40B4-BE49-F238E27FC236}">
                <a16:creationId xmlns:a16="http://schemas.microsoft.com/office/drawing/2014/main" id="{8D4A84EF-34AE-6BB2-7607-AD4005AF9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598" b="97701" l="1034" r="90000">
                        <a14:foregroundMark x1="66897" y1="4598" x2="70690" y2="8621"/>
                        <a14:foregroundMark x1="43103" y1="59770" x2="72069" y2="62644"/>
                        <a14:foregroundMark x1="44138" y1="66667" x2="58276" y2="73563"/>
                        <a14:foregroundMark x1="30000" y1="73563" x2="78276" y2="87356"/>
                        <a14:foregroundMark x1="23793" y1="74713" x2="1379" y2="90230"/>
                        <a14:foregroundMark x1="4138" y1="97701" x2="33793" y2="98276"/>
                        <a14:foregroundMark x1="33793" y1="98276" x2="82759" y2="97701"/>
                        <a14:foregroundMark x1="82759" y1="97701" x2="89655" y2="97701"/>
                        <a14:foregroundMark x1="71034" y1="64368" x2="73103" y2="614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27524"/>
            <a:ext cx="4050792" cy="243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07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C10ADC-D092-5426-E847-D2A4E1426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4C97C-C9A5-BE36-0CA6-C1812AD35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2" y="568035"/>
            <a:ext cx="12032976" cy="617274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33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חוקים ותקנות בנושא בטיחות וגהות תעסוקתית במעבדות</a:t>
            </a:r>
            <a:endParaRPr lang="he-IL" sz="2100" b="1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>
              <a:buSzPct val="75000"/>
            </a:pPr>
            <a:endParaRPr lang="he-IL" sz="2100" dirty="0"/>
          </a:p>
          <a:p>
            <a:pPr algn="r" rtl="1"/>
            <a:r>
              <a:rPr lang="he-IL" sz="1800" i="0" dirty="0">
                <a:solidFill>
                  <a:srgbClr val="000000"/>
                </a:solidFill>
                <a:effectLst/>
              </a:rPr>
              <a:t>פקודת הבטיחות </a:t>
            </a:r>
            <a:r>
              <a:rPr lang="he-IL" sz="1800" dirty="0"/>
              <a:t>בעבודה (נוסח חדש), </a:t>
            </a:r>
            <a:r>
              <a:rPr lang="he-IL" sz="1800" dirty="0" err="1"/>
              <a:t>התש"ל</a:t>
            </a:r>
            <a:r>
              <a:rPr lang="he-IL" sz="1800" dirty="0"/>
              <a:t>- 1970</a:t>
            </a:r>
          </a:p>
          <a:p>
            <a:pPr algn="r" rtl="1"/>
            <a:r>
              <a:rPr lang="he-IL" sz="1800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תקנות הבטיחות בעבודה (בטיחות וגהות תעסוקתית בעבודה עם גורמים מסוכנים במעבדות רפואיות, כימיות וביולוגיות), תשס"א-2001</a:t>
            </a:r>
          </a:p>
          <a:p>
            <a:pPr algn="r" rtl="1"/>
            <a:r>
              <a:rPr lang="he-IL" sz="1800" i="0" u="none" strike="noStrike" baseline="0" dirty="0">
                <a:solidFill>
                  <a:srgbClr val="000000"/>
                </a:solidFill>
              </a:rPr>
              <a:t>תקנות הבטיחות בעבודה (ניטור סביבתי וניטור ביולוגי של עובדים בגורמים מזיקים) , </a:t>
            </a:r>
            <a:r>
              <a:rPr lang="he-IL" sz="1800" i="0" u="none" strike="noStrike" baseline="0" dirty="0" err="1">
                <a:solidFill>
                  <a:srgbClr val="000000"/>
                </a:solidFill>
              </a:rPr>
              <a:t>התשע"א</a:t>
            </a:r>
            <a:r>
              <a:rPr lang="he-IL" sz="1800" i="0" u="none" strike="noStrike" baseline="0" dirty="0">
                <a:solidFill>
                  <a:srgbClr val="000000"/>
                </a:solidFill>
              </a:rPr>
              <a:t>- 2011</a:t>
            </a:r>
          </a:p>
          <a:p>
            <a:pPr algn="r" rtl="1"/>
            <a:r>
              <a:rPr lang="he-IL" sz="1800" dirty="0"/>
              <a:t>תקנות הבטיחות בעבודה (גהות תעסוקתית ובריאות העובדים ברעש), </a:t>
            </a:r>
            <a:r>
              <a:rPr lang="he-IL" sz="1800" dirty="0" err="1"/>
              <a:t>התשמ"ד</a:t>
            </a:r>
            <a:r>
              <a:rPr lang="he-IL" sz="1800" dirty="0"/>
              <a:t> - 1984 </a:t>
            </a:r>
          </a:p>
          <a:p>
            <a:pPr algn="r" rtl="1"/>
            <a:r>
              <a:rPr lang="he-IL" sz="1800" dirty="0"/>
              <a:t> תקנות הבטיחות בעבודה (גהות תעסוקתית ובריאות הציבור והעובדים באבק מזיק), </a:t>
            </a:r>
            <a:r>
              <a:rPr lang="he-IL" sz="1800" dirty="0" err="1"/>
              <a:t>התשמ"ד</a:t>
            </a:r>
            <a:r>
              <a:rPr lang="he-IL" sz="1800" dirty="0"/>
              <a:t> - 1984</a:t>
            </a:r>
          </a:p>
          <a:p>
            <a:pPr algn="r" rtl="1"/>
            <a:r>
              <a:rPr lang="he-IL" sz="1800" dirty="0"/>
              <a:t>תקנות הבטיחות בעבודה (גהות תעסוקתית ובריאות העובדים בכספית), </a:t>
            </a:r>
            <a:r>
              <a:rPr lang="he-IL" sz="1800" dirty="0" err="1"/>
              <a:t>התשמ"ה</a:t>
            </a:r>
            <a:r>
              <a:rPr lang="he-IL" sz="1800" dirty="0"/>
              <a:t> - 1985 </a:t>
            </a:r>
          </a:p>
          <a:p>
            <a:pPr algn="r" rtl="1"/>
            <a:r>
              <a:rPr lang="he-IL" sz="1800" dirty="0"/>
              <a:t>תקנות הבטיחות בעבודה (גהות תעסוקתית ובריאות העובדים בממיסים פחמימניים הלוגנים מסוימים), </a:t>
            </a:r>
          </a:p>
          <a:p>
            <a:pPr marL="0" indent="0" algn="r" rtl="1">
              <a:buNone/>
            </a:pPr>
            <a:r>
              <a:rPr lang="he-IL" sz="1800" dirty="0"/>
              <a:t>     </a:t>
            </a:r>
            <a:r>
              <a:rPr lang="he-IL" sz="1800" dirty="0" err="1"/>
              <a:t>התשנ"א</a:t>
            </a:r>
            <a:r>
              <a:rPr lang="he-IL" sz="1800" dirty="0"/>
              <a:t> - 1990 </a:t>
            </a:r>
          </a:p>
          <a:p>
            <a:pPr algn="r" rtl="1"/>
            <a:r>
              <a:rPr lang="he-IL" sz="1800" dirty="0"/>
              <a:t>תקנות הבטיחות בעבודה (גהות תעסוקתית ובריאות העובדים בממיסים פחמימניים ארומטיים מסוימים), </a:t>
            </a:r>
          </a:p>
          <a:p>
            <a:pPr marL="0" indent="0" algn="r" rtl="1">
              <a:buNone/>
            </a:pPr>
            <a:r>
              <a:rPr lang="he-IL" sz="1800" dirty="0"/>
              <a:t>    </a:t>
            </a:r>
            <a:r>
              <a:rPr lang="he-IL" sz="1800" dirty="0" err="1"/>
              <a:t>התשנ"ג</a:t>
            </a:r>
            <a:r>
              <a:rPr lang="he-IL" sz="1800" dirty="0"/>
              <a:t> - 1993 </a:t>
            </a:r>
          </a:p>
          <a:p>
            <a:pPr marL="0" indent="0" algn="r" rtl="1">
              <a:buNone/>
            </a:pPr>
            <a:endParaRPr lang="he-IL" sz="1800" dirty="0"/>
          </a:p>
          <a:p>
            <a:pPr algn="r" rtl="1"/>
            <a:r>
              <a:rPr lang="he-IL" sz="1800" i="0" dirty="0">
                <a:effectLst/>
                <a:highlight>
                  <a:srgbClr val="FFFF00"/>
                </a:highlight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תקנות הבטיחות בעבודה (גיליון בטיחות, סיווג, אריזה, תווי וסימון של אריזות), </a:t>
            </a:r>
            <a:r>
              <a:rPr lang="he-IL" sz="1800" i="0" dirty="0" err="1">
                <a:effectLst/>
                <a:highlight>
                  <a:srgbClr val="FFFF00"/>
                </a:highlight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התשנ"ח</a:t>
            </a:r>
            <a:r>
              <a:rPr lang="he-IL" sz="1800" i="0" dirty="0">
                <a:effectLst/>
                <a:highlight>
                  <a:srgbClr val="FFFF00"/>
                </a:highlight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-1998</a:t>
            </a:r>
          </a:p>
          <a:p>
            <a:pPr algn="r" rtl="1"/>
            <a:r>
              <a:rPr lang="he-IL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תקנות הבטיחות בעבודה (ציוד מגן אישי), תשנ"ז-1997</a:t>
            </a:r>
            <a:endParaRPr lang="he-IL" sz="1800" i="0" dirty="0"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1800" i="0" dirty="0">
              <a:solidFill>
                <a:srgbClr val="000000"/>
              </a:solidFill>
              <a:effectLst/>
            </a:endParaRPr>
          </a:p>
          <a:p>
            <a:pPr algn="r" rtl="1"/>
            <a:endParaRPr lang="he-IL" sz="2000" i="0" dirty="0"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2000" i="0" dirty="0">
              <a:solidFill>
                <a:srgbClr val="000000"/>
              </a:solidFill>
              <a:effectLst/>
            </a:endParaRPr>
          </a:p>
          <a:p>
            <a:pPr algn="r" rtl="1"/>
            <a:endParaRPr lang="he-IL" sz="2000" i="0" dirty="0">
              <a:solidFill>
                <a:srgbClr val="000000"/>
              </a:solidFill>
              <a:effectLst/>
            </a:endParaRPr>
          </a:p>
          <a:p>
            <a:pPr algn="r" rtl="1"/>
            <a:endParaRPr lang="he-IL" sz="2000" i="0" dirty="0">
              <a:solidFill>
                <a:srgbClr val="000000"/>
              </a:solidFill>
              <a:effectLst/>
            </a:endParaRPr>
          </a:p>
          <a:p>
            <a:pPr marL="0" indent="0" algn="r" rtl="1">
              <a:buNone/>
            </a:pPr>
            <a:endParaRPr lang="he-IL" sz="2000" i="0" dirty="0">
              <a:effectLst/>
            </a:endParaRPr>
          </a:p>
          <a:p>
            <a:pPr marL="0" indent="0" algn="r" rtl="1">
              <a:buNone/>
            </a:pPr>
            <a:endParaRPr lang="he-IL" b="1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rtl="1">
              <a:buNone/>
            </a:pPr>
            <a:endParaRPr lang="he-IL" sz="1800" b="1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641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9A80C-7438-C589-8FEB-FA85D0D18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56" y="512618"/>
            <a:ext cx="11971244" cy="6107397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33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חוקים ותקנות בנושא בטיחות במעבדות </a:t>
            </a:r>
            <a:r>
              <a:rPr lang="he-IL" sz="3300" b="1" i="0" baseline="300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(1)</a:t>
            </a:r>
          </a:p>
          <a:p>
            <a:pPr algn="r" rtl="1">
              <a:buSzPct val="75000"/>
            </a:pPr>
            <a:endParaRPr lang="he-IL" sz="2100" dirty="0"/>
          </a:p>
          <a:p>
            <a:pPr algn="r" rtl="1">
              <a:buSzPct val="75000"/>
            </a:pPr>
            <a:endParaRPr lang="he-IL" sz="2100" dirty="0"/>
          </a:p>
          <a:p>
            <a:pPr algn="r" rtl="1"/>
            <a:r>
              <a:rPr lang="he-IL" sz="1800" i="0" dirty="0">
                <a:solidFill>
                  <a:srgbClr val="000000"/>
                </a:solidFill>
                <a:effectLst/>
              </a:rPr>
              <a:t>חוק ארגון הפיקוח על העבודה, תשי"ד-1954</a:t>
            </a:r>
          </a:p>
          <a:p>
            <a:pPr algn="r" rtl="1"/>
            <a:r>
              <a:rPr lang="he-IL" sz="180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תקנות ארגון הפיקוח על העבודה (מסירת מידע והדרכת עובדים), התשנ"ט-1999</a:t>
            </a:r>
          </a:p>
          <a:p>
            <a:pPr algn="r" rtl="1"/>
            <a:r>
              <a:rPr lang="he-IL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תקנות ארגון הפיקוח על העבודה (תכנית לניהול הבטיחות), תשע"ג - 2013  </a:t>
            </a:r>
          </a:p>
          <a:p>
            <a:pPr algn="r" rtl="1"/>
            <a:endParaRPr lang="he-IL" sz="1800" dirty="0"/>
          </a:p>
          <a:p>
            <a:pPr algn="r" rtl="1"/>
            <a:r>
              <a:rPr lang="he-IL" sz="18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</a:rPr>
              <a:t>חוק עבודת נשים</a:t>
            </a:r>
            <a:r>
              <a:rPr lang="he-IL" sz="18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, תשי"ד-1954</a:t>
            </a:r>
            <a:endParaRPr lang="he-IL" sz="1800" i="0" u="none" strike="noStrike" baseline="0" dirty="0"/>
          </a:p>
          <a:p>
            <a:pPr algn="r" rtl="1"/>
            <a:r>
              <a:rPr lang="he-IL" sz="1800" i="0" u="none" strike="noStrike" baseline="0" dirty="0"/>
              <a:t>תקנות עבודת נשים (עבודות אסורות, עבודות מוגבלות ועבודות מסוכנות), </a:t>
            </a:r>
            <a:r>
              <a:rPr lang="he-IL" sz="1800" i="0" u="none" strike="noStrike" baseline="0" dirty="0" err="1"/>
              <a:t>התשס"א</a:t>
            </a:r>
            <a:r>
              <a:rPr lang="he-IL" sz="1800" i="0" u="none" strike="noStrike" baseline="0" dirty="0"/>
              <a:t> – 2001</a:t>
            </a:r>
          </a:p>
          <a:p>
            <a:pPr algn="r" rtl="1"/>
            <a:r>
              <a:rPr lang="he-IL" sz="1800" dirty="0"/>
              <a:t>תקנות עבודת נשים (עבודות בקרינה מייננת), </a:t>
            </a:r>
            <a:r>
              <a:rPr lang="he-IL" sz="1800" dirty="0" err="1"/>
              <a:t>התשל"ט</a:t>
            </a:r>
            <a:r>
              <a:rPr lang="he-IL" sz="1800" dirty="0"/>
              <a:t> - 1979 </a:t>
            </a:r>
          </a:p>
          <a:p>
            <a:pPr algn="r" rtl="1"/>
            <a:endParaRPr lang="he-IL" sz="1800" i="0" u="none" strike="noStrike" baseline="0" dirty="0"/>
          </a:p>
          <a:p>
            <a:pPr algn="r" rtl="1"/>
            <a:r>
              <a:rPr lang="he-IL" sz="1800" i="0" dirty="0">
                <a:solidFill>
                  <a:srgbClr val="000000"/>
                </a:solidFill>
                <a:effectLst/>
              </a:rPr>
              <a:t>חוק החשמל התשי"ד-1954 על תקנותיו</a:t>
            </a:r>
            <a:endParaRPr lang="he-IL" sz="1800" i="0" dirty="0">
              <a:solidFill>
                <a:srgbClr val="FF0000"/>
              </a:solidFill>
              <a:effectLst/>
              <a:highlight>
                <a:srgbClr val="FFFF00"/>
              </a:highlight>
            </a:endParaRPr>
          </a:p>
          <a:p>
            <a:pPr algn="r" rtl="1"/>
            <a:endParaRPr lang="he-IL" sz="2000" b="1" i="0" u="none" strike="noStrike" baseline="0" dirty="0"/>
          </a:p>
          <a:p>
            <a:pPr algn="r" rtl="1"/>
            <a:endParaRPr lang="he-IL" sz="2000" i="0" dirty="0">
              <a:solidFill>
                <a:srgbClr val="000000"/>
              </a:solidFill>
              <a:effectLst/>
            </a:endParaRPr>
          </a:p>
          <a:p>
            <a:pPr algn="r" rtl="1"/>
            <a:endParaRPr lang="he-IL" sz="2000" i="0" dirty="0"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2000" i="0" dirty="0">
              <a:solidFill>
                <a:srgbClr val="000000"/>
              </a:solidFill>
              <a:effectLst/>
            </a:endParaRPr>
          </a:p>
          <a:p>
            <a:pPr algn="r" rtl="1"/>
            <a:endParaRPr lang="he-IL" sz="2000" i="0" dirty="0">
              <a:solidFill>
                <a:srgbClr val="000000"/>
              </a:solidFill>
              <a:effectLst/>
            </a:endParaRPr>
          </a:p>
          <a:p>
            <a:pPr algn="r" rtl="1"/>
            <a:endParaRPr lang="he-IL" sz="2000" i="0" dirty="0">
              <a:solidFill>
                <a:srgbClr val="000000"/>
              </a:solidFill>
              <a:effectLst/>
            </a:endParaRPr>
          </a:p>
          <a:p>
            <a:pPr marL="0" indent="0" algn="r" rtl="1">
              <a:buNone/>
            </a:pPr>
            <a:endParaRPr lang="he-IL" sz="2000" i="0" dirty="0">
              <a:effectLst/>
            </a:endParaRPr>
          </a:p>
          <a:p>
            <a:pPr marL="0" indent="0" algn="r" rtl="1">
              <a:buNone/>
            </a:pPr>
            <a:endParaRPr lang="he-IL" b="1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rtl="1">
              <a:buNone/>
            </a:pPr>
            <a:endParaRPr lang="he-IL" sz="1800" b="1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8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9A80C-7438-C589-8FEB-FA85D0D18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8254"/>
            <a:ext cx="11971244" cy="554748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33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חוקים ותקנות בנושא בטיחות במעבדות (</a:t>
            </a:r>
            <a:r>
              <a:rPr lang="he-IL" sz="3300" b="1" i="0" dirty="0" err="1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חומ"ס</a:t>
            </a:r>
            <a:r>
              <a:rPr lang="he-IL" sz="33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והגנת הסביבה) </a:t>
            </a:r>
          </a:p>
          <a:p>
            <a:pPr marL="0" indent="0" algn="r" rtl="1">
              <a:buNone/>
            </a:pPr>
            <a:endParaRPr lang="en-US" sz="3200" b="1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1800" i="0" u="none" strike="noStrike" baseline="0" dirty="0">
                <a:latin typeface="David-Bold"/>
              </a:rPr>
              <a:t>חוק החומרים המסוכנים, </a:t>
            </a:r>
            <a:r>
              <a:rPr lang="he-IL" sz="1800" i="0" u="none" strike="noStrike" baseline="0" dirty="0" err="1">
                <a:latin typeface="David-Bold"/>
              </a:rPr>
              <a:t>התשנ"ג</a:t>
            </a:r>
            <a:r>
              <a:rPr lang="he-IL" sz="1800" i="0" u="none" strike="noStrike" baseline="0" dirty="0">
                <a:latin typeface="David-Bold"/>
              </a:rPr>
              <a:t> - 1993  (עדכון 09.2024)</a:t>
            </a:r>
          </a:p>
          <a:p>
            <a:pPr algn="r" rtl="1"/>
            <a:r>
              <a:rPr lang="he-IL" sz="1800" i="0" u="none" strike="noStrike" baseline="0" dirty="0">
                <a:latin typeface="David-Bold"/>
              </a:rPr>
              <a:t>תקנות החומרים המסוכנים (סיווג ופטור), </a:t>
            </a:r>
            <a:r>
              <a:rPr lang="he-IL" sz="1800" i="0" u="none" strike="noStrike" baseline="0" dirty="0" err="1">
                <a:latin typeface="David-Bold"/>
              </a:rPr>
              <a:t>התשנ"ו</a:t>
            </a:r>
            <a:r>
              <a:rPr lang="he-IL" sz="1800" i="0" u="none" strike="noStrike" baseline="0" dirty="0">
                <a:latin typeface="David-Bold"/>
              </a:rPr>
              <a:t> - 1996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800" i="0" u="none" strike="noStrike" baseline="0" dirty="0"/>
              <a:t>תקנות החומרים המסוכנים (אמות מידה לקביעת תוקף היתרים), </a:t>
            </a:r>
            <a:r>
              <a:rPr lang="he-IL" sz="1800" i="0" u="none" strike="noStrike" baseline="0" dirty="0" err="1"/>
              <a:t>התשס"ג</a:t>
            </a:r>
            <a:r>
              <a:rPr lang="he-IL" sz="1800" i="0" u="none" strike="noStrike" baseline="0" dirty="0"/>
              <a:t> - 2003</a:t>
            </a:r>
          </a:p>
          <a:p>
            <a:pPr marL="285750" indent="-285750" algn="r" rt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sz="1800" i="0" u="none" strike="noStrike" baseline="0" dirty="0"/>
              <a:t>תקנות החומרים המסוכנים (יבוא ויצוא פסולת חומרים מסוכנים), </a:t>
            </a:r>
            <a:r>
              <a:rPr lang="he-IL" sz="1800" i="0" u="none" strike="noStrike" baseline="0" dirty="0" err="1"/>
              <a:t>התשנ"ד</a:t>
            </a:r>
            <a:r>
              <a:rPr lang="he-IL" sz="1800" i="0" u="none" strike="noStrike" baseline="0" dirty="0"/>
              <a:t> - 1994</a:t>
            </a:r>
          </a:p>
          <a:p>
            <a:pPr marL="285750" indent="-285750" algn="r" rt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sz="1800" i="0" u="none" strike="noStrike" baseline="0" dirty="0"/>
              <a:t>תקנות החומרים המסוכנים (סילוק פסולת רדיו-אקטיבית),</a:t>
            </a:r>
            <a:r>
              <a:rPr lang="he-IL" sz="1800" i="0" u="none" strike="noStrike" baseline="0" dirty="0" err="1"/>
              <a:t>התשס"ב</a:t>
            </a:r>
            <a:r>
              <a:rPr lang="he-IL" sz="1800" i="0" u="none" strike="noStrike" baseline="0" dirty="0"/>
              <a:t> - 2002</a:t>
            </a:r>
          </a:p>
          <a:p>
            <a:pPr marL="285750" indent="-285750" algn="r" rtl="1"/>
            <a:r>
              <a:rPr lang="he-IL" sz="1800" dirty="0"/>
              <a:t>תנאים כלליים להיתר רעלים, אוגוסט 2023</a:t>
            </a:r>
          </a:p>
          <a:p>
            <a:pPr marL="285750" indent="-285750" algn="r" rtl="1"/>
            <a:endParaRPr lang="he-IL" sz="1800" dirty="0"/>
          </a:p>
          <a:p>
            <a:pPr algn="r" rtl="1">
              <a:buSzPct val="85000"/>
            </a:pPr>
            <a:r>
              <a:rPr lang="he-IL" sz="1800" dirty="0"/>
              <a:t>חוק שירותי הובלה, </a:t>
            </a:r>
            <a:r>
              <a:rPr lang="he-IL" sz="1800" dirty="0" err="1"/>
              <a:t>התשנ"ז</a:t>
            </a:r>
            <a:r>
              <a:rPr lang="he-IL" sz="1800" dirty="0"/>
              <a:t>  - 1997: הסדרת שרותי הובלה, שטר מטען, פיקוח, הסמכות, עונשין וכדו'</a:t>
            </a:r>
          </a:p>
          <a:p>
            <a:pPr algn="r" rtl="1">
              <a:buSzPct val="85000"/>
            </a:pPr>
            <a:r>
              <a:rPr lang="he-IL" sz="1800" dirty="0"/>
              <a:t>תקנות שירותי הובלה, </a:t>
            </a:r>
            <a:r>
              <a:rPr lang="he-IL" sz="1800" dirty="0" err="1"/>
              <a:t>התשס"א</a:t>
            </a:r>
            <a:r>
              <a:rPr lang="he-IL" sz="1800" dirty="0"/>
              <a:t> – 2001 :תנאי קבלת רישיון להובלה, סוגי רישיון, שטר מטען, הפרדת </a:t>
            </a:r>
            <a:r>
              <a:rPr lang="he-IL" sz="1800" dirty="0" err="1"/>
              <a:t>חומ"ס</a:t>
            </a:r>
            <a:r>
              <a:rPr lang="he-IL" sz="1800" dirty="0"/>
              <a:t>, </a:t>
            </a:r>
          </a:p>
          <a:p>
            <a:pPr marL="0" indent="0" algn="r" rtl="1">
              <a:buNone/>
            </a:pPr>
            <a:r>
              <a:rPr lang="he-IL" sz="1800" dirty="0"/>
              <a:t>   שילוט רכב, הכשרה והדרכה, ציוד </a:t>
            </a:r>
            <a:r>
              <a:rPr lang="he-IL" sz="1800" dirty="0" err="1"/>
              <a:t>ע"ר</a:t>
            </a:r>
            <a:r>
              <a:rPr lang="he-IL" sz="1800" dirty="0"/>
              <a:t>   </a:t>
            </a:r>
          </a:p>
        </p:txBody>
      </p:sp>
      <p:pic>
        <p:nvPicPr>
          <p:cNvPr id="2" name="Picture 2" descr="סמל המשרד להגנת הסביבה">
            <a:extLst>
              <a:ext uri="{FF2B5EF4-FFF2-40B4-BE49-F238E27FC236}">
                <a16:creationId xmlns:a16="http://schemas.microsoft.com/office/drawing/2014/main" id="{604672B8-BA9A-07FE-30DC-CBDB6CAE5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88" y="1986322"/>
            <a:ext cx="1754035" cy="19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9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9A80C-7438-C589-8FEB-FA85D0D18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56" y="498764"/>
            <a:ext cx="11768044" cy="5999018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חוקים ותקנות בנושא בטיחות במעבדות </a:t>
            </a:r>
            <a:r>
              <a:rPr lang="he-IL" sz="30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lang="he-IL" b="1" i="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חומ"ס</a:t>
            </a:r>
            <a:r>
              <a:rPr lang="he-IL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ותקנים </a:t>
            </a:r>
            <a:endParaRPr lang="en-US" b="1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rtl="1">
              <a:buNone/>
            </a:pPr>
            <a:endParaRPr lang="he-IL" sz="2600" b="1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6000" algn="r" rtl="1"/>
            <a:r>
              <a:rPr lang="he-IL" sz="1900" dirty="0"/>
              <a:t>חוק רישוי עסקים, תשכ"ח -  1968</a:t>
            </a:r>
          </a:p>
          <a:p>
            <a:pPr marL="36000" algn="r" rtl="1"/>
            <a:r>
              <a:rPr lang="he-IL" sz="1900" dirty="0"/>
              <a:t>תקנות רישוי עסקים (מפעלים מסוכנים), </a:t>
            </a:r>
            <a:r>
              <a:rPr lang="he-IL" sz="1900" dirty="0" err="1"/>
              <a:t>התשנ"ג</a:t>
            </a:r>
            <a:r>
              <a:rPr lang="he-IL" sz="1900" dirty="0"/>
              <a:t> - 1993  </a:t>
            </a:r>
          </a:p>
          <a:p>
            <a:pPr marL="36000" algn="r" rtl="1"/>
            <a:r>
              <a:rPr lang="he-IL" sz="1900" dirty="0"/>
              <a:t>תקנות רישוי עסקים (סילוק פסולת חומרים מסוכנים), </a:t>
            </a:r>
            <a:r>
              <a:rPr lang="he-IL" sz="1900" dirty="0" err="1"/>
              <a:t>התשנ"א</a:t>
            </a:r>
            <a:r>
              <a:rPr lang="he-IL" sz="1900" dirty="0"/>
              <a:t>  - 1990</a:t>
            </a:r>
          </a:p>
          <a:p>
            <a:pPr algn="r" rtl="1">
              <a:lnSpc>
                <a:spcPct val="100000"/>
              </a:lnSpc>
            </a:pPr>
            <a:endParaRPr lang="he-IL" sz="1900" dirty="0"/>
          </a:p>
          <a:p>
            <a:pPr marL="0" indent="0" algn="r" rtl="1">
              <a:buNone/>
            </a:pPr>
            <a:r>
              <a:rPr lang="he-IL" sz="2200" b="1" dirty="0">
                <a:solidFill>
                  <a:schemeClr val="accent1"/>
                </a:solidFill>
              </a:rPr>
              <a:t>תקנים ישראלים</a:t>
            </a:r>
          </a:p>
          <a:p>
            <a:pPr algn="r" rtl="1"/>
            <a:r>
              <a:rPr lang="he-IL" sz="1900" dirty="0"/>
              <a:t>ת"י 659 - סימני היכר ואזהרה לציוד המכיל נוזלים גזים או כבלי חשמל</a:t>
            </a:r>
          </a:p>
          <a:p>
            <a:pPr algn="r" rtl="1"/>
            <a:r>
              <a:rPr lang="he-IL" sz="1900" dirty="0"/>
              <a:t>ת"י 712 – גלילים מיטלטלים לגזים</a:t>
            </a:r>
            <a:endParaRPr lang="he-IL" sz="1900" b="1" dirty="0">
              <a:solidFill>
                <a:schemeClr val="accent1"/>
              </a:solidFill>
            </a:endParaRPr>
          </a:p>
          <a:p>
            <a:pPr algn="r" rtl="1"/>
            <a:r>
              <a:rPr lang="he-IL" sz="1900" dirty="0"/>
              <a:t>ת"י 1530 - הגנה מפני אש במעבדות שבהן משתמשים בכימיקלים</a:t>
            </a:r>
          </a:p>
          <a:p>
            <a:pPr algn="r" rtl="1"/>
            <a:r>
              <a:rPr lang="he-IL" sz="1900" dirty="0"/>
              <a:t>ת"י 1839 - בטיחות במעבדות- מנדפים </a:t>
            </a:r>
          </a:p>
          <a:p>
            <a:pPr algn="r" rtl="1"/>
            <a:r>
              <a:rPr lang="he-IL" sz="1900" i="0" u="none" strike="noStrike" baseline="0" dirty="0">
                <a:highlight>
                  <a:srgbClr val="FFFF00"/>
                </a:highlight>
              </a:rPr>
              <a:t>ת"י 2302 - חלק 1, חומרים ותערובות מסוכנים: סיווג, תווי, סימון ואריזה – 2019</a:t>
            </a:r>
          </a:p>
          <a:p>
            <a:pPr algn="r" rtl="1"/>
            <a:r>
              <a:rPr lang="he-IL" sz="1900" i="0" u="none" strike="noStrike" baseline="0" dirty="0">
                <a:highlight>
                  <a:srgbClr val="FFFF00"/>
                </a:highlight>
              </a:rPr>
              <a:t>ת"י 2302 - חלק 2, </a:t>
            </a:r>
            <a:r>
              <a:rPr lang="he-IL" sz="190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</a:rPr>
              <a:t>חומרים ותערובות מסוכנים: סיווג, תווי, סימון ואריזה</a:t>
            </a:r>
            <a:r>
              <a:rPr lang="he-IL" sz="1900" dirty="0">
                <a:solidFill>
                  <a:srgbClr val="000000"/>
                </a:solidFill>
                <a:highlight>
                  <a:srgbClr val="FFFF00"/>
                </a:highlight>
              </a:rPr>
              <a:t> –</a:t>
            </a:r>
            <a:r>
              <a:rPr lang="he-IL" sz="190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</a:rPr>
              <a:t> 2023</a:t>
            </a:r>
          </a:p>
          <a:p>
            <a:pPr algn="r" rtl="1"/>
            <a:r>
              <a:rPr lang="he-IL" sz="1900" dirty="0"/>
              <a:t>ת"י 6039 - חלק 1 : מקלחות חירום, חלק 2: </a:t>
            </a:r>
            <a:r>
              <a:rPr lang="he-IL" sz="1900" dirty="0" err="1"/>
              <a:t>משטפות</a:t>
            </a:r>
            <a:r>
              <a:rPr lang="he-IL" sz="1900" dirty="0"/>
              <a:t> עיניים.</a:t>
            </a:r>
          </a:p>
          <a:p>
            <a:pPr algn="r" rtl="1"/>
            <a:endParaRPr lang="he-IL" sz="1900" b="1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1900" dirty="0"/>
              <a:t>הוראות כיבוי והצלה  - קביעת ציוד, מכשור ושילוט בהתאם לחוק שירותי הכבאות, </a:t>
            </a:r>
            <a:r>
              <a:rPr lang="he-IL" sz="1900" dirty="0" err="1"/>
              <a:t>התשי"ט</a:t>
            </a:r>
            <a:r>
              <a:rPr lang="he-IL" sz="1900" dirty="0"/>
              <a:t>  - 1959 </a:t>
            </a:r>
          </a:p>
          <a:p>
            <a:pPr algn="r" rtl="1"/>
            <a:endParaRPr lang="he-IL" sz="1900" b="1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D3B5E-5CCF-E32E-BE74-F1F113A5A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"בתוקף סמכותי לפי סעיפים 173 ו-216 לפקודת הבטיחות בעבודה [נוסח חדש], התש"ל-1970 (להלן – הפקודה), ובאישור ועדת העבודה הרווחה והבריאות של הכנסת, לפי סעיף 48(א) לחוק-יסוד: הממשלה וסעיף 2(ב) לחוק העונשין, התשל"ז-1977, אני מתקין תקנות אלה</a:t>
            </a:r>
            <a:r>
              <a:rPr lang="he-IL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r>
              <a:rPr lang="en-US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endParaRPr lang="he-IL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08A02-06A3-763A-1CAF-3F73ED3ED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כל הזכויות למצגת שמורות© ד"ר אליאן לירז  054-7447646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he-IL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Elirazmaterials @gmail.com</a:t>
            </a:r>
            <a:endParaRPr lang="ro-RO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he-IL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BFC7C-0391-559E-BAED-2B626A94BB1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B57330B-C098-4AE5-8E1F-0B3A0AB43134}" type="datetime1">
              <a:rPr lang="en-US" smtClean="0"/>
              <a:t>2/3/2025</a:t>
            </a:fld>
            <a:endParaRPr lang="he-I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F8253-8D11-A6BD-DA29-D8D4AA0AC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7101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68592-E3AC-21D1-A3C4-E06561695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807" y="1672044"/>
            <a:ext cx="6525210" cy="3980613"/>
          </a:xfr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he-IL" sz="3000" b="1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rtl="1">
              <a:buNone/>
            </a:pPr>
            <a:r>
              <a:rPr lang="he-IL" sz="3000" b="1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נושאי ההרצאה</a:t>
            </a:r>
            <a:endParaRPr lang="en-US" sz="3000" b="1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endParaRPr lang="he-I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 rtl="1"/>
            <a:r>
              <a:rPr lang="he-IL" sz="2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תחיקה בתחום בטיחות וגהות במעבדות</a:t>
            </a:r>
          </a:p>
          <a:p>
            <a:pPr algn="r" rtl="1"/>
            <a:r>
              <a:rPr lang="he-IL" sz="2200" b="1" dirty="0">
                <a:solidFill>
                  <a:srgbClr val="FFC000"/>
                </a:solidFill>
              </a:rPr>
              <a:t>סוגי מעבדות</a:t>
            </a:r>
          </a:p>
          <a:p>
            <a:pPr algn="r" rtl="1"/>
            <a:r>
              <a:rPr lang="he-IL" sz="2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מבנה מערך הבטיחות והגהות התעסוקתית במעבדות כימיות ואחראיות נושאי התפקידים השונים</a:t>
            </a:r>
          </a:p>
          <a:p>
            <a:pPr algn="r" rtl="1"/>
            <a:r>
              <a:rPr lang="he-IL" sz="2200" dirty="0">
                <a:solidFill>
                  <a:schemeClr val="bg1"/>
                </a:solidFill>
              </a:rPr>
              <a:t> </a:t>
            </a:r>
            <a:endParaRPr lang="he-IL" sz="2200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0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C8531-B715-4805-F9B1-FE4BA5DB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90" y="1238019"/>
            <a:ext cx="10801906" cy="517858"/>
          </a:xfrm>
        </p:spPr>
        <p:txBody>
          <a:bodyPr anchor="t">
            <a:normAutofit/>
          </a:bodyPr>
          <a:lstStyle/>
          <a:p>
            <a:pPr algn="r"/>
            <a:r>
              <a:rPr lang="he-IL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מהי מעבדה?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ECF9C6-CBC8-9F76-829F-3B150D3BBEC3}"/>
              </a:ext>
            </a:extLst>
          </p:cNvPr>
          <p:cNvSpPr txBox="1"/>
          <p:nvPr/>
        </p:nvSpPr>
        <p:spPr>
          <a:xfrm>
            <a:off x="-245327" y="1737357"/>
            <a:ext cx="12175257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24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</a:t>
            </a:r>
            <a:r>
              <a:rPr lang="he-IL" sz="20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מעבדה"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-  </a:t>
            </a:r>
          </a:p>
          <a:p>
            <a:pPr algn="r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2000" b="0" i="0" u="sng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מקום שבו מבצעים דגימות, בדיקות, אנליזות, סינתזות, ניסויים, מחקר ופיתוח, הדרכה, לימוד והוראה תוך שימוש בגורמים מסוכנים, </a:t>
            </a:r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למעט מקומות אלה המתקיימים במסגרת מוסד חינוך כהגדרתו בחוק לימוד חובה, התש"ט-1949, במוסד חינוך ממלכתי ובמוסד חינוך ממלכתי דתי .... בבית ספר.... או בבית ספר מקצועי...."</a:t>
            </a:r>
            <a:endParaRPr lang="en-US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en-US" sz="24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sz="20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"</a:t>
            </a:r>
            <a:r>
              <a:rPr lang="he-IL" sz="20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גורמים מסוכנים" </a:t>
            </a:r>
            <a:r>
              <a:rPr lang="he-IL" sz="20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– </a:t>
            </a:r>
          </a:p>
          <a:p>
            <a:pPr algn="r"/>
            <a:r>
              <a:rPr lang="he-IL" sz="2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גורמים כימיים, פיזיקליים או ביולוגיים, העלולים לגרום באופן ישיר או עקיף, לנזק בריאותי חריף או מתמשך לעובדים במעבדה. </a:t>
            </a:r>
            <a:endParaRPr lang="en-US" sz="20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endParaRPr lang="en-US" sz="14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r"/>
            <a:r>
              <a:rPr lang="he-IL" sz="140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[תקנות הבטיחות בעבודה (בטיחות וגיהות תעסוקתית בעבודה עם גורמים מסוכנים במעבדות רפואיות, כימיות וביולוגיות), תשס"א-2001]</a:t>
            </a:r>
          </a:p>
        </p:txBody>
      </p:sp>
    </p:spTree>
    <p:extLst>
      <p:ext uri="{BB962C8B-B14F-4D97-AF65-F5344CB8AC3E}">
        <p14:creationId xmlns:p14="http://schemas.microsoft.com/office/powerpoint/2010/main" val="20089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11114</TotalTime>
  <Words>2533</Words>
  <Application>Microsoft Office PowerPoint</Application>
  <PresentationFormat>Widescreen</PresentationFormat>
  <Paragraphs>332</Paragraphs>
  <Slides>29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Aptos</vt:lpstr>
      <vt:lpstr>Aptos Display</vt:lpstr>
      <vt:lpstr>Arial</vt:lpstr>
      <vt:lpstr>Calibri Light</vt:lpstr>
      <vt:lpstr>David-Bold</vt:lpstr>
      <vt:lpstr>Office Theme</vt:lpstr>
      <vt:lpstr>Custom Design</vt:lpstr>
      <vt:lpstr>בטיחות במעבדות כימיות   תקנות הבטיחות בעבודה  (בטיחות וגיהות תעסוקתית בעבודה עם גורמים מסוכנים במעבדות רפואיות, כימיות וביולוגיות), תשס"א-2001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מהי מעבדה? </vt:lpstr>
      <vt:lpstr>סוגי מעבדות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תודה על ההקשבה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חומרים מסוכנים (חומ"ס)</dc:title>
  <dc:creator>Eliane Liraz</dc:creator>
  <cp:lastModifiedBy>Eliane Liraz</cp:lastModifiedBy>
  <cp:revision>94</cp:revision>
  <dcterms:created xsi:type="dcterms:W3CDTF">2024-05-06T08:35:29Z</dcterms:created>
  <dcterms:modified xsi:type="dcterms:W3CDTF">2025-02-03T10:50:01Z</dcterms:modified>
</cp:coreProperties>
</file>