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sldIdLst>
    <p:sldId id="399" r:id="rId2"/>
    <p:sldId id="434" r:id="rId3"/>
    <p:sldId id="400" r:id="rId4"/>
    <p:sldId id="401" r:id="rId5"/>
    <p:sldId id="420" r:id="rId6"/>
    <p:sldId id="402" r:id="rId7"/>
    <p:sldId id="403" r:id="rId8"/>
    <p:sldId id="396" r:id="rId9"/>
    <p:sldId id="397" r:id="rId10"/>
    <p:sldId id="443" r:id="rId11"/>
    <p:sldId id="444" r:id="rId12"/>
    <p:sldId id="445" r:id="rId13"/>
    <p:sldId id="44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B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סגנון בהיר 2 - הדגשה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D083AE6-46FA-4A59-8FB0-9F97EB10719F}" styleName="סגנון בהיר 3 - הדגשה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סגנון ביניים 1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סגנון בהיר 3 - הדגשה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סגנון בהיר 3 - הדגשה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A488322-F2BA-4B5B-9748-0D474271808F}" styleName="סגנון ביניים 3 - הדגשה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סגנון בהיר 2 - הדגשה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סגנון ביניים 1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סגנון בהיר 3 - הדגשה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81973" autoAdjust="0"/>
    <p:restoredTop sz="94366" autoAdjust="0"/>
  </p:normalViewPr>
  <p:slideViewPr>
    <p:cSldViewPr snapToGrid="0">
      <p:cViewPr varScale="1">
        <p:scale>
          <a:sx n="63" d="100"/>
          <a:sy n="63" d="100"/>
        </p:scale>
        <p:origin x="6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2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12/18/2024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r" defTabSz="914400" rtl="1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E954AF0-B5CC-4A16-ACDA-675B5694F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325322DD-3792-4947-A96A-1B6D9D786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A5E343AC-9B8D-46F8-AC55-84C2D1129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4194" y="2290282"/>
            <a:ext cx="3176246" cy="3000139"/>
          </a:xfrm>
        </p:spPr>
        <p:txBody>
          <a:bodyPr>
            <a:normAutofit fontScale="90000"/>
          </a:bodyPr>
          <a:lstStyle/>
          <a:p>
            <a:pPr algn="l"/>
            <a:r>
              <a:rPr lang="he-IL" sz="4800" dirty="0"/>
              <a:t>עבודות פיצוץ</a:t>
            </a:r>
            <a:br>
              <a:rPr lang="en-US" sz="4800" dirty="0"/>
            </a:br>
            <a:r>
              <a:rPr lang="he-IL" sz="4800" dirty="0"/>
              <a:t>תת-מימי</a:t>
            </a:r>
            <a:br>
              <a:rPr lang="he-IL" sz="4800" dirty="0"/>
            </a:br>
            <a:br>
              <a:rPr lang="he-IL" sz="4800" dirty="0"/>
            </a:br>
            <a:r>
              <a:rPr lang="he-IL" sz="4800" dirty="0"/>
              <a:t>מרצה –ניסים</a:t>
            </a:r>
            <a:br>
              <a:rPr lang="he-IL" sz="4800" dirty="0"/>
            </a:br>
            <a:r>
              <a:rPr lang="he-IL" sz="4800" dirty="0"/>
              <a:t>מור</a:t>
            </a:r>
            <a:br>
              <a:rPr lang="he-IL" sz="4800" dirty="0"/>
            </a:br>
            <a:br>
              <a:rPr lang="he-IL" sz="4800" dirty="0"/>
            </a:br>
            <a:endParaRPr lang="he-IL" sz="3100" dirty="0"/>
          </a:p>
        </p:txBody>
      </p:sp>
      <p:pic>
        <p:nvPicPr>
          <p:cNvPr id="1028" name="Picture 4" descr="תוצאת תמונה עבור Use of explosives at sea">
            <a:extLst>
              <a:ext uri="{FF2B5EF4-FFF2-40B4-BE49-F238E27FC236}">
                <a16:creationId xmlns:a16="http://schemas.microsoft.com/office/drawing/2014/main" id="{39584228-2775-4F81-8BC6-97A6CBB55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47" y="1314922"/>
            <a:ext cx="66675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355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A6F4A2-86FC-45FF-98D5-443035BF8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551" y="428772"/>
            <a:ext cx="6842807" cy="842920"/>
          </a:xfrm>
        </p:spPr>
        <p:txBody>
          <a:bodyPr>
            <a:normAutofit/>
          </a:bodyPr>
          <a:lstStyle/>
          <a:p>
            <a:r>
              <a:rPr lang="he-IL" dirty="0"/>
              <a:t>שאלת חישוב תת מימי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C3EADED-D563-451F-ADC7-1483F33F7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162" y="1379354"/>
            <a:ext cx="9340196" cy="4980986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800" u="sng" dirty="0"/>
              <a:t>נתונים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2800" dirty="0"/>
              <a:t>גובה הסלע לעבודה – 4 מטר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2800" dirty="0"/>
              <a:t>אורך הסלע – 25 מטר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2800" dirty="0"/>
              <a:t>עומק מי הים – 6 מטר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2800" dirty="0"/>
              <a:t>גובה חומר תפל – 0.5 מטר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2800" dirty="0"/>
              <a:t>קוטר המקדח לעבודה – 51 מ"מ.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2800" dirty="0"/>
              <a:t>צפיפות טעינה של חומר הנפץ – 1.4 גרם/סמ"ק.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2800" dirty="0"/>
              <a:t>מספר שורות 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2800" dirty="0"/>
              <a:t>קדחים בניצב.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22684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6C0F460A-AEAA-67AF-4F10-77060C907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498"/>
          <a:stretch/>
        </p:blipFill>
        <p:spPr>
          <a:xfrm>
            <a:off x="2202964" y="180837"/>
            <a:ext cx="8547333" cy="1066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04ABE573-28B6-7877-D069-B74E08BD3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807" y="2276756"/>
            <a:ext cx="9577646" cy="11522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69C0F188-0FD3-25D8-BC6E-F22C557097D1}"/>
              </a:ext>
            </a:extLst>
          </p:cNvPr>
          <p:cNvSpPr txBox="1"/>
          <p:nvPr/>
        </p:nvSpPr>
        <p:spPr>
          <a:xfrm>
            <a:off x="2672704" y="1428295"/>
            <a:ext cx="779944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/>
              <a:t>q= 0.01 X 6 + 0.02 X 0.5 + 0.03 X 4 + 1= </a:t>
            </a:r>
            <a:r>
              <a:rPr lang="he-IL" sz="2400" dirty="0"/>
              <a:t>ק"ג/מ"ק סלע</a:t>
            </a:r>
            <a:r>
              <a:rPr lang="en-US" sz="2400" dirty="0"/>
              <a:t>1.19</a:t>
            </a:r>
            <a:endParaRPr lang="he-IL" sz="2400" dirty="0"/>
          </a:p>
        </p:txBody>
      </p:sp>
      <p:pic>
        <p:nvPicPr>
          <p:cNvPr id="16" name="תמונה 15" descr="תמונה שמכילה שחור, חשיכה&#10;&#10;התיאור נוצר באופן אוטומטי">
            <a:extLst>
              <a:ext uri="{FF2B5EF4-FFF2-40B4-BE49-F238E27FC236}">
                <a16:creationId xmlns:a16="http://schemas.microsoft.com/office/drawing/2014/main" id="{8BC98E59-26A5-220B-E603-6592E33AF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573" y="3602150"/>
            <a:ext cx="4696737" cy="325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4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7A3C83D0-C50C-95FC-59A7-18F4FD032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347" y="3221311"/>
            <a:ext cx="8907028" cy="798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תמונה 8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BFBF1B1C-73ED-A1FF-8833-A968E9BFB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347" y="4920831"/>
            <a:ext cx="8907028" cy="8230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תמונה 10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D202EAA5-A2B5-7E35-526F-A59555CB9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005" y="1641229"/>
            <a:ext cx="8907028" cy="981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תמונה 11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BDE74167-006A-2CDA-29F7-C4C51488D7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0347" y="221346"/>
            <a:ext cx="8547333" cy="8535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003C0FFB-8955-2C9E-4E73-C8B98DCF0207}"/>
              </a:ext>
            </a:extLst>
          </p:cNvPr>
          <p:cNvSpPr txBox="1"/>
          <p:nvPr/>
        </p:nvSpPr>
        <p:spPr>
          <a:xfrm>
            <a:off x="5414009" y="1114138"/>
            <a:ext cx="277672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4+1.42 =  </a:t>
            </a: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 מטר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5.42</a:t>
            </a:r>
            <a:endParaRPr lang="he-I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73FBE2B8-6FA5-3C3C-1908-E28C9F970005}"/>
              </a:ext>
            </a:extLst>
          </p:cNvPr>
          <p:cNvSpPr txBox="1"/>
          <p:nvPr/>
        </p:nvSpPr>
        <p:spPr>
          <a:xfrm>
            <a:off x="4582594" y="2566811"/>
            <a:ext cx="411042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2.85 ק"ג מתוך הנוסחה הבסיסית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8DAF2B30-919D-94A9-8ED4-FE487D37B23F}"/>
              </a:ext>
            </a:extLst>
          </p:cNvPr>
          <p:cNvSpPr txBox="1"/>
          <p:nvPr/>
        </p:nvSpPr>
        <p:spPr>
          <a:xfrm>
            <a:off x="5207828" y="4156832"/>
            <a:ext cx="429636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u="sng" dirty="0">
                <a:latin typeface="Arial" panose="020B0604020202020204" pitchFamily="34" charset="0"/>
                <a:cs typeface="Arial" panose="020B0604020202020204" pitchFamily="34" charset="0"/>
              </a:rPr>
              <a:t>1.42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  </a:t>
            </a: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 מטר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0.71 </a:t>
            </a: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endParaRPr lang="he-I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C97FAA07-84E8-098D-2E70-38D0EFB457EB}"/>
              </a:ext>
            </a:extLst>
          </p:cNvPr>
          <p:cNvSpPr txBox="1"/>
          <p:nvPr/>
        </p:nvSpPr>
        <p:spPr>
          <a:xfrm>
            <a:off x="4977643" y="5943600"/>
            <a:ext cx="321273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5.42- 0.71 =  </a:t>
            </a: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 מטר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4.71</a:t>
            </a:r>
            <a:endParaRPr lang="he-I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90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54D707DD-0089-9FF5-F944-C316D2489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627" y="4539125"/>
            <a:ext cx="9041152" cy="829128"/>
          </a:xfrm>
          <a:prstGeom prst="rect">
            <a:avLst/>
          </a:prstGeom>
        </p:spPr>
      </p:pic>
      <p:pic>
        <p:nvPicPr>
          <p:cNvPr id="5" name="תמונה 4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AA596B47-C2D3-AFB6-7180-C31C2FF0F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277" y="2419818"/>
            <a:ext cx="8907028" cy="969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תמונה 5" descr="תמונה שמכילה אובייקט&#10;&#10;התיאור נוצר באופן אוטומטי">
            <a:extLst>
              <a:ext uri="{FF2B5EF4-FFF2-40B4-BE49-F238E27FC236}">
                <a16:creationId xmlns:a16="http://schemas.microsoft.com/office/drawing/2014/main" id="{4E3074A0-C171-8390-DDCF-5CBD772A7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277" y="431904"/>
            <a:ext cx="8907028" cy="7925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7D9F9CF0-B475-1A71-862E-DB2800789B81}"/>
              </a:ext>
            </a:extLst>
          </p:cNvPr>
          <p:cNvSpPr txBox="1"/>
          <p:nvPr/>
        </p:nvSpPr>
        <p:spPr>
          <a:xfrm>
            <a:off x="4943475" y="1495425"/>
            <a:ext cx="352051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4.71 x 2.85 =  </a:t>
            </a: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 מטר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13.42</a:t>
            </a:r>
            <a:endParaRPr lang="he-I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4EA978BD-243E-DD85-F184-033C780FA494}"/>
              </a:ext>
            </a:extLst>
          </p:cNvPr>
          <p:cNvSpPr txBox="1"/>
          <p:nvPr/>
        </p:nvSpPr>
        <p:spPr>
          <a:xfrm>
            <a:off x="4943475" y="3468835"/>
            <a:ext cx="3536546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 40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 28.16 = </a:t>
            </a: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 קדחים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1.42</a:t>
            </a:r>
            <a:endParaRPr lang="he-I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D528227B-F6D9-C77F-8C60-40219761F7A3}"/>
              </a:ext>
            </a:extLst>
          </p:cNvPr>
          <p:cNvSpPr txBox="1"/>
          <p:nvPr/>
        </p:nvSpPr>
        <p:spPr>
          <a:xfrm>
            <a:off x="5199955" y="5607546"/>
            <a:ext cx="265649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28 x 2 =  </a:t>
            </a: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 קדחים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endParaRPr lang="he-I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32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4601667-4422-4D02-8FBD-8235062B3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224" y="384265"/>
            <a:ext cx="3082834" cy="603069"/>
          </a:xfr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עבודות מימיות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4B951700-454A-4F4C-84A9-B32F2046962F}"/>
              </a:ext>
            </a:extLst>
          </p:cNvPr>
          <p:cNvSpPr txBox="1"/>
          <p:nvPr/>
        </p:nvSpPr>
        <p:spPr>
          <a:xfrm>
            <a:off x="8238709" y="1490535"/>
            <a:ext cx="30828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he-IL" sz="2400" dirty="0"/>
              <a:t>תשתיות לנמלים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he-IL" sz="2400" dirty="0"/>
              <a:t>חפירות לקווי תשתית.</a:t>
            </a:r>
          </a:p>
        </p:txBody>
      </p:sp>
      <p:pic>
        <p:nvPicPr>
          <p:cNvPr id="5122" name="Picture 2" descr="Haifa Port Expansion - Ha'Mifratz Port | Yaron Shimoni Shacham">
            <a:extLst>
              <a:ext uri="{FF2B5EF4-FFF2-40B4-BE49-F238E27FC236}">
                <a16:creationId xmlns:a16="http://schemas.microsoft.com/office/drawing/2014/main" id="{527269E8-51AC-44B5-AD54-FB8E8245D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5468983" cy="32170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rillship - Wikipedia">
            <a:extLst>
              <a:ext uri="{FF2B5EF4-FFF2-40B4-BE49-F238E27FC236}">
                <a16:creationId xmlns:a16="http://schemas.microsoft.com/office/drawing/2014/main" id="{692D7D4D-A7A4-434E-BE38-8709C6247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990" y="2976435"/>
            <a:ext cx="5206715" cy="3737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267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954D8A9-2207-4219-B8E7-E1A76DCB0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7268" y="744469"/>
            <a:ext cx="3355942" cy="176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 rtl="0"/>
            <a:r>
              <a:rPr lang="en-US" sz="6000" cap="all" dirty="0" err="1"/>
              <a:t>מבנה</a:t>
            </a:r>
            <a:r>
              <a:rPr lang="en-US" sz="6000" cap="all" dirty="0"/>
              <a:t> </a:t>
            </a:r>
            <a:r>
              <a:rPr lang="en-US" sz="6000" cap="all" dirty="0" err="1"/>
              <a:t>הקדח</a:t>
            </a:r>
            <a:endParaRPr lang="en-US" sz="6000" cap="all" dirty="0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5B718B4-8975-3B64-8E60-3BEF30680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346" y="1204137"/>
            <a:ext cx="6040640" cy="427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42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7C3C7CE-493A-4B40-A2C7-F0D519AD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5234" y="221524"/>
            <a:ext cx="3656419" cy="5274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sz="3400" dirty="0"/>
              <a:t>כללים ועקרונות לעבודה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5B84863-4430-4391-ACA3-3BA9A705D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8866" y="1062446"/>
            <a:ext cx="4346454" cy="5411143"/>
          </a:xfrm>
        </p:spPr>
        <p:txBody>
          <a:bodyPr>
            <a:normAutofit lnSpcReduction="10000"/>
          </a:bodyPr>
          <a:lstStyle/>
          <a:p>
            <a:r>
              <a:rPr lang="he-IL" sz="2400" dirty="0"/>
              <a:t>שימוש בחומרי נפץ בעלי צפיפות גבוהה.</a:t>
            </a:r>
          </a:p>
          <a:p>
            <a:r>
              <a:rPr lang="he-IL" sz="2400" dirty="0"/>
              <a:t>שימוש בחומרי נפץ בעלי רגישות להפעלה על ידי נפץ/פתיל רועם ושהינם עמידים במים (</a:t>
            </a:r>
            <a:r>
              <a:rPr lang="he-IL" sz="2400" dirty="0" err="1"/>
              <a:t>חנמאקס</a:t>
            </a:r>
            <a:r>
              <a:rPr lang="he-IL" sz="2400" dirty="0"/>
              <a:t>, אצבעות </a:t>
            </a:r>
            <a:r>
              <a:rPr lang="he-IL" sz="2400" dirty="0" err="1"/>
              <a:t>אמולסייה</a:t>
            </a:r>
            <a:r>
              <a:rPr lang="he-IL" sz="2400" dirty="0"/>
              <a:t>)</a:t>
            </a:r>
          </a:p>
          <a:p>
            <a:r>
              <a:rPr lang="he-IL" sz="2400" dirty="0"/>
              <a:t>שימוש בנפצי השהייה. </a:t>
            </a:r>
          </a:p>
          <a:p>
            <a:r>
              <a:rPr lang="he-IL" sz="2400" dirty="0"/>
              <a:t>קידוח צפוף של קדחים.</a:t>
            </a:r>
          </a:p>
          <a:p>
            <a:r>
              <a:rPr lang="he-IL" sz="2400" dirty="0"/>
              <a:t>המרחק בין הקדחים שווה למרחק בין השורות (בדומה </a:t>
            </a:r>
            <a:r>
              <a:rPr lang="he-IL" sz="2400" dirty="0" err="1"/>
              <a:t>לאיזור</a:t>
            </a:r>
            <a:r>
              <a:rPr lang="he-IL" sz="2400" dirty="0"/>
              <a:t> מאוכלס)</a:t>
            </a:r>
          </a:p>
          <a:p>
            <a:r>
              <a:rPr lang="he-IL" sz="2400" dirty="0"/>
              <a:t>סתימה בקדח שווה למרווח בין הקדחים לחלק ל-2 </a:t>
            </a:r>
            <a:r>
              <a:rPr lang="en-US" sz="2400" u="sng" dirty="0"/>
              <a:t>v</a:t>
            </a:r>
            <a:endParaRPr lang="he-IL" sz="2400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he-IL" sz="2400" dirty="0"/>
              <a:t>קידוח מעל הדרוש באורך </a:t>
            </a:r>
            <a:r>
              <a:rPr lang="en-US" sz="2400" dirty="0"/>
              <a:t>v</a:t>
            </a:r>
          </a:p>
          <a:p>
            <a:endParaRPr lang="he-IL" dirty="0"/>
          </a:p>
          <a:p>
            <a:pPr marL="0" indent="0">
              <a:buNone/>
            </a:pPr>
            <a:endParaRPr lang="he-IL" sz="1700" dirty="0"/>
          </a:p>
          <a:p>
            <a:endParaRPr lang="he-IL" sz="1700" dirty="0"/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A6BE67CD-EA24-48EB-AEA2-003D84216465}"/>
              </a:ext>
            </a:extLst>
          </p:cNvPr>
          <p:cNvSpPr txBox="1"/>
          <p:nvPr/>
        </p:nvSpPr>
        <p:spPr>
          <a:xfrm>
            <a:off x="9196251" y="5487777"/>
            <a:ext cx="290464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dirty="0"/>
              <a:t>2</a:t>
            </a:r>
            <a:endParaRPr lang="he-IL" sz="1400" dirty="0"/>
          </a:p>
        </p:txBody>
      </p:sp>
      <p:pic>
        <p:nvPicPr>
          <p:cNvPr id="6" name="תמונה 5" descr="תמונה שמכילה טקסט, לוח ציור&#10;&#10;התיאור נוצר באופן אוטומטי">
            <a:extLst>
              <a:ext uri="{FF2B5EF4-FFF2-40B4-BE49-F238E27FC236}">
                <a16:creationId xmlns:a16="http://schemas.microsoft.com/office/drawing/2014/main" id="{C63732BC-7C33-4FBA-8BE4-F0F5138550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19" b="19719"/>
          <a:stretch/>
        </p:blipFill>
        <p:spPr>
          <a:xfrm>
            <a:off x="909701" y="1393715"/>
            <a:ext cx="6589165" cy="3726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733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Rectangle 72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Rectangle 74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Rectangle 76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6" name="Rectangle 78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CDC7485-9610-4A6A-8405-6DA50F7EF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437" y="602023"/>
            <a:ext cx="7702355" cy="589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כותרת 1">
            <a:extLst>
              <a:ext uri="{FF2B5EF4-FFF2-40B4-BE49-F238E27FC236}">
                <a16:creationId xmlns:a16="http://schemas.microsoft.com/office/drawing/2014/main" id="{3E3D7319-BD30-4B9C-94B6-025E2016BE8D}"/>
              </a:ext>
            </a:extLst>
          </p:cNvPr>
          <p:cNvSpPr txBox="1">
            <a:spLocks/>
          </p:cNvSpPr>
          <p:nvPr/>
        </p:nvSpPr>
        <p:spPr>
          <a:xfrm>
            <a:off x="8467469" y="1049297"/>
            <a:ext cx="3296484" cy="5196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>
            <a:lvl1pPr algn="r" defTabSz="914400" rtl="1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400" dirty="0"/>
              <a:t>שרוולים של </a:t>
            </a:r>
            <a:r>
              <a:rPr lang="he-IL" sz="3400" dirty="0" err="1"/>
              <a:t>חנמאקס</a:t>
            </a:r>
            <a:endParaRPr lang="he-IL" sz="3400" dirty="0"/>
          </a:p>
        </p:txBody>
      </p:sp>
    </p:spTree>
    <p:extLst>
      <p:ext uri="{BB962C8B-B14F-4D97-AF65-F5344CB8AC3E}">
        <p14:creationId xmlns:p14="http://schemas.microsoft.com/office/powerpoint/2010/main" val="98414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A204626-2220-4678-A939-FD94EA7B5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57C3C7CE-493A-4B40-A2C7-F0D519AD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84" y="328086"/>
            <a:ext cx="6456196" cy="6232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sz="4000" dirty="0"/>
              <a:t>נתונים נדרשים טרם תחילת העבודה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5B84863-4430-4391-ACA3-3BA9A705D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1299411"/>
            <a:ext cx="5958837" cy="5332395"/>
          </a:xfrm>
        </p:spPr>
        <p:txBody>
          <a:bodyPr>
            <a:normAutofit/>
          </a:bodyPr>
          <a:lstStyle/>
          <a:p>
            <a:r>
              <a:rPr lang="he-IL" sz="2400" dirty="0"/>
              <a:t>נתונים של </a:t>
            </a:r>
            <a:r>
              <a:rPr lang="he-IL" sz="2400" dirty="0" err="1"/>
              <a:t>איזור</a:t>
            </a:r>
            <a:r>
              <a:rPr lang="he-IL" sz="2400" dirty="0"/>
              <a:t> העבודה (אורך/רוחב/עומק)</a:t>
            </a:r>
          </a:p>
          <a:p>
            <a:r>
              <a:rPr lang="he-IL" sz="2400" dirty="0"/>
              <a:t>קוטר המקדח.</a:t>
            </a:r>
          </a:p>
          <a:p>
            <a:r>
              <a:rPr lang="he-IL" sz="2400" dirty="0"/>
              <a:t>סוג חומר הנפץ והאביזרים </a:t>
            </a:r>
            <a:r>
              <a:rPr lang="he-IL" sz="2400" dirty="0" err="1"/>
              <a:t>הנילווים</a:t>
            </a:r>
            <a:r>
              <a:rPr lang="he-IL" sz="2400" dirty="0"/>
              <a:t> לעבודה.</a:t>
            </a:r>
          </a:p>
          <a:p>
            <a:r>
              <a:rPr lang="he-IL" sz="2400" dirty="0"/>
              <a:t>מספר קדחים שיש לקדוח (שורה וכללי)</a:t>
            </a:r>
          </a:p>
          <a:p>
            <a:r>
              <a:rPr lang="he-IL" sz="2400" dirty="0"/>
              <a:t>מרווח בין קדחים .</a:t>
            </a:r>
          </a:p>
          <a:p>
            <a:r>
              <a:rPr lang="he-IL" sz="2400" dirty="0"/>
              <a:t>עומק הקדח לעבודה.</a:t>
            </a:r>
          </a:p>
          <a:p>
            <a:r>
              <a:rPr lang="he-IL" sz="2400" dirty="0"/>
              <a:t>כמות חומר נפץ לקדח.</a:t>
            </a:r>
          </a:p>
          <a:p>
            <a:r>
              <a:rPr lang="he-IL" sz="2400" dirty="0"/>
              <a:t>כמות חומר נפץ כללית.</a:t>
            </a:r>
          </a:p>
          <a:p>
            <a:r>
              <a:rPr lang="he-IL" sz="2400" dirty="0"/>
              <a:t>גובה הסתימה בקדח.</a:t>
            </a:r>
          </a:p>
          <a:p>
            <a:r>
              <a:rPr lang="he-IL" sz="2400" dirty="0"/>
              <a:t>מס' השהיות מותרות להפעלה יחד (</a:t>
            </a:r>
            <a:r>
              <a:rPr lang="he-IL" sz="2400" dirty="0" err="1"/>
              <a:t>באיזור</a:t>
            </a:r>
            <a:r>
              <a:rPr lang="he-IL" sz="2400" dirty="0"/>
              <a:t> מאוכלס)</a:t>
            </a:r>
          </a:p>
          <a:p>
            <a:pPr marL="0" indent="0">
              <a:buNone/>
            </a:pPr>
            <a:endParaRPr lang="he-IL" sz="1400" dirty="0"/>
          </a:p>
          <a:p>
            <a:endParaRPr lang="he-IL" sz="1400" dirty="0"/>
          </a:p>
          <a:p>
            <a:pPr marL="0" indent="0">
              <a:buNone/>
            </a:pPr>
            <a:endParaRPr lang="he-IL" sz="1400" dirty="0"/>
          </a:p>
          <a:p>
            <a:endParaRPr lang="he-IL" sz="14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B97D8A6-1C5A-42B6-AE78-F3D0F9BDF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תוצאת תמונה עבור Drilling at sea">
            <a:extLst>
              <a:ext uri="{FF2B5EF4-FFF2-40B4-BE49-F238E27FC236}">
                <a16:creationId xmlns:a16="http://schemas.microsoft.com/office/drawing/2014/main" id="{36613081-312D-491D-91FF-C3DEF9664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37755" y="639704"/>
            <a:ext cx="2328748" cy="5577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74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F83F21F-7180-4906-AF39-62DAD6F3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0091" y="415834"/>
            <a:ext cx="1468399" cy="64661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מושגים </a:t>
            </a:r>
          </a:p>
        </p:txBody>
      </p:sp>
      <p:sp>
        <p:nvSpPr>
          <p:cNvPr id="135" name="מציין מיקום תוכן 2">
            <a:extLst>
              <a:ext uri="{FF2B5EF4-FFF2-40B4-BE49-F238E27FC236}">
                <a16:creationId xmlns:a16="http://schemas.microsoft.com/office/drawing/2014/main" id="{2936763A-55FF-49F2-81B9-F1CC213C2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0" y="1676513"/>
            <a:ext cx="4808009" cy="4045018"/>
          </a:xfrm>
        </p:spPr>
        <p:txBody>
          <a:bodyPr>
            <a:normAutofit/>
          </a:bodyPr>
          <a:lstStyle/>
          <a:p>
            <a:r>
              <a:rPr lang="en-US" dirty="0"/>
              <a:t>K1</a:t>
            </a:r>
            <a:r>
              <a:rPr lang="he-IL" dirty="0"/>
              <a:t> –</a:t>
            </a:r>
            <a:r>
              <a:rPr lang="en-US" dirty="0"/>
              <a:t> </a:t>
            </a:r>
            <a:r>
              <a:rPr lang="he-IL" dirty="0"/>
              <a:t>עומק מי הים עד לחומר הטפל (מ’)</a:t>
            </a:r>
          </a:p>
          <a:p>
            <a:r>
              <a:rPr lang="en-US" dirty="0"/>
              <a:t>K2</a:t>
            </a:r>
            <a:r>
              <a:rPr lang="he-IL" dirty="0"/>
              <a:t> –עומק החומר הטפל על ריצפת הסלע  (מ’)</a:t>
            </a:r>
          </a:p>
          <a:p>
            <a:r>
              <a:rPr lang="en-US" dirty="0"/>
              <a:t>K3</a:t>
            </a:r>
            <a:r>
              <a:rPr lang="he-IL" dirty="0"/>
              <a:t> - עומק הסלע לחציבה (מ’)</a:t>
            </a:r>
          </a:p>
          <a:p>
            <a:r>
              <a:rPr lang="en-US" sz="2800" dirty="0"/>
              <a:t>v</a:t>
            </a:r>
            <a:r>
              <a:rPr lang="he-IL" dirty="0"/>
              <a:t> – מרווח בין הקדחים (מ')</a:t>
            </a:r>
          </a:p>
          <a:p>
            <a:r>
              <a:rPr lang="en-US" dirty="0"/>
              <a:t>d</a:t>
            </a:r>
            <a:r>
              <a:rPr lang="he-IL" dirty="0"/>
              <a:t> -קוטר הקדח (ס"מ)</a:t>
            </a:r>
          </a:p>
          <a:p>
            <a:r>
              <a:rPr lang="en-US" dirty="0"/>
              <a:t>-q</a:t>
            </a:r>
            <a:r>
              <a:rPr lang="he-IL" dirty="0"/>
              <a:t>כמות חומר נפץ ספציפית למטר קוב סלע (ק"ג /מ"ק סלע)</a:t>
            </a:r>
          </a:p>
          <a:p>
            <a:r>
              <a:rPr lang="en-US" dirty="0"/>
              <a:t>r</a:t>
            </a:r>
            <a:r>
              <a:rPr lang="he-IL" dirty="0"/>
              <a:t> -צפיפות טעינה של חומר הנפץ (גר'/סמ"ק)</a:t>
            </a:r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  <a:p>
            <a:pPr marL="0" indent="0">
              <a:buNone/>
            </a:pPr>
            <a:endParaRPr lang="he-IL" sz="1700" dirty="0"/>
          </a:p>
          <a:p>
            <a:endParaRPr lang="he-IL" sz="1700" dirty="0"/>
          </a:p>
        </p:txBody>
      </p:sp>
      <p:pic>
        <p:nvPicPr>
          <p:cNvPr id="20" name="תמונה 19">
            <a:extLst>
              <a:ext uri="{FF2B5EF4-FFF2-40B4-BE49-F238E27FC236}">
                <a16:creationId xmlns:a16="http://schemas.microsoft.com/office/drawing/2014/main" id="{E54F95DA-CA77-48F7-8849-41E08D0FE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218" y="765053"/>
            <a:ext cx="4596782" cy="49564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81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864D338-3F94-49DF-AF45-B18C5982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006" y="147619"/>
            <a:ext cx="4096496" cy="60666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שלבי ביצוע החישובים</a:t>
            </a:r>
            <a:br>
              <a:rPr lang="he-IL" dirty="0"/>
            </a:br>
            <a:br>
              <a:rPr lang="he-IL" dirty="0"/>
            </a:br>
            <a:br>
              <a:rPr lang="he-IL" dirty="0"/>
            </a:b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C207E27-0E75-40C6-BDDB-4960305DE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777" y="1665675"/>
            <a:ext cx="11025051" cy="4847168"/>
          </a:xfrm>
        </p:spPr>
        <p:txBody>
          <a:bodyPr>
            <a:noAutofit/>
          </a:bodyPr>
          <a:lstStyle/>
          <a:p>
            <a:endParaRPr lang="he-IL" sz="2800" dirty="0"/>
          </a:p>
          <a:p>
            <a:endParaRPr lang="he-IL" sz="2800" dirty="0"/>
          </a:p>
          <a:p>
            <a:endParaRPr lang="he-IL" sz="2800" dirty="0"/>
          </a:p>
          <a:p>
            <a:pPr marL="0" indent="0">
              <a:buNone/>
            </a:pPr>
            <a:endParaRPr lang="he-IL" sz="3200" dirty="0">
              <a:hlinkClick r:id="" action="ppaction://noaction"/>
            </a:endParaRPr>
          </a:p>
          <a:p>
            <a:pPr marL="0" indent="0">
              <a:buNone/>
            </a:pPr>
            <a:endParaRPr lang="he-IL" sz="3200" dirty="0">
              <a:hlinkClick r:id="" action="ppaction://noaction"/>
            </a:endParaRPr>
          </a:p>
          <a:p>
            <a:pPr marL="0" indent="0">
              <a:buNone/>
            </a:pPr>
            <a:endParaRPr lang="he-IL" sz="28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220A7FC4-FC07-41BC-BCEE-D961683FE7DD}"/>
              </a:ext>
            </a:extLst>
          </p:cNvPr>
          <p:cNvSpPr/>
          <p:nvPr/>
        </p:nvSpPr>
        <p:spPr>
          <a:xfrm>
            <a:off x="5924318" y="3549135"/>
            <a:ext cx="291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 </a:t>
            </a: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02179805-5802-41CE-9D40-BD97A4507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3" y="853698"/>
            <a:ext cx="8547333" cy="17070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44D08C34-2398-4DEB-B33C-9A4BE75E1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930" y="2430759"/>
            <a:ext cx="9577646" cy="11522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תמונה 17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968FD20E-734D-46F4-BEC8-A82922D66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537" y="3738131"/>
            <a:ext cx="8547333" cy="8535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תמונה 19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2B48BD11-325D-42D2-9D1B-57D7483F6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4842" y="4675447"/>
            <a:ext cx="8907028" cy="981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תמונה 21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42CCDD4B-7A08-484D-8924-28C2137FF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4842" y="5754067"/>
            <a:ext cx="8907028" cy="798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357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864D338-3F94-49DF-AF45-B18C5982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1171"/>
            <a:ext cx="5751675" cy="60666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שלבי ביצוע החישובים</a:t>
            </a:r>
            <a:r>
              <a:rPr lang="en-US" dirty="0"/>
              <a:t> -</a:t>
            </a:r>
            <a:r>
              <a:rPr lang="he-IL" dirty="0"/>
              <a:t>המשך</a:t>
            </a:r>
            <a:br>
              <a:rPr lang="he-IL" dirty="0"/>
            </a:br>
            <a:endParaRPr lang="he-IL" dirty="0"/>
          </a:p>
        </p:txBody>
      </p:sp>
      <p:pic>
        <p:nvPicPr>
          <p:cNvPr id="4" name="תמונה 3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78992216-774E-4855-A02B-ED7E8B301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478" y="3518675"/>
            <a:ext cx="8907028" cy="969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תמונה 8" descr="תמונה שמכילה אובייקט&#10;&#10;התיאור נוצר באופן אוטומטי">
            <a:extLst>
              <a:ext uri="{FF2B5EF4-FFF2-40B4-BE49-F238E27FC236}">
                <a16:creationId xmlns:a16="http://schemas.microsoft.com/office/drawing/2014/main" id="{00C84712-A444-4D16-A78D-30C785A63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478" y="2398731"/>
            <a:ext cx="8907028" cy="7925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תמונה 10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4E969F0C-8C2E-4E34-9709-81611B5F6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9478" y="1124518"/>
            <a:ext cx="8907028" cy="8230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תמונה 6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2E776C43-658A-458C-BCE8-78F4D5B756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9478" y="4736144"/>
            <a:ext cx="9041152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5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חיתוך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357</Words>
  <Application>Microsoft Office PowerPoint</Application>
  <PresentationFormat>מסך רחב</PresentationFormat>
  <Paragraphs>66</Paragraphs>
  <Slides>13</Slides>
  <Notes>0</Notes>
  <HiddenSlides>1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7" baseType="lpstr">
      <vt:lpstr>Arial</vt:lpstr>
      <vt:lpstr>Franklin Gothic Book</vt:lpstr>
      <vt:lpstr>Wingdings</vt:lpstr>
      <vt:lpstr>חיתוך</vt:lpstr>
      <vt:lpstr>עבודות פיצוץ תת-מימי  מרצה –ניסים מור  </vt:lpstr>
      <vt:lpstr>עבודות מימיות</vt:lpstr>
      <vt:lpstr>מבנה הקדח</vt:lpstr>
      <vt:lpstr>כללים ועקרונות לעבודה</vt:lpstr>
      <vt:lpstr>מצגת של PowerPoint‏</vt:lpstr>
      <vt:lpstr>נתונים נדרשים טרם תחילת העבודה </vt:lpstr>
      <vt:lpstr>מושגים </vt:lpstr>
      <vt:lpstr>שלבי ביצוע החישובים   </vt:lpstr>
      <vt:lpstr>שלבי ביצוע החישובים -המשך </vt:lpstr>
      <vt:lpstr>שאלת חישוב תת מימי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עבודות פיצוץ איזור מאוכלס  מרצה- ניסים מור</dc:title>
  <dc:creator>ניסים מור</dc:creator>
  <cp:lastModifiedBy>nissim mor</cp:lastModifiedBy>
  <cp:revision>190</cp:revision>
  <dcterms:created xsi:type="dcterms:W3CDTF">2019-09-29T11:14:46Z</dcterms:created>
  <dcterms:modified xsi:type="dcterms:W3CDTF">2024-12-18T07:23:53Z</dcterms:modified>
</cp:coreProperties>
</file>