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  <p:sldMasterId id="2147483660" r:id="rId2"/>
  </p:sldMasterIdLst>
  <p:sldIdLst>
    <p:sldId id="404" r:id="rId3"/>
    <p:sldId id="406" r:id="rId4"/>
    <p:sldId id="405" r:id="rId5"/>
    <p:sldId id="407" r:id="rId6"/>
    <p:sldId id="409" r:id="rId7"/>
    <p:sldId id="408" r:id="rId8"/>
    <p:sldId id="410" r:id="rId9"/>
    <p:sldId id="411" r:id="rId10"/>
    <p:sldId id="418" r:id="rId11"/>
    <p:sldId id="412" r:id="rId12"/>
    <p:sldId id="413" r:id="rId13"/>
    <p:sldId id="414" r:id="rId14"/>
    <p:sldId id="416" r:id="rId15"/>
    <p:sldId id="415" r:id="rId16"/>
    <p:sldId id="421" r:id="rId17"/>
    <p:sldId id="419" r:id="rId18"/>
    <p:sldId id="422" r:id="rId19"/>
    <p:sldId id="257" r:id="rId20"/>
    <p:sldId id="258" r:id="rId21"/>
    <p:sldId id="25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סגנון ביניים 1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3" autoAdjust="0"/>
    <p:restoredTop sz="94366" autoAdjust="0"/>
  </p:normalViewPr>
  <p:slideViewPr>
    <p:cSldViewPr snapToGrid="0">
      <p:cViewPr varScale="1">
        <p:scale>
          <a:sx n="106" d="100"/>
          <a:sy n="106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0948EC-7E55-FAB0-399E-AEEC7E21A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F9331BC-6475-9064-6333-2BF0B62B2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BB94CCF-6CAD-0E4A-82DA-EA79FA68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01A-C120-4966-94C8-E129F9A9F4A7}" type="datetimeFigureOut">
              <a:rPr lang="he-IL" smtClean="0"/>
              <a:t>ה'/תשרי/תשפ"ה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EC4D5A1-D15E-7E94-B7C5-D6119C38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CB3EA7-0994-ABF5-211D-68B98B10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AC0-41E5-4614-B5B7-45ACE588A3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783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4CE54C-BB80-ABF4-27C2-37C45E3B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9F66387-E9EB-1D66-F565-3F8991184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04A48EA-D55D-E54D-F0C7-AADA341B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01A-C120-4966-94C8-E129F9A9F4A7}" type="datetimeFigureOut">
              <a:rPr lang="he-IL" smtClean="0"/>
              <a:t>ה'/תשרי/תשפ"ה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EEB72EB-256C-E0B7-F8F0-E25F7FF4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AF3AB35-1BF9-BCCD-1F5B-5DC7D167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AC0-41E5-4614-B5B7-45ACE588A3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510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7ED2856-201A-CB59-98B6-E6B2B74E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C909B63-073B-36FA-97C1-531FEDBF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EA8AB1B-FC06-FC21-E905-A1D4D89A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01A-C120-4966-94C8-E129F9A9F4A7}" type="datetimeFigureOut">
              <a:rPr lang="he-IL" smtClean="0"/>
              <a:t>ה'/תשרי/תשפ"ה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031A736-79C1-E62D-8DA0-EC54CC93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DD37B08-76C8-DD49-185C-0BBAF8EA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AC0-41E5-4614-B5B7-45ACE588A3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135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87A8A3-0D4E-3EAF-258C-0C796CED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28E484D-AC27-0240-D409-F3A7D060B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2766747-BB87-5B9A-FE13-7BD6F0273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E09BF11-7B0C-5B7C-D11A-73202011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01A-C120-4966-94C8-E129F9A9F4A7}" type="datetimeFigureOut">
              <a:rPr lang="he-IL" smtClean="0"/>
              <a:t>ה'/תשרי/תשפ"ה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4A33CFD-7F93-3987-F26B-3CA642FC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301B65E-0D5A-E95B-0E00-2824CC8A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AC0-41E5-4614-B5B7-45ACE588A3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414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709EB5-405A-B6E5-DFC0-0864F05E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E07A488-EED8-16DF-4DD0-947B61022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B85B97A-F75A-87E1-1C15-E3C0D3402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80AEEB4-242F-F608-061B-3660F2EAE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249A369-D07A-1A5F-D506-C54921EB5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F37B6F9-7647-1536-B5EA-80535754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01A-C120-4966-94C8-E129F9A9F4A7}" type="datetimeFigureOut">
              <a:rPr lang="he-IL" smtClean="0"/>
              <a:t>ה'/תשרי/תשפ"ה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08C1C26-4B2E-EA61-A692-72D4AB75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C31F8B0-D6FD-CEB7-115C-70C042C5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AC0-41E5-4614-B5B7-45ACE588A3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162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F1F0A-1703-B5FD-9F99-520A26BC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1D151D3-E68C-DB0A-7C1D-F23FE11D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01A-C120-4966-94C8-E129F9A9F4A7}" type="datetimeFigureOut">
              <a:rPr lang="he-IL" smtClean="0"/>
              <a:t>ה'/תשרי/תשפ"ה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040BE7D-370A-D37C-09E3-12B3F21C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0D09FD4-56EF-A49C-63EE-20D224FD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AC0-41E5-4614-B5B7-45ACE588A3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7450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FB779387-D3AB-3F5E-D7DD-F095D0EE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01A-C120-4966-94C8-E129F9A9F4A7}" type="datetimeFigureOut">
              <a:rPr lang="he-IL" smtClean="0"/>
              <a:t>ה'/תשרי/תשפ"ה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1294BC1-C963-2AF8-5A77-5F2E6F9C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E0AFE31-8D13-F8BE-0EBD-C08B4E88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AC0-41E5-4614-B5B7-45ACE588A3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953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05E1B8-33D0-7E16-96AE-CC1F1D37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C15896D-2A00-AC17-08FB-4915AD741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33A4390-DBCE-C46C-0533-CFEB4BB41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C8AE3C2-E7C8-6800-F079-9E01A89F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01A-C120-4966-94C8-E129F9A9F4A7}" type="datetimeFigureOut">
              <a:rPr lang="he-IL" smtClean="0"/>
              <a:t>ה'/תשרי/תשפ"ה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8DFD7C9-82A5-E8DF-B30E-B8B34E41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1D67587-F7D8-79ED-F8AE-5C6D51CA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AC0-41E5-4614-B5B7-45ACE588A3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417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2105EB-171A-65BC-0965-CE3D520B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04E3799-D0AD-BC37-BA03-AB3D35EEE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F777248-A0C9-F8B9-44BB-757D89614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749957E-E5E8-158A-5C5A-9D5EE46D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01A-C120-4966-94C8-E129F9A9F4A7}" type="datetimeFigureOut">
              <a:rPr lang="he-IL" smtClean="0"/>
              <a:t>ה'/תשרי/תשפ"ה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69ECB14-D3D2-23AF-0EF7-C9B70218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E57EBDE-075A-42DB-4A3E-24D50AA5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AC0-41E5-4614-B5B7-45ACE588A3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7206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39E396-0CBE-39FF-8D42-8A019781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3D670C3-BE68-E0E9-00C9-3265BD47A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EAFE32-F93C-09C8-0215-1DB2FD20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01A-C120-4966-94C8-E129F9A9F4A7}" type="datetimeFigureOut">
              <a:rPr lang="he-IL" smtClean="0"/>
              <a:t>ה'/תשרי/תשפ"ה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9D9953F-7600-6B3D-AFF3-0C9CE0D9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B813AA9-506A-6E14-F0FA-440907B9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AC0-41E5-4614-B5B7-45ACE588A3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3771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01C8962-24CC-FB0C-88C5-2574DAAA3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9B388F7-D059-F923-6BD8-77C1C6633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7516A46-094E-F8C3-5A82-0F9ADC36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01A-C120-4966-94C8-E129F9A9F4A7}" type="datetimeFigureOut">
              <a:rPr lang="he-IL" smtClean="0"/>
              <a:t>ה'/תשרי/תשפ"ה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2606083-4D76-4260-9C15-CD13C68A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421300A-D03C-6204-2EB0-D8E45429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AC0-41E5-4614-B5B7-45ACE588A3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181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1277228-9F2E-EE74-C666-019556B82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D217172-910D-AFFF-89F9-BBDBA8A6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1C08F3A-B8EC-1359-33F7-EBC7A2026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5601A-C120-4966-94C8-E129F9A9F4A7}" type="datetimeFigureOut">
              <a:rPr lang="he-IL" smtClean="0"/>
              <a:t>ה'/תשרי/תשפ"ה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E24D36-35CC-01D9-DC86-C45DC75BF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5FC0C38-7955-4030-D785-C7C009012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2AC0-41E5-4614-B5B7-45ACE588A3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55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5E343AC-9B8D-46F8-AC55-84C2D112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8167" y="1314922"/>
            <a:ext cx="3176246" cy="3000139"/>
          </a:xfrm>
        </p:spPr>
        <p:txBody>
          <a:bodyPr>
            <a:normAutofit/>
          </a:bodyPr>
          <a:lstStyle/>
          <a:p>
            <a:pPr algn="l"/>
            <a:r>
              <a:rPr lang="he-IL" sz="4800" dirty="0"/>
              <a:t>חשמל</a:t>
            </a:r>
            <a:br>
              <a:rPr lang="he-IL" sz="4800" dirty="0"/>
            </a:br>
            <a:br>
              <a:rPr lang="he-IL" sz="4800" dirty="0"/>
            </a:br>
            <a:endParaRPr lang="he-IL" sz="3100" dirty="0"/>
          </a:p>
        </p:txBody>
      </p:sp>
      <p:pic>
        <p:nvPicPr>
          <p:cNvPr id="1026" name="Picture 2" descr="תוצאת תמונה עבור עמודי חשמל">
            <a:extLst>
              <a:ext uri="{FF2B5EF4-FFF2-40B4-BE49-F238E27FC236}">
                <a16:creationId xmlns:a16="http://schemas.microsoft.com/office/drawing/2014/main" id="{38E3DDA6-BAE8-40CB-B249-6A13A231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68" y="1090612"/>
            <a:ext cx="66675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43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675905-80BE-408C-97B0-FB028499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766" y="685800"/>
            <a:ext cx="7350034" cy="67273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עקרונות וכללים במעגל מקבילי של נפצים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1112D8-35D7-4102-B657-8476C4A6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279" y="2171700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he-IL" sz="2800" dirty="0"/>
              <a:t>התנגדות הנפצים במעגל שווה להתנגדות נפץ אחד לחלק למספר נפצים.</a:t>
            </a:r>
          </a:p>
          <a:p>
            <a:pPr marL="0" indent="0">
              <a:buNone/>
            </a:pPr>
            <a:r>
              <a:rPr lang="he-IL" sz="2800" dirty="0"/>
              <a:t>         </a:t>
            </a:r>
            <a:r>
              <a:rPr lang="en-US" sz="2800" dirty="0"/>
              <a:t>R  = </a:t>
            </a:r>
            <a:r>
              <a:rPr lang="en-US" sz="2800" u="sng" dirty="0"/>
              <a:t>r</a:t>
            </a:r>
            <a:endParaRPr lang="he-IL" sz="2800" u="sng" dirty="0"/>
          </a:p>
          <a:p>
            <a:r>
              <a:rPr lang="he-IL" sz="2800" dirty="0"/>
              <a:t>במעגל מקבילי הזרם </a:t>
            </a:r>
            <a:r>
              <a:rPr lang="he-IL" sz="2800" dirty="0" err="1"/>
              <a:t>המנימאלי</a:t>
            </a:r>
            <a:r>
              <a:rPr lang="he-IL" sz="2800" dirty="0"/>
              <a:t> הנדרש לכל נפץ עומד על 0.6 אמפר</a:t>
            </a:r>
            <a:r>
              <a:rPr lang="en-US" sz="2800" dirty="0"/>
              <a:t>  (A) </a:t>
            </a:r>
          </a:p>
          <a:p>
            <a:r>
              <a:rPr lang="he-IL" sz="2800" dirty="0"/>
              <a:t>כל נפץ מקבל את מתח המקור</a:t>
            </a:r>
            <a:r>
              <a:rPr lang="en-US" sz="2800" dirty="0"/>
              <a:t>.</a:t>
            </a:r>
            <a:endParaRPr lang="he-IL" sz="2800" dirty="0"/>
          </a:p>
          <a:p>
            <a:r>
              <a:rPr lang="he-IL" sz="2800" dirty="0"/>
              <a:t>ההתנגדות השקולה של המעגל שווה לסכום ההתנגדות של הנפצים ושל המוליכים החשמליים.(מוליכי העזר)</a:t>
            </a:r>
          </a:p>
          <a:p>
            <a:pPr marL="0" indent="0">
              <a:buNone/>
            </a:pPr>
            <a:r>
              <a:rPr lang="he-IL" sz="2800" dirty="0"/>
              <a:t>    </a:t>
            </a:r>
            <a:r>
              <a:rPr lang="en-US" sz="2800" dirty="0"/>
              <a:t>R   = R   +  R</a:t>
            </a:r>
            <a:endParaRPr lang="he-IL" sz="2800" dirty="0"/>
          </a:p>
          <a:p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FE51438-C73E-422A-A192-0988FC730B78}"/>
              </a:ext>
            </a:extLst>
          </p:cNvPr>
          <p:cNvSpPr txBox="1"/>
          <p:nvPr/>
        </p:nvSpPr>
        <p:spPr>
          <a:xfrm>
            <a:off x="9811265" y="2975919"/>
            <a:ext cx="3369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N</a:t>
            </a:r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D5392FF-743D-4784-9B19-A53A7DE5FB0B}"/>
              </a:ext>
            </a:extLst>
          </p:cNvPr>
          <p:cNvSpPr txBox="1"/>
          <p:nvPr/>
        </p:nvSpPr>
        <p:spPr>
          <a:xfrm>
            <a:off x="10270464" y="3014019"/>
            <a:ext cx="3097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n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9805604-D065-4485-85DC-E61AC3A3031A}"/>
              </a:ext>
            </a:extLst>
          </p:cNvPr>
          <p:cNvSpPr txBox="1"/>
          <p:nvPr/>
        </p:nvSpPr>
        <p:spPr>
          <a:xfrm>
            <a:off x="9288655" y="5236396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51D69DB-0EBF-4A51-8400-E35EB06B7F39}"/>
              </a:ext>
            </a:extLst>
          </p:cNvPr>
          <p:cNvSpPr txBox="1"/>
          <p:nvPr/>
        </p:nvSpPr>
        <p:spPr>
          <a:xfrm>
            <a:off x="10011530" y="5236396"/>
            <a:ext cx="3369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N</a:t>
            </a:r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CC98541-CDCF-4906-BE9C-F8C0414AF0BF}"/>
              </a:ext>
            </a:extLst>
          </p:cNvPr>
          <p:cNvSpPr txBox="1"/>
          <p:nvPr/>
        </p:nvSpPr>
        <p:spPr>
          <a:xfrm>
            <a:off x="10903604" y="5308149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5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47CEC5-69E8-42F7-9FA1-A83DC0E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330" y="672642"/>
            <a:ext cx="4972595" cy="65837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חישוב מעגל מקבילי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EB47532-2B7C-418A-B476-8720D860F16D}"/>
              </a:ext>
            </a:extLst>
          </p:cNvPr>
          <p:cNvSpPr/>
          <p:nvPr/>
        </p:nvSpPr>
        <p:spPr>
          <a:xfrm>
            <a:off x="2429690" y="29239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סכום ההתנגדות הכללית של המעגל</a:t>
            </a:r>
          </a:p>
          <a:p>
            <a:pPr algn="r"/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(התנגדות נפצים פלוס התנגדות מוליכים)</a:t>
            </a:r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C13C032-5237-471C-8DE2-4BBBFE8323E3}"/>
              </a:ext>
            </a:extLst>
          </p:cNvPr>
          <p:cNvSpPr/>
          <p:nvPr/>
        </p:nvSpPr>
        <p:spPr>
          <a:xfrm>
            <a:off x="2429690" y="41812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זרם כללי              </a:t>
            </a:r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זרם מינימאלי על נפץ (0.6 אמפר)  כפול מספר ענפים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DCC4744-3D04-4839-AE6C-00063B827F9C}"/>
              </a:ext>
            </a:extLst>
          </p:cNvPr>
          <p:cNvSpPr/>
          <p:nvPr/>
        </p:nvSpPr>
        <p:spPr>
          <a:xfrm>
            <a:off x="2429690" y="54385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המתח הכללי.</a:t>
            </a:r>
          </a:p>
          <a:p>
            <a:pPr lvl="0" algn="r"/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(זרם כללי כפול התנגדות כללית)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A4E297B-44AF-4C3B-B34C-BBDB8F43C570}"/>
              </a:ext>
            </a:extLst>
          </p:cNvPr>
          <p:cNvSpPr txBox="1"/>
          <p:nvPr/>
        </p:nvSpPr>
        <p:spPr>
          <a:xfrm>
            <a:off x="3133208" y="3020271"/>
            <a:ext cx="162256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 R + R</a:t>
            </a:r>
            <a:endParaRPr lang="he-IL" sz="28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875AA54-3EB1-4733-B695-313C4B6C8E8E}"/>
              </a:ext>
            </a:extLst>
          </p:cNvPr>
          <p:cNvSpPr txBox="1"/>
          <p:nvPr/>
        </p:nvSpPr>
        <p:spPr>
          <a:xfrm>
            <a:off x="3335382" y="3273792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44CA0CA-5337-489C-99FE-D21655985BAC}"/>
              </a:ext>
            </a:extLst>
          </p:cNvPr>
          <p:cNvSpPr txBox="1"/>
          <p:nvPr/>
        </p:nvSpPr>
        <p:spPr>
          <a:xfrm>
            <a:off x="4585182" y="3223976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2C7064C-2401-4954-A0C9-30B2D342BF07}"/>
              </a:ext>
            </a:extLst>
          </p:cNvPr>
          <p:cNvSpPr txBox="1"/>
          <p:nvPr/>
        </p:nvSpPr>
        <p:spPr>
          <a:xfrm>
            <a:off x="3483820" y="5648980"/>
            <a:ext cx="135165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V= I X R</a:t>
            </a:r>
            <a:endParaRPr lang="he-IL" sz="28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DAAD320-4160-4103-8CF2-8B89BDB31E8C}"/>
              </a:ext>
            </a:extLst>
          </p:cNvPr>
          <p:cNvSpPr txBox="1"/>
          <p:nvPr/>
        </p:nvSpPr>
        <p:spPr>
          <a:xfrm>
            <a:off x="3965985" y="3281881"/>
            <a:ext cx="3369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N</a:t>
            </a:r>
            <a:endParaRPr lang="he-IL" dirty="0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F927F849-1EA1-4C18-B211-D08B64F6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90" y="1628680"/>
            <a:ext cx="887044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4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D37B01-D471-49CA-BB49-A9F97C20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589" y="224246"/>
            <a:ext cx="3884022" cy="6926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חיבור טורים במקביל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37CCC878-B9EC-417B-8CCF-73C010FDD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47689"/>
              </p:ext>
            </p:extLst>
          </p:nvPr>
        </p:nvGraphicFramePr>
        <p:xfrm>
          <a:off x="6862354" y="2342164"/>
          <a:ext cx="4833257" cy="265871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33257">
                  <a:extLst>
                    <a:ext uri="{9D8B030D-6E8A-4147-A177-3AD203B41FA5}">
                      <a16:colId xmlns:a16="http://schemas.microsoft.com/office/drawing/2014/main" val="3278040373"/>
                    </a:ext>
                  </a:extLst>
                </a:gridCol>
              </a:tblGrid>
              <a:tr h="49268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יתרונות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917471"/>
                  </a:ext>
                </a:extLst>
              </a:tr>
              <a:tr h="492685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כל טור נפצים מקבל את מתח הרשת במלואו.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16970"/>
                  </a:ext>
                </a:extLst>
              </a:tr>
              <a:tr h="542538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הפעלת כמות גדולה של נפצים על ידי מקור זרם נתון.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855852"/>
                  </a:ext>
                </a:extLst>
              </a:tr>
              <a:tr h="850388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אפשרות לבדוק כל טור בנפרד באמצעות מכשיר חשמלי.(אום מטר)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331453"/>
                  </a:ext>
                </a:extLst>
              </a:tr>
            </a:tbl>
          </a:graphicData>
        </a:graphic>
      </p:graphicFrame>
      <p:pic>
        <p:nvPicPr>
          <p:cNvPr id="5" name="תמונה 4">
            <a:extLst>
              <a:ext uri="{FF2B5EF4-FFF2-40B4-BE49-F238E27FC236}">
                <a16:creationId xmlns:a16="http://schemas.microsoft.com/office/drawing/2014/main" id="{0B30F64D-4E90-48E8-AC68-44AB8BFE4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38" y="2438691"/>
            <a:ext cx="3025571" cy="222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0B9D66-302B-4011-9847-CEB8BB6C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245" y="203553"/>
            <a:ext cx="5447509" cy="67601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מושגים במעגל טורים במקביל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84F7E5-4402-4220-ACEE-60ABE372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326" y="1638300"/>
            <a:ext cx="9601200" cy="3909060"/>
          </a:xfrm>
        </p:spPr>
        <p:txBody>
          <a:bodyPr>
            <a:noAutofit/>
          </a:bodyPr>
          <a:lstStyle/>
          <a:p>
            <a:r>
              <a:rPr lang="en-US" sz="2800" dirty="0"/>
              <a:t>r</a:t>
            </a:r>
            <a:r>
              <a:rPr lang="he-IL" sz="2800" dirty="0"/>
              <a:t> התנגדות נפץ אחד באומים</a:t>
            </a:r>
          </a:p>
          <a:p>
            <a:r>
              <a:rPr lang="en-US" sz="2800" dirty="0"/>
              <a:t>  R1</a:t>
            </a:r>
            <a:r>
              <a:rPr lang="he-IL" sz="2800" dirty="0"/>
              <a:t>סכום התנגדות טור נפצים באומים</a:t>
            </a:r>
          </a:p>
          <a:p>
            <a:r>
              <a:rPr lang="en-US" sz="2800" dirty="0"/>
              <a:t>R</a:t>
            </a:r>
            <a:r>
              <a:rPr lang="he-IL" sz="2800" dirty="0"/>
              <a:t> התנגדות מוליכי העזר החשמליים באומים</a:t>
            </a:r>
          </a:p>
          <a:p>
            <a:r>
              <a:rPr lang="en-US" sz="2800" dirty="0"/>
              <a:t> R </a:t>
            </a:r>
            <a:r>
              <a:rPr lang="he-IL" sz="2800" dirty="0"/>
              <a:t>התנגדות כללית של המעגל באומים</a:t>
            </a:r>
          </a:p>
          <a:p>
            <a:r>
              <a:rPr lang="en-US" sz="2800" dirty="0"/>
              <a:t>I</a:t>
            </a:r>
            <a:r>
              <a:rPr lang="he-IL" sz="2800" dirty="0"/>
              <a:t> זרם כללי במעגל באמפרים(</a:t>
            </a:r>
            <a:r>
              <a:rPr lang="en-US" sz="2800" dirty="0"/>
              <a:t>A</a:t>
            </a:r>
            <a:r>
              <a:rPr lang="he-IL" sz="2800" dirty="0"/>
              <a:t>)</a:t>
            </a:r>
          </a:p>
          <a:p>
            <a:r>
              <a:rPr lang="en-US" sz="2800" dirty="0"/>
              <a:t>V</a:t>
            </a:r>
            <a:r>
              <a:rPr lang="he-IL" sz="2800" dirty="0"/>
              <a:t> מתח כללי במעגל בוולטים.(</a:t>
            </a:r>
            <a:r>
              <a:rPr lang="en-US" sz="2800" dirty="0"/>
              <a:t>V</a:t>
            </a:r>
            <a:r>
              <a:rPr lang="he-IL" sz="2800" dirty="0"/>
              <a:t>)</a:t>
            </a:r>
          </a:p>
          <a:p>
            <a:r>
              <a:rPr lang="en-US" sz="2800" dirty="0"/>
              <a:t>n</a:t>
            </a:r>
            <a:r>
              <a:rPr lang="he-IL" sz="2800" dirty="0"/>
              <a:t> מספר נפצים בטור.</a:t>
            </a:r>
          </a:p>
          <a:p>
            <a:r>
              <a:rPr lang="en-US" sz="2800" dirty="0"/>
              <a:t>N</a:t>
            </a:r>
            <a:r>
              <a:rPr lang="he-IL" sz="2800" dirty="0"/>
              <a:t> מספר טורים במקביל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10671D1-EE1D-4067-9799-A858AAEAC6FC}"/>
              </a:ext>
            </a:extLst>
          </p:cNvPr>
          <p:cNvSpPr txBox="1"/>
          <p:nvPr/>
        </p:nvSpPr>
        <p:spPr>
          <a:xfrm>
            <a:off x="11032170" y="2964107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B767BC1-B401-4B5A-A3E1-CFFC4416942F}"/>
              </a:ext>
            </a:extLst>
          </p:cNvPr>
          <p:cNvSpPr txBox="1"/>
          <p:nvPr/>
        </p:nvSpPr>
        <p:spPr>
          <a:xfrm>
            <a:off x="10921403" y="3429000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pic>
        <p:nvPicPr>
          <p:cNvPr id="7" name="Picture 4" descr="תוצאת תמונה עבור אות אומגה">
            <a:extLst>
              <a:ext uri="{FF2B5EF4-FFF2-40B4-BE49-F238E27FC236}">
                <a16:creationId xmlns:a16="http://schemas.microsoft.com/office/drawing/2014/main" id="{04722100-DE6B-4099-9292-7DAFDC12B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29000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תוצאת תמונה עבור אות אומגה">
            <a:extLst>
              <a:ext uri="{FF2B5EF4-FFF2-40B4-BE49-F238E27FC236}">
                <a16:creationId xmlns:a16="http://schemas.microsoft.com/office/drawing/2014/main" id="{D230FAFE-B138-4D01-AD5B-8587B9B88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10" y="2878183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תוצאת תמונה עבור אות אומגה">
            <a:extLst>
              <a:ext uri="{FF2B5EF4-FFF2-40B4-BE49-F238E27FC236}">
                <a16:creationId xmlns:a16="http://schemas.microsoft.com/office/drawing/2014/main" id="{2A030ADC-CAE3-46E8-BD02-0D165CEB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304426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תוצאת תמונה עבור אות אומגה">
            <a:extLst>
              <a:ext uri="{FF2B5EF4-FFF2-40B4-BE49-F238E27FC236}">
                <a16:creationId xmlns:a16="http://schemas.microsoft.com/office/drawing/2014/main" id="{EBF03E15-3928-4020-9451-7957065F9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44" y="1770017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66AACCC-8698-4427-BC1C-74D63B8C1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4"/>
          <a:stretch/>
        </p:blipFill>
        <p:spPr>
          <a:xfrm>
            <a:off x="1856063" y="1844857"/>
            <a:ext cx="3029975" cy="1488582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1160354-C7C4-4F3F-97B0-C9C4FBECC067}"/>
              </a:ext>
            </a:extLst>
          </p:cNvPr>
          <p:cNvSpPr txBox="1"/>
          <p:nvPr/>
        </p:nvSpPr>
        <p:spPr>
          <a:xfrm>
            <a:off x="2072640" y="1556913"/>
            <a:ext cx="2090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r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AA04E7CF-0D08-45A1-95B9-6AF6959495C5}"/>
              </a:ext>
            </a:extLst>
          </p:cNvPr>
          <p:cNvSpPr txBox="1"/>
          <p:nvPr/>
        </p:nvSpPr>
        <p:spPr>
          <a:xfrm>
            <a:off x="3143795" y="3333439"/>
            <a:ext cx="2888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v</a:t>
            </a:r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251341C-3597-40AC-8C2B-702A47BE0BE5}"/>
              </a:ext>
            </a:extLst>
          </p:cNvPr>
          <p:cNvSpPr txBox="1"/>
          <p:nvPr/>
        </p:nvSpPr>
        <p:spPr>
          <a:xfrm>
            <a:off x="1607957" y="2693517"/>
            <a:ext cx="2423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I</a:t>
            </a:r>
            <a:endParaRPr lang="he-IL" dirty="0"/>
          </a:p>
        </p:txBody>
      </p:sp>
      <p:sp>
        <p:nvSpPr>
          <p:cNvPr id="14" name="חץ: למעלה 13">
            <a:extLst>
              <a:ext uri="{FF2B5EF4-FFF2-40B4-BE49-F238E27FC236}">
                <a16:creationId xmlns:a16="http://schemas.microsoft.com/office/drawing/2014/main" id="{0E2D7F8E-9E24-4E81-8CA6-9495E7BB4EEB}"/>
              </a:ext>
            </a:extLst>
          </p:cNvPr>
          <p:cNvSpPr/>
          <p:nvPr/>
        </p:nvSpPr>
        <p:spPr>
          <a:xfrm>
            <a:off x="1800372" y="2785850"/>
            <a:ext cx="140723" cy="184666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3D3A36B-0397-48A2-A9D2-B20F97BAFBA6}"/>
              </a:ext>
            </a:extLst>
          </p:cNvPr>
          <p:cNvSpPr txBox="1"/>
          <p:nvPr/>
        </p:nvSpPr>
        <p:spPr>
          <a:xfrm>
            <a:off x="4902927" y="1699963"/>
            <a:ext cx="4603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R1</a:t>
            </a:r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76A085CF-1D01-4FC9-A273-5B246C3360D1}"/>
              </a:ext>
            </a:extLst>
          </p:cNvPr>
          <p:cNvSpPr txBox="1"/>
          <p:nvPr/>
        </p:nvSpPr>
        <p:spPr>
          <a:xfrm>
            <a:off x="4918372" y="2219816"/>
            <a:ext cx="4603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R2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17626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675905-80BE-408C-97B0-FB028499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85800"/>
            <a:ext cx="8534400" cy="69015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עקרונות וכללים במעגל טורים במקביל של נפצים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1112D8-35D7-4102-B657-8476C4A6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279" y="2171700"/>
            <a:ext cx="9601200" cy="3581400"/>
          </a:xfrm>
        </p:spPr>
        <p:txBody>
          <a:bodyPr>
            <a:normAutofit fontScale="92500" lnSpcReduction="10000"/>
          </a:bodyPr>
          <a:lstStyle/>
          <a:p>
            <a:r>
              <a:rPr lang="he-IL" sz="2800" dirty="0"/>
              <a:t>מספר הנפצים המחוברים בטור מוגבלים עד למאה נפצים יחד.</a:t>
            </a:r>
            <a:endParaRPr lang="en-US" sz="2800" dirty="0"/>
          </a:p>
          <a:p>
            <a:r>
              <a:rPr lang="he-IL" sz="2800" dirty="0"/>
              <a:t>ההתנגדות של טור אחד שווה להתנגדות נפץ כפול מספר הנפצים בטור</a:t>
            </a:r>
            <a:r>
              <a:rPr lang="en-US" sz="2800" dirty="0"/>
              <a:t>.</a:t>
            </a:r>
          </a:p>
          <a:p>
            <a:r>
              <a:rPr lang="he-IL" sz="2800" dirty="0"/>
              <a:t>ההתנגדות של כל הנפצים מחושבת על פי נוסחה</a:t>
            </a:r>
          </a:p>
          <a:p>
            <a:endParaRPr lang="he-IL" sz="2800" dirty="0"/>
          </a:p>
          <a:p>
            <a:r>
              <a:rPr lang="he-IL" sz="2800" dirty="0"/>
              <a:t>ההתנגדות השקולה של המעגל שווה לסכום ההתנגדות של כל הטורים ושל המוליכים החשמליים(מוליכי העזר)</a:t>
            </a:r>
            <a:endParaRPr lang="he-IL" sz="2800" u="sng" dirty="0"/>
          </a:p>
          <a:p>
            <a:r>
              <a:rPr lang="he-IL" sz="2800" dirty="0"/>
              <a:t>לכל טור נפצים יש להקציב זרם מינימלי של 1.5 אמפר (עוצמת הזרם הכללית היא מכפלה של מספר הטורים)</a:t>
            </a:r>
          </a:p>
          <a:p>
            <a:endParaRPr lang="he-IL" sz="2800" dirty="0"/>
          </a:p>
          <a:p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B7236FD-059B-4AFF-AFF1-50D8D8B0F7BD}"/>
              </a:ext>
            </a:extLst>
          </p:cNvPr>
          <p:cNvSpPr txBox="1"/>
          <p:nvPr/>
        </p:nvSpPr>
        <p:spPr>
          <a:xfrm>
            <a:off x="3654983" y="3255852"/>
            <a:ext cx="162256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 R + R</a:t>
            </a:r>
            <a:endParaRPr lang="he-IL" sz="280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84BB42D-B5FE-4307-BCFE-C9B3DD1BAFC7}"/>
              </a:ext>
            </a:extLst>
          </p:cNvPr>
          <p:cNvSpPr txBox="1"/>
          <p:nvPr/>
        </p:nvSpPr>
        <p:spPr>
          <a:xfrm>
            <a:off x="4283360" y="2967334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4F101BA-6BE0-4E35-B686-6E8842C6C5C0}"/>
              </a:ext>
            </a:extLst>
          </p:cNvPr>
          <p:cNvSpPr txBox="1"/>
          <p:nvPr/>
        </p:nvSpPr>
        <p:spPr>
          <a:xfrm>
            <a:off x="4887023" y="2967335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2B71526-13D9-425C-881E-040B3BCA964E}"/>
              </a:ext>
            </a:extLst>
          </p:cNvPr>
          <p:cNvSpPr txBox="1"/>
          <p:nvPr/>
        </p:nvSpPr>
        <p:spPr>
          <a:xfrm>
            <a:off x="3679697" y="2967334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D887853-DF4A-492D-9B7D-1253FBCF8892}"/>
              </a:ext>
            </a:extLst>
          </p:cNvPr>
          <p:cNvSpPr txBox="1"/>
          <p:nvPr/>
        </p:nvSpPr>
        <p:spPr>
          <a:xfrm>
            <a:off x="3862600" y="3428999"/>
            <a:ext cx="2525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B158FFD-5A86-4ED8-92C7-43A55365E30D}"/>
              </a:ext>
            </a:extLst>
          </p:cNvPr>
          <p:cNvSpPr txBox="1"/>
          <p:nvPr/>
        </p:nvSpPr>
        <p:spPr>
          <a:xfrm>
            <a:off x="5069926" y="3463601"/>
            <a:ext cx="319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C73B943-454E-4340-B6D3-54A44E5C19E2}"/>
              </a:ext>
            </a:extLst>
          </p:cNvPr>
          <p:cNvSpPr txBox="1"/>
          <p:nvPr/>
        </p:nvSpPr>
        <p:spPr>
          <a:xfrm>
            <a:off x="4466263" y="3517462"/>
            <a:ext cx="319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134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47CEC5-69E8-42F7-9FA1-A83DC0E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846" y="672642"/>
            <a:ext cx="5974080" cy="69934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חישוב מעגל טורים במקביל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BD5E3C0-E8E5-43BF-BFA5-18AC47FFD8C1}"/>
              </a:ext>
            </a:extLst>
          </p:cNvPr>
          <p:cNvSpPr/>
          <p:nvPr/>
        </p:nvSpPr>
        <p:spPr>
          <a:xfrm>
            <a:off x="2525484" y="152465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סכום התנגדות הנפצים בטור.  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EB47532-2B7C-418A-B476-8720D860F16D}"/>
              </a:ext>
            </a:extLst>
          </p:cNvPr>
          <p:cNvSpPr/>
          <p:nvPr/>
        </p:nvSpPr>
        <p:spPr>
          <a:xfrm>
            <a:off x="2525484" y="2713950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התנגדות שקולה של כל טורי הנפצים.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C13C032-5237-471C-8DE2-4BBBFE8323E3}"/>
              </a:ext>
            </a:extLst>
          </p:cNvPr>
          <p:cNvSpPr/>
          <p:nvPr/>
        </p:nvSpPr>
        <p:spPr>
          <a:xfrm>
            <a:off x="2429689" y="3869838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התנגדות שקולה של כל המעגל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DCC4744-3D04-4839-AE6C-00063B827F9C}"/>
              </a:ext>
            </a:extLst>
          </p:cNvPr>
          <p:cNvSpPr/>
          <p:nvPr/>
        </p:nvSpPr>
        <p:spPr>
          <a:xfrm>
            <a:off x="2429688" y="4971778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 מציאת הזרם הכללי -1.5 אמפר כפול מספר הענפים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9D8FFCC-A739-4F78-A685-1D9FC7727DC6}"/>
              </a:ext>
            </a:extLst>
          </p:cNvPr>
          <p:cNvSpPr txBox="1"/>
          <p:nvPr/>
        </p:nvSpPr>
        <p:spPr>
          <a:xfrm>
            <a:off x="3807626" y="1858957"/>
            <a:ext cx="70403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</a:t>
            </a:r>
            <a:endParaRPr lang="he-IL" sz="28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A4E297B-44AF-4C3B-B34C-BBDB8F43C570}"/>
              </a:ext>
            </a:extLst>
          </p:cNvPr>
          <p:cNvSpPr txBox="1"/>
          <p:nvPr/>
        </p:nvSpPr>
        <p:spPr>
          <a:xfrm>
            <a:off x="3127761" y="3019301"/>
            <a:ext cx="162256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 R + R</a:t>
            </a:r>
            <a:endParaRPr lang="he-IL" sz="28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875AA54-3EB1-4733-B695-313C4B6C8E8E}"/>
              </a:ext>
            </a:extLst>
          </p:cNvPr>
          <p:cNvSpPr txBox="1"/>
          <p:nvPr/>
        </p:nvSpPr>
        <p:spPr>
          <a:xfrm>
            <a:off x="3343025" y="3292971"/>
            <a:ext cx="2525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A6BDE16-D9D7-4481-81AA-1C33ED0B9B27}"/>
              </a:ext>
            </a:extLst>
          </p:cNvPr>
          <p:cNvSpPr txBox="1"/>
          <p:nvPr/>
        </p:nvSpPr>
        <p:spPr>
          <a:xfrm>
            <a:off x="3180531" y="2003431"/>
            <a:ext cx="65274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נפצים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018EFBC-23F7-4E63-AA4E-0F35B089DDC7}"/>
              </a:ext>
            </a:extLst>
          </p:cNvPr>
          <p:cNvSpPr txBox="1"/>
          <p:nvPr/>
        </p:nvSpPr>
        <p:spPr>
          <a:xfrm>
            <a:off x="3191296" y="4067635"/>
            <a:ext cx="40427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</a:t>
            </a:r>
            <a:endParaRPr lang="he-IL" sz="28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A78D72C7-4A36-4EF5-8044-EC0FB2061134}"/>
              </a:ext>
            </a:extLst>
          </p:cNvPr>
          <p:cNvSpPr txBox="1"/>
          <p:nvPr/>
        </p:nvSpPr>
        <p:spPr>
          <a:xfrm>
            <a:off x="3424935" y="4329245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486C511C-FC9F-4BAD-9060-407FDE4B852B}"/>
              </a:ext>
            </a:extLst>
          </p:cNvPr>
          <p:cNvSpPr txBox="1"/>
          <p:nvPr/>
        </p:nvSpPr>
        <p:spPr>
          <a:xfrm>
            <a:off x="4511665" y="1846908"/>
            <a:ext cx="73609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r x n</a:t>
            </a:r>
            <a:endParaRPr lang="he-IL" sz="2400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E2930BA-3521-4968-A51C-871B64A8F916}"/>
              </a:ext>
            </a:extLst>
          </p:cNvPr>
          <p:cNvSpPr txBox="1"/>
          <p:nvPr/>
        </p:nvSpPr>
        <p:spPr>
          <a:xfrm>
            <a:off x="3424935" y="3345938"/>
            <a:ext cx="319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6E8F7512-A17C-4968-9D09-2608F79AECE8}"/>
              </a:ext>
            </a:extLst>
          </p:cNvPr>
          <p:cNvSpPr txBox="1"/>
          <p:nvPr/>
        </p:nvSpPr>
        <p:spPr>
          <a:xfrm>
            <a:off x="3141096" y="2771968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96C402CD-1793-44CC-A2D1-12D9231C63DB}"/>
              </a:ext>
            </a:extLst>
          </p:cNvPr>
          <p:cNvSpPr txBox="1"/>
          <p:nvPr/>
        </p:nvSpPr>
        <p:spPr>
          <a:xfrm>
            <a:off x="3740522" y="2742804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E6735D75-780E-4248-AB5F-6236E22D9CD2}"/>
              </a:ext>
            </a:extLst>
          </p:cNvPr>
          <p:cNvSpPr txBox="1"/>
          <p:nvPr/>
        </p:nvSpPr>
        <p:spPr>
          <a:xfrm>
            <a:off x="4351530" y="2742804"/>
            <a:ext cx="3658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1</a:t>
            </a:r>
            <a:endParaRPr lang="he-IL" sz="2400" u="sng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AC3FA636-20ED-483E-9F1D-3FD32A8F9C39}"/>
              </a:ext>
            </a:extLst>
          </p:cNvPr>
          <p:cNvSpPr txBox="1"/>
          <p:nvPr/>
        </p:nvSpPr>
        <p:spPr>
          <a:xfrm>
            <a:off x="3927969" y="3292222"/>
            <a:ext cx="319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58FF9AFB-5F40-4AC5-898A-FFC143477B6C}"/>
              </a:ext>
            </a:extLst>
          </p:cNvPr>
          <p:cNvSpPr txBox="1"/>
          <p:nvPr/>
        </p:nvSpPr>
        <p:spPr>
          <a:xfrm>
            <a:off x="4563822" y="3280911"/>
            <a:ext cx="2351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F6193420-F4E7-415A-BF10-94EFE8B78445}"/>
              </a:ext>
            </a:extLst>
          </p:cNvPr>
          <p:cNvSpPr txBox="1"/>
          <p:nvPr/>
        </p:nvSpPr>
        <p:spPr>
          <a:xfrm>
            <a:off x="3616260" y="4065002"/>
            <a:ext cx="122831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=R + R</a:t>
            </a:r>
          </a:p>
          <a:p>
            <a:endParaRPr lang="he-IL" dirty="0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6EBA19EB-E63E-4469-94E4-EA6A4C6A1D9F}"/>
              </a:ext>
            </a:extLst>
          </p:cNvPr>
          <p:cNvSpPr txBox="1"/>
          <p:nvPr/>
        </p:nvSpPr>
        <p:spPr>
          <a:xfrm>
            <a:off x="3901648" y="4342403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A115D329-56D6-42F8-87F6-6E5BFC57CF79}"/>
              </a:ext>
            </a:extLst>
          </p:cNvPr>
          <p:cNvSpPr txBox="1"/>
          <p:nvPr/>
        </p:nvSpPr>
        <p:spPr>
          <a:xfrm>
            <a:off x="3997295" y="4406189"/>
            <a:ext cx="319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7D64295C-224E-4CE9-966C-46C024C1AF07}"/>
              </a:ext>
            </a:extLst>
          </p:cNvPr>
          <p:cNvSpPr txBox="1"/>
          <p:nvPr/>
        </p:nvSpPr>
        <p:spPr>
          <a:xfrm>
            <a:off x="4528306" y="4329245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B03479A4-47D8-4FC4-B2B1-92FF38B81E09}"/>
              </a:ext>
            </a:extLst>
          </p:cNvPr>
          <p:cNvSpPr/>
          <p:nvPr/>
        </p:nvSpPr>
        <p:spPr>
          <a:xfrm>
            <a:off x="2429688" y="6124192"/>
            <a:ext cx="8699863" cy="592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he-IL" sz="2800" dirty="0">
                <a:solidFill>
                  <a:schemeClr val="tx1"/>
                </a:solidFill>
              </a:rPr>
              <a:t>מציאת המתח הכללי – זרם כללי כפול התנגדות כללית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15BF9A7-E732-4FCC-A705-7A8F6D43D95F}"/>
              </a:ext>
            </a:extLst>
          </p:cNvPr>
          <p:cNvSpPr txBox="1"/>
          <p:nvPr/>
        </p:nvSpPr>
        <p:spPr>
          <a:xfrm>
            <a:off x="2587983" y="6224115"/>
            <a:ext cx="15183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V= I X R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1776214D-1153-4B58-B293-BE82716BBF8B}"/>
              </a:ext>
            </a:extLst>
          </p:cNvPr>
          <p:cNvSpPr txBox="1"/>
          <p:nvPr/>
        </p:nvSpPr>
        <p:spPr>
          <a:xfrm>
            <a:off x="2931085" y="6408209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857C45D-E8B2-4217-B536-C62049CF4526}"/>
              </a:ext>
            </a:extLst>
          </p:cNvPr>
          <p:cNvSpPr txBox="1"/>
          <p:nvPr/>
        </p:nvSpPr>
        <p:spPr>
          <a:xfrm>
            <a:off x="3362650" y="6403218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208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FF53F2-B274-4619-97E3-569060BE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361" y="331935"/>
            <a:ext cx="9601200" cy="883276"/>
          </a:xfrm>
        </p:spPr>
        <p:txBody>
          <a:bodyPr/>
          <a:lstStyle/>
          <a:p>
            <a:r>
              <a:rPr lang="he-IL" dirty="0"/>
              <a:t>מכשירי עזר להפעלה ובדיקה מערכות חשמליות</a:t>
            </a:r>
          </a:p>
        </p:txBody>
      </p:sp>
      <p:pic>
        <p:nvPicPr>
          <p:cNvPr id="1026" name="Picture 2" descr="Electric detonators - E.M.I.">
            <a:extLst>
              <a:ext uri="{FF2B5EF4-FFF2-40B4-BE49-F238E27FC236}">
                <a16:creationId xmlns:a16="http://schemas.microsoft.com/office/drawing/2014/main" id="{DF6B9AA8-C03D-4A2C-95BE-BF75D8AC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50" y="1215211"/>
            <a:ext cx="2170397" cy="144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nger Style Mining Detonator">
            <a:extLst>
              <a:ext uri="{FF2B5EF4-FFF2-40B4-BE49-F238E27FC236}">
                <a16:creationId xmlns:a16="http://schemas.microsoft.com/office/drawing/2014/main" id="{2038563E-53E2-471B-89FB-13DAEFA6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400" y="1544858"/>
            <a:ext cx="16383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ctrical Measuring Instruments, विद्युत मापने के उपकरण, इलेक्ट्रिकल  मेजरिंग इंस्ट्रूमेंट in Mahatma Nagar, Nashik , Vidyut Enterprises | ID:  3040189112">
            <a:extLst>
              <a:ext uri="{FF2B5EF4-FFF2-40B4-BE49-F238E27FC236}">
                <a16:creationId xmlns:a16="http://schemas.microsoft.com/office/drawing/2014/main" id="{A0A8E3B6-9891-4F75-BF7D-8343357E9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73" y="3145058"/>
            <a:ext cx="1885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asting Accessories, Drillrig Equipment &amp;amp; Accessories">
            <a:extLst>
              <a:ext uri="{FF2B5EF4-FFF2-40B4-BE49-F238E27FC236}">
                <a16:creationId xmlns:a16="http://schemas.microsoft.com/office/drawing/2014/main" id="{E851AA38-8D92-4664-9D10-DE64E1BE4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425" y="1603980"/>
            <a:ext cx="2048777" cy="273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381A24A-ACC3-4D33-B264-402D3BA0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553" y="1225770"/>
            <a:ext cx="34956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N EXPLODER DYNAMO CONDENSER MKII, with spare bulb and winder">
            <a:extLst>
              <a:ext uri="{FF2B5EF4-FFF2-40B4-BE49-F238E27FC236}">
                <a16:creationId xmlns:a16="http://schemas.microsoft.com/office/drawing/2014/main" id="{618292D3-5101-4389-8B6C-F4C70B76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137" y="4769009"/>
            <a:ext cx="3133486" cy="20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ONEX | Exploders Non Battery">
            <a:extLst>
              <a:ext uri="{FF2B5EF4-FFF2-40B4-BE49-F238E27FC236}">
                <a16:creationId xmlns:a16="http://schemas.microsoft.com/office/drawing/2014/main" id="{82A216E8-DF0C-4284-A845-9085566C5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37" y="4724452"/>
            <a:ext cx="1954427" cy="19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5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8F1F725-3B9F-48FA-85B5-910ED3380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2B98F522-A153-4D25-A159-3223950FC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1111" y="-161575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AFFE3E22-88D2-4D23-B65D-9695124B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913902" y="131680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B88BB8B5-1487-4274-41D0-E98A0DD5FAB4}"/>
              </a:ext>
            </a:extLst>
          </p:cNvPr>
          <p:cNvSpPr/>
          <p:nvPr/>
        </p:nvSpPr>
        <p:spPr>
          <a:xfrm>
            <a:off x="659230" y="3973431"/>
            <a:ext cx="10869750" cy="174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0" cap="all" spc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ראוסטט  </a:t>
            </a:r>
          </a:p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cap="all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מכשיר לבדיקת מכשיר ההפעלה</a:t>
            </a:r>
            <a:endParaRPr lang="en-US" sz="5600" b="0" cap="all" spc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7" name="תמונה 26" descr="תמונה שמכילה כלי, עיצוב&#10;&#10;התיאור נוצר באופן אוטומטי">
            <a:extLst>
              <a:ext uri="{FF2B5EF4-FFF2-40B4-BE49-F238E27FC236}">
                <a16:creationId xmlns:a16="http://schemas.microsoft.com/office/drawing/2014/main" id="{0931E84B-5440-BE2F-B05A-FB6CADBD4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02" y="1139386"/>
            <a:ext cx="9955754" cy="20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94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8B1F996-7CAE-1D5C-0AAD-78A9E4A71EF8}"/>
              </a:ext>
            </a:extLst>
          </p:cNvPr>
          <p:cNvSpPr txBox="1"/>
          <p:nvPr/>
        </p:nvSpPr>
        <p:spPr>
          <a:xfrm>
            <a:off x="1422400" y="606377"/>
            <a:ext cx="9083040" cy="479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שאלת חישוב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</a:t>
            </a:r>
            <a:r>
              <a:rPr kumimoji="0" lang="he-IL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נתונים לשאלה החישובית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340  נפצים אותם יש להפעיל יחד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התנגדות כל נפץ- 1.3 אום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התנגדות מוליכי העזר כולל הכבל הראשי- 14 אום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משתמשים במכשיר בטהובן בעל מתח של 1200 וולט (100 נפצים בטור)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חישוב המעגל בארבעה ובחמישה טורים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ב. תאר את המכשירים הדרושים להפעלה בטוחה של </a:t>
            </a:r>
            <a:r>
              <a:rPr kumimoji="0" 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של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המעגלים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ואיך יש לבדוק אותם כדי להבטיח את כשירותם.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6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71E695E-6509-7D2E-B8DC-74AAF5DB5AC4}"/>
              </a:ext>
            </a:extLst>
          </p:cNvPr>
          <p:cNvSpPr txBox="1"/>
          <p:nvPr/>
        </p:nvSpPr>
        <p:spPr>
          <a:xfrm>
            <a:off x="467360" y="409551"/>
            <a:ext cx="10972800" cy="616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חישוב בארבעה טורים במקביל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א)סה"כ נפצים בכל טור – 85 נפצים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ב) התנגדות כל טור נפצים – אום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R=r x n=85x1.3 =110.5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ג) התנגדות שקולה של כל הטורים –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RT=   110.5+110.5+110.5+110.5=  110.5                                             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</a:t>
            </a: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RT  = 110.5                                                                          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4xRT= 110.5                                                                    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אום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RT= 27.62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ד) התנגדות שקולה של כל המעגל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RT= RT1+RN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(התנגדות שקולה פלוס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התנגדות מוליכי העזר)         אום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41.62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RT= 27.62+14=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ה) זרם על כל טור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1.5A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ו)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זרם כללי-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I=1.5x4=6A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ז)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מתח כללי-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V=IXRT=6x41.62= 249.72 V</a:t>
            </a:r>
          </a:p>
        </p:txBody>
      </p:sp>
    </p:spTree>
    <p:extLst>
      <p:ext uri="{BB962C8B-B14F-4D97-AF65-F5344CB8AC3E}">
        <p14:creationId xmlns:p14="http://schemas.microsoft.com/office/powerpoint/2010/main" val="404357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B240C5-5B05-4751-AB3A-9EF28AB5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925" y="137159"/>
            <a:ext cx="1881051" cy="61613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חוק אום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36E30A-564B-47FF-9E39-0FCBB6D30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979714"/>
            <a:ext cx="9601200" cy="53775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e-IL" sz="3600" dirty="0"/>
              <a:t>כדי לקיים מעגל חשמלי דרושים הגורמים הבאים: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600" dirty="0"/>
              <a:t> מקור מתח.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600" dirty="0"/>
              <a:t> מעגל סגור.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600" dirty="0"/>
              <a:t> צרכן.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sz="3600" dirty="0"/>
          </a:p>
          <a:p>
            <a:pPr marL="0" indent="0">
              <a:buNone/>
            </a:pPr>
            <a:r>
              <a:rPr lang="he-IL" sz="3400" dirty="0"/>
              <a:t>אום קישר בין שלושת הגורמים: זרם, מתח, התנגדות בנוסחה וקבע.</a:t>
            </a:r>
          </a:p>
          <a:p>
            <a:pPr marL="0" indent="0">
              <a:buNone/>
            </a:pPr>
            <a:r>
              <a:rPr lang="he-IL" sz="3400" dirty="0"/>
              <a:t>                                           </a:t>
            </a:r>
          </a:p>
          <a:p>
            <a:pPr marL="0" indent="0">
              <a:buNone/>
            </a:pPr>
            <a:endParaRPr lang="he-IL" sz="3400" dirty="0"/>
          </a:p>
          <a:p>
            <a:pPr marL="0" indent="0">
              <a:buNone/>
            </a:pPr>
            <a:r>
              <a:rPr lang="en-US" sz="3400" dirty="0" err="1"/>
              <a:t>i</a:t>
            </a:r>
            <a:r>
              <a:rPr lang="en-US" sz="3400" dirty="0"/>
              <a:t>                          </a:t>
            </a:r>
            <a:r>
              <a:rPr lang="he-IL" sz="3400" dirty="0"/>
              <a:t>– עוצמת הזרם באמפרים (</a:t>
            </a:r>
            <a:r>
              <a:rPr lang="en-US" sz="3400" dirty="0"/>
              <a:t>A</a:t>
            </a:r>
            <a:r>
              <a:rPr lang="he-IL" sz="3400" dirty="0"/>
              <a:t>)</a:t>
            </a:r>
          </a:p>
          <a:p>
            <a:pPr marL="0" indent="0">
              <a:buNone/>
            </a:pPr>
            <a:r>
              <a:rPr lang="he-IL" sz="3400" dirty="0"/>
              <a:t>                       </a:t>
            </a:r>
            <a:r>
              <a:rPr lang="en-US" sz="3400" dirty="0"/>
              <a:t>V</a:t>
            </a:r>
            <a:r>
              <a:rPr lang="he-IL" sz="3400" dirty="0"/>
              <a:t> – הפרש </a:t>
            </a:r>
            <a:r>
              <a:rPr lang="he-IL" sz="3400" dirty="0" err="1"/>
              <a:t>הפוטנצייאלים</a:t>
            </a:r>
            <a:r>
              <a:rPr lang="he-IL" sz="3400" dirty="0"/>
              <a:t> בין שתי נקודות בוולטים (</a:t>
            </a:r>
            <a:r>
              <a:rPr lang="en-US" sz="3400" dirty="0"/>
              <a:t>V</a:t>
            </a:r>
            <a:r>
              <a:rPr lang="he-IL" sz="3400" dirty="0"/>
              <a:t>)</a:t>
            </a:r>
          </a:p>
          <a:p>
            <a:pPr marL="0" indent="0">
              <a:buNone/>
            </a:pPr>
            <a:r>
              <a:rPr lang="he-IL" sz="3400" dirty="0"/>
              <a:t>                      </a:t>
            </a:r>
            <a:r>
              <a:rPr lang="en-US" sz="3400" dirty="0"/>
              <a:t>R </a:t>
            </a:r>
            <a:r>
              <a:rPr lang="he-IL" sz="3400" dirty="0"/>
              <a:t> - התנגדות המעגל למעבר זרם באומים</a:t>
            </a:r>
          </a:p>
          <a:p>
            <a:pPr marL="0" indent="0">
              <a:buNone/>
            </a:pPr>
            <a:r>
              <a:rPr lang="en-US" sz="3400" dirty="0"/>
              <a:t>        </a:t>
            </a:r>
            <a:endParaRPr lang="he-IL" sz="3400" dirty="0"/>
          </a:p>
          <a:p>
            <a:pPr marL="0" indent="0">
              <a:buNone/>
            </a:pPr>
            <a:endParaRPr lang="he-IL" sz="3600" dirty="0"/>
          </a:p>
        </p:txBody>
      </p:sp>
      <p:pic>
        <p:nvPicPr>
          <p:cNvPr id="2050" name="Picture 2" descr="תוצאת תמונה עבור שרטוט של נגד">
            <a:extLst>
              <a:ext uri="{FF2B5EF4-FFF2-40B4-BE49-F238E27FC236}">
                <a16:creationId xmlns:a16="http://schemas.microsoft.com/office/drawing/2014/main" id="{4D5A9449-6E42-4B74-83B3-5B67C1DEC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15037" r="10015" b="13005"/>
          <a:stretch/>
        </p:blipFill>
        <p:spPr bwMode="auto">
          <a:xfrm>
            <a:off x="3095019" y="1166344"/>
            <a:ext cx="1933304" cy="1445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B74F0D6-1090-4E9A-8FF1-CCD9562E0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418" y="3531326"/>
            <a:ext cx="688908" cy="737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תוצאת תמונה עבור אות אומגה">
            <a:extLst>
              <a:ext uri="{FF2B5EF4-FFF2-40B4-BE49-F238E27FC236}">
                <a16:creationId xmlns:a16="http://schemas.microsoft.com/office/drawing/2014/main" id="{145FA7F0-D2AC-4F24-B5F9-BDF592BC2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79" y="5332600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F765C2E6-AE67-551B-7868-0E70270568DD}"/>
              </a:ext>
            </a:extLst>
          </p:cNvPr>
          <p:cNvSpPr/>
          <p:nvPr/>
        </p:nvSpPr>
        <p:spPr>
          <a:xfrm>
            <a:off x="1541667" y="1545598"/>
            <a:ext cx="14494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מקור מתח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FA19AEC-BB13-6AE9-B9EB-A02AEE423F6A}"/>
              </a:ext>
            </a:extLst>
          </p:cNvPr>
          <p:cNvSpPr/>
          <p:nvPr/>
        </p:nvSpPr>
        <p:spPr>
          <a:xfrm>
            <a:off x="5171471" y="1545598"/>
            <a:ext cx="12009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התנגדות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5046528-DA31-6B27-EE8A-87771AA785AF}"/>
              </a:ext>
            </a:extLst>
          </p:cNvPr>
          <p:cNvSpPr/>
          <p:nvPr/>
        </p:nvSpPr>
        <p:spPr>
          <a:xfrm>
            <a:off x="3885473" y="643124"/>
            <a:ext cx="6030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זרם</a:t>
            </a:r>
          </a:p>
        </p:txBody>
      </p:sp>
    </p:spTree>
    <p:extLst>
      <p:ext uri="{BB962C8B-B14F-4D97-AF65-F5344CB8AC3E}">
        <p14:creationId xmlns:p14="http://schemas.microsoft.com/office/powerpoint/2010/main" val="439913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46DB946-E75C-184B-DF56-49DDA8547E2E}"/>
              </a:ext>
            </a:extLst>
          </p:cNvPr>
          <p:cNvSpPr txBox="1"/>
          <p:nvPr/>
        </p:nvSpPr>
        <p:spPr>
          <a:xfrm>
            <a:off x="853440" y="221006"/>
            <a:ext cx="10789920" cy="6271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חישוב בחמישה טורים במקביל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א)	סה"כ נפצים בכל טור – 68 נפצים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ב)	התנגדות כל טור נפצים– אום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R=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rxn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68x1.3=88.4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ג)	התנגדות שקולה של כל הטורים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RT= 88.4+88.4+88.4+88.4+88.4 = 88.4                              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</a:t>
            </a: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RT =88.4                                                                                        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אום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5xRT= 88.4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אום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 = 17.68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ד)	התנגדות שקולה של כל המעגל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RT= RT1+RN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(התנגדות שקולה פלוס התנגדות מוליכי העזר)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אום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RT= 17.68+14=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ה)	זרם על כל טור – 1.5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ו)	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זרם כללי-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I=1.5X5=7.5 A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ז)	מתח כללי-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V=IXRT=7.5X31.68= 237.6V</a:t>
            </a:r>
          </a:p>
        </p:txBody>
      </p:sp>
    </p:spTree>
    <p:extLst>
      <p:ext uri="{BB962C8B-B14F-4D97-AF65-F5344CB8AC3E}">
        <p14:creationId xmlns:p14="http://schemas.microsoft.com/office/powerpoint/2010/main" val="277843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B240C5-5B05-4751-AB3A-9EF28AB5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810" y="685800"/>
            <a:ext cx="4153989" cy="6553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הפיצוץ החשמלי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36E30A-564B-47FF-9E39-0FCBB6D30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sz="3600" dirty="0"/>
              <a:t>בחירה וחישוב מעגל הפיצוץ.</a:t>
            </a:r>
          </a:p>
          <a:p>
            <a:r>
              <a:rPr lang="he-IL" sz="3600" dirty="0"/>
              <a:t>בדיקה של כל נפץ חשמלי (חישוב התנגדות באמצעות אום מטר)</a:t>
            </a:r>
          </a:p>
          <a:p>
            <a:r>
              <a:rPr lang="he-IL" sz="3600" dirty="0"/>
              <a:t>חיבור החוטים של הנפצים והמוליכים הראשיים.</a:t>
            </a:r>
          </a:p>
          <a:p>
            <a:r>
              <a:rPr lang="he-IL" sz="3600" dirty="0"/>
              <a:t>בדיקת ההמשכיות וההתנגדות החשמלית של המעגל על ידי אום מטר.</a:t>
            </a:r>
          </a:p>
          <a:p>
            <a:r>
              <a:rPr lang="he-IL" sz="3600" dirty="0"/>
              <a:t>התאמה למקור הזרם הרצוי.</a:t>
            </a:r>
          </a:p>
          <a:p>
            <a:r>
              <a:rPr lang="he-IL" sz="3600" dirty="0"/>
              <a:t>הגנה על המעגל מזרמים טועים(זרמים העלולים להפעיל את המעגל באופן לא מבוקר)</a:t>
            </a:r>
          </a:p>
        </p:txBody>
      </p:sp>
    </p:spTree>
    <p:extLst>
      <p:ext uri="{BB962C8B-B14F-4D97-AF65-F5344CB8AC3E}">
        <p14:creationId xmlns:p14="http://schemas.microsoft.com/office/powerpoint/2010/main" val="236455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D37B01-D471-49CA-BB49-A9F97C20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59" y="224246"/>
            <a:ext cx="2185851" cy="6926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חיבור טורי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37CCC878-B9EC-417B-8CCF-73C010FDD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32829"/>
              </p:ext>
            </p:extLst>
          </p:nvPr>
        </p:nvGraphicFramePr>
        <p:xfrm>
          <a:off x="2909389" y="3017125"/>
          <a:ext cx="8128000" cy="2926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780403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98295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יתרונות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מגבלות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91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מצריך עוצמת זרם נמוכה יחסית.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קלקול בנפץ אחד גורם לשיתוק המעגל כולו.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1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כל מרכיב במעגל מקבל אותו זרם.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/>
                        <a:t>נתק במקום אחד במערכת גורם לשיתוק המעגל כולו.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8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חיבורי המעגל ואפשרויות הבדיקה קלים.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855852"/>
                  </a:ext>
                </a:extLst>
              </a:tr>
            </a:tbl>
          </a:graphicData>
        </a:graphic>
      </p:graphicFrame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DEE8721-8F03-4C9B-AA5E-38263D1F7E8E}"/>
              </a:ext>
            </a:extLst>
          </p:cNvPr>
          <p:cNvSpPr txBox="1"/>
          <p:nvPr/>
        </p:nvSpPr>
        <p:spPr>
          <a:xfrm>
            <a:off x="5922180" y="1433210"/>
            <a:ext cx="5601213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/>
              <a:t>הצרכנים (נפצים ) מחוברים בניהם ואל </a:t>
            </a:r>
          </a:p>
          <a:p>
            <a:r>
              <a:rPr lang="he-IL" sz="3200" dirty="0"/>
              <a:t>מקור המתח.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5E6982AA-4653-493B-8B09-B05BB211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88" y="979159"/>
            <a:ext cx="3938357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8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0B9D66-302B-4011-9847-CEB8BB6C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045" y="203553"/>
            <a:ext cx="3618709" cy="6585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מושגים במעגל טורי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84F7E5-4402-4220-ACEE-60ABE372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326" y="1638300"/>
            <a:ext cx="9601200" cy="3909060"/>
          </a:xfrm>
        </p:spPr>
        <p:txBody>
          <a:bodyPr>
            <a:noAutofit/>
          </a:bodyPr>
          <a:lstStyle/>
          <a:p>
            <a:r>
              <a:rPr lang="en-US" sz="2800" dirty="0"/>
              <a:t>r</a:t>
            </a:r>
            <a:r>
              <a:rPr lang="he-IL" sz="2800" dirty="0"/>
              <a:t> התנגדות נפץ אחד באומים</a:t>
            </a:r>
          </a:p>
          <a:p>
            <a:r>
              <a:rPr lang="en-US" sz="2800" dirty="0"/>
              <a:t>  R1</a:t>
            </a:r>
            <a:r>
              <a:rPr lang="he-IL" sz="2800" dirty="0"/>
              <a:t>סכום התנגדות טור נפצים באומים</a:t>
            </a:r>
          </a:p>
          <a:p>
            <a:r>
              <a:rPr lang="en-US" sz="2800" dirty="0"/>
              <a:t>R </a:t>
            </a:r>
            <a:r>
              <a:rPr lang="he-IL" sz="2800" dirty="0"/>
              <a:t> התנגדות מוליכי העזר החשמליים באומים</a:t>
            </a:r>
          </a:p>
          <a:p>
            <a:r>
              <a:rPr lang="en-US" sz="2800" dirty="0"/>
              <a:t> R </a:t>
            </a:r>
            <a:r>
              <a:rPr lang="he-IL" sz="2800" dirty="0"/>
              <a:t>התנגדות כללית של המעגל באומים</a:t>
            </a:r>
          </a:p>
          <a:p>
            <a:r>
              <a:rPr lang="en-US" sz="2800" dirty="0"/>
              <a:t>I</a:t>
            </a:r>
            <a:r>
              <a:rPr lang="he-IL" sz="2800" dirty="0"/>
              <a:t> זרם כללי במעגל באמפרים</a:t>
            </a:r>
            <a:r>
              <a:rPr lang="en-US" sz="2800" dirty="0"/>
              <a:t> </a:t>
            </a:r>
            <a:r>
              <a:rPr lang="he-IL" sz="2800" dirty="0"/>
              <a:t>(</a:t>
            </a:r>
            <a:r>
              <a:rPr lang="en-US" sz="2800" dirty="0"/>
              <a:t>A</a:t>
            </a:r>
            <a:r>
              <a:rPr lang="he-IL" sz="2800" dirty="0"/>
              <a:t>)</a:t>
            </a:r>
          </a:p>
          <a:p>
            <a:r>
              <a:rPr lang="en-US" sz="2800" dirty="0"/>
              <a:t>V</a:t>
            </a:r>
            <a:r>
              <a:rPr lang="he-IL" sz="2800" dirty="0"/>
              <a:t> מתח כללי במעגל בוולטים</a:t>
            </a:r>
            <a:r>
              <a:rPr lang="en-US" sz="2800" dirty="0"/>
              <a:t> </a:t>
            </a:r>
            <a:r>
              <a:rPr lang="he-IL" sz="2800" dirty="0"/>
              <a:t>(</a:t>
            </a:r>
            <a:r>
              <a:rPr lang="en-US" sz="2800" dirty="0"/>
              <a:t>V</a:t>
            </a:r>
            <a:r>
              <a:rPr lang="he-IL" sz="2800" dirty="0"/>
              <a:t>)</a:t>
            </a:r>
          </a:p>
          <a:p>
            <a:r>
              <a:rPr lang="en-US" sz="2800" dirty="0"/>
              <a:t>n</a:t>
            </a:r>
            <a:r>
              <a:rPr lang="he-IL" sz="2800" dirty="0"/>
              <a:t> מספר נפצים בטור.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10671D1-EE1D-4067-9799-A858AAEAC6FC}"/>
              </a:ext>
            </a:extLst>
          </p:cNvPr>
          <p:cNvSpPr txBox="1"/>
          <p:nvPr/>
        </p:nvSpPr>
        <p:spPr>
          <a:xfrm>
            <a:off x="10964654" y="2939534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B767BC1-B401-4B5A-A3E1-CFFC4416942F}"/>
              </a:ext>
            </a:extLst>
          </p:cNvPr>
          <p:cNvSpPr txBox="1"/>
          <p:nvPr/>
        </p:nvSpPr>
        <p:spPr>
          <a:xfrm>
            <a:off x="10921403" y="3429000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pic>
        <p:nvPicPr>
          <p:cNvPr id="8" name="Picture 4" descr="תוצאת תמונה עבור אות אומגה">
            <a:extLst>
              <a:ext uri="{FF2B5EF4-FFF2-40B4-BE49-F238E27FC236}">
                <a16:creationId xmlns:a16="http://schemas.microsoft.com/office/drawing/2014/main" id="{06DE40E9-AB5B-4CE7-BD4E-389B941F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70" y="1762086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תוצאת תמונה עבור אות אומגה">
            <a:extLst>
              <a:ext uri="{FF2B5EF4-FFF2-40B4-BE49-F238E27FC236}">
                <a16:creationId xmlns:a16="http://schemas.microsoft.com/office/drawing/2014/main" id="{8C230C54-6E7C-44F9-BEE4-19DB00B3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27" y="2894976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תוצאת תמונה עבור אות אומגה">
            <a:extLst>
              <a:ext uri="{FF2B5EF4-FFF2-40B4-BE49-F238E27FC236}">
                <a16:creationId xmlns:a16="http://schemas.microsoft.com/office/drawing/2014/main" id="{5FDD117F-5A31-4990-957C-EDAD3F98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93452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תוצאת תמונה עבור אות אומגה">
            <a:extLst>
              <a:ext uri="{FF2B5EF4-FFF2-40B4-BE49-F238E27FC236}">
                <a16:creationId xmlns:a16="http://schemas.microsoft.com/office/drawing/2014/main" id="{8B4D0385-36F7-4A97-A26D-E3A8086B9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29000"/>
            <a:ext cx="357889" cy="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83923CC7-626A-4FCB-962D-E5B14656E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098" y="2327354"/>
            <a:ext cx="3731075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6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675905-80BE-408C-97B0-FB028499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652" y="685800"/>
            <a:ext cx="8482148" cy="6096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עקרונות וכללים להפעלת מעגל טורי של נפצים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1112D8-35D7-4102-B657-8476C4A6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691" y="1981200"/>
            <a:ext cx="9601200" cy="3581400"/>
          </a:xfrm>
        </p:spPr>
        <p:txBody>
          <a:bodyPr>
            <a:normAutofit fontScale="92500" lnSpcReduction="20000"/>
          </a:bodyPr>
          <a:lstStyle/>
          <a:p>
            <a:r>
              <a:rPr lang="he-IL" sz="2800" dirty="0"/>
              <a:t>מספר הנפצים המחוברים בטור מוגבלים עד למאה נפצים יחד (בהתייחס לסוג מכשיר ההפעלה)</a:t>
            </a:r>
          </a:p>
          <a:p>
            <a:r>
              <a:rPr lang="he-IL" sz="2800" dirty="0"/>
              <a:t>במעגל טורי הזרם שווה על כל נפץ.</a:t>
            </a:r>
          </a:p>
          <a:p>
            <a:r>
              <a:rPr lang="he-IL" sz="2800" dirty="0"/>
              <a:t>הזרם המינימלי הנדרש להפעלת כל נפץ עומד על 1.5 אמפר (</a:t>
            </a:r>
            <a:r>
              <a:rPr lang="en-US" sz="2800" dirty="0"/>
              <a:t>A</a:t>
            </a:r>
            <a:r>
              <a:rPr lang="he-IL" sz="2800" dirty="0"/>
              <a:t>).</a:t>
            </a:r>
          </a:p>
          <a:p>
            <a:r>
              <a:rPr lang="he-IL" sz="2800" dirty="0"/>
              <a:t>ההתנגדות השקולה של טור אחד </a:t>
            </a:r>
            <a:r>
              <a:rPr lang="en-US" sz="2800" dirty="0"/>
              <a:t>R1</a:t>
            </a:r>
            <a:r>
              <a:rPr lang="he-IL" sz="2800" dirty="0"/>
              <a:t> שווה להתנגדות נפץ כפול מספר הנפצים בטור.</a:t>
            </a:r>
          </a:p>
          <a:p>
            <a:r>
              <a:rPr lang="he-IL" sz="2800" dirty="0"/>
              <a:t>ההתנגדות הכללית של המעגל </a:t>
            </a:r>
            <a:r>
              <a:rPr lang="en-US" sz="2800" dirty="0"/>
              <a:t>RT</a:t>
            </a:r>
            <a:r>
              <a:rPr lang="he-IL" sz="2800" dirty="0"/>
              <a:t> שווה לסכום ההתנגדויות הבודדות של הנפצים בתוספת המוליכים החשמליים (מוליכי העזר)</a:t>
            </a:r>
          </a:p>
          <a:p>
            <a:pPr marL="0" indent="0">
              <a:buNone/>
            </a:pPr>
            <a:r>
              <a:rPr lang="he-IL" sz="2800" dirty="0"/>
              <a:t>   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09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47CEC5-69E8-42F7-9FA1-A83DC0E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766" y="685800"/>
            <a:ext cx="4302034" cy="59564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חישוב מעגל טורי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BD5E3C0-E8E5-43BF-BFA5-18AC47FFD8C1}"/>
              </a:ext>
            </a:extLst>
          </p:cNvPr>
          <p:cNvSpPr/>
          <p:nvPr/>
        </p:nvSpPr>
        <p:spPr>
          <a:xfrm>
            <a:off x="2477588" y="1516210"/>
            <a:ext cx="8699863" cy="10572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he-IL" sz="3200" dirty="0">
              <a:solidFill>
                <a:schemeClr val="tx1"/>
              </a:solidFill>
            </a:endParaRPr>
          </a:p>
          <a:p>
            <a:pPr algn="r"/>
            <a:r>
              <a:rPr lang="he-IL" sz="3200" dirty="0">
                <a:solidFill>
                  <a:schemeClr val="tx1"/>
                </a:solidFill>
              </a:rPr>
              <a:t>סכום התנגדות טור הנפצים</a:t>
            </a:r>
          </a:p>
          <a:p>
            <a:pPr algn="r"/>
            <a:r>
              <a:rPr 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(התנגדות נפץ כפול מספר נפצים)</a:t>
            </a:r>
            <a:r>
              <a:rPr lang="he-IL" sz="3200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he-IL" sz="3200" dirty="0">
                <a:solidFill>
                  <a:schemeClr val="tx1"/>
                </a:solidFill>
              </a:rPr>
              <a:t>                                </a:t>
            </a:r>
            <a:r>
              <a:rPr lang="he-IL" sz="1600" dirty="0">
                <a:solidFill>
                  <a:schemeClr val="tx1"/>
                </a:solidFill>
              </a:rPr>
              <a:t>                                                                                                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EB47532-2B7C-418A-B476-8720D860F16D}"/>
              </a:ext>
            </a:extLst>
          </p:cNvPr>
          <p:cNvSpPr/>
          <p:nvPr/>
        </p:nvSpPr>
        <p:spPr>
          <a:xfrm>
            <a:off x="2477588" y="2716611"/>
            <a:ext cx="8699863" cy="1217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סכום ההתנגדות הכללית של המעגל</a:t>
            </a:r>
          </a:p>
          <a:p>
            <a:pPr algn="r"/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(התנגדות נפצים פלוס התנגדות מוליכים) 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C13C032-5237-471C-8DE2-4BBBFE8323E3}"/>
              </a:ext>
            </a:extLst>
          </p:cNvPr>
          <p:cNvSpPr/>
          <p:nvPr/>
        </p:nvSpPr>
        <p:spPr>
          <a:xfrm>
            <a:off x="2429690" y="41812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זרם כללי 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DCC4744-3D04-4839-AE6C-00063B827F9C}"/>
              </a:ext>
            </a:extLst>
          </p:cNvPr>
          <p:cNvSpPr/>
          <p:nvPr/>
        </p:nvSpPr>
        <p:spPr>
          <a:xfrm>
            <a:off x="2429690" y="54385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המתח הכללי.</a:t>
            </a:r>
          </a:p>
          <a:p>
            <a:pPr algn="r"/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(זרם כללי כפול התנגדות כללית)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9D8FFCC-A739-4F78-A685-1D9FC7727DC6}"/>
              </a:ext>
            </a:extLst>
          </p:cNvPr>
          <p:cNvSpPr txBox="1"/>
          <p:nvPr/>
        </p:nvSpPr>
        <p:spPr>
          <a:xfrm>
            <a:off x="4049485" y="1903750"/>
            <a:ext cx="164820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R1 = r x n</a:t>
            </a:r>
            <a:endParaRPr lang="he-IL" sz="28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A4E297B-44AF-4C3B-B34C-BBDB8F43C570}"/>
              </a:ext>
            </a:extLst>
          </p:cNvPr>
          <p:cNvSpPr txBox="1"/>
          <p:nvPr/>
        </p:nvSpPr>
        <p:spPr>
          <a:xfrm>
            <a:off x="3133208" y="3020271"/>
            <a:ext cx="183255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 R1 + R</a:t>
            </a:r>
            <a:endParaRPr lang="he-IL" sz="28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875AA54-3EB1-4733-B695-313C4B6C8E8E}"/>
              </a:ext>
            </a:extLst>
          </p:cNvPr>
          <p:cNvSpPr txBox="1"/>
          <p:nvPr/>
        </p:nvSpPr>
        <p:spPr>
          <a:xfrm>
            <a:off x="3335382" y="3273792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44CA0CA-5337-489C-99FE-D21655985BAC}"/>
              </a:ext>
            </a:extLst>
          </p:cNvPr>
          <p:cNvSpPr txBox="1"/>
          <p:nvPr/>
        </p:nvSpPr>
        <p:spPr>
          <a:xfrm>
            <a:off x="4797285" y="3223976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AA4D547-7CAE-4544-A50C-83EC68CFDFF5}"/>
              </a:ext>
            </a:extLst>
          </p:cNvPr>
          <p:cNvSpPr txBox="1"/>
          <p:nvPr/>
        </p:nvSpPr>
        <p:spPr>
          <a:xfrm>
            <a:off x="3562589" y="4424690"/>
            <a:ext cx="18541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I= 1.5A </a:t>
            </a:r>
            <a:endParaRPr lang="he-IL" sz="28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2C7064C-2401-4954-A0C9-30B2D342BF07}"/>
              </a:ext>
            </a:extLst>
          </p:cNvPr>
          <p:cNvSpPr txBox="1"/>
          <p:nvPr/>
        </p:nvSpPr>
        <p:spPr>
          <a:xfrm>
            <a:off x="3483820" y="5648980"/>
            <a:ext cx="135165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V= I X R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8950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D37B01-D471-49CA-BB49-A9F97C20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7003" y="224246"/>
            <a:ext cx="2778607" cy="6926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חיבור מקבילי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37CCC878-B9EC-417B-8CCF-73C010FDD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734364"/>
              </p:ext>
            </p:extLst>
          </p:nvPr>
        </p:nvGraphicFramePr>
        <p:xfrm>
          <a:off x="2952930" y="3253194"/>
          <a:ext cx="8128000" cy="3291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780403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98295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יתרונות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מגבלות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91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המתח על כל האלמנטים שווה.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/>
                        <a:t>צורך בעוצמה גבוהה של זרם</a:t>
                      </a:r>
                    </a:p>
                    <a:p>
                      <a:pPr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36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קלקול בנפץ אחד אינו </a:t>
                      </a:r>
                      <a:r>
                        <a:rPr lang="he-IL" sz="2400" dirty="0" err="1"/>
                        <a:t>אינו</a:t>
                      </a:r>
                      <a:r>
                        <a:rPr lang="he-IL" sz="2400" dirty="0"/>
                        <a:t> פוגע בהפעלת שאר המערכות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/>
                        <a:t>חישובי המעגל ובדיקתו מצריכים ידע מקצועי</a:t>
                      </a:r>
                    </a:p>
                    <a:p>
                      <a:pPr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1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פגם במוליכים הראשיים (במקומות </a:t>
                      </a:r>
                      <a:r>
                        <a:rPr lang="he-IL" sz="2400" dirty="0" err="1"/>
                        <a:t>מסויימים</a:t>
                      </a:r>
                      <a:r>
                        <a:rPr lang="he-IL" sz="2400" dirty="0"/>
                        <a:t>) אינו מונע הפעלה מוחלטת.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855852"/>
                  </a:ext>
                </a:extLst>
              </a:tr>
            </a:tbl>
          </a:graphicData>
        </a:graphic>
      </p:graphicFrame>
      <p:pic>
        <p:nvPicPr>
          <p:cNvPr id="1028" name="Picture 4" descr="תוצאת תמונה עבור חיבור מקבילי של צרכנים">
            <a:extLst>
              <a:ext uri="{FF2B5EF4-FFF2-40B4-BE49-F238E27FC236}">
                <a16:creationId xmlns:a16="http://schemas.microsoft.com/office/drawing/2014/main" id="{FAA2195F-37D7-4329-9C1B-6C11BCFB4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64"/>
          <a:stretch/>
        </p:blipFill>
        <p:spPr bwMode="auto">
          <a:xfrm>
            <a:off x="1312846" y="312966"/>
            <a:ext cx="4783154" cy="1712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C0C2EDA-C748-4C63-9172-E0E29B091187}"/>
              </a:ext>
            </a:extLst>
          </p:cNvPr>
          <p:cNvSpPr txBox="1"/>
          <p:nvPr/>
        </p:nvSpPr>
        <p:spPr>
          <a:xfrm>
            <a:off x="4679204" y="2347126"/>
            <a:ext cx="713368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/>
              <a:t>כל אחד מהצרכנים מחובר בנפרד אל מקור המתח.</a:t>
            </a:r>
          </a:p>
        </p:txBody>
      </p:sp>
    </p:spTree>
    <p:extLst>
      <p:ext uri="{BB962C8B-B14F-4D97-AF65-F5344CB8AC3E}">
        <p14:creationId xmlns:p14="http://schemas.microsoft.com/office/powerpoint/2010/main" val="18981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0B9D66-302B-4011-9847-CEB8BB6C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071" y="203553"/>
            <a:ext cx="4107684" cy="6585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מושגים במעגל מקבילי</a:t>
            </a:r>
          </a:p>
        </p:txBody>
      </p:sp>
      <p:pic>
        <p:nvPicPr>
          <p:cNvPr id="7" name="תמונה 6" descr="תמונה שמכילה צילום מסך, טקסט, גופן&#10;&#10;התיאור נוצר באופן אוטומטי">
            <a:extLst>
              <a:ext uri="{FF2B5EF4-FFF2-40B4-BE49-F238E27FC236}">
                <a16:creationId xmlns:a16="http://schemas.microsoft.com/office/drawing/2014/main" id="{7A5C2057-547E-D529-50DE-05834CAAD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856" y="1940639"/>
            <a:ext cx="9709360" cy="4092672"/>
          </a:xfrm>
          <a:prstGeom prst="rect">
            <a:avLst/>
          </a:prstGeom>
        </p:spPr>
      </p:pic>
      <p:pic>
        <p:nvPicPr>
          <p:cNvPr id="14" name="תמונה 13" descr="תמונה שמכילה טקסט, אנטנה&#10;&#10;התיאור נוצר באופן אוטומטי">
            <a:extLst>
              <a:ext uri="{FF2B5EF4-FFF2-40B4-BE49-F238E27FC236}">
                <a16:creationId xmlns:a16="http://schemas.microsoft.com/office/drawing/2014/main" id="{2F97C2A4-D3A2-6613-DE37-EA3807503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47" y="126988"/>
            <a:ext cx="5175953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1136</Words>
  <Application>Microsoft Office PowerPoint</Application>
  <PresentationFormat>מסך רחב</PresentationFormat>
  <Paragraphs>207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David</vt:lpstr>
      <vt:lpstr>Franklin Gothic Book</vt:lpstr>
      <vt:lpstr>Wingdings</vt:lpstr>
      <vt:lpstr>חיתוך</vt:lpstr>
      <vt:lpstr>ערכת נושא Office</vt:lpstr>
      <vt:lpstr>חשמל  </vt:lpstr>
      <vt:lpstr>חוק אום</vt:lpstr>
      <vt:lpstr>שלבי הפיצוץ החשמלי</vt:lpstr>
      <vt:lpstr>חיבור טורי</vt:lpstr>
      <vt:lpstr>מושגים במעגל טורי</vt:lpstr>
      <vt:lpstr>עקרונות וכללים להפעלת מעגל טורי של נפצים </vt:lpstr>
      <vt:lpstr>שלבי חישוב מעגל טורי</vt:lpstr>
      <vt:lpstr>חיבור מקבילי</vt:lpstr>
      <vt:lpstr>מושגים במעגל מקבילי</vt:lpstr>
      <vt:lpstr>עקרונות וכללים במעגל מקבילי של נפצים</vt:lpstr>
      <vt:lpstr>שלבי חישוב מעגל מקבילי</vt:lpstr>
      <vt:lpstr>חיבור טורים במקביל</vt:lpstr>
      <vt:lpstr>מושגים במעגל טורים במקביל</vt:lpstr>
      <vt:lpstr>עקרונות וכללים במעגל טורים במקביל של נפצים</vt:lpstr>
      <vt:lpstr>שלבי חישוב מעגל טורים במקביל</vt:lpstr>
      <vt:lpstr>מכשירי עזר להפעלה ובדיקה מערכות חשמליות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עבודות פיצוץ איזור מאוכלס  מרצה- ניסים מור</dc:title>
  <dc:creator>ניסים מור</dc:creator>
  <cp:lastModifiedBy>nissim mor</cp:lastModifiedBy>
  <cp:revision>194</cp:revision>
  <dcterms:created xsi:type="dcterms:W3CDTF">2019-09-29T11:14:46Z</dcterms:created>
  <dcterms:modified xsi:type="dcterms:W3CDTF">2024-10-07T06:18:16Z</dcterms:modified>
</cp:coreProperties>
</file>