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16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5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387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343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702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632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818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128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766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271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654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392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D2AC3-4968-490F-A67E-A6AF9F5A7173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883D-8AD2-45D7-A6A4-252F542E14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171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8492480" cy="12241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 </a:t>
            </a:r>
            <a:r>
              <a:rPr lang="he-IL" sz="5300" dirty="0" smtClean="0"/>
              <a:t>מכללת כרמל </a:t>
            </a:r>
            <a:r>
              <a:rPr lang="he-IL" dirty="0" smtClean="0"/>
              <a:t>– </a:t>
            </a:r>
            <a:r>
              <a:rPr lang="he-IL" sz="4000" dirty="0" smtClean="0"/>
              <a:t>קורס מנהלי משרד הובלה</a:t>
            </a:r>
            <a:endParaRPr lang="he-IL" sz="4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43924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he-IL" sz="5100" dirty="0" smtClean="0">
                <a:solidFill>
                  <a:schemeClr val="tx1"/>
                </a:solidFill>
              </a:rPr>
              <a:t>הרצאה בנושא: </a:t>
            </a:r>
            <a:r>
              <a:rPr lang="he-IL" sz="5100" b="1" dirty="0" smtClean="0">
                <a:solidFill>
                  <a:schemeClr val="tx1"/>
                </a:solidFill>
              </a:rPr>
              <a:t>שמאות/מוסכים/ביטוח</a:t>
            </a:r>
          </a:p>
          <a:p>
            <a:r>
              <a:rPr lang="he-IL" dirty="0" smtClean="0">
                <a:solidFill>
                  <a:schemeClr val="tx1"/>
                </a:solidFill>
              </a:rPr>
              <a:t>מרצה</a:t>
            </a:r>
            <a:r>
              <a:rPr lang="he-IL" dirty="0">
                <a:solidFill>
                  <a:schemeClr val="tx1"/>
                </a:solidFill>
              </a:rPr>
              <a:t>: </a:t>
            </a:r>
            <a:r>
              <a:rPr lang="he-IL" b="1" dirty="0">
                <a:solidFill>
                  <a:schemeClr val="tx1"/>
                </a:solidFill>
              </a:rPr>
              <a:t>אורי גורביץ</a:t>
            </a:r>
          </a:p>
          <a:p>
            <a:r>
              <a:rPr lang="he-IL" sz="2600" dirty="0">
                <a:solidFill>
                  <a:schemeClr val="tx1"/>
                </a:solidFill>
              </a:rPr>
              <a:t>נייד: 050-5330011, משרד: </a:t>
            </a:r>
            <a:r>
              <a:rPr lang="he-IL" sz="2600" dirty="0" smtClean="0">
                <a:solidFill>
                  <a:schemeClr val="tx1"/>
                </a:solidFill>
              </a:rPr>
              <a:t> 04-8524242</a:t>
            </a:r>
            <a:r>
              <a:rPr lang="he-IL" sz="2600" dirty="0">
                <a:solidFill>
                  <a:schemeClr val="tx1"/>
                </a:solidFill>
              </a:rPr>
              <a:t>. </a:t>
            </a:r>
            <a:endParaRPr lang="he-IL" sz="2600" dirty="0" smtClean="0">
              <a:solidFill>
                <a:schemeClr val="tx1"/>
              </a:solidFill>
            </a:endParaRPr>
          </a:p>
          <a:p>
            <a:r>
              <a:rPr lang="he-IL" sz="2600" dirty="0" smtClean="0">
                <a:solidFill>
                  <a:schemeClr val="tx1"/>
                </a:solidFill>
              </a:rPr>
              <a:t>דוא"ל</a:t>
            </a:r>
            <a:r>
              <a:rPr lang="he-IL" sz="2600" dirty="0">
                <a:solidFill>
                  <a:schemeClr val="tx1"/>
                </a:solidFill>
              </a:rPr>
              <a:t>: </a:t>
            </a:r>
            <a:r>
              <a:rPr lang="en-US" sz="2600" dirty="0">
                <a:solidFill>
                  <a:schemeClr val="tx1"/>
                </a:solidFill>
              </a:rPr>
              <a:t>uri@shabit.co.il</a:t>
            </a:r>
            <a:endParaRPr lang="he-IL" sz="2600" dirty="0">
              <a:solidFill>
                <a:schemeClr val="tx1"/>
              </a:solidFill>
            </a:endParaRPr>
          </a:p>
          <a:p>
            <a:pPr algn="r"/>
            <a:endParaRPr lang="he-IL" dirty="0">
              <a:solidFill>
                <a:schemeClr val="tx1"/>
              </a:solidFill>
            </a:endParaRPr>
          </a:p>
          <a:p>
            <a:pPr algn="r"/>
            <a:r>
              <a:rPr lang="he-IL" dirty="0">
                <a:solidFill>
                  <a:schemeClr val="tx1"/>
                </a:solidFill>
              </a:rPr>
              <a:t>ניסיון מקצועי: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מעל 20 שנים </a:t>
            </a:r>
            <a:r>
              <a:rPr lang="he-IL" dirty="0" smtClean="0">
                <a:solidFill>
                  <a:schemeClr val="tx1"/>
                </a:solidFill>
              </a:rPr>
              <a:t>מכונאי ומנהל מוסך, </a:t>
            </a:r>
            <a:r>
              <a:rPr lang="he-IL" dirty="0">
                <a:solidFill>
                  <a:schemeClr val="tx1"/>
                </a:solidFill>
              </a:rPr>
              <a:t>בעל כתב הסמכה והסמכה בכירה לניהול מוסך.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כ- </a:t>
            </a:r>
            <a:r>
              <a:rPr lang="he-IL" dirty="0" smtClean="0">
                <a:solidFill>
                  <a:schemeClr val="tx1"/>
                </a:solidFill>
              </a:rPr>
              <a:t>35 </a:t>
            </a:r>
            <a:r>
              <a:rPr lang="he-IL" dirty="0">
                <a:solidFill>
                  <a:schemeClr val="tx1"/>
                </a:solidFill>
              </a:rPr>
              <a:t>שנים שמאי רכב ובעל משרד לשמאות </a:t>
            </a:r>
            <a:r>
              <a:rPr lang="he-IL" dirty="0" smtClean="0">
                <a:solidFill>
                  <a:schemeClr val="tx1"/>
                </a:solidFill>
              </a:rPr>
              <a:t>רכב (לשעבר).</a:t>
            </a:r>
            <a:endParaRPr lang="he-IL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כ- </a:t>
            </a:r>
            <a:r>
              <a:rPr lang="he-IL" dirty="0" smtClean="0">
                <a:solidFill>
                  <a:schemeClr val="tx1"/>
                </a:solidFill>
              </a:rPr>
              <a:t>14 </a:t>
            </a:r>
            <a:r>
              <a:rPr lang="he-IL" dirty="0">
                <a:solidFill>
                  <a:schemeClr val="tx1"/>
                </a:solidFill>
              </a:rPr>
              <a:t>שנים עורך דין.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098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dirty="0"/>
              <a:t>מכללת </a:t>
            </a:r>
            <a:r>
              <a:rPr lang="he-IL" sz="6000" dirty="0" smtClean="0"/>
              <a:t>כרמל </a:t>
            </a:r>
            <a:r>
              <a:rPr lang="he-IL" dirty="0"/>
              <a:t>– קורס מנהלי </a:t>
            </a:r>
            <a:r>
              <a:rPr lang="he-IL" dirty="0" smtClean="0"/>
              <a:t>משרד </a:t>
            </a:r>
            <a:r>
              <a:rPr lang="he-IL" dirty="0"/>
              <a:t>הובלה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sz="2200" b="1" dirty="0" smtClean="0"/>
              <a:t>עבודת השמאי:</a:t>
            </a:r>
          </a:p>
          <a:p>
            <a:r>
              <a:rPr lang="he-IL" sz="2000" dirty="0" smtClean="0"/>
              <a:t>פועל מכוח צו הפיקוח על מצרכים ושירותים (שמאי רכב), תש"ם-1980.</a:t>
            </a:r>
          </a:p>
          <a:p>
            <a:r>
              <a:rPr lang="he-IL" sz="2000" dirty="0" smtClean="0"/>
              <a:t>שמאות מוגדרת בצו: "עיסוק בשומה ובהערכת שווי של רכב ונזקים שנגרמו בתאונה או מכל סיבה אחרת".</a:t>
            </a:r>
          </a:p>
          <a:p>
            <a:r>
              <a:rPr lang="he-IL" sz="2000" dirty="0" smtClean="0"/>
              <a:t>החל מ- 08/16 אושר חוק רישוי שירותים ומקצועות לרכב והגדרת שמאי/שומה </a:t>
            </a:r>
            <a:r>
              <a:rPr lang="he-IL" sz="2000" dirty="0" smtClean="0"/>
              <a:t>השתנתה, הוקם בית דין לשמאים ובשלב זה נכתבות התקנות לחוק.</a:t>
            </a:r>
            <a:endParaRPr lang="he-IL" sz="2000" dirty="0" smtClean="0"/>
          </a:p>
          <a:p>
            <a:pPr marL="0" indent="0">
              <a:buNone/>
            </a:pPr>
            <a:r>
              <a:rPr lang="he-IL" sz="2000" b="1" dirty="0" smtClean="0"/>
              <a:t>שמאי הרכב מתחלקים ל"סוגים" הבאים:</a:t>
            </a:r>
          </a:p>
          <a:p>
            <a:r>
              <a:rPr lang="he-IL" sz="2000" dirty="0" smtClean="0"/>
              <a:t>שמאי בית</a:t>
            </a:r>
          </a:p>
          <a:p>
            <a:r>
              <a:rPr lang="he-IL" sz="2000" dirty="0" smtClean="0"/>
              <a:t>שמאי חוץ         </a:t>
            </a:r>
          </a:p>
          <a:p>
            <a:r>
              <a:rPr lang="he-IL" sz="2000" dirty="0" smtClean="0"/>
              <a:t>שמאי אחר    		    נכללים ב"הסדר </a:t>
            </a:r>
            <a:r>
              <a:rPr lang="he-IL" sz="2000" dirty="0"/>
              <a:t>השמאים</a:t>
            </a:r>
            <a:r>
              <a:rPr lang="he-IL" sz="2000" dirty="0" smtClean="0"/>
              <a:t>"</a:t>
            </a:r>
          </a:p>
          <a:p>
            <a:r>
              <a:rPr lang="he-IL" sz="2000" dirty="0" smtClean="0"/>
              <a:t>שמאי מכריע      </a:t>
            </a:r>
          </a:p>
          <a:p>
            <a:r>
              <a:rPr lang="he-IL" sz="2000" dirty="0" smtClean="0"/>
              <a:t>שמאי בורר	  	     במינוי בית המשפט או הסכמה בין הצדדים</a:t>
            </a:r>
          </a:p>
          <a:p>
            <a:r>
              <a:rPr lang="he-IL" sz="2000" dirty="0" smtClean="0"/>
              <a:t>שמאי מטעם ביהמ"ש </a:t>
            </a:r>
          </a:p>
          <a:p>
            <a:endParaRPr lang="he-IL" sz="2000" dirty="0" smtClean="0"/>
          </a:p>
          <a:p>
            <a:pPr marL="0" indent="0">
              <a:buNone/>
            </a:pPr>
            <a:r>
              <a:rPr lang="he-IL" sz="2000" b="1" dirty="0" smtClean="0"/>
              <a:t>סוגי חוות דעת של השמאי (תביעה לפוליסת רכב, אחריות מקצועית, טיב המוצר) :</a:t>
            </a:r>
          </a:p>
          <a:p>
            <a:r>
              <a:rPr lang="he-IL" sz="2000" dirty="0" smtClean="0"/>
              <a:t>חוות דעת פרטית</a:t>
            </a:r>
          </a:p>
          <a:p>
            <a:r>
              <a:rPr lang="he-IL" sz="2000" dirty="0" smtClean="0"/>
              <a:t>חוות דעת לחברת הביטוח </a:t>
            </a:r>
          </a:p>
          <a:p>
            <a:r>
              <a:rPr lang="he-IL" sz="2000" dirty="0" smtClean="0"/>
              <a:t>חוות דעת לירידת ערך			</a:t>
            </a:r>
          </a:p>
          <a:p>
            <a:endParaRPr lang="he-IL" sz="2000" dirty="0"/>
          </a:p>
        </p:txBody>
      </p:sp>
      <p:sp>
        <p:nvSpPr>
          <p:cNvPr id="4" name="סוגר מסולסל שמאלי 3"/>
          <p:cNvSpPr/>
          <p:nvPr/>
        </p:nvSpPr>
        <p:spPr>
          <a:xfrm flipH="1">
            <a:off x="6157212" y="3356992"/>
            <a:ext cx="45719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1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dirty="0"/>
              <a:t>מכללת </a:t>
            </a:r>
            <a:r>
              <a:rPr lang="he-IL" sz="6000" dirty="0" smtClean="0"/>
              <a:t>כרמל </a:t>
            </a:r>
            <a:r>
              <a:rPr lang="he-IL" dirty="0"/>
              <a:t>– קורס מנהלי </a:t>
            </a:r>
            <a:r>
              <a:rPr lang="he-IL" dirty="0" smtClean="0"/>
              <a:t>משרד </a:t>
            </a:r>
            <a:r>
              <a:rPr lang="he-IL" dirty="0"/>
              <a:t>הובלה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sz="2000" b="1" dirty="0" smtClean="0"/>
              <a:t>חובות השמאי:</a:t>
            </a:r>
          </a:p>
          <a:p>
            <a:pPr algn="just"/>
            <a:r>
              <a:rPr lang="he-IL" sz="2000" dirty="0" smtClean="0"/>
              <a:t>"במילוי תפקידיו יפעל השמאי כלפי לקוחו וכלפי המבטח במהימנות, בנאמנות וביושר..."</a:t>
            </a:r>
          </a:p>
          <a:p>
            <a:pPr algn="just"/>
            <a:r>
              <a:rPr lang="he-IL" sz="2000" dirty="0" smtClean="0"/>
              <a:t>השמאי לא יעשה שומה ולא </a:t>
            </a:r>
            <a:r>
              <a:rPr lang="he-IL" sz="2000" dirty="0" err="1" smtClean="0"/>
              <a:t>יתן</a:t>
            </a:r>
            <a:r>
              <a:rPr lang="he-IL" sz="2000" dirty="0" smtClean="0"/>
              <a:t> חוות דעת על רכב הנמצא במוסך לא מורשה</a:t>
            </a:r>
          </a:p>
          <a:p>
            <a:pPr algn="just"/>
            <a:r>
              <a:rPr lang="he-IL" sz="2000" dirty="0" smtClean="0"/>
              <a:t>"שמאי לא ייתן חוות דעת על רכב אלא על סמך בדיקתו או לאחר שפיקח על מתמחה שנתן אותה</a:t>
            </a:r>
            <a:r>
              <a:rPr lang="en-US" sz="2000" dirty="0" smtClean="0"/>
              <a:t>;</a:t>
            </a:r>
            <a:r>
              <a:rPr lang="he-IL" sz="2000" dirty="0" smtClean="0"/>
              <a:t> חתימה של שמאי על חוות הדעת תחייב אותו".</a:t>
            </a:r>
          </a:p>
          <a:p>
            <a:pPr marL="0" indent="0">
              <a:buNone/>
            </a:pPr>
            <a:endParaRPr lang="he-IL" sz="2000" b="1" dirty="0" smtClean="0"/>
          </a:p>
          <a:p>
            <a:pPr marL="0" indent="0">
              <a:buNone/>
            </a:pPr>
            <a:r>
              <a:rPr lang="he-IL" sz="2000" b="1" dirty="0" smtClean="0"/>
              <a:t>מהלך עבודת השמאי:</a:t>
            </a:r>
          </a:p>
          <a:p>
            <a:r>
              <a:rPr lang="he-IL" sz="2000" dirty="0" smtClean="0"/>
              <a:t>קבלת המקרה לטיפול מבעל הרכב או מי מטעמו להכנת חוות דעת פרטית </a:t>
            </a:r>
          </a:p>
          <a:p>
            <a:r>
              <a:rPr lang="he-IL" sz="2000" dirty="0" smtClean="0"/>
              <a:t>קבלת המקרה לטיפול מבעל הרכב  או מחברת הביטוח שלו להכנת חוות דעת לחברת הביטוח</a:t>
            </a:r>
          </a:p>
          <a:p>
            <a:r>
              <a:rPr lang="he-IL" sz="2000" dirty="0" smtClean="0"/>
              <a:t>קבלת מידע לגבי נסיבות המקרה</a:t>
            </a:r>
          </a:p>
          <a:p>
            <a:r>
              <a:rPr lang="he-IL" sz="2000" dirty="0" smtClean="0"/>
              <a:t>בדיקה ראשונית לרכב במוסך</a:t>
            </a:r>
          </a:p>
          <a:p>
            <a:r>
              <a:rPr lang="he-IL" sz="2000" dirty="0" smtClean="0"/>
              <a:t>עריכת אומדן ראשוני וקביעת </a:t>
            </a:r>
            <a:r>
              <a:rPr lang="he-IL" sz="2000" b="1" dirty="0" smtClean="0"/>
              <a:t>הנזק הגולמי </a:t>
            </a:r>
            <a:r>
              <a:rPr lang="he-IL" sz="2000" dirty="0" smtClean="0"/>
              <a:t>לרבות כדאיות התיקון – דיווח במערכת למבטחת וקבלת הנחיותיה בהתאם לתנאי הפוליסה</a:t>
            </a:r>
          </a:p>
          <a:p>
            <a:r>
              <a:rPr lang="he-IL" sz="2000" dirty="0" smtClean="0"/>
              <a:t>סיכום העלויות ודרך התיקון עם המוסך</a:t>
            </a:r>
          </a:p>
          <a:p>
            <a:r>
              <a:rPr lang="he-IL" sz="2000" dirty="0" smtClean="0"/>
              <a:t>עריכת חוות דעת מסכמת (בתיקון, באובדן להלכה ובאובדן גמור לרבות דיווח לרשויות).</a:t>
            </a: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504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dirty="0"/>
              <a:t>מכללת </a:t>
            </a:r>
            <a:r>
              <a:rPr lang="he-IL" sz="6000" dirty="0" smtClean="0"/>
              <a:t>כרמל </a:t>
            </a:r>
            <a:r>
              <a:rPr lang="he-IL" dirty="0"/>
              <a:t>– קורס מנהלי </a:t>
            </a:r>
            <a:r>
              <a:rPr lang="he-IL" dirty="0" smtClean="0"/>
              <a:t>משרד </a:t>
            </a:r>
            <a:r>
              <a:rPr lang="he-IL" dirty="0"/>
              <a:t>הובלה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b="1" dirty="0" smtClean="0"/>
              <a:t>סוגי מוסכים מורשים:</a:t>
            </a:r>
          </a:p>
          <a:p>
            <a:r>
              <a:rPr lang="he-IL" sz="2000" dirty="0" smtClean="0"/>
              <a:t>מוסך יבואן</a:t>
            </a:r>
          </a:p>
          <a:p>
            <a:r>
              <a:rPr lang="he-IL" sz="2000" dirty="0" smtClean="0"/>
              <a:t>מוסך פרטי מורשה לכל סוגי הרכב         "מוסך הסדר" </a:t>
            </a:r>
          </a:p>
          <a:p>
            <a:r>
              <a:rPr lang="he-IL" sz="2000" dirty="0" smtClean="0"/>
              <a:t>מוסך פרטי מורשה יבואן</a:t>
            </a:r>
          </a:p>
          <a:p>
            <a:endParaRPr lang="he-IL" sz="2000" dirty="0"/>
          </a:p>
          <a:p>
            <a:pPr marL="0" indent="0">
              <a:buNone/>
            </a:pPr>
            <a:r>
              <a:rPr lang="he-IL" sz="2000" b="1" dirty="0" smtClean="0"/>
              <a:t>הסביבה בה פועל השמאי:</a:t>
            </a:r>
          </a:p>
          <a:p>
            <a:pPr marL="0" indent="0" algn="r">
              <a:buNone/>
            </a:pPr>
            <a:r>
              <a:rPr lang="he-IL" sz="2000" b="1" dirty="0" smtClean="0"/>
              <a:t>סוכן הביטוח 	המבטחת 	המוסך 		המבוטח/בעל הרכב</a:t>
            </a:r>
          </a:p>
          <a:p>
            <a:pPr marL="0" indent="0" algn="r">
              <a:buNone/>
            </a:pPr>
            <a:endParaRPr lang="he-IL" sz="2000" b="1" dirty="0"/>
          </a:p>
          <a:p>
            <a:pPr marL="0" indent="0" algn="ctr">
              <a:buNone/>
            </a:pPr>
            <a:r>
              <a:rPr lang="he-IL" b="1" dirty="0" smtClean="0"/>
              <a:t>השמאי</a:t>
            </a:r>
          </a:p>
          <a:p>
            <a:endParaRPr lang="he-IL" sz="2000" dirty="0" smtClean="0"/>
          </a:p>
          <a:p>
            <a:r>
              <a:rPr lang="he-IL" sz="2000" dirty="0" smtClean="0"/>
              <a:t>כשלכל אחד מהם אינטרס שונה ומצפה "שלזכויותיו" ידאג השמאי.</a:t>
            </a:r>
            <a:endParaRPr lang="he-IL" sz="2000" dirty="0"/>
          </a:p>
        </p:txBody>
      </p:sp>
      <p:sp>
        <p:nvSpPr>
          <p:cNvPr id="4" name="סוגר מסולסל שמאלי 3"/>
          <p:cNvSpPr/>
          <p:nvPr/>
        </p:nvSpPr>
        <p:spPr>
          <a:xfrm>
            <a:off x="4644008" y="2026568"/>
            <a:ext cx="45719" cy="100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" name="מחבר חץ ישר 5"/>
          <p:cNvCxnSpPr/>
          <p:nvPr/>
        </p:nvCxnSpPr>
        <p:spPr>
          <a:xfrm flipH="1">
            <a:off x="5220072" y="4149080"/>
            <a:ext cx="26642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חץ ישר 7"/>
          <p:cNvCxnSpPr/>
          <p:nvPr/>
        </p:nvCxnSpPr>
        <p:spPr>
          <a:xfrm flipH="1">
            <a:off x="4932040" y="4149080"/>
            <a:ext cx="12961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חץ ישר 9"/>
          <p:cNvCxnSpPr/>
          <p:nvPr/>
        </p:nvCxnSpPr>
        <p:spPr>
          <a:xfrm>
            <a:off x="4644008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2267744" y="4221088"/>
            <a:ext cx="180020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31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e-IL" sz="6000" dirty="0"/>
              <a:t>מכללת </a:t>
            </a:r>
            <a:r>
              <a:rPr lang="he-IL" sz="6000" dirty="0" smtClean="0"/>
              <a:t>כרמל </a:t>
            </a:r>
            <a:r>
              <a:rPr lang="he-IL" dirty="0"/>
              <a:t>– קורס מנהלי </a:t>
            </a:r>
            <a:r>
              <a:rPr lang="he-IL" dirty="0" smtClean="0"/>
              <a:t>משרד </a:t>
            </a:r>
            <a:r>
              <a:rPr lang="he-IL" dirty="0"/>
              <a:t>הובלה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sz="2000" b="1" dirty="0" smtClean="0"/>
              <a:t>סוגי פוליסות:</a:t>
            </a:r>
          </a:p>
          <a:p>
            <a:r>
              <a:rPr lang="he-IL" sz="1900" b="1" dirty="0" smtClean="0"/>
              <a:t>פוליסת חובה </a:t>
            </a:r>
            <a:r>
              <a:rPr lang="he-IL" sz="1900" dirty="0" smtClean="0"/>
              <a:t>– מכסה נזקי גוף לנוסעי הרכב המבוטח</a:t>
            </a:r>
          </a:p>
          <a:p>
            <a:r>
              <a:rPr lang="he-IL" sz="1900" b="1" dirty="0" smtClean="0"/>
              <a:t>פוליסת מקיף לרכב פרטי ומסחרי עד 3.5 טון – הפוליסה התקנית – רכב מבוטח עפ"י קוד דגם, מכסה נזק לרכב שנגרם מ:</a:t>
            </a:r>
          </a:p>
          <a:p>
            <a:pPr marL="0" indent="0">
              <a:buNone/>
            </a:pPr>
            <a:r>
              <a:rPr lang="he-IL" sz="1900" dirty="0"/>
              <a:t>	</a:t>
            </a:r>
            <a:r>
              <a:rPr lang="he-IL" sz="1900" dirty="0" smtClean="0"/>
              <a:t>אש, ברק, התפוצצות, התלקחות</a:t>
            </a:r>
            <a:r>
              <a:rPr lang="en-US" sz="1900" dirty="0" smtClean="0"/>
              <a:t>;</a:t>
            </a:r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he-IL" sz="1900" dirty="0" smtClean="0"/>
              <a:t>התנגשות מקרית, התהפכות </a:t>
            </a:r>
            <a:r>
              <a:rPr lang="he-IL" sz="1900" b="1" dirty="0" smtClean="0"/>
              <a:t>ותאונה מכל סוג שהוא</a:t>
            </a:r>
            <a:r>
              <a:rPr lang="en-US" sz="1900" b="1" dirty="0" smtClean="0"/>
              <a:t>;</a:t>
            </a:r>
            <a:endParaRPr lang="he-IL" sz="1900" b="1" dirty="0" smtClean="0"/>
          </a:p>
          <a:p>
            <a:pPr marL="0" indent="0">
              <a:buNone/>
            </a:pPr>
            <a:r>
              <a:rPr lang="he-IL" sz="1900" dirty="0"/>
              <a:t>	</a:t>
            </a:r>
            <a:r>
              <a:rPr lang="he-IL" sz="1900" dirty="0" smtClean="0"/>
              <a:t>גניבה</a:t>
            </a:r>
            <a:r>
              <a:rPr lang="en-US" sz="1900" dirty="0" smtClean="0"/>
              <a:t>;</a:t>
            </a:r>
            <a:r>
              <a:rPr lang="he-IL" sz="1900" dirty="0" smtClean="0"/>
              <a:t> כל נזק שנגרם עקב גניבה, תוך כדי גניבה ובעת ניסיון גניבה</a:t>
            </a:r>
            <a:r>
              <a:rPr lang="en-US" sz="1900" dirty="0" smtClean="0"/>
              <a:t>;</a:t>
            </a:r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he-IL" sz="1900" dirty="0" smtClean="0"/>
              <a:t>שטפון, סערה, שלג, ברד, התפרצות הר געש</a:t>
            </a:r>
            <a:r>
              <a:rPr lang="en-US" sz="1900" dirty="0" smtClean="0"/>
              <a:t>;</a:t>
            </a:r>
            <a:endParaRPr lang="he-IL" sz="1900" dirty="0" smtClean="0"/>
          </a:p>
          <a:p>
            <a:pPr marL="0" indent="0" algn="just">
              <a:buNone/>
            </a:pPr>
            <a:r>
              <a:rPr lang="he-IL" sz="1900" dirty="0"/>
              <a:t>	</a:t>
            </a:r>
            <a:r>
              <a:rPr lang="he-IL" sz="1900" dirty="0" smtClean="0"/>
              <a:t>מעשה זדון</a:t>
            </a:r>
            <a:r>
              <a:rPr lang="en-US" sz="1900" dirty="0" smtClean="0"/>
              <a:t>;</a:t>
            </a:r>
            <a:r>
              <a:rPr lang="he-IL" sz="1900" dirty="0" smtClean="0"/>
              <a:t> אולם אם נגרם מקרה הביטוח בידי המבוטח או בידי מי מטעמו 	במתכוון, פטור המבטח </a:t>
            </a:r>
            <a:r>
              <a:rPr lang="he-IL" sz="1900" dirty="0" err="1" smtClean="0"/>
              <a:t>מחבותו</a:t>
            </a:r>
            <a:r>
              <a:rPr lang="en-US" sz="1900" dirty="0" smtClean="0"/>
              <a:t>;</a:t>
            </a:r>
          </a:p>
          <a:p>
            <a:pPr algn="just"/>
            <a:r>
              <a:rPr lang="he-IL" sz="1900" b="1" dirty="0" smtClean="0"/>
              <a:t>הפוליסה מחריגה:</a:t>
            </a:r>
          </a:p>
          <a:p>
            <a:pPr marL="0" indent="0" algn="just">
              <a:buNone/>
            </a:pPr>
            <a:r>
              <a:rPr lang="he-IL" sz="1900" dirty="0"/>
              <a:t>	</a:t>
            </a:r>
            <a:r>
              <a:rPr lang="he-IL" sz="1900" dirty="0" smtClean="0"/>
              <a:t>נזק לצמיגים, אלא אם כן ניזוקו או אבדו חלקים נוספים מהרכב עקב מקרה 	הביטוח</a:t>
            </a:r>
          </a:p>
          <a:p>
            <a:pPr marL="0" indent="0" algn="just">
              <a:buNone/>
            </a:pPr>
            <a:r>
              <a:rPr lang="he-IL" sz="1900" dirty="0"/>
              <a:t>	</a:t>
            </a:r>
            <a:r>
              <a:rPr lang="he-IL" sz="1900" dirty="0" smtClean="0"/>
              <a:t>קלקולים מכניים, חשמליים או אלקטרוניים שייגרמו לרכב אינם מכוסים אלא אם 	נגרמו במהלך או עקב מקרה הביטוח</a:t>
            </a:r>
            <a:r>
              <a:rPr lang="en-US" sz="1900" dirty="0" smtClean="0"/>
              <a:t>;</a:t>
            </a:r>
            <a:endParaRPr lang="he-IL" sz="1900" dirty="0" smtClean="0"/>
          </a:p>
          <a:p>
            <a:pPr marL="0" indent="0" algn="just">
              <a:buNone/>
            </a:pPr>
            <a:r>
              <a:rPr lang="he-IL" sz="1900" b="1" dirty="0" smtClean="0"/>
              <a:t>נזק באובדן גמור/גמור להלכה – הפוליסה נגמרת ללא השתתפות עצמית</a:t>
            </a:r>
            <a:endParaRPr lang="en-US" sz="1900" b="1" dirty="0" smtClean="0"/>
          </a:p>
          <a:p>
            <a:pPr algn="just"/>
            <a:r>
              <a:rPr lang="he-IL" sz="1900" b="1" dirty="0" smtClean="0"/>
              <a:t>נזק לצד שלישי:</a:t>
            </a:r>
          </a:p>
          <a:p>
            <a:r>
              <a:rPr lang="he-IL" sz="1900" dirty="0" smtClean="0"/>
              <a:t>נזק לצד ג' שייגרם לרכוש הצד השלישי כתוצאה משימוש ברכב</a:t>
            </a:r>
            <a:r>
              <a:rPr lang="he-IL" sz="1900" dirty="0"/>
              <a:t> </a:t>
            </a:r>
            <a:r>
              <a:rPr lang="he-IL" sz="1900" dirty="0" smtClean="0"/>
              <a:t>עד </a:t>
            </a:r>
            <a:r>
              <a:rPr lang="he-IL" sz="1900" b="1" dirty="0" smtClean="0">
                <a:solidFill>
                  <a:srgbClr val="FF0000"/>
                </a:solidFill>
              </a:rPr>
              <a:t>גבול האחריות</a:t>
            </a:r>
            <a:r>
              <a:rPr lang="en-US" sz="1900" b="1" dirty="0" smtClean="0">
                <a:solidFill>
                  <a:srgbClr val="FF0000"/>
                </a:solidFill>
              </a:rPr>
              <a:t>;</a:t>
            </a:r>
            <a:endParaRPr lang="he-IL" sz="1900" b="1" dirty="0" smtClean="0">
              <a:solidFill>
                <a:srgbClr val="FF0000"/>
              </a:solidFill>
            </a:endParaRPr>
          </a:p>
          <a:p>
            <a:endParaRPr lang="he-IL" sz="2000" dirty="0" smtClean="0"/>
          </a:p>
          <a:p>
            <a:endParaRPr lang="he-IL" sz="2000" dirty="0" smtClean="0"/>
          </a:p>
          <a:p>
            <a:pPr marL="0" indent="0">
              <a:buNone/>
            </a:pPr>
            <a:endParaRPr lang="he-IL" sz="2000" dirty="0" smtClean="0"/>
          </a:p>
        </p:txBody>
      </p:sp>
    </p:spTree>
    <p:extLst>
      <p:ext uri="{BB962C8B-B14F-4D97-AF65-F5344CB8AC3E}">
        <p14:creationId xmlns:p14="http://schemas.microsoft.com/office/powerpoint/2010/main" val="12440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e-IL" sz="6000" dirty="0"/>
              <a:t>מכללת </a:t>
            </a:r>
            <a:r>
              <a:rPr lang="he-IL" sz="6000" dirty="0" smtClean="0"/>
              <a:t>כרמל </a:t>
            </a:r>
            <a:r>
              <a:rPr lang="he-IL" dirty="0"/>
              <a:t>– קורס מנהלי </a:t>
            </a:r>
            <a:r>
              <a:rPr lang="he-IL" dirty="0" smtClean="0"/>
              <a:t>משרד </a:t>
            </a:r>
            <a:r>
              <a:rPr lang="he-IL" dirty="0"/>
              <a:t>הובלה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7200" b="1" dirty="0"/>
              <a:t>פוליסה מקיף לרכב מסחרי מעל ל- 3.5 </a:t>
            </a:r>
            <a:r>
              <a:rPr lang="he-IL" sz="7200" b="1" dirty="0" smtClean="0"/>
              <a:t>טון, רכב מבוטח על ערכו במחירון ליום עריכת </a:t>
            </a:r>
            <a:r>
              <a:rPr lang="he-IL" sz="7200" b="1" dirty="0" smtClean="0"/>
              <a:t>הפוליסה (תת ביטוח), </a:t>
            </a:r>
            <a:r>
              <a:rPr lang="he-IL" sz="7200" b="1" dirty="0"/>
              <a:t>מכסה</a:t>
            </a:r>
            <a:r>
              <a:rPr lang="he-IL" sz="7200" b="1" dirty="0" smtClean="0"/>
              <a:t>:</a:t>
            </a:r>
          </a:p>
          <a:p>
            <a:r>
              <a:rPr lang="he-IL" sz="7200" dirty="0" smtClean="0"/>
              <a:t>אש</a:t>
            </a:r>
            <a:r>
              <a:rPr lang="he-IL" sz="7200" dirty="0"/>
              <a:t>, ברק, </a:t>
            </a:r>
            <a:r>
              <a:rPr lang="he-IL" sz="7200" dirty="0" smtClean="0"/>
              <a:t>התפוצצות</a:t>
            </a:r>
            <a:r>
              <a:rPr lang="he-IL" sz="7200" dirty="0"/>
              <a:t>, התלקחות</a:t>
            </a:r>
            <a:r>
              <a:rPr lang="en-US" sz="7200" dirty="0"/>
              <a:t>;</a:t>
            </a:r>
          </a:p>
          <a:p>
            <a:r>
              <a:rPr lang="he-IL" sz="7200" dirty="0" smtClean="0"/>
              <a:t>התנגשות </a:t>
            </a:r>
            <a:r>
              <a:rPr lang="he-IL" sz="7200" dirty="0"/>
              <a:t>מקרית, </a:t>
            </a:r>
            <a:r>
              <a:rPr lang="he-IL" sz="7200" dirty="0" smtClean="0"/>
              <a:t>התהפכות</a:t>
            </a:r>
            <a:r>
              <a:rPr lang="en-US" sz="7200" dirty="0" smtClean="0"/>
              <a:t>;</a:t>
            </a:r>
            <a:endParaRPr lang="he-IL" sz="7200" dirty="0"/>
          </a:p>
          <a:p>
            <a:r>
              <a:rPr lang="he-IL" sz="7200" dirty="0" smtClean="0"/>
              <a:t>גניבה אשר בעקבותיה לא נמצא הרכב במשך 45 ימים</a:t>
            </a:r>
            <a:r>
              <a:rPr lang="en-US" sz="7200" dirty="0" smtClean="0"/>
              <a:t>;</a:t>
            </a:r>
            <a:r>
              <a:rPr lang="he-IL" sz="7200" dirty="0" smtClean="0"/>
              <a:t> </a:t>
            </a:r>
            <a:r>
              <a:rPr lang="he-IL" sz="7200" dirty="0"/>
              <a:t>כל נזק שנגרם עקב גניבה, תוך </a:t>
            </a:r>
            <a:r>
              <a:rPr lang="he-IL" sz="7200" dirty="0" smtClean="0"/>
              <a:t>כדי גניבה ובעת ניסיון </a:t>
            </a:r>
            <a:r>
              <a:rPr lang="he-IL" sz="7200" dirty="0"/>
              <a:t>גניבה</a:t>
            </a:r>
            <a:r>
              <a:rPr lang="en-US" sz="7200" dirty="0"/>
              <a:t>;</a:t>
            </a:r>
          </a:p>
          <a:p>
            <a:r>
              <a:rPr lang="he-IL" sz="7200" dirty="0" smtClean="0"/>
              <a:t>שטפון</a:t>
            </a:r>
            <a:r>
              <a:rPr lang="he-IL" sz="7200" dirty="0"/>
              <a:t>, סערה, </a:t>
            </a:r>
            <a:r>
              <a:rPr lang="he-IL" sz="7200" dirty="0" smtClean="0"/>
              <a:t>התפרצות </a:t>
            </a:r>
            <a:r>
              <a:rPr lang="he-IL" sz="7200" dirty="0"/>
              <a:t>הר געש</a:t>
            </a:r>
            <a:r>
              <a:rPr lang="en-US" sz="7200" dirty="0"/>
              <a:t>;</a:t>
            </a:r>
            <a:endParaRPr lang="he-IL" sz="7200" dirty="0"/>
          </a:p>
          <a:p>
            <a:pPr algn="just"/>
            <a:r>
              <a:rPr lang="he-IL" sz="7200" dirty="0" smtClean="0"/>
              <a:t>מעשה זדון, למעט מעשה שנעשה בידי המבוטח או מטעמו</a:t>
            </a:r>
            <a:r>
              <a:rPr lang="en-US" sz="7200" dirty="0" smtClean="0"/>
              <a:t>;</a:t>
            </a:r>
            <a:r>
              <a:rPr lang="he-IL" sz="7200" dirty="0" smtClean="0"/>
              <a:t> </a:t>
            </a:r>
          </a:p>
          <a:p>
            <a:pPr marL="0" indent="0" algn="just">
              <a:buNone/>
            </a:pPr>
            <a:r>
              <a:rPr lang="he-IL" sz="7200" dirty="0" smtClean="0"/>
              <a:t> </a:t>
            </a:r>
            <a:r>
              <a:rPr lang="he-IL" sz="7200" b="1" dirty="0" smtClean="0"/>
              <a:t>הפוליסה </a:t>
            </a:r>
            <a:r>
              <a:rPr lang="he-IL" sz="7200" b="1" dirty="0" smtClean="0"/>
              <a:t>מחריגה:</a:t>
            </a:r>
          </a:p>
          <a:p>
            <a:r>
              <a:rPr lang="he-IL" sz="7200" dirty="0" smtClean="0"/>
              <a:t>כמו בתקנית + נזק שייגרם עקב העמסת יתר של כלי הרכב שאינו פרטי, בניגוד לקביעת הרישוי</a:t>
            </a:r>
            <a:r>
              <a:rPr lang="en-US" sz="7200" b="1" dirty="0" smtClean="0"/>
              <a:t>;</a:t>
            </a:r>
            <a:r>
              <a:rPr lang="he-IL" sz="7200" b="1" dirty="0" smtClean="0"/>
              <a:t> </a:t>
            </a:r>
          </a:p>
          <a:p>
            <a:r>
              <a:rPr lang="he-IL" sz="7200" dirty="0" smtClean="0"/>
              <a:t>להבדיל מהפוליסה התקנית, בפוליסה זו "לא תעלה האחריות המבטח על הערך הממשי של החלק שאבד או ניזוק (דהיינו – </a:t>
            </a:r>
            <a:r>
              <a:rPr lang="he-IL" sz="7200" b="1" dirty="0" smtClean="0"/>
              <a:t>בניכוי בלאי</a:t>
            </a:r>
            <a:r>
              <a:rPr lang="he-IL" sz="7200" dirty="0" smtClean="0"/>
              <a:t>) בצירוף הוצאות התקנה</a:t>
            </a:r>
            <a:r>
              <a:rPr lang="en-US" sz="7200" dirty="0" smtClean="0"/>
              <a:t>;</a:t>
            </a:r>
          </a:p>
          <a:p>
            <a:pPr marL="0" indent="0">
              <a:buNone/>
            </a:pPr>
            <a:r>
              <a:rPr lang="he-IL" sz="7200" b="1" dirty="0" smtClean="0"/>
              <a:t>נזק </a:t>
            </a:r>
            <a:r>
              <a:rPr lang="he-IL" sz="7200" b="1" dirty="0" smtClean="0"/>
              <a:t>לצד שלישי:</a:t>
            </a:r>
          </a:p>
          <a:p>
            <a:r>
              <a:rPr lang="he-IL" sz="7200" dirty="0" smtClean="0"/>
              <a:t>כמו בתקנית בתוספת: נזק לכל גשר, גשר משקל, מוביל מים ו/או דרך כל שהיא שנגרם ע"י התנודה או המשקל של כלי הרכב</a:t>
            </a:r>
            <a:r>
              <a:rPr lang="en-US" sz="7200" dirty="0" smtClean="0"/>
              <a:t>;</a:t>
            </a:r>
            <a:r>
              <a:rPr lang="he-IL" sz="7200" dirty="0" smtClean="0"/>
              <a:t> לתת דגש על גבול האחריות.</a:t>
            </a:r>
          </a:p>
          <a:p>
            <a:r>
              <a:rPr lang="he-IL" sz="7200" dirty="0" smtClean="0"/>
              <a:t>להתייחס לגבול האחריות</a:t>
            </a:r>
          </a:p>
          <a:p>
            <a:pPr marL="0" indent="0">
              <a:buNone/>
            </a:pPr>
            <a:r>
              <a:rPr lang="he-IL" sz="7200" b="1" dirty="0" smtClean="0"/>
              <a:t>פוליסה </a:t>
            </a:r>
            <a:r>
              <a:rPr lang="he-IL" sz="7200" b="1" dirty="0"/>
              <a:t>כל </a:t>
            </a:r>
            <a:r>
              <a:rPr lang="he-IL" sz="7200" b="1" dirty="0" smtClean="0"/>
              <a:t>הסיכונים:</a:t>
            </a:r>
          </a:p>
          <a:p>
            <a:r>
              <a:rPr lang="he-IL" sz="7200" dirty="0" smtClean="0"/>
              <a:t>הכלל: </a:t>
            </a:r>
            <a:r>
              <a:rPr lang="he-IL" sz="7200" dirty="0" err="1" smtClean="0"/>
              <a:t>הכל</a:t>
            </a:r>
            <a:r>
              <a:rPr lang="he-IL" sz="7200" dirty="0" smtClean="0"/>
              <a:t> מכוסה למעט החריגים</a:t>
            </a:r>
            <a:r>
              <a:rPr lang="en-US" sz="7200" dirty="0" smtClean="0"/>
              <a:t>;</a:t>
            </a:r>
            <a:r>
              <a:rPr lang="he-IL" sz="7200" dirty="0" smtClean="0"/>
              <a:t> </a:t>
            </a:r>
            <a:endParaRPr lang="he-IL" sz="72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6131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e-IL" sz="6000" dirty="0"/>
              <a:t>מכללת </a:t>
            </a:r>
            <a:r>
              <a:rPr lang="he-IL" sz="6000" dirty="0" smtClean="0"/>
              <a:t>כרמל </a:t>
            </a:r>
            <a:r>
              <a:rPr lang="he-IL" dirty="0"/>
              <a:t>– קורס מנהלי </a:t>
            </a:r>
            <a:r>
              <a:rPr lang="he-IL" dirty="0" smtClean="0"/>
              <a:t>משרד </a:t>
            </a:r>
            <a:r>
              <a:rPr lang="he-IL" dirty="0"/>
              <a:t>הובלה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/>
          </a:bodyPr>
          <a:lstStyle/>
          <a:p>
            <a:r>
              <a:rPr lang="he-IL" sz="2000" b="1" dirty="0" smtClean="0"/>
              <a:t>נושאים כמעט זהים בשתי הפוליסות:</a:t>
            </a:r>
          </a:p>
          <a:p>
            <a:endParaRPr lang="he-IL" sz="2000" b="1" dirty="0" smtClean="0"/>
          </a:p>
          <a:p>
            <a:r>
              <a:rPr lang="he-IL" sz="2000" b="1" dirty="0" smtClean="0"/>
              <a:t>אבדן </a:t>
            </a:r>
            <a:r>
              <a:rPr lang="he-IL" sz="2000" b="1" dirty="0" smtClean="0"/>
              <a:t>גמור בפוליסה התקנית: </a:t>
            </a:r>
            <a:r>
              <a:rPr lang="he-IL" sz="1800" dirty="0" smtClean="0"/>
              <a:t>נזק מעל ל- 60% למעט ירידת ערך</a:t>
            </a:r>
            <a:endParaRPr lang="he-IL" sz="800" b="1" dirty="0" smtClean="0"/>
          </a:p>
          <a:p>
            <a:pPr lvl="7"/>
            <a:r>
              <a:rPr lang="he-IL" sz="1800" dirty="0" smtClean="0"/>
              <a:t>הרכב אינו ניתן עוד לשיקום והוא נועד לפירוק בלבד</a:t>
            </a:r>
          </a:p>
          <a:p>
            <a:pPr lvl="7"/>
            <a:r>
              <a:rPr lang="he-IL" sz="1800" dirty="0" smtClean="0"/>
              <a:t>הרכב נגנב ולא נמצא בתוך 30 ימים מיום הגניבה</a:t>
            </a:r>
          </a:p>
          <a:p>
            <a:endParaRPr lang="he-IL" sz="2000" b="1" dirty="0" smtClean="0"/>
          </a:p>
          <a:p>
            <a:r>
              <a:rPr lang="he-IL" sz="2000" b="1" dirty="0" smtClean="0"/>
              <a:t>אבדן </a:t>
            </a:r>
            <a:r>
              <a:rPr lang="he-IL" sz="2000" b="1" dirty="0"/>
              <a:t>גמור </a:t>
            </a:r>
            <a:r>
              <a:rPr lang="he-IL" sz="2000" b="1" dirty="0" smtClean="0"/>
              <a:t>בפוליסה מקיף למסחרי – </a:t>
            </a:r>
            <a:r>
              <a:rPr lang="he-IL" sz="1800" dirty="0" smtClean="0"/>
              <a:t>זהה למעט 45 ימים בגניבה</a:t>
            </a:r>
            <a:r>
              <a:rPr lang="en-US" sz="1800" dirty="0" smtClean="0"/>
              <a:t>;</a:t>
            </a:r>
            <a:endParaRPr lang="he-IL" sz="1800" dirty="0" smtClean="0"/>
          </a:p>
          <a:p>
            <a:endParaRPr lang="he-IL" sz="1800" dirty="0"/>
          </a:p>
          <a:p>
            <a:r>
              <a:rPr lang="he-IL" sz="1800" b="1" dirty="0" smtClean="0"/>
              <a:t>אובדן גמור להלכה בפוליסה התקנית </a:t>
            </a:r>
            <a:r>
              <a:rPr lang="he-IL" sz="1800" dirty="0" smtClean="0"/>
              <a:t>– נזק ישיר לפחות 50% למעט ירידת ערך רשאי המבטח לשלם את ערכו למבוטח והרכב יעבור לרשות </a:t>
            </a:r>
            <a:r>
              <a:rPr lang="he-IL" sz="1800" dirty="0" smtClean="0"/>
              <a:t>המבטחת. הפוליסה נגמרת ואין חיוב בדמי השתתפות עצמית</a:t>
            </a:r>
            <a:endParaRPr lang="he-IL" sz="1800" dirty="0" smtClean="0"/>
          </a:p>
          <a:p>
            <a:endParaRPr lang="he-IL" sz="1800" dirty="0" smtClean="0"/>
          </a:p>
          <a:p>
            <a:r>
              <a:rPr lang="he-IL" sz="1800" b="1" dirty="0" smtClean="0"/>
              <a:t>תיקון רכב עפ"י הפוליסה התקנית </a:t>
            </a:r>
            <a:r>
              <a:rPr lang="he-IL" sz="1800" dirty="0" smtClean="0"/>
              <a:t>– חלקים תחליפיים/מקוריים/משומשים</a:t>
            </a:r>
          </a:p>
          <a:p>
            <a:endParaRPr lang="he-IL" sz="1800" dirty="0" smtClean="0"/>
          </a:p>
          <a:p>
            <a:r>
              <a:rPr lang="he-IL" sz="1800" b="1" dirty="0" smtClean="0"/>
              <a:t>במסחרי</a:t>
            </a:r>
            <a:r>
              <a:rPr lang="he-IL" sz="1800" dirty="0" smtClean="0"/>
              <a:t> – משומשים/חליפיים/מקוריים בניכוי בלאי (5% לשנה מרכב, 10% לשנה מכאניים עד 50% בתחליפי מחצית הבלאי האמור</a:t>
            </a:r>
            <a:r>
              <a:rPr lang="he-IL" sz="1800" dirty="0" smtClean="0"/>
              <a:t>.</a:t>
            </a:r>
          </a:p>
          <a:p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168164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dirty="0"/>
              <a:t>מכללת </a:t>
            </a:r>
            <a:r>
              <a:rPr lang="he-IL" sz="6000" dirty="0" smtClean="0"/>
              <a:t>כרמל </a:t>
            </a:r>
            <a:r>
              <a:rPr lang="he-IL" dirty="0"/>
              <a:t>– קורס מנהלי </a:t>
            </a:r>
            <a:r>
              <a:rPr lang="he-IL" dirty="0" smtClean="0"/>
              <a:t>משרד הובלה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b="1" dirty="0" smtClean="0"/>
              <a:t>השתתפות עצמית:</a:t>
            </a:r>
          </a:p>
          <a:p>
            <a:r>
              <a:rPr lang="he-IL" sz="2000" b="1" dirty="0" smtClean="0"/>
              <a:t>בתקנית – </a:t>
            </a:r>
            <a:r>
              <a:rPr lang="he-IL" sz="2000" dirty="0" smtClean="0"/>
              <a:t>כנקוב ברשימה למעט באובדן גמור/להלכה – מיצוי הפוליסה</a:t>
            </a:r>
          </a:p>
          <a:p>
            <a:r>
              <a:rPr lang="he-IL" sz="2000" b="1" dirty="0" smtClean="0"/>
              <a:t>מסחרי – </a:t>
            </a:r>
            <a:r>
              <a:rPr lang="he-IL" sz="2000" dirty="0" smtClean="0"/>
              <a:t>כנקוב ברשימה גם באובדן גמור ובמיצוי הפוליסה</a:t>
            </a:r>
          </a:p>
          <a:p>
            <a:pPr marL="0" indent="0">
              <a:buNone/>
            </a:pPr>
            <a:r>
              <a:rPr lang="he-IL" sz="2000" dirty="0" smtClean="0"/>
              <a:t> </a:t>
            </a:r>
          </a:p>
          <a:p>
            <a:r>
              <a:rPr lang="he-IL" sz="2000" b="1" dirty="0" smtClean="0"/>
              <a:t>ביטוח חסר – תת ביטוח:</a:t>
            </a:r>
          </a:p>
          <a:p>
            <a:r>
              <a:rPr lang="he-IL" sz="2000" b="1" dirty="0" smtClean="0"/>
              <a:t>בתקנית – </a:t>
            </a:r>
            <a:r>
              <a:rPr lang="he-IL" sz="2000" dirty="0" smtClean="0"/>
              <a:t>אין</a:t>
            </a:r>
            <a:r>
              <a:rPr lang="he-IL" sz="2000" b="1" dirty="0" smtClean="0"/>
              <a:t> </a:t>
            </a:r>
          </a:p>
          <a:p>
            <a:r>
              <a:rPr lang="he-IL" sz="2000" b="1" dirty="0" smtClean="0"/>
              <a:t>במסחרי – </a:t>
            </a:r>
            <a:r>
              <a:rPr lang="he-IL" sz="2000" dirty="0" smtClean="0"/>
              <a:t>קיים</a:t>
            </a:r>
            <a:r>
              <a:rPr lang="he-IL" sz="2000" b="1" dirty="0" smtClean="0"/>
              <a:t> </a:t>
            </a:r>
          </a:p>
          <a:p>
            <a:endParaRPr lang="he-IL" sz="2000" b="1" dirty="0"/>
          </a:p>
          <a:p>
            <a:pPr marL="0" indent="0" algn="ctr">
              <a:buNone/>
            </a:pPr>
            <a:r>
              <a:rPr lang="he-IL" sz="2000" b="1" dirty="0" smtClean="0"/>
              <a:t>תודה על ההקשבה. בהצלחה לכולכם.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62812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10572</TotalTime>
  <Words>717</Words>
  <Application>Microsoft Office PowerPoint</Application>
  <PresentationFormat>‫הצגה על המסך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 מכללת כרמל – קורס מנהלי משרד הובלה</vt:lpstr>
      <vt:lpstr>מכללת כרמל – קורס מנהלי משרד הובלה</vt:lpstr>
      <vt:lpstr>מכללת כרמל – קורס מנהלי משרד הובלה</vt:lpstr>
      <vt:lpstr>מכללת כרמל – קורס מנהלי משרד הובלה</vt:lpstr>
      <vt:lpstr>מכללת כרמל – קורס מנהלי משרד הובלה</vt:lpstr>
      <vt:lpstr>מכללת כרמל – קורס מנהלי משרד הובלה</vt:lpstr>
      <vt:lpstr>מכללת כרמל – קורס מנהלי משרד הובלה</vt:lpstr>
      <vt:lpstr>מכללת כרמל – קורס מנהלי משרד הובלה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אורי</dc:creator>
  <cp:lastModifiedBy>Uri</cp:lastModifiedBy>
  <cp:revision>85</cp:revision>
  <dcterms:created xsi:type="dcterms:W3CDTF">2014-11-26T06:30:51Z</dcterms:created>
  <dcterms:modified xsi:type="dcterms:W3CDTF">2020-10-12T08:19:34Z</dcterms:modified>
</cp:coreProperties>
</file>