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75" r:id="rId2"/>
    <p:sldId id="371" r:id="rId3"/>
    <p:sldId id="386" r:id="rId4"/>
    <p:sldId id="387" r:id="rId5"/>
    <p:sldId id="422" r:id="rId6"/>
    <p:sldId id="404" r:id="rId7"/>
    <p:sldId id="423" r:id="rId8"/>
    <p:sldId id="424" r:id="rId9"/>
    <p:sldId id="421" r:id="rId10"/>
    <p:sldId id="34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106" d="100"/>
          <a:sy n="106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990" y="1355382"/>
            <a:ext cx="3176246" cy="3000139"/>
          </a:xfrm>
        </p:spPr>
        <p:txBody>
          <a:bodyPr>
            <a:normAutofit fontScale="90000"/>
          </a:bodyPr>
          <a:lstStyle/>
          <a:p>
            <a:pPr algn="l"/>
            <a:r>
              <a:rPr lang="he-IL" sz="4800" dirty="0"/>
              <a:t>ריכוז</a:t>
            </a:r>
            <a:br>
              <a:rPr lang="he-IL" sz="4800" dirty="0"/>
            </a:br>
            <a:r>
              <a:rPr lang="he-IL" sz="4800" dirty="0"/>
              <a:t>נוסחאות חשמל/מחצבה /פיצוץ </a:t>
            </a:r>
            <a:r>
              <a:rPr lang="he-IL" sz="4800" dirty="0" err="1"/>
              <a:t>סימפטטי</a:t>
            </a:r>
            <a:endParaRPr lang="he-IL" sz="3100" dirty="0"/>
          </a:p>
        </p:txBody>
      </p:sp>
      <p:pic>
        <p:nvPicPr>
          <p:cNvPr id="4098" name="Picture 2" descr="תוצאת תמונה עבור ‪Excavations with explosives‬‏">
            <a:extLst>
              <a:ext uri="{FF2B5EF4-FFF2-40B4-BE49-F238E27FC236}">
                <a16:creationId xmlns:a16="http://schemas.microsoft.com/office/drawing/2014/main" id="{6E0A1DB4-44F5-4C94-9989-CC946F33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27772"/>
            <a:ext cx="6936607" cy="52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9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FF53F2-B274-4619-97E3-569060BE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61" y="331935"/>
            <a:ext cx="9601200" cy="883276"/>
          </a:xfrm>
        </p:spPr>
        <p:txBody>
          <a:bodyPr/>
          <a:lstStyle/>
          <a:p>
            <a:r>
              <a:rPr lang="he-IL" dirty="0"/>
              <a:t>חישוב מרחקי פיצוץ בין </a:t>
            </a:r>
            <a:r>
              <a:rPr lang="he-IL" dirty="0" err="1"/>
              <a:t>ערימות</a:t>
            </a:r>
            <a:r>
              <a:rPr lang="he-IL" dirty="0"/>
              <a:t> חומרי נפץ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16AA3DB-E624-4662-B9B6-E1E8BFAC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81021"/>
            <a:ext cx="9601200" cy="4442677"/>
          </a:xfrm>
        </p:spPr>
        <p:txBody>
          <a:bodyPr>
            <a:normAutofit/>
          </a:bodyPr>
          <a:lstStyle/>
          <a:p>
            <a:r>
              <a:rPr lang="he-IL" sz="2400" dirty="0"/>
              <a:t>משתמשים בנוסחה </a:t>
            </a:r>
            <a:r>
              <a:rPr lang="he-IL" sz="2400" dirty="0" err="1"/>
              <a:t>אימפירית</a:t>
            </a:r>
            <a:r>
              <a:rPr lang="he-IL" sz="2400" dirty="0"/>
              <a:t> –    </a:t>
            </a:r>
            <a:r>
              <a:rPr lang="en-US" sz="2400" dirty="0"/>
              <a:t>      Q</a:t>
            </a:r>
            <a:r>
              <a:rPr lang="he-IL" sz="2400" dirty="0"/>
              <a:t> </a:t>
            </a:r>
            <a:r>
              <a:rPr lang="en-US" sz="2400" dirty="0"/>
              <a:t>D=k</a:t>
            </a:r>
            <a:r>
              <a:rPr lang="he-IL" sz="2400" dirty="0"/>
              <a:t>                     </a:t>
            </a:r>
          </a:p>
          <a:p>
            <a:r>
              <a:rPr lang="he-IL" sz="2400" dirty="0"/>
              <a:t>מושגים:</a:t>
            </a:r>
          </a:p>
          <a:p>
            <a:pPr marL="0" indent="0">
              <a:buNone/>
            </a:pPr>
            <a:r>
              <a:rPr lang="he-IL" sz="2400" dirty="0"/>
              <a:t>      </a:t>
            </a:r>
            <a:r>
              <a:rPr lang="en-US" sz="2400" dirty="0"/>
              <a:t>D </a:t>
            </a:r>
            <a:r>
              <a:rPr lang="he-IL" sz="2400" dirty="0"/>
              <a:t> - המרחק בין ערמות חומרי הנפץ (במטרים)</a:t>
            </a:r>
          </a:p>
          <a:p>
            <a:pPr marL="0" indent="0">
              <a:buNone/>
            </a:pPr>
            <a:r>
              <a:rPr lang="he-IL" sz="2400" dirty="0"/>
              <a:t>       </a:t>
            </a:r>
            <a:r>
              <a:rPr lang="en-US" sz="2400" dirty="0"/>
              <a:t>Q</a:t>
            </a:r>
            <a:r>
              <a:rPr lang="he-IL" sz="2400" dirty="0"/>
              <a:t> – כמות חומר הנפץ בערמה הגדולה (בק"ג)</a:t>
            </a:r>
          </a:p>
          <a:p>
            <a:pPr marL="0" indent="0">
              <a:buNone/>
            </a:pPr>
            <a:r>
              <a:rPr lang="he-IL" sz="2400" dirty="0"/>
              <a:t>      </a:t>
            </a:r>
            <a:r>
              <a:rPr lang="en-US" sz="2400" dirty="0"/>
              <a:t>k </a:t>
            </a:r>
            <a:r>
              <a:rPr lang="he-IL" sz="2400" dirty="0"/>
              <a:t> -  מקדם התלוי בסוג חומר הנפץ.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/>
              <a:t>דוגמאות של ערכים:</a:t>
            </a:r>
          </a:p>
          <a:p>
            <a:pPr marL="0" indent="0">
              <a:buNone/>
            </a:pPr>
            <a:r>
              <a:rPr lang="he-IL" sz="2400" dirty="0"/>
              <a:t>     חומר נפץ על בסיס ניטרו-</a:t>
            </a:r>
            <a:r>
              <a:rPr lang="he-IL" sz="2400" dirty="0" err="1"/>
              <a:t>גלצירין</a:t>
            </a:r>
            <a:r>
              <a:rPr lang="he-IL" sz="2400" dirty="0"/>
              <a:t> – </a:t>
            </a:r>
            <a:r>
              <a:rPr lang="en-US" sz="2400" dirty="0"/>
              <a:t>k- 2.2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he-IL" sz="2400" dirty="0"/>
              <a:t>   חומר נפץ על בסיס אמוניטים -      </a:t>
            </a:r>
            <a:r>
              <a:rPr lang="en-US" sz="2400" dirty="0"/>
              <a:t>k- 0.48</a:t>
            </a:r>
          </a:p>
          <a:p>
            <a:pPr marL="0" indent="0">
              <a:buNone/>
            </a:pPr>
            <a:r>
              <a:rPr lang="en-US" dirty="0"/>
              <a:t>      </a:t>
            </a:r>
            <a:endParaRPr lang="he-IL" dirty="0"/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1ABF6262-A3D3-4A05-9DAA-954BCAACF97E}"/>
              </a:ext>
            </a:extLst>
          </p:cNvPr>
          <p:cNvCxnSpPr>
            <a:cxnSpLocks/>
          </p:cNvCxnSpPr>
          <p:nvPr/>
        </p:nvCxnSpPr>
        <p:spPr>
          <a:xfrm>
            <a:off x="6299221" y="1727201"/>
            <a:ext cx="0" cy="2736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C47293D6-96E8-4943-820E-5641E39B8001}"/>
              </a:ext>
            </a:extLst>
          </p:cNvPr>
          <p:cNvCxnSpPr>
            <a:cxnSpLocks/>
          </p:cNvCxnSpPr>
          <p:nvPr/>
        </p:nvCxnSpPr>
        <p:spPr>
          <a:xfrm flipV="1">
            <a:off x="6299221" y="1727201"/>
            <a:ext cx="249382" cy="273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D6FAC51-7CC6-4F52-91CB-D1482D61EDB9}"/>
              </a:ext>
            </a:extLst>
          </p:cNvPr>
          <p:cNvCxnSpPr>
            <a:cxnSpLocks/>
          </p:cNvCxnSpPr>
          <p:nvPr/>
        </p:nvCxnSpPr>
        <p:spPr>
          <a:xfrm>
            <a:off x="6539367" y="1708729"/>
            <a:ext cx="3417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×ª××¦××ª ×ª××× × ×¢×××¨ ×©×§×× ×©×  ××××¨ × ×¤×¥">
            <a:extLst>
              <a:ext uri="{FF2B5EF4-FFF2-40B4-BE49-F238E27FC236}">
                <a16:creationId xmlns:a16="http://schemas.microsoft.com/office/drawing/2014/main" id="{5827E96C-AC1C-4C43-A16E-ABBEB112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4648"/>
            <a:ext cx="2275032" cy="1358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D55548E3-7B1E-45DA-92BE-3FCAEEC132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0695"/>
            <a:ext cx="2873163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חץ: שמאלה-ימינה 21">
            <a:extLst>
              <a:ext uri="{FF2B5EF4-FFF2-40B4-BE49-F238E27FC236}">
                <a16:creationId xmlns:a16="http://schemas.microsoft.com/office/drawing/2014/main" id="{90F5A712-CF91-4E44-A2DB-8FB85D4D29EC}"/>
              </a:ext>
            </a:extLst>
          </p:cNvPr>
          <p:cNvSpPr/>
          <p:nvPr/>
        </p:nvSpPr>
        <p:spPr>
          <a:xfrm rot="5400000">
            <a:off x="2149701" y="3569818"/>
            <a:ext cx="851926" cy="514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F4D3DC0-009A-4E67-B0F6-C0EA36F2B7C8}"/>
              </a:ext>
            </a:extLst>
          </p:cNvPr>
          <p:cNvSpPr txBox="1"/>
          <p:nvPr/>
        </p:nvSpPr>
        <p:spPr>
          <a:xfrm>
            <a:off x="6246538" y="1512314"/>
            <a:ext cx="2808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151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7483" y="1245253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שלבי חישוב מחצבות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‪Explosives in quarries‬‏">
            <a:extLst>
              <a:ext uri="{FF2B5EF4-FFF2-40B4-BE49-F238E27FC236}">
                <a16:creationId xmlns:a16="http://schemas.microsoft.com/office/drawing/2014/main" id="{30A12EFC-B049-414E-A571-9BEB8AA4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" y="664529"/>
            <a:ext cx="7445113" cy="4691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1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401" y="104892"/>
            <a:ext cx="4313395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endParaRPr lang="he-IL" dirty="0"/>
          </a:p>
        </p:txBody>
      </p:sp>
      <p:pic>
        <p:nvPicPr>
          <p:cNvPr id="50" name="תמונה 49">
            <a:extLst>
              <a:ext uri="{FF2B5EF4-FFF2-40B4-BE49-F238E27FC236}">
                <a16:creationId xmlns:a16="http://schemas.microsoft.com/office/drawing/2014/main" id="{13A73318-1A3C-486A-93BE-831B3204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37" y="760400"/>
            <a:ext cx="10162913" cy="124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348DF155-867B-48AE-95C7-3DC7CDBC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68" y="3246138"/>
            <a:ext cx="8907028" cy="829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תמונה 57">
            <a:extLst>
              <a:ext uri="{FF2B5EF4-FFF2-40B4-BE49-F238E27FC236}">
                <a16:creationId xmlns:a16="http://schemas.microsoft.com/office/drawing/2014/main" id="{87D3AF19-CF6E-4E1C-A56F-7E430A962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68" y="4161936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7A5877D-3BC5-4AF4-9D1F-79DA2094E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679" y="4772288"/>
            <a:ext cx="9297206" cy="131685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3611B8E-DA3C-40CE-90F0-DCDAE37D8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074" y="5919056"/>
            <a:ext cx="8797722" cy="834052"/>
          </a:xfrm>
          <a:prstGeom prst="rect">
            <a:avLst/>
          </a:prstGeom>
        </p:spPr>
      </p:pic>
      <p:pic>
        <p:nvPicPr>
          <p:cNvPr id="5" name="תמונה 4" descr="תמונה שמכילה טקסט, צילום מסך, גופן, קו&#10;&#10;התיאור נוצר באופן אוטומטי">
            <a:extLst>
              <a:ext uri="{FF2B5EF4-FFF2-40B4-BE49-F238E27FC236}">
                <a16:creationId xmlns:a16="http://schemas.microsoft.com/office/drawing/2014/main" id="{02008242-3D66-B38D-4F7E-CB1AFFE5C5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937" y="1843999"/>
            <a:ext cx="9290948" cy="15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59" y="238742"/>
            <a:ext cx="5286101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החישובים-המשך</a:t>
            </a:r>
            <a:br>
              <a:rPr lang="he-IL" dirty="0"/>
            </a:br>
            <a:endParaRPr lang="he-IL" dirty="0"/>
          </a:p>
        </p:txBody>
      </p:sp>
      <p:pic>
        <p:nvPicPr>
          <p:cNvPr id="10" name="תמונה 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D2B0E10-D7BE-4A63-B64D-32218C4F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33" y="1158961"/>
            <a:ext cx="8907028" cy="890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תמונה 1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AE7B4CF-AD1A-4165-BCF0-ACE9C01C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33" y="3109000"/>
            <a:ext cx="8907028" cy="98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FF36DD4-BC1B-4DF1-B8CB-2E1C80113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33" y="4040045"/>
            <a:ext cx="8907028" cy="92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EFD4981B-45A1-448C-B701-F4D23577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833" y="4964993"/>
            <a:ext cx="8907028" cy="93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E1DDF3E2-9C98-4528-B934-260044AA5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424" y="5923946"/>
            <a:ext cx="8907028" cy="94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2BB0E60E-5F35-4790-99D0-1DD9500B0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744" y="1923650"/>
            <a:ext cx="9297206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0B3C19-D16C-4CE6-96E0-1439D6B7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4800" cap="all" dirty="0" err="1"/>
              <a:t>תרשים</a:t>
            </a:r>
            <a:r>
              <a:rPr lang="en-US" sz="4800" cap="all" dirty="0"/>
              <a:t> </a:t>
            </a:r>
            <a:r>
              <a:rPr lang="en-US" sz="4800" cap="all" dirty="0" err="1"/>
              <a:t>סדור</a:t>
            </a:r>
            <a:r>
              <a:rPr lang="en-US" sz="4800" cap="all" dirty="0"/>
              <a:t> </a:t>
            </a:r>
            <a:r>
              <a:rPr lang="en-US" sz="4800" cap="all" dirty="0" err="1"/>
              <a:t>השהיות</a:t>
            </a:r>
            <a:r>
              <a:rPr lang="en-US" sz="4800" cap="all" dirty="0"/>
              <a:t> </a:t>
            </a:r>
            <a:r>
              <a:rPr lang="he-IL" sz="5400" cap="all" dirty="0"/>
              <a:t>וכיוון</a:t>
            </a:r>
            <a:r>
              <a:rPr lang="he-IL" sz="4800" cap="all" dirty="0"/>
              <a:t> </a:t>
            </a:r>
            <a:r>
              <a:rPr lang="en-US" sz="4800" cap="all" dirty="0" err="1"/>
              <a:t>זריקת</a:t>
            </a:r>
            <a:r>
              <a:rPr lang="en-US" sz="4800" cap="all" dirty="0"/>
              <a:t> </a:t>
            </a:r>
            <a:r>
              <a:rPr lang="en-US" sz="4800" cap="all" dirty="0" err="1"/>
              <a:t>חומר</a:t>
            </a:r>
            <a:endParaRPr lang="en-US" sz="4800" cap="al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62084F1-F615-3109-DF4B-5A574C95B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270" y="435234"/>
            <a:ext cx="4253387" cy="3837746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23F53ADC-8E26-14FB-3B15-B80AD49D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11910">
            <a:off x="708323" y="-294120"/>
            <a:ext cx="5034791" cy="50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330" y="1280416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שלבי חישוב</a:t>
            </a:r>
            <a:br>
              <a:rPr lang="he-IL" sz="4800" dirty="0"/>
            </a:br>
            <a:r>
              <a:rPr lang="he-IL" sz="4800" dirty="0"/>
              <a:t>חשמל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עמודי חשמל">
            <a:extLst>
              <a:ext uri="{FF2B5EF4-FFF2-40B4-BE49-F238E27FC236}">
                <a16:creationId xmlns:a16="http://schemas.microsoft.com/office/drawing/2014/main" id="{38E3DDA6-BAE8-40CB-B249-6A13A231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68" y="1090612"/>
            <a:ext cx="66675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1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766" y="685800"/>
            <a:ext cx="4302034" cy="59564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BD5E3C0-E8E5-43BF-BFA5-18AC47FFD8C1}"/>
              </a:ext>
            </a:extLst>
          </p:cNvPr>
          <p:cNvSpPr/>
          <p:nvPr/>
        </p:nvSpPr>
        <p:spPr>
          <a:xfrm>
            <a:off x="2477588" y="1516210"/>
            <a:ext cx="8699863" cy="1057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he-IL" sz="3200" dirty="0">
              <a:solidFill>
                <a:schemeClr val="tx1"/>
              </a:solidFill>
            </a:endParaRPr>
          </a:p>
          <a:p>
            <a:pPr algn="r"/>
            <a:r>
              <a:rPr lang="he-IL" sz="3200" dirty="0">
                <a:solidFill>
                  <a:schemeClr val="tx1"/>
                </a:solidFill>
              </a:rPr>
              <a:t>סכום התנגדות טור הנפצים</a:t>
            </a:r>
          </a:p>
          <a:p>
            <a:pPr algn="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נפץ כפול מספר נפצים)</a:t>
            </a:r>
            <a:r>
              <a:rPr lang="he-IL" sz="32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he-IL" sz="3200" dirty="0">
                <a:solidFill>
                  <a:schemeClr val="tx1"/>
                </a:solidFill>
              </a:rPr>
              <a:t>                                </a:t>
            </a:r>
            <a:r>
              <a:rPr lang="he-IL" sz="1600" dirty="0">
                <a:solidFill>
                  <a:schemeClr val="tx1"/>
                </a:solidFill>
              </a:rPr>
              <a:t>                                                                                               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477588" y="2716611"/>
            <a:ext cx="8699863" cy="1217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ההתנגדות הכללית של המעגל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נפצים פלוס התנגדות מוליכים)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90" y="41812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זרם כללי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90" y="54385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המתח הכללי.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(זרם כללי כפול התנגדות כללית) 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9D8FFCC-A739-4F78-A685-1D9FC7727DC6}"/>
              </a:ext>
            </a:extLst>
          </p:cNvPr>
          <p:cNvSpPr txBox="1"/>
          <p:nvPr/>
        </p:nvSpPr>
        <p:spPr>
          <a:xfrm>
            <a:off x="4049485" y="1903750"/>
            <a:ext cx="16482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R1 = r x n</a:t>
            </a:r>
            <a:endParaRPr lang="he-IL" sz="28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33208" y="3020271"/>
            <a:ext cx="183255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R1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35382" y="3273792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4CA0CA-5337-489C-99FE-D21655985BAC}"/>
              </a:ext>
            </a:extLst>
          </p:cNvPr>
          <p:cNvSpPr txBox="1"/>
          <p:nvPr/>
        </p:nvSpPr>
        <p:spPr>
          <a:xfrm>
            <a:off x="4797285" y="322397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AA4D547-7CAE-4544-A50C-83EC68CFDFF5}"/>
              </a:ext>
            </a:extLst>
          </p:cNvPr>
          <p:cNvSpPr txBox="1"/>
          <p:nvPr/>
        </p:nvSpPr>
        <p:spPr>
          <a:xfrm>
            <a:off x="3562589" y="4424690"/>
            <a:ext cx="18541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I= 1.5A </a:t>
            </a:r>
            <a:endParaRPr lang="he-IL" sz="2800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7064C-2401-4954-A0C9-30B2D342BF07}"/>
              </a:ext>
            </a:extLst>
          </p:cNvPr>
          <p:cNvSpPr txBox="1"/>
          <p:nvPr/>
        </p:nvSpPr>
        <p:spPr>
          <a:xfrm>
            <a:off x="3483820" y="5648980"/>
            <a:ext cx="13516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V= I X R</a:t>
            </a:r>
            <a:endParaRPr lang="he-IL" sz="28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248BA7C-B9F5-452F-9970-E628B106E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22" y="154445"/>
            <a:ext cx="2906027" cy="12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30" y="672642"/>
            <a:ext cx="4972595" cy="65837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מקבילי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EB47532-2B7C-418A-B476-8720D860F16D}"/>
              </a:ext>
            </a:extLst>
          </p:cNvPr>
          <p:cNvSpPr/>
          <p:nvPr/>
        </p:nvSpPr>
        <p:spPr>
          <a:xfrm>
            <a:off x="2429690" y="29239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סכום ההתנגדות הכללית של המעגל</a:t>
            </a:r>
          </a:p>
          <a:p>
            <a:pPr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(התנגדות נפצים פלוס התנגדות מוליכים)</a:t>
            </a:r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C13C032-5237-471C-8DE2-4BBBFE8323E3}"/>
              </a:ext>
            </a:extLst>
          </p:cNvPr>
          <p:cNvSpPr/>
          <p:nvPr/>
        </p:nvSpPr>
        <p:spPr>
          <a:xfrm>
            <a:off x="2429690" y="41812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זרם כללי              </a:t>
            </a:r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זרם מינימאלי על נפץ (0.6 אמפר)  כפול מספר ענפים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DCC4744-3D04-4839-AE6C-00063B827F9C}"/>
              </a:ext>
            </a:extLst>
          </p:cNvPr>
          <p:cNvSpPr/>
          <p:nvPr/>
        </p:nvSpPr>
        <p:spPr>
          <a:xfrm>
            <a:off x="2429690" y="5438503"/>
            <a:ext cx="8699863" cy="1010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he-IL" sz="3200" dirty="0">
                <a:solidFill>
                  <a:schemeClr val="tx1"/>
                </a:solidFill>
              </a:rPr>
              <a:t>המתח הכללי.</a:t>
            </a:r>
          </a:p>
          <a:p>
            <a:pPr lvl="0" algn="r"/>
            <a:r>
              <a:rPr lang="he-IL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(זרם כללי כפול התנגדות כללית)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A4E297B-44AF-4C3B-B34C-BBDB8F43C570}"/>
              </a:ext>
            </a:extLst>
          </p:cNvPr>
          <p:cNvSpPr txBox="1"/>
          <p:nvPr/>
        </p:nvSpPr>
        <p:spPr>
          <a:xfrm>
            <a:off x="3133208" y="3020271"/>
            <a:ext cx="16225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 = R + R</a:t>
            </a:r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875AA54-3EB1-4733-B695-313C4B6C8E8E}"/>
              </a:ext>
            </a:extLst>
          </p:cNvPr>
          <p:cNvSpPr txBox="1"/>
          <p:nvPr/>
        </p:nvSpPr>
        <p:spPr>
          <a:xfrm>
            <a:off x="3335382" y="3273792"/>
            <a:ext cx="2968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</a:t>
            </a:r>
            <a:endParaRPr lang="he-IL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44CA0CA-5337-489C-99FE-D21655985BAC}"/>
              </a:ext>
            </a:extLst>
          </p:cNvPr>
          <p:cNvSpPr txBox="1"/>
          <p:nvPr/>
        </p:nvSpPr>
        <p:spPr>
          <a:xfrm>
            <a:off x="4585182" y="3223976"/>
            <a:ext cx="372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2C7064C-2401-4954-A0C9-30B2D342BF07}"/>
              </a:ext>
            </a:extLst>
          </p:cNvPr>
          <p:cNvSpPr txBox="1"/>
          <p:nvPr/>
        </p:nvSpPr>
        <p:spPr>
          <a:xfrm>
            <a:off x="3483820" y="5648980"/>
            <a:ext cx="13516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V= I X R</a:t>
            </a:r>
            <a:endParaRPr lang="he-IL" sz="2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DAAD320-4160-4103-8CF2-8B89BDB31E8C}"/>
              </a:ext>
            </a:extLst>
          </p:cNvPr>
          <p:cNvSpPr txBox="1"/>
          <p:nvPr/>
        </p:nvSpPr>
        <p:spPr>
          <a:xfrm>
            <a:off x="3965985" y="3281881"/>
            <a:ext cx="3369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</a:t>
            </a:r>
            <a:endParaRPr lang="he-IL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F927F849-1EA1-4C18-B211-D08B64F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0" y="1628680"/>
            <a:ext cx="8870449" cy="1079086"/>
          </a:xfrm>
          <a:prstGeom prst="rect">
            <a:avLst/>
          </a:prstGeom>
        </p:spPr>
      </p:pic>
      <p:pic>
        <p:nvPicPr>
          <p:cNvPr id="3" name="תמונה 2" descr="תמונה שמכילה טקסט, אנטנה&#10;&#10;התיאור נוצר באופן אוטומטי">
            <a:extLst>
              <a:ext uri="{FF2B5EF4-FFF2-40B4-BE49-F238E27FC236}">
                <a16:creationId xmlns:a16="http://schemas.microsoft.com/office/drawing/2014/main" id="{06932636-E51E-81A3-BAD4-A1EE6C137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087" y="283599"/>
            <a:ext cx="2582513" cy="10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606" y="167074"/>
            <a:ext cx="5974080" cy="69934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טורים במקביל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7A0B7D4D-ECD6-412F-8B1C-CEC4087C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6" y="1652336"/>
            <a:ext cx="8872537" cy="1047414"/>
          </a:xfrm>
          <a:prstGeom prst="rect">
            <a:avLst/>
          </a:prstGeom>
        </p:spPr>
      </p:pic>
      <p:pic>
        <p:nvPicPr>
          <p:cNvPr id="31" name="תמונה 3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967FE04-E6FD-48EC-B778-166E8084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76" y="2783580"/>
            <a:ext cx="8872537" cy="1113916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AFC0D00E-7116-46A7-922E-08AA81378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276" y="3884175"/>
            <a:ext cx="8869766" cy="1044643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E2A1DDAD-CC2C-40BC-9278-D2D9EB1E2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276" y="5007849"/>
            <a:ext cx="8869766" cy="1047414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E75CD89E-7F9D-4F47-8E47-62A23629B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756" y="6101557"/>
            <a:ext cx="8839286" cy="77586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44A1EE3-C127-465B-9794-533CC6140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6354" y="937947"/>
            <a:ext cx="5987993" cy="64285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4584091-1066-43B1-9472-92665BE44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1576" y="201115"/>
            <a:ext cx="2416359" cy="10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223</Words>
  <Application>Microsoft Office PowerPoint</Application>
  <PresentationFormat>מסך רחב</PresentationFormat>
  <Paragraphs>45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David</vt:lpstr>
      <vt:lpstr>Franklin Gothic Book</vt:lpstr>
      <vt:lpstr>Wingdings</vt:lpstr>
      <vt:lpstr>חיתוך</vt:lpstr>
      <vt:lpstr>ריכוז נוסחאות חשמל/מחצבה /פיצוץ סימפטטי</vt:lpstr>
      <vt:lpstr>שלבי חישוב מחצבות  </vt:lpstr>
      <vt:lpstr>שלבי ביצוע החישובים </vt:lpstr>
      <vt:lpstr>שלבי ביצוע החישובים-המשך </vt:lpstr>
      <vt:lpstr>תרשים סדור השהיות וכיוון זריקת חומר</vt:lpstr>
      <vt:lpstr>שלבי חישוב חשמל  </vt:lpstr>
      <vt:lpstr>שלבי חישוב מעגל טורי</vt:lpstr>
      <vt:lpstr>שלבי חישוב מעגל מקבילי</vt:lpstr>
      <vt:lpstr>שלבי חישוב מעגל טורים במקביל</vt:lpstr>
      <vt:lpstr>חישוב מרחקי פיצוץ בין ערימות חומרי נפץ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איזור מאוכלס  מרצה- ניסים מור</dc:title>
  <dc:creator>ניסים מור</dc:creator>
  <cp:lastModifiedBy>nissim mor</cp:lastModifiedBy>
  <cp:revision>263</cp:revision>
  <dcterms:created xsi:type="dcterms:W3CDTF">2019-09-29T11:14:46Z</dcterms:created>
  <dcterms:modified xsi:type="dcterms:W3CDTF">2024-10-07T06:01:08Z</dcterms:modified>
</cp:coreProperties>
</file>