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331" r:id="rId2"/>
    <p:sldId id="414" r:id="rId3"/>
    <p:sldId id="368" r:id="rId4"/>
    <p:sldId id="429" r:id="rId5"/>
    <p:sldId id="430" r:id="rId6"/>
    <p:sldId id="411" r:id="rId7"/>
    <p:sldId id="431" r:id="rId8"/>
    <p:sldId id="432" r:id="rId9"/>
    <p:sldId id="419" r:id="rId10"/>
    <p:sldId id="433" r:id="rId11"/>
    <p:sldId id="434" r:id="rId12"/>
    <p:sldId id="421" r:id="rId13"/>
    <p:sldId id="435" r:id="rId14"/>
    <p:sldId id="437" r:id="rId15"/>
    <p:sldId id="438" r:id="rId16"/>
    <p:sldId id="439" r:id="rId17"/>
    <p:sldId id="383" r:id="rId18"/>
    <p:sldId id="440" r:id="rId19"/>
    <p:sldId id="441" r:id="rId20"/>
    <p:sldId id="436" r:id="rId21"/>
    <p:sldId id="401" r:id="rId22"/>
    <p:sldId id="400" r:id="rId23"/>
    <p:sldId id="359" r:id="rId24"/>
    <p:sldId id="428" r:id="rId25"/>
  </p:sldIdLst>
  <p:sldSz cx="9144000" cy="6858000" type="screen4x3"/>
  <p:notesSz cx="6858000" cy="9144000"/>
  <p:defaultTextStyle>
    <a:defPPr>
      <a:defRPr lang="he-IL"/>
    </a:defPPr>
    <a:lvl1pPr algn="ctr" rtl="1" fontAlgn="base">
      <a:spcBef>
        <a:spcPct val="0"/>
      </a:spcBef>
      <a:spcAft>
        <a:spcPct val="0"/>
      </a:spcAft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1pPr>
    <a:lvl2pPr marL="457200" algn="ctr" rtl="1" fontAlgn="base">
      <a:spcBef>
        <a:spcPct val="0"/>
      </a:spcBef>
      <a:spcAft>
        <a:spcPct val="0"/>
      </a:spcAft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2pPr>
    <a:lvl3pPr marL="914400" algn="ctr" rtl="1" fontAlgn="base">
      <a:spcBef>
        <a:spcPct val="0"/>
      </a:spcBef>
      <a:spcAft>
        <a:spcPct val="0"/>
      </a:spcAft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3pPr>
    <a:lvl4pPr marL="1371600" algn="ctr" rtl="1" fontAlgn="base">
      <a:spcBef>
        <a:spcPct val="0"/>
      </a:spcBef>
      <a:spcAft>
        <a:spcPct val="0"/>
      </a:spcAft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4pPr>
    <a:lvl5pPr marL="1828800" algn="ctr" rtl="1" fontAlgn="base">
      <a:spcBef>
        <a:spcPct val="0"/>
      </a:spcBef>
      <a:spcAft>
        <a:spcPct val="0"/>
      </a:spcAft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5pPr>
    <a:lvl6pPr marL="2286000" algn="r" defTabSz="914400" rtl="1" eaLnBrk="1" latinLnBrk="0" hangingPunct="1"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6pPr>
    <a:lvl7pPr marL="2743200" algn="r" defTabSz="914400" rtl="1" eaLnBrk="1" latinLnBrk="0" hangingPunct="1"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7pPr>
    <a:lvl8pPr marL="3200400" algn="r" defTabSz="914400" rtl="1" eaLnBrk="1" latinLnBrk="0" hangingPunct="1"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8pPr>
    <a:lvl9pPr marL="3657600" algn="r" defTabSz="914400" rtl="1" eaLnBrk="1" latinLnBrk="0" hangingPunct="1">
      <a:defRPr sz="3200" kern="1200">
        <a:solidFill>
          <a:srgbClr val="993300"/>
        </a:solidFill>
        <a:latin typeface="Times New Roman" pitchFamily="18" charset="0"/>
        <a:ea typeface="+mn-ea"/>
        <a:cs typeface="David" pitchFamily="34" charset="-79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8000"/>
    <a:srgbClr val="DDDDDD"/>
    <a:srgbClr val="FFCC99"/>
    <a:srgbClr val="990099"/>
    <a:srgbClr val="FF0000"/>
    <a:srgbClr val="660033"/>
    <a:srgbClr val="993300"/>
    <a:srgbClr val="00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17" autoAdjust="0"/>
    <p:restoredTop sz="94684" autoAdjust="0"/>
  </p:normalViewPr>
  <p:slideViewPr>
    <p:cSldViewPr snapToGrid="0">
      <p:cViewPr varScale="1">
        <p:scale>
          <a:sx n="72" d="100"/>
          <a:sy n="72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19:55:38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1,'55'-1,"94"5,-132-2,0 0,0 1,-1 2,1-1,-1 2,25 11,125 57,-144-65,-9-4,1-1,-1-1,1 0,-1-1,23 2,71-5,-49-1,456 1,-502 2,0-1,0 2,-1 0,17 4,-17-4,-5-3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19:55:46.6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1,'17'1,"-1"1,1 1,-1 0,1 1,25 11,-23-8,1-1,0-1,23 4,39-4,92-6,-56-2,483 3,-578-1,0-1,38-9,-34 5,36-2,264 5,-168 5,-17-2,-118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9T19:56:27.49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59,'34'0,"1"1,-1 2,44 9,-31-5,0-2,1-2,78-5,-32 0,-10 3,88-3,-152 0,30-9,-31 7,37-5,-23 8,-5-1,51-8,-36 3,-1 1,46 0,88 7,-66 1,-92-3,0-1,34-8,16-2,203 8,-156 5,-111-1,1-1,-1 1,0 0,1 1,-1-1,0 1,0 0,1 0,-1 0,0 0,0 1,0 0,-1 0,6 3,3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6D4A3FE9-0099-46F1-9625-6801E43B472B}" type="datetimeFigureOut">
              <a:rPr lang="he-IL"/>
              <a:pPr>
                <a:defRPr/>
              </a:pPr>
              <a:t>ג'/אדר א/תשפ"ד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819CC5B2-80A3-4F24-85F1-AF520CD9A3D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9224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5AB1-6919-4A37-AF15-D78172C54BF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7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CFFF3-74DE-40FD-BEA8-C7A8152BEBC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A4CA1-2978-4828-AE6C-394B3281C7E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AB896-C52B-4072-BC47-96C224E3BD1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33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2521-CBA4-48C7-8635-974BD9FE573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2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5444-8EBB-4DA5-AC82-E2F5E238A37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2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C967-723F-4CFA-B283-38368D37565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3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40B16-5D16-442F-B3A2-FB985BB1029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5DC0-8C9A-4CAA-916E-5F8C9FB0290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85BB-A763-46B5-AEB0-130BFDD4B8F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57E02-9003-4D21-85ED-AF9647A17DD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9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F6250-41DE-47E0-B3D3-62153C4A9F7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4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D5875-16B6-4EFB-A990-B187E0048E5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8B23-CB4D-4CAD-8C36-71273A7452E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3E53C-6ABE-47A2-A5F4-4E2FA33C59E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95F5B-0438-46FB-8943-F5409B75AF0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6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  <a:p>
            <a:pPr lvl="1"/>
            <a:br>
              <a:rPr lang="en-US"/>
            </a:br>
            <a:r>
              <a:rPr lang="en-US"/>
              <a:t>	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David" pitchFamily="2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David" pitchFamily="2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4B83DE7C-52F1-4344-AAF7-EF6F94F9D8B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Oval 12"/>
          <p:cNvSpPr>
            <a:spLocks noChangeArrowheads="1"/>
          </p:cNvSpPr>
          <p:nvPr/>
        </p:nvSpPr>
        <p:spPr bwMode="auto">
          <a:xfrm>
            <a:off x="-3238500" y="-990600"/>
            <a:ext cx="6477000" cy="7467600"/>
          </a:xfrm>
          <a:prstGeom prst="ellipse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8"/>
          <p:cNvSpPr>
            <a:spLocks noChangeArrowheads="1"/>
          </p:cNvSpPr>
          <p:nvPr/>
        </p:nvSpPr>
        <p:spPr bwMode="auto">
          <a:xfrm>
            <a:off x="-434975" y="6415088"/>
            <a:ext cx="10145713" cy="8128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81"/>
          <p:cNvSpPr>
            <a:spLocks noChangeShapeType="1"/>
          </p:cNvSpPr>
          <p:nvPr/>
        </p:nvSpPr>
        <p:spPr bwMode="auto">
          <a:xfrm flipH="1">
            <a:off x="-1741488" y="6386513"/>
            <a:ext cx="2511426" cy="0"/>
          </a:xfrm>
          <a:prstGeom prst="line">
            <a:avLst/>
          </a:prstGeom>
          <a:noFill/>
          <a:ln w="412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rgbClr val="996633"/>
          </a:solidFill>
          <a:latin typeface="Times New Roman" pitchFamily="18" charset="0"/>
          <a:cs typeface="David" pitchFamily="2" charset="-79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SzPct val="80000"/>
        <a:buBlip>
          <a:blip r:embed="rId18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1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customXml" Target="../ink/ink2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customXml" Target="../ink/ink1.xml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WordArt 2"/>
          <p:cNvSpPr>
            <a:spLocks noChangeArrowheads="1" noChangeShapeType="1" noTextEdit="1"/>
          </p:cNvSpPr>
          <p:nvPr/>
        </p:nvSpPr>
        <p:spPr bwMode="auto">
          <a:xfrm>
            <a:off x="2111375" y="720725"/>
            <a:ext cx="6081713" cy="9334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8602"/>
              </a:avLst>
            </a:prstTxWarp>
          </a:bodyPr>
          <a:lstStyle/>
          <a:p>
            <a:pPr rtl="0"/>
            <a:r>
              <a:rPr lang="he-IL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/>
                  </a:outerShdw>
                </a:effectLst>
                <a:latin typeface="Times New Roman"/>
                <a:cs typeface="Times New Roman"/>
              </a:rPr>
              <a:t>             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8172450" y="5949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1pPr>
            <a:lvl2pPr marL="742950" indent="-28575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2pPr>
            <a:lvl3pPr marL="11430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3pPr>
            <a:lvl4pPr marL="16002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4pPr>
            <a:lvl5pPr marL="20574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9pPr>
          </a:lstStyle>
          <a:p>
            <a:pPr algn="r" eaLnBrk="1" hangingPunct="1"/>
            <a:endParaRPr 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989013" y="-1768475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/>
          <a:p>
            <a:endParaRPr lang="en-US"/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0" y="-204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0" y="-1020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/>
            <a:endParaRPr 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07963"/>
            <a:ext cx="2087562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692019" y="2895301"/>
            <a:ext cx="6506482" cy="208506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8602"/>
              </a:avLst>
            </a:prstTxWarp>
          </a:bodyPr>
          <a:lstStyle/>
          <a:p>
            <a:r>
              <a:rPr lang="he-IL" sz="3600" b="1" kern="10" dirty="0"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/>
                  </a:outerShdw>
                </a:effectLst>
                <a:cs typeface="David"/>
              </a:rPr>
              <a:t>בטיחות  חשמל</a:t>
            </a:r>
          </a:p>
          <a:p>
            <a:r>
              <a:rPr lang="he-IL" sz="3600" b="1" kern="10" dirty="0"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/>
                  </a:outerShdw>
                </a:effectLst>
                <a:cs typeface="David"/>
              </a:rPr>
              <a:t>בבניה</a:t>
            </a:r>
            <a:endParaRPr lang="en-US" sz="3600" b="1" kern="10" dirty="0"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808080"/>
                </a:outerShdw>
              </a:effectLst>
              <a:cs typeface="David"/>
            </a:endParaRPr>
          </a:p>
        </p:txBody>
      </p:sp>
      <p:sp>
        <p:nvSpPr>
          <p:cNvPr id="2" name="AutoShape 4" descr="FARM SAFELY WITH ELECTRICITY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F9BCC-8D5C-D3A9-4DCB-CF838766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01" y="4467606"/>
            <a:ext cx="3500537" cy="2326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E280B-5B2E-37F4-6A4E-9BFE451D2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941"/>
            <a:ext cx="4714875" cy="3514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5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BF5D-F9E0-553A-77D7-22B0CF20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3" y="1831096"/>
            <a:ext cx="4191785" cy="1143000"/>
          </a:xfrm>
        </p:spPr>
        <p:txBody>
          <a:bodyPr/>
          <a:lstStyle/>
          <a:p>
            <a:r>
              <a:rPr lang="he-IL" sz="4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מנורות חשמל</a:t>
            </a:r>
            <a:br>
              <a:rPr lang="he-IL" sz="44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</a:br>
            <a:endParaRPr lang="en-IL" i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20F81-0796-F99A-3072-960818BB2F6B}"/>
              </a:ext>
            </a:extLst>
          </p:cNvPr>
          <p:cNvSpPr txBox="1"/>
          <p:nvPr/>
        </p:nvSpPr>
        <p:spPr>
          <a:xfrm>
            <a:off x="150471" y="3280854"/>
            <a:ext cx="847266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Tx/>
              <a:buChar char="-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יותקנו בגובה של </a:t>
            </a:r>
            <a:r>
              <a:rPr lang="he-IL" sz="2400" b="1" i="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2 מטרים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לפחות מעל פני הקרקע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, הרצפה, או משטח קבוע שמיועד להימצאות בני אדם.</a:t>
            </a:r>
          </a:p>
          <a:p>
            <a:pPr marR="720090" algn="just" rtl="1">
              <a:spcBef>
                <a:spcPts val="360"/>
              </a:spcBef>
              <a:spcAft>
                <a:spcPts val="0"/>
              </a:spcAft>
            </a:pPr>
            <a:endParaRPr lang="he-IL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+mn-cs"/>
            </a:endParaRP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Tx/>
              <a:buChar char="-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יהיו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מוגנים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 בפני פגיעה מכנית וחדירת נוזלים במקומות שסכנה כזאת קיימת</a:t>
            </a: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Tx/>
              <a:buChar char="-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מנורות חשמל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מיטלטלות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 המוחזקות ביד יופעלו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במתח נמוך מאוד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73730" name="Picture 2" descr="Types of Light Fixtures - A Thomas Buying Guide">
            <a:extLst>
              <a:ext uri="{FF2B5EF4-FFF2-40B4-BE49-F238E27FC236}">
                <a16:creationId xmlns:a16="http://schemas.microsoft.com/office/drawing/2014/main" id="{7EF83111-E4C5-7D9F-2CFE-EADB6362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95" y="184654"/>
            <a:ext cx="4191784" cy="27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3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798ACD-7CA2-5E88-EBA3-64CBC8631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32" y="783114"/>
            <a:ext cx="5186334" cy="715334"/>
          </a:xfrm>
        </p:spPr>
        <p:txBody>
          <a:bodyPr/>
          <a:lstStyle/>
          <a:p>
            <a:r>
              <a:rPr lang="he-IL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מוליכי חשמל</a:t>
            </a:r>
            <a:b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</a:br>
            <a:r>
              <a:rPr lang="he-IL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 על-קרקעיים</a:t>
            </a:r>
            <a:endParaRPr lang="en-IL" sz="3600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8F48B-626A-28A1-9459-BDCCB8A59DC9}"/>
              </a:ext>
            </a:extLst>
          </p:cNvPr>
          <p:cNvSpPr txBox="1"/>
          <p:nvPr/>
        </p:nvSpPr>
        <p:spPr>
          <a:xfrm>
            <a:off x="175285" y="2029131"/>
            <a:ext cx="8793429" cy="451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 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כבלים או פתילי חשמל מבודדים, זמניים, המיועדים להזנת כלים חשמליים או מכשירים חשמליים מיטלטלים, יותקנו באופן המונע פגיעה בהם או היפגעות מהם.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n-cs"/>
              </a:rPr>
              <a:t>אפשרויות לחיבור מכשיר :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endParaRPr lang="he-IL" sz="24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+mn-cs"/>
            </a:endParaRP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לרשת החשמל דרך מפסק המופעל בזרם דלף ברגישות של</a:t>
            </a:r>
            <a:r>
              <a:rPr lang="he-IL" sz="2400" b="1" dirty="0">
                <a:solidFill>
                  <a:srgbClr val="002060"/>
                </a:solidFill>
                <a:cs typeface="+mn-cs"/>
              </a:rPr>
              <a:t>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A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0.03</a:t>
            </a:r>
          </a:p>
          <a:p>
            <a:pPr marR="720090" algn="just" rtl="1">
              <a:spcBef>
                <a:spcPts val="360"/>
              </a:spcBef>
              <a:spcAft>
                <a:spcPts val="0"/>
              </a:spcAft>
            </a:pPr>
            <a:endParaRPr lang="he-IL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+mn-cs"/>
            </a:endParaRP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למקור זינה במתח נמוך מאוד</a:t>
            </a:r>
            <a:r>
              <a:rPr lang="he-IL" sz="2400" b="1" dirty="0">
                <a:solidFill>
                  <a:srgbClr val="002060"/>
                </a:solidFill>
                <a:cs typeface="+mn-cs"/>
              </a:rPr>
              <a:t> </a:t>
            </a:r>
            <a:r>
              <a:rPr lang="he-IL" sz="2400" b="1" dirty="0">
                <a:solidFill>
                  <a:srgbClr val="C00000"/>
                </a:solidFill>
                <a:cs typeface="+mn-cs"/>
              </a:rPr>
              <a:t>(עד </a:t>
            </a:r>
            <a:r>
              <a:rPr lang="en-US" sz="2400" b="1" dirty="0">
                <a:solidFill>
                  <a:srgbClr val="C00000"/>
                </a:solidFill>
                <a:cs typeface="+mn-cs"/>
              </a:rPr>
              <a:t>24V</a:t>
            </a:r>
            <a:r>
              <a:rPr lang="he-IL" sz="2400" b="1" dirty="0">
                <a:solidFill>
                  <a:srgbClr val="C00000"/>
                </a:solidFill>
                <a:cs typeface="+mn-cs"/>
              </a:rPr>
              <a:t> )</a:t>
            </a:r>
            <a:endParaRPr lang="he-IL" sz="24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+mn-cs"/>
            </a:endParaRP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e-IL" sz="2400" b="1" dirty="0">
              <a:solidFill>
                <a:srgbClr val="002060"/>
              </a:solidFill>
              <a:cs typeface="+mn-cs"/>
            </a:endParaRPr>
          </a:p>
          <a:p>
            <a:pPr marL="342900" marR="720090" indent="-342900" algn="just" rtl="1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במקום בו עובדים כלי תחבורה או כלי הרמה, יתקן כבל חשמל בגובה ובאופן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שלא תהיה אפשרות של היתקלות הכלים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 בהם.</a:t>
            </a:r>
          </a:p>
        </p:txBody>
      </p:sp>
      <p:pic>
        <p:nvPicPr>
          <p:cNvPr id="9" name="Picture 6" descr="פחת_1פאזי">
            <a:extLst>
              <a:ext uri="{FF2B5EF4-FFF2-40B4-BE49-F238E27FC236}">
                <a16:creationId xmlns:a16="http://schemas.microsoft.com/office/drawing/2014/main" id="{04C26053-080F-6940-BB41-34DFA1EB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18" y="3175713"/>
            <a:ext cx="8048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HazardEx - Safety Hook Extreme – cable management for temporary electrical  cables">
            <a:extLst>
              <a:ext uri="{FF2B5EF4-FFF2-40B4-BE49-F238E27FC236}">
                <a16:creationId xmlns:a16="http://schemas.microsoft.com/office/drawing/2014/main" id="{E46AEB22-86AC-4C26-9472-0F045E8F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67" y="99742"/>
            <a:ext cx="3192947" cy="18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3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כותרת 1"/>
          <p:cNvSpPr>
            <a:spLocks noGrp="1"/>
          </p:cNvSpPr>
          <p:nvPr>
            <p:ph type="title"/>
          </p:nvPr>
        </p:nvSpPr>
        <p:spPr>
          <a:xfrm>
            <a:off x="1792054" y="892169"/>
            <a:ext cx="2895694" cy="1143000"/>
          </a:xfrm>
        </p:spPr>
        <p:txBody>
          <a:bodyPr/>
          <a:lstStyle/>
          <a:p>
            <a:r>
              <a:rPr lang="he-IL" i="1" dirty="0">
                <a:solidFill>
                  <a:srgbClr val="C00000"/>
                </a:solidFill>
              </a:rPr>
              <a:t>לוח חשמל</a:t>
            </a:r>
          </a:p>
        </p:txBody>
      </p:sp>
      <p:pic>
        <p:nvPicPr>
          <p:cNvPr id="5" name="Picture 2" descr="Hensel - Temporary Power Distribution Units at Rs 50000 | Hensel in  Bhilwara | ID: 20296123955">
            <a:extLst>
              <a:ext uri="{FF2B5EF4-FFF2-40B4-BE49-F238E27FC236}">
                <a16:creationId xmlns:a16="http://schemas.microsoft.com/office/drawing/2014/main" id="{8BC8E89D-955B-FA2C-8F0E-D1D44679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47" y="127953"/>
            <a:ext cx="4011713" cy="30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73AF9-10F7-44C4-139A-410BEE9F439D}"/>
              </a:ext>
            </a:extLst>
          </p:cNvPr>
          <p:cNvSpPr txBox="1"/>
          <p:nvPr/>
        </p:nvSpPr>
        <p:spPr>
          <a:xfrm>
            <a:off x="1369103" y="3189473"/>
            <a:ext cx="73962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2400" b="1" i="0" dirty="0">
                <a:solidFill>
                  <a:srgbClr val="002060"/>
                </a:solidFill>
                <a:effectLst/>
                <a:latin typeface="FrankRuehl" panose="020E0503060101010101" pitchFamily="34" charset="-79"/>
                <a:cs typeface="+mn-cs"/>
              </a:rPr>
              <a:t>לוח חשמל המיועד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FrankRuehl" panose="020E0503060101010101" pitchFamily="34" charset="-79"/>
                <a:cs typeface="+mn-cs"/>
              </a:rPr>
              <a:t>לזינת מכשירים חשמליים מיטלטלים 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FrankRuehl" panose="020E0503060101010101" pitchFamily="34" charset="-79"/>
                <a:cs typeface="+mn-cs"/>
              </a:rPr>
              <a:t>המוחזקים ביד, יצוייד </a:t>
            </a:r>
            <a:r>
              <a:rPr lang="he-IL" sz="2400" b="1" i="0" u="sng" dirty="0">
                <a:solidFill>
                  <a:srgbClr val="002060"/>
                </a:solidFill>
                <a:effectLst/>
                <a:latin typeface="FrankRuehl" panose="020E0503060101010101" pitchFamily="34" charset="-79"/>
                <a:cs typeface="+mn-cs"/>
              </a:rPr>
              <a:t>במפסק מגן המופעל בזרם דלף</a:t>
            </a:r>
            <a:r>
              <a:rPr lang="he-IL" sz="2400" b="1" i="0" dirty="0">
                <a:solidFill>
                  <a:srgbClr val="002060"/>
                </a:solidFill>
                <a:effectLst/>
                <a:latin typeface="FrankRuehl" panose="020E0503060101010101" pitchFamily="34" charset="-79"/>
                <a:cs typeface="+mn-cs"/>
              </a:rPr>
              <a:t>, ברגישות של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n-cs"/>
              </a:rPr>
              <a:t> 0.03 אמפר</a:t>
            </a:r>
          </a:p>
          <a:p>
            <a:pPr algn="r"/>
            <a:endParaRPr lang="he-IL" sz="2400" b="1" dirty="0">
              <a:solidFill>
                <a:srgbClr val="002060"/>
              </a:solidFill>
              <a:latin typeface="FrankRuehl" panose="020E0503060101010101" pitchFamily="34" charset="-79"/>
              <a:cs typeface="+mn-cs"/>
            </a:endParaRPr>
          </a:p>
          <a:p>
            <a:pPr algn="r"/>
            <a:endParaRPr lang="he-IL" sz="2400" b="1" dirty="0">
              <a:solidFill>
                <a:srgbClr val="002060"/>
              </a:solidFill>
              <a:latin typeface="FrankRuehl" panose="020E0503060101010101" pitchFamily="34" charset="-79"/>
              <a:cs typeface="+mn-cs"/>
            </a:endParaRPr>
          </a:p>
          <a:p>
            <a:pPr algn="r"/>
            <a:endParaRPr lang="he-IL" sz="2400" b="1" dirty="0">
              <a:solidFill>
                <a:srgbClr val="002060"/>
              </a:solidFill>
              <a:latin typeface="FrankRuehl" panose="020E0503060101010101" pitchFamily="34" charset="-79"/>
              <a:cs typeface="+mn-cs"/>
            </a:endParaRPr>
          </a:p>
          <a:p>
            <a:pPr algn="r"/>
            <a:r>
              <a:rPr lang="he-IL" sz="2400" b="1" i="0" dirty="0">
                <a:solidFill>
                  <a:srgbClr val="002060"/>
                </a:solidFill>
                <a:effectLst/>
                <a:cs typeface="+mn-cs"/>
              </a:rPr>
              <a:t>לוח חשמל </a:t>
            </a:r>
            <a:r>
              <a:rPr lang="he-IL" sz="2400" b="1" i="0" u="sng" dirty="0">
                <a:solidFill>
                  <a:srgbClr val="002060"/>
                </a:solidFill>
                <a:effectLst/>
                <a:cs typeface="+mn-cs"/>
              </a:rPr>
              <a:t>מיטלטל</a:t>
            </a:r>
            <a:r>
              <a:rPr lang="he-IL" sz="2400" b="1" i="0" dirty="0">
                <a:solidFill>
                  <a:srgbClr val="002060"/>
                </a:solidFill>
                <a:effectLst/>
                <a:cs typeface="+mn-cs"/>
              </a:rPr>
              <a:t> יהיה </a:t>
            </a:r>
            <a:r>
              <a:rPr lang="he-IL" sz="2400" b="1" i="0" u="sng" dirty="0">
                <a:solidFill>
                  <a:srgbClr val="002060"/>
                </a:solidFill>
                <a:effectLst/>
                <a:cs typeface="+mn-cs"/>
              </a:rPr>
              <a:t>מסוג </a:t>
            </a:r>
            <a:r>
              <a:rPr lang="en-US" sz="24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+mn-cs"/>
              </a:rPr>
              <a:t>II</a:t>
            </a:r>
            <a:endParaRPr lang="en-IL" sz="2400" b="1" u="sng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8" name="Picture 6" descr="פחת_1פאזי">
            <a:extLst>
              <a:ext uri="{FF2B5EF4-FFF2-40B4-BE49-F238E27FC236}">
                <a16:creationId xmlns:a16="http://schemas.microsoft.com/office/drawing/2014/main" id="{539401FF-BA36-218F-C868-267B4E61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1" y="2217923"/>
            <a:ext cx="8048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Electric distribution board on the construction site Stock Photo - Alamy">
            <a:extLst>
              <a:ext uri="{FF2B5EF4-FFF2-40B4-BE49-F238E27FC236}">
                <a16:creationId xmlns:a16="http://schemas.microsoft.com/office/drawing/2014/main" id="{FBF17EA9-2D56-D5D7-2050-6D41DD40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32" y="4584939"/>
            <a:ext cx="2761662" cy="20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4C62F-F6D5-539E-0895-1540A7E39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392" y="5864788"/>
            <a:ext cx="512108" cy="512108"/>
          </a:xfrm>
          <a:prstGeom prst="rect">
            <a:avLst/>
          </a:prstGeom>
        </p:spPr>
      </p:pic>
      <p:pic>
        <p:nvPicPr>
          <p:cNvPr id="10" name="Picture 2" descr="Product image">
            <a:extLst>
              <a:ext uri="{FF2B5EF4-FFF2-40B4-BE49-F238E27FC236}">
                <a16:creationId xmlns:a16="http://schemas.microsoft.com/office/drawing/2014/main" id="{B38B39CD-E08C-920C-4147-42CB6A9A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5" y="4378697"/>
            <a:ext cx="1772098" cy="22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3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6756-2FE8-FDCC-8314-303DA6B7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172" y="3139633"/>
            <a:ext cx="8377177" cy="1143000"/>
          </a:xfrm>
        </p:spPr>
        <p:txBody>
          <a:bodyPr/>
          <a:lstStyle/>
          <a:p>
            <a:r>
              <a:rPr lang="he-IL" sz="5400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תקנות החשמל</a:t>
            </a:r>
            <a:br>
              <a:rPr lang="he-IL" sz="5400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b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 (מיתקן חשמלי </a:t>
            </a:r>
            <a:r>
              <a:rPr lang="he-IL" i="1" u="sng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ארעי באתר בניה</a:t>
            </a:r>
            <a:b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 במתח שאינו עולה על מתח נמוך), </a:t>
            </a:r>
            <a:b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תשס"ג-2002</a:t>
            </a:r>
            <a:endParaRPr lang="en-IL" i="1" dirty="0">
              <a:solidFill>
                <a:srgbClr val="C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840DB63-3F13-1EEE-A33D-71318394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271" cy="29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תוצאת תמונה עבור חוק החשמל">
            <a:extLst>
              <a:ext uri="{FF2B5EF4-FFF2-40B4-BE49-F238E27FC236}">
                <a16:creationId xmlns:a16="http://schemas.microsoft.com/office/drawing/2014/main" id="{960F2ED9-987E-CE86-6C13-0FFF2559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82" y="99948"/>
            <a:ext cx="2874464" cy="28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84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BD77C5-C642-731A-F470-571BF4139EF2}"/>
              </a:ext>
            </a:extLst>
          </p:cNvPr>
          <p:cNvSpPr txBox="1"/>
          <p:nvPr/>
        </p:nvSpPr>
        <p:spPr>
          <a:xfrm>
            <a:off x="248855" y="2342430"/>
            <a:ext cx="8484243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2800" b="1" i="1" dirty="0">
                <a:solidFill>
                  <a:srgbClr val="7030A0"/>
                </a:solidFill>
                <a:effectLst/>
                <a:latin typeface="FrankRuehl" panose="020E0503060101010101" pitchFamily="34" charset="-79"/>
                <a:cs typeface="+mn-cs"/>
              </a:rPr>
              <a:t>מיתקן חשמלי ארעי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+mn-cs"/>
              </a:rPr>
              <a:t>– מיתקן חשמלי המוקם לתקופה קצובה ולמטרה מוגדרת, המורכב בעיקרו מציוד מיטלטל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+mn-cs"/>
              </a:rPr>
              <a:t>והמפורק עם סיום העבודה באתר בניה</a:t>
            </a:r>
          </a:p>
          <a:p>
            <a:pPr algn="r"/>
            <a:endParaRPr lang="he-IL" sz="2800" b="0" i="0" dirty="0">
              <a:solidFill>
                <a:srgbClr val="000000"/>
              </a:solidFill>
              <a:effectLst/>
              <a:latin typeface="FrankRuehl" panose="020E0503060101010101" pitchFamily="34" charset="-79"/>
              <a:cs typeface="+mn-cs"/>
            </a:endParaRPr>
          </a:p>
          <a:p>
            <a:pPr algn="just">
              <a:spcBef>
                <a:spcPts val="360"/>
              </a:spcBef>
              <a:spcAft>
                <a:spcPts val="0"/>
              </a:spcAft>
            </a:pPr>
            <a:r>
              <a:rPr lang="he-IL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n-cs"/>
              </a:rPr>
              <a:t>מתח נמוך מאוד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– מתח </a:t>
            </a:r>
            <a:r>
              <a:rPr lang="he-IL" sz="28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שאינו עולה על 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24 וולט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בזרם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חילופין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</a:t>
            </a:r>
          </a:p>
          <a:p>
            <a:pPr algn="just">
              <a:spcBef>
                <a:spcPts val="360"/>
              </a:spcBef>
              <a:spcAft>
                <a:spcPts val="0"/>
              </a:spcAft>
            </a:pP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או </a:t>
            </a:r>
            <a:r>
              <a:rPr lang="he-IL" sz="28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60 וולט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בזרם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ישר בין כל שני מוליכים</a:t>
            </a:r>
          </a:p>
          <a:p>
            <a:pPr algn="just">
              <a:spcBef>
                <a:spcPts val="360"/>
              </a:spcBef>
              <a:spcAft>
                <a:spcPts val="0"/>
              </a:spcAft>
            </a:pPr>
            <a:endParaRPr lang="he-IL" sz="28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+mn-cs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n-cs"/>
              </a:rPr>
              <a:t>מתח נמוך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– מתח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העולה על מתח נמוך מאוד </a:t>
            </a:r>
            <a:r>
              <a:rPr lang="he-IL" sz="28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ואינו עולה על 1,000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</a:t>
            </a:r>
            <a:r>
              <a:rPr lang="he-IL" sz="28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וולט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בזרם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חילופין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או </a:t>
            </a:r>
            <a:r>
              <a:rPr lang="he-IL" sz="28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1,500 וולט 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בזרם </a:t>
            </a:r>
            <a:r>
              <a:rPr lang="he-IL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ישר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 בין כל שני מוליכים         </a:t>
            </a:r>
            <a:endParaRPr lang="en-I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6E942-8061-0013-EB6E-0FBB47144186}"/>
              </a:ext>
            </a:extLst>
          </p:cNvPr>
          <p:cNvSpPr txBox="1"/>
          <p:nvPr/>
        </p:nvSpPr>
        <p:spPr>
          <a:xfrm>
            <a:off x="2627453" y="618137"/>
            <a:ext cx="591466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</a:t>
            </a:r>
            <a:r>
              <a:rPr lang="he-IL" i="1" u="sng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ארעי - אתר בניה</a:t>
            </a:r>
            <a:endParaRPr lang="he-IL" b="1" i="1" u="sng" dirty="0">
              <a:solidFill>
                <a:schemeClr val="accent6">
                  <a:lumMod val="75000"/>
                </a:schemeClr>
              </a:solidFill>
              <a:latin typeface="FrankRuehl" panose="020E0503060101010101" pitchFamily="34" charset="-79"/>
              <a:cs typeface="+mj-cs"/>
            </a:endParaRPr>
          </a:p>
          <a:p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הגדרות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13DE08-3B5C-3E83-BEF9-D5A94E5B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3" y="185194"/>
            <a:ext cx="1485418" cy="22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9B64-8DA3-770D-E3D9-F445911C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221" y="1125345"/>
            <a:ext cx="3476746" cy="244799"/>
          </a:xfrm>
        </p:spPr>
        <p:txBody>
          <a:bodyPr/>
          <a:lstStyle/>
          <a:p>
            <a:r>
              <a:rPr lang="he-IL" sz="3200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</a:t>
            </a:r>
            <a:br>
              <a:rPr lang="he-IL" sz="3200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</a:br>
            <a:r>
              <a:rPr lang="he-IL" sz="3200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 ארעי - אתר בניה</a:t>
            </a:r>
            <a:endParaRPr lang="en-IL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95C67-E7FE-1E5B-B1D6-EF7F9C4417C2}"/>
              </a:ext>
            </a:extLst>
          </p:cNvPr>
          <p:cNvSpPr txBox="1"/>
          <p:nvPr/>
        </p:nvSpPr>
        <p:spPr>
          <a:xfrm>
            <a:off x="4972773" y="1796931"/>
            <a:ext cx="386594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</a:t>
            </a:r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ציוד, אבזרים ומכשירים, </a:t>
            </a:r>
          </a:p>
          <a:p>
            <a:pPr algn="r"/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שעשוי להיות בשימוש תחת</a:t>
            </a:r>
          </a:p>
          <a:p>
            <a:pPr algn="r"/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 </a:t>
            </a:r>
            <a:r>
              <a:rPr lang="he-IL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כיפת השמים </a:t>
            </a:r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יהיה בעל</a:t>
            </a:r>
          </a:p>
          <a:p>
            <a:pPr algn="r"/>
            <a:endParaRPr lang="he-IL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algn="r"/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 </a:t>
            </a:r>
            <a:r>
              <a:rPr lang="he-IL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דרגת הגנה של </a:t>
            </a:r>
            <a:r>
              <a:rPr lang="en-US" sz="24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+mj-cs"/>
              </a:rPr>
              <a:t>IP 44X </a:t>
            </a:r>
            <a:r>
              <a:rPr lang="he-IL" sz="24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+mj-cs"/>
              </a:rPr>
              <a:t> </a:t>
            </a:r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לפחות</a:t>
            </a:r>
          </a:p>
          <a:p>
            <a:pPr algn="r"/>
            <a:endParaRPr lang="he-IL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algn="r"/>
            <a:r>
              <a:rPr lang="he-I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 או יוגן על ידי מעטה שווה ערך</a:t>
            </a:r>
            <a:endParaRPr lang="en-IL" sz="2400" b="1" dirty="0"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82A65-87ED-4F5B-EC30-1C8C3F80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8931" cy="6644783"/>
          </a:xfrm>
          <a:prstGeom prst="rect">
            <a:avLst/>
          </a:prstGeom>
        </p:spPr>
      </p:pic>
      <p:pic>
        <p:nvPicPr>
          <p:cNvPr id="76804" name="Picture 4" descr="Pictogram">
            <a:extLst>
              <a:ext uri="{FF2B5EF4-FFF2-40B4-BE49-F238E27FC236}">
                <a16:creationId xmlns:a16="http://schemas.microsoft.com/office/drawing/2014/main" id="{5F3C5E3F-55A3-9252-2C8C-DF83BDB6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17" y="1137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5F891-9777-C8CD-3048-56E2BF09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405" y="4597697"/>
            <a:ext cx="2072904" cy="21729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82BF80F-0024-127E-EE32-D058A8B9F378}"/>
                  </a:ext>
                </a:extLst>
              </p14:cNvPr>
              <p14:cNvContentPartPr/>
              <p14:nvPr/>
            </p14:nvContentPartPr>
            <p14:xfrm>
              <a:off x="2177814" y="986064"/>
              <a:ext cx="506880" cy="56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82BF80F-0024-127E-EE32-D058A8B9F3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3814" y="878064"/>
                <a:ext cx="6145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9B9A4C4-9265-161B-7EC3-165818B90B30}"/>
                  </a:ext>
                </a:extLst>
              </p14:cNvPr>
              <p14:cNvContentPartPr/>
              <p14:nvPr/>
            </p14:nvContentPartPr>
            <p14:xfrm>
              <a:off x="523974" y="1017024"/>
              <a:ext cx="738720" cy="21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9B9A4C4-9265-161B-7EC3-165818B90B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0334" y="909384"/>
                <a:ext cx="846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7450519-19F5-44F6-659F-A30EBFC676F5}"/>
                  </a:ext>
                </a:extLst>
              </p14:cNvPr>
              <p14:cNvContentPartPr/>
              <p14:nvPr/>
            </p14:nvContentPartPr>
            <p14:xfrm>
              <a:off x="3328734" y="996144"/>
              <a:ext cx="779760" cy="32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7450519-19F5-44F6-659F-A30EBFC676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5094" y="888504"/>
                <a:ext cx="887400" cy="2484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8F561FF-DFB6-88F4-BEE7-735CF5527A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677" y="4583303"/>
            <a:ext cx="2028340" cy="22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57419C48-1E9A-0A87-06DD-A2084A90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" y="4875189"/>
            <a:ext cx="1427514" cy="1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96696-410E-F8C4-7A99-E96919B376EE}"/>
              </a:ext>
            </a:extLst>
          </p:cNvPr>
          <p:cNvSpPr txBox="1"/>
          <p:nvPr/>
        </p:nvSpPr>
        <p:spPr>
          <a:xfrm>
            <a:off x="4000073" y="710605"/>
            <a:ext cx="49898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</a:t>
            </a:r>
            <a:r>
              <a:rPr lang="he-IL" i="1" u="sng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ארעי - אתר בניה</a:t>
            </a:r>
            <a:endParaRPr lang="he-IL" b="1" i="1" u="sng" dirty="0">
              <a:solidFill>
                <a:schemeClr val="accent6">
                  <a:lumMod val="75000"/>
                </a:schemeClr>
              </a:solidFill>
              <a:latin typeface="FrankRuehl" panose="020E0503060101010101" pitchFamily="34" charset="-79"/>
              <a:cs typeface="+mj-cs"/>
            </a:endParaRPr>
          </a:p>
          <a:p>
            <a:endParaRPr lang="he-IL" b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  <a:p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לוח חשמל באתר</a:t>
            </a:r>
          </a:p>
        </p:txBody>
      </p:sp>
      <p:pic>
        <p:nvPicPr>
          <p:cNvPr id="7" name="Picture 2" descr="Hensel - Temporary Power Distribution Units at Rs 50000 | Hensel in  Bhilwara | ID: 20296123955">
            <a:extLst>
              <a:ext uri="{FF2B5EF4-FFF2-40B4-BE49-F238E27FC236}">
                <a16:creationId xmlns:a16="http://schemas.microsoft.com/office/drawing/2014/main" id="{0B73FC07-7650-A6A7-FF14-C3E76EF5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000072" cy="300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D938DE-B4EB-A095-4035-9C9C6567B1F2}"/>
              </a:ext>
            </a:extLst>
          </p:cNvPr>
          <p:cNvSpPr txBox="1"/>
          <p:nvPr/>
        </p:nvSpPr>
        <p:spPr>
          <a:xfrm>
            <a:off x="569670" y="2949884"/>
            <a:ext cx="85583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ארעי באתר בניה יצויד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בלוח ראשי אחד בלבד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endParaRPr lang="he-IL" sz="2400" b="1" i="0" dirty="0">
              <a:solidFill>
                <a:srgbClr val="008000"/>
              </a:solidFill>
              <a:effectLst/>
              <a:latin typeface="FrankRuehl" panose="020E0503060101010101" pitchFamily="34" charset="-79"/>
              <a:cs typeface="+mj-cs"/>
            </a:endParaRP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הכניסה ללוח תיעשה באמצעות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מפסק ראשי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לכל סוג אספקה המזין אותו; </a:t>
            </a:r>
          </a:p>
          <a:p>
            <a:pPr algn="r"/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     מפסק כאמור יהיה ניתן לנעילה במצב "מופסק" בלבד</a:t>
            </a:r>
          </a:p>
          <a:p>
            <a:pPr algn="r"/>
            <a:endParaRPr lang="he-IL" sz="2400" b="1" i="0" dirty="0">
              <a:solidFill>
                <a:srgbClr val="008000"/>
              </a:solidFill>
              <a:effectLst/>
              <a:latin typeface="FrankRuehl" panose="020E0503060101010101" pitchFamily="34" charset="-79"/>
              <a:cs typeface="+mj-cs"/>
            </a:endParaRP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he-IL" sz="2400" b="1" i="0" u="sng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כל היציאות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מלוח ראשי ומלוחות משנה יהיו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באמצעות בתי תקע</a:t>
            </a:r>
          </a:p>
          <a:p>
            <a:pPr algn="r"/>
            <a:endParaRPr lang="he-IL" sz="2400" b="1" i="0" dirty="0">
              <a:solidFill>
                <a:srgbClr val="008000"/>
              </a:solidFill>
              <a:effectLst/>
              <a:latin typeface="FrankRuehl" panose="020E0503060101010101" pitchFamily="34" charset="-79"/>
              <a:cs typeface="+mj-cs"/>
            </a:endParaRP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פתיל יחובר לזינה מלוח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FrankRuehl" panose="020E0503060101010101" pitchFamily="34" charset="-79"/>
                <a:cs typeface="+mj-cs"/>
              </a:rPr>
              <a:t>באמצעות תקע</a:t>
            </a:r>
            <a:endParaRPr lang="en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8F89E-A808-089D-F50E-9B01763E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9727"/>
            <a:ext cx="1139340" cy="13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6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D130E-60E7-0FA4-4988-B2B85DC1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E46AF1-DEAB-2C3E-6B85-95921A37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595313"/>
            <a:ext cx="4656138" cy="1143000"/>
          </a:xfrm>
        </p:spPr>
        <p:txBody>
          <a:bodyPr/>
          <a:lstStyle/>
          <a:p>
            <a:pPr>
              <a:defRPr/>
            </a:pPr>
            <a:r>
              <a:rPr lang="he-IL" i="1" dirty="0">
                <a:solidFill>
                  <a:schemeClr val="accent1">
                    <a:lumMod val="50000"/>
                  </a:schemeClr>
                </a:solidFill>
              </a:rPr>
              <a:t>הארקת  הגנה</a:t>
            </a:r>
          </a:p>
        </p:txBody>
      </p:sp>
      <p:sp>
        <p:nvSpPr>
          <p:cNvPr id="35843" name="מציין מיקום טקסט 2">
            <a:extLst>
              <a:ext uri="{FF2B5EF4-FFF2-40B4-BE49-F238E27FC236}">
                <a16:creationId xmlns:a16="http://schemas.microsoft.com/office/drawing/2014/main" id="{2BD31DDF-D6CC-84EE-6440-9FF9C67C581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CC3C5602-7360-E266-F29C-6923EA42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916113"/>
            <a:ext cx="3676650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>
            <a:extLst>
              <a:ext uri="{FF2B5EF4-FFF2-40B4-BE49-F238E27FC236}">
                <a16:creationId xmlns:a16="http://schemas.microsoft.com/office/drawing/2014/main" id="{5634ABA7-9BA5-7EA9-2B68-4BAF66DF0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4013200"/>
            <a:ext cx="4402137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Ground | electronics | Britannica">
            <a:extLst>
              <a:ext uri="{FF2B5EF4-FFF2-40B4-BE49-F238E27FC236}">
                <a16:creationId xmlns:a16="http://schemas.microsoft.com/office/drawing/2014/main" id="{B625E206-A1B5-5144-F4FC-8E3C8673BA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4" name="AutoShape 4" descr="Ground | electronics | Britannica">
            <a:extLst>
              <a:ext uri="{FF2B5EF4-FFF2-40B4-BE49-F238E27FC236}">
                <a16:creationId xmlns:a16="http://schemas.microsoft.com/office/drawing/2014/main" id="{839BCA4A-FA2C-F70D-6506-EAF52A1C63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78969311-0965-EC55-6210-A7CBB711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32" y="1088118"/>
            <a:ext cx="3359824" cy="27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1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D5C5F-205E-7B3B-9A6D-6DF34DCF6F28}"/>
              </a:ext>
            </a:extLst>
          </p:cNvPr>
          <p:cNvSpPr txBox="1"/>
          <p:nvPr/>
        </p:nvSpPr>
        <p:spPr>
          <a:xfrm>
            <a:off x="2245408" y="720373"/>
            <a:ext cx="498981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</a:t>
            </a:r>
            <a:r>
              <a:rPr lang="he-IL" b="1" i="1" u="sng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ארעי - אתר בניה</a:t>
            </a:r>
            <a:endParaRPr lang="he-IL" b="1" i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  <a:p>
            <a:endParaRPr lang="he-IL" sz="24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r>
              <a:rPr lang="he-IL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+mj-cs"/>
              </a:rPr>
              <a:t>הגנה נוספת בפני חשמול </a:t>
            </a:r>
            <a:endParaRPr lang="he-IL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EB937-A9CA-A79A-DFD5-CC82CDD2DED7}"/>
              </a:ext>
            </a:extLst>
          </p:cNvPr>
          <p:cNvSpPr txBox="1"/>
          <p:nvPr/>
        </p:nvSpPr>
        <p:spPr>
          <a:xfrm>
            <a:off x="695445" y="2300679"/>
            <a:ext cx="8089740" cy="383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8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בית תקע יוגן </a:t>
            </a:r>
            <a:r>
              <a:rPr lang="he-IL" sz="2800" b="1" i="1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באחד</a:t>
            </a:r>
            <a:r>
              <a:rPr lang="he-IL" sz="28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 מאמצעי הגנה אלה:</a:t>
            </a: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marL="342900" indent="-342900" algn="just" rtl="1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j-cs"/>
              </a:rPr>
              <a:t>מפסק לזרם פחת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בעל זרם הפעלה לא יותר מ  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j-cs"/>
              </a:rPr>
              <a:t>0.030 אמפר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בעבור בית תקע </a:t>
            </a:r>
            <a:r>
              <a:rPr lang="he-IL" sz="2400" b="1" i="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חד-מופעי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 לזרם של 16</a:t>
            </a:r>
            <a:r>
              <a:rPr lang="he-IL" sz="2400" b="1" i="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 אמפר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או </a:t>
            </a:r>
            <a:r>
              <a:rPr lang="he-IL" sz="2400" b="1" i="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32 אמפר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במתח 230 וולט;</a:t>
            </a: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     </a:t>
            </a:r>
            <a:r>
              <a:rPr lang="he-IL" sz="2400" b="1" dirty="0">
                <a:solidFill>
                  <a:srgbClr val="7030A0"/>
                </a:solidFill>
                <a:cs typeface="+mj-cs"/>
              </a:rPr>
              <a:t>*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יכול שמפסק מגן אחד יגן על כמה בתי תקע</a:t>
            </a:r>
            <a:endParaRPr lang="he-IL" sz="2400" b="1" dirty="0">
              <a:solidFill>
                <a:srgbClr val="7030A0"/>
              </a:solidFill>
              <a:cs typeface="+mj-cs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marL="342900" indent="-342900" algn="just" rtl="1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j-cs"/>
              </a:rPr>
              <a:t>מתח נמוך מאוד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(עד 24 וולט)</a:t>
            </a:r>
          </a:p>
          <a:p>
            <a:pPr marL="342900" indent="-342900" algn="just" rtl="1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0000"/>
              </a:solidFill>
              <a:cs typeface="+mj-cs"/>
            </a:endParaRPr>
          </a:p>
          <a:p>
            <a:pPr marL="342900" indent="-342900" algn="just" rtl="1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j-cs"/>
              </a:rPr>
              <a:t>הפרד מגן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j-cs"/>
              </a:rPr>
              <a:t>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+mj-cs"/>
              </a:rPr>
              <a:t>(שימוש בשנאי מבדל – כהגדרתו בחוק החשמל)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2BCD3D-BD36-701B-605C-6EB5B5159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91" y="5130981"/>
            <a:ext cx="14668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2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F581B-6C19-C335-13A9-42FC793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984"/>
            <a:ext cx="4810161" cy="1621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7CDB5-9A31-6BE9-C416-DDFD8115555E}"/>
              </a:ext>
            </a:extLst>
          </p:cNvPr>
          <p:cNvSpPr txBox="1"/>
          <p:nvPr/>
        </p:nvSpPr>
        <p:spPr>
          <a:xfrm>
            <a:off x="1678328" y="-15988"/>
            <a:ext cx="54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</a:t>
            </a:r>
            <a:r>
              <a:rPr lang="he-IL" b="1" i="1" u="sng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ארעי - אתר בניה</a:t>
            </a:r>
            <a:endParaRPr lang="he-IL" b="1" i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773BD-AFF9-5A25-31B3-B213ECE0FBB6}"/>
              </a:ext>
            </a:extLst>
          </p:cNvPr>
          <p:cNvSpPr txBox="1"/>
          <p:nvPr/>
        </p:nvSpPr>
        <p:spPr>
          <a:xfrm>
            <a:off x="92597" y="2226858"/>
            <a:ext cx="89588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קו ומעגל סופי באתר בניה יחוברו באמצעות פתיל בלבד הפתיל יהיה </a:t>
            </a:r>
          </a:p>
          <a:p>
            <a:pPr algn="r"/>
            <a:r>
              <a:rPr lang="he-IL" sz="2400" b="1" dirty="0">
                <a:solidFill>
                  <a:srgbClr val="C00000"/>
                </a:solidFill>
                <a:latin typeface="Heebo" panose="020B0604020202020204" pitchFamily="2" charset="-79"/>
                <a:cs typeface="+mn-cs"/>
              </a:rPr>
              <a:t>  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מסוג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Heebo" panose="020B0604020202020204" pitchFamily="2" charset="-79"/>
                <a:cs typeface="+mn-cs"/>
              </a:rPr>
              <a:t>HO7RN-F </a:t>
            </a:r>
            <a:r>
              <a:rPr lang="he-IL" sz="2400" b="1" i="0" dirty="0">
                <a:solidFill>
                  <a:srgbClr val="7030A0"/>
                </a:solidFill>
                <a:effectLst/>
                <a:latin typeface="Heebo" panose="020B0604020202020204" pitchFamily="2" charset="-79"/>
                <a:cs typeface="+mn-cs"/>
              </a:rPr>
              <a:t>  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או זהה באיכותו ובעל תכונות אלה:</a:t>
            </a:r>
          </a:p>
          <a:p>
            <a:pPr algn="r"/>
            <a:endParaRPr lang="he-IL" sz="2400" b="1" i="0" dirty="0">
              <a:solidFill>
                <a:srgbClr val="C00000"/>
              </a:solidFill>
              <a:effectLst/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מוליכי הפתיל יהיו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Heebo" panose="020B0604020202020204" pitchFamily="2" charset="-79"/>
                <a:cs typeface="+mn-cs"/>
              </a:rPr>
              <a:t>גמישים ושזורים</a:t>
            </a:r>
          </a:p>
          <a:p>
            <a:pPr marL="457200" indent="-457200" algn="r">
              <a:buFont typeface="Wingdings" panose="05000000000000000000" pitchFamily="2" charset="2"/>
              <a:buChar char="ü"/>
            </a:pPr>
            <a:endParaRPr lang="he-IL" sz="2400" b="1" i="0" dirty="0">
              <a:solidFill>
                <a:srgbClr val="008000"/>
              </a:solidFill>
              <a:effectLst/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הבידודים בין מוליכי הפתיל יהיו מגומי ויתאימו למתח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Heebo" panose="020B0604020202020204" pitchFamily="2" charset="-79"/>
                <a:cs typeface="+mn-cs"/>
              </a:rPr>
              <a:t>עד 750 וולט 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לפחות</a:t>
            </a:r>
            <a:endParaRPr lang="he-IL" sz="2400" b="1" dirty="0">
              <a:solidFill>
                <a:srgbClr val="C00000"/>
              </a:solidFill>
              <a:latin typeface="Heebo" panose="020B0604020202020204" pitchFamily="2" charset="-79"/>
              <a:cs typeface="+mn-cs"/>
            </a:endParaRPr>
          </a:p>
          <a:p>
            <a:pPr algn="r"/>
            <a:endParaRPr lang="he-IL" sz="2400" b="1" i="0" dirty="0">
              <a:solidFill>
                <a:srgbClr val="C00000"/>
              </a:solidFill>
              <a:effectLst/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מעטה הפתיל יהיה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Heebo" panose="020B0604020202020204" pitchFamily="2" charset="-79"/>
                <a:cs typeface="+mn-cs"/>
              </a:rPr>
              <a:t>מגומי או מנאופרן</a:t>
            </a:r>
            <a:endParaRPr lang="he-IL" sz="2400" b="1" dirty="0">
              <a:solidFill>
                <a:srgbClr val="C00000"/>
              </a:solidFill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endParaRPr lang="he-IL" sz="2400" b="1" i="0" dirty="0">
              <a:solidFill>
                <a:srgbClr val="C00000"/>
              </a:solidFill>
              <a:effectLst/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פתיל יותקן באופן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Heebo" panose="020B0604020202020204" pitchFamily="2" charset="-79"/>
                <a:cs typeface="+mn-cs"/>
              </a:rPr>
              <a:t>שלא יוכל להיווצר מאמץ מכני על קצותיו</a:t>
            </a:r>
          </a:p>
          <a:p>
            <a:pPr algn="r"/>
            <a:endParaRPr lang="he-IL" sz="2400" b="1" i="0" dirty="0">
              <a:solidFill>
                <a:srgbClr val="008000"/>
              </a:solidFill>
              <a:effectLst/>
              <a:latin typeface="Heebo" panose="020B0604020202020204" pitchFamily="2" charset="-79"/>
              <a:cs typeface="+mn-cs"/>
            </a:endParaRP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פתיל במקום סכנה מוגברת 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Heebo" panose="020B0604020202020204" pitchFamily="2" charset="-79"/>
                <a:cs typeface="+mn-cs"/>
              </a:rPr>
              <a:t>יהיה מוגן בצורה נאותה</a:t>
            </a:r>
            <a:r>
              <a:rPr lang="he-IL" sz="2400" b="1" i="0" dirty="0">
                <a:solidFill>
                  <a:srgbClr val="C00000"/>
                </a:solidFill>
                <a:effectLst/>
                <a:latin typeface="Heebo" panose="020B0604020202020204" pitchFamily="2" charset="-79"/>
                <a:cs typeface="+mn-cs"/>
              </a:rPr>
              <a:t>.</a:t>
            </a:r>
            <a:endParaRPr lang="en-IL" sz="24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AB28E-A1E2-6C71-9131-06F4CC145EEB}"/>
              </a:ext>
            </a:extLst>
          </p:cNvPr>
          <p:cNvSpPr txBox="1"/>
          <p:nvPr/>
        </p:nvSpPr>
        <p:spPr>
          <a:xfrm>
            <a:off x="4810161" y="969804"/>
            <a:ext cx="3970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i="1" dirty="0">
                <a:solidFill>
                  <a:srgbClr val="F58C3D"/>
                </a:solidFill>
                <a:effectLst/>
                <a:latin typeface="Times New Roman" panose="02020603050405020304" pitchFamily="18" charset="0"/>
                <a:cs typeface="+mj-cs"/>
              </a:rPr>
              <a:t>פתיל </a:t>
            </a:r>
            <a:r>
              <a:rPr lang="he-IL" b="1" i="1" dirty="0">
                <a:solidFill>
                  <a:srgbClr val="F58C3D"/>
                </a:solidFill>
                <a:cs typeface="+mj-cs"/>
              </a:rPr>
              <a:t>החשמל </a:t>
            </a:r>
            <a:r>
              <a:rPr lang="he-IL" b="1" i="1" dirty="0">
                <a:solidFill>
                  <a:srgbClr val="F58C3D"/>
                </a:solidFill>
                <a:effectLst/>
                <a:latin typeface="Times New Roman" panose="02020603050405020304" pitchFamily="18" charset="0"/>
                <a:cs typeface="+mj-cs"/>
              </a:rPr>
              <a:t>ותכונותיו</a:t>
            </a:r>
            <a:endParaRPr lang="he-IL" b="1" i="1" dirty="0">
              <a:solidFill>
                <a:srgbClr val="F58C3D"/>
              </a:solidFill>
              <a:cs typeface="+mj-cs"/>
            </a:endParaRPr>
          </a:p>
        </p:txBody>
      </p:sp>
      <p:pic>
        <p:nvPicPr>
          <p:cNvPr id="81922" name="Picture 2" descr="חדש לגמרי 25 מטר 16a Ip44 כבד החובה כתום להתחבר כבל עבור קרוון חניך קרוון -  Buy Ip44 עמיד למים הארכת כבל,כבד החובה להתחבר כבל,כתום צבע הארכת כבל  Product on Alibaba.com">
            <a:extLst>
              <a:ext uri="{FF2B5EF4-FFF2-40B4-BE49-F238E27FC236}">
                <a16:creationId xmlns:a16="http://schemas.microsoft.com/office/drawing/2014/main" id="{541CF8A3-E676-466B-1252-64C4C01F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" y="4992130"/>
            <a:ext cx="1865870" cy="18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3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 rot="20012004">
            <a:off x="254163" y="1384767"/>
            <a:ext cx="4736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800" b="1" i="1" dirty="0">
                <a:solidFill>
                  <a:srgbClr val="FF0000"/>
                </a:solidFill>
                <a:effectLst/>
                <a:latin typeface="Arimo"/>
              </a:rPr>
              <a:t>ב29.11.2021, התחשמל עובד ונפצע קשה באתר תמ"א ברחוב *** באשדוד, כתוצאה מצינור </a:t>
            </a:r>
            <a:r>
              <a:rPr lang="he-IL" sz="1800" b="1" i="1" u="sng" dirty="0">
                <a:solidFill>
                  <a:srgbClr val="FF0000"/>
                </a:solidFill>
                <a:effectLst/>
                <a:latin typeface="Arimo"/>
              </a:rPr>
              <a:t>משאבת בטון שפגע בקו מתח גבוה</a:t>
            </a:r>
          </a:p>
        </p:txBody>
      </p:sp>
      <p:sp>
        <p:nvSpPr>
          <p:cNvPr id="2" name="מלבן 4">
            <a:extLst>
              <a:ext uri="{FF2B5EF4-FFF2-40B4-BE49-F238E27FC236}">
                <a16:creationId xmlns:a16="http://schemas.microsoft.com/office/drawing/2014/main" id="{25F2EE11-F583-C149-072B-4535FE4EE165}"/>
              </a:ext>
            </a:extLst>
          </p:cNvPr>
          <p:cNvSpPr/>
          <p:nvPr/>
        </p:nvSpPr>
        <p:spPr>
          <a:xfrm rot="1847122">
            <a:off x="4505155" y="1383487"/>
            <a:ext cx="4736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800" b="1" dirty="0">
                <a:solidFill>
                  <a:srgbClr val="FF0000"/>
                </a:solidFill>
                <a:effectLst/>
                <a:latin typeface="Arimo"/>
              </a:rPr>
              <a:t>בתאונה קטלנית שאירעה ב ספטמבר2021, באתר בנייה לא מוכר (בנייה עצמית) ביישוב ****, במסגרתה </a:t>
            </a:r>
            <a:r>
              <a:rPr lang="he-IL" sz="1800" b="1" u="sng" dirty="0">
                <a:solidFill>
                  <a:srgbClr val="FF0000"/>
                </a:solidFill>
                <a:effectLst/>
                <a:latin typeface="Arimo"/>
              </a:rPr>
              <a:t>מצא פועל את מותו</a:t>
            </a:r>
            <a:endParaRPr lang="he-IL" sz="18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C6B61-4153-8715-3873-6626C738D00B}"/>
              </a:ext>
            </a:extLst>
          </p:cNvPr>
          <p:cNvSpPr txBox="1"/>
          <p:nvPr/>
        </p:nvSpPr>
        <p:spPr>
          <a:xfrm>
            <a:off x="1116748" y="4851295"/>
            <a:ext cx="76624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b="1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שוב מתרחשת תאונת התחשמלות בשל </a:t>
            </a:r>
            <a:r>
              <a:rPr lang="he-IL" sz="2000" b="1" i="0" u="sng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פגיעת זרוע מנוף נייד בקו מתח גבוה</a:t>
            </a:r>
            <a:r>
              <a:rPr lang="he-IL" sz="2000" b="1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. התאונה התרחשה אתמול (12.4.20) בעת פריקת פיגומים מאתר בנייה ברחוב צה"ל בפתח תקווה. למרבה המזל הפעם האירוע </a:t>
            </a:r>
            <a:r>
              <a:rPr lang="he-IL" sz="2000" b="1" i="0" u="sng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הסתיים </a:t>
            </a:r>
            <a:r>
              <a:rPr lang="he-IL" sz="2000" b="1" i="0" u="sng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'רק' </a:t>
            </a:r>
            <a:r>
              <a:rPr lang="he-IL" sz="2000" b="1" i="0" u="sng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בכוויות חשמל קשות</a:t>
            </a:r>
            <a:r>
              <a:rPr lang="he-IL" sz="2000" b="1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 שנגרמו למפעיל המנוף בגבו, וכן להפסקת חשמל בכל האיזור</a:t>
            </a:r>
            <a:endParaRPr lang="en-IL" sz="2000" b="1" dirty="0">
              <a:solidFill>
                <a:srgbClr val="FF0000"/>
              </a:solidFill>
            </a:endParaRPr>
          </a:p>
        </p:txBody>
      </p:sp>
      <p:pic>
        <p:nvPicPr>
          <p:cNvPr id="70658" name="Picture 2" descr="אתר הבנייה בפ&quot;ת (צילום: אלון חכמון)">
            <a:extLst>
              <a:ext uri="{FF2B5EF4-FFF2-40B4-BE49-F238E27FC236}">
                <a16:creationId xmlns:a16="http://schemas.microsoft.com/office/drawing/2014/main" id="{9BABCDD7-702E-80A7-179A-F282A39B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108" y="2446138"/>
            <a:ext cx="4732961" cy="22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40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7F8844-545D-1876-688E-C7FDCE937FAD}"/>
              </a:ext>
            </a:extLst>
          </p:cNvPr>
          <p:cNvSpPr txBox="1"/>
          <p:nvPr/>
        </p:nvSpPr>
        <p:spPr>
          <a:xfrm>
            <a:off x="2482207" y="2745052"/>
            <a:ext cx="4989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+mj-cs"/>
              </a:rPr>
              <a:t>בדיקות חשמל תקופתיות</a:t>
            </a:r>
            <a:endParaRPr lang="he-IL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82946" name="Picture 2">
            <a:extLst>
              <a:ext uri="{FF2B5EF4-FFF2-40B4-BE49-F238E27FC236}">
                <a16:creationId xmlns:a16="http://schemas.microsoft.com/office/drawing/2014/main" id="{232E469E-039B-3BD9-270E-A93562DF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7" y="3466617"/>
            <a:ext cx="8657863" cy="33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ow Long Does an Electrical Safety Check Take? - IPF Electrical">
            <a:extLst>
              <a:ext uri="{FF2B5EF4-FFF2-40B4-BE49-F238E27FC236}">
                <a16:creationId xmlns:a16="http://schemas.microsoft.com/office/drawing/2014/main" id="{21406A86-CD28-7B19-5AB1-01DE95386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6037E-583F-6573-15F0-8E927110B935}"/>
              </a:ext>
            </a:extLst>
          </p:cNvPr>
          <p:cNvSpPr txBox="1"/>
          <p:nvPr/>
        </p:nvSpPr>
        <p:spPr>
          <a:xfrm>
            <a:off x="4154186" y="521999"/>
            <a:ext cx="4989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i="1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+mj-cs"/>
              </a:rPr>
              <a:t>מיתקן חשמלי ארעי- אתר בניה</a:t>
            </a:r>
            <a:endParaRPr lang="he-IL" b="1" i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82950" name="Picture 6" descr="Why You Need an Electrical Inspection of Your Home - Coyne College">
            <a:extLst>
              <a:ext uri="{FF2B5EF4-FFF2-40B4-BE49-F238E27FC236}">
                <a16:creationId xmlns:a16="http://schemas.microsoft.com/office/drawing/2014/main" id="{0D8C07B2-1604-6A64-6371-5EA364B0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5"/>
            <a:ext cx="4334541" cy="25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97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8" y="1113852"/>
            <a:ext cx="3382509" cy="354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99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59544" y="1797915"/>
            <a:ext cx="3795824" cy="218073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99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inherit"/>
              </a:rPr>
              <a:t>הישאר רגוע</a:t>
            </a:r>
            <a:r>
              <a:rPr kumimoji="0" lang="he-IL" sz="2400" b="1" i="0" u="none" strike="noStrike" cap="none" normalizeH="0" dirty="0">
                <a:ln>
                  <a:noFill/>
                </a:ln>
                <a:solidFill>
                  <a:srgbClr val="008000"/>
                </a:solidFill>
                <a:effectLst/>
                <a:latin typeface="inherit"/>
              </a:rPr>
              <a:t> במקום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he-IL" sz="2400" b="1" baseline="0" dirty="0">
                <a:solidFill>
                  <a:srgbClr val="008000"/>
                </a:solidFill>
                <a:latin typeface="inherit"/>
              </a:rPr>
              <a:t>על </a:t>
            </a:r>
            <a:r>
              <a:rPr lang="he-IL" sz="2400" b="1" baseline="0" dirty="0" err="1">
                <a:solidFill>
                  <a:srgbClr val="008000"/>
                </a:solidFill>
                <a:latin typeface="inherit"/>
              </a:rPr>
              <a:t>תגע</a:t>
            </a:r>
            <a:r>
              <a:rPr lang="he-IL" sz="2400" b="1" baseline="0" dirty="0">
                <a:solidFill>
                  <a:srgbClr val="008000"/>
                </a:solidFill>
                <a:latin typeface="inherit"/>
              </a:rPr>
              <a:t> בדבר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e-IL" sz="2400" b="1" i="0" u="none" strike="noStrike" cap="none" normalizeH="0" dirty="0">
                <a:ln>
                  <a:noFill/>
                </a:ln>
                <a:solidFill>
                  <a:srgbClr val="008000"/>
                </a:solidFill>
                <a:effectLst/>
                <a:latin typeface="inherit"/>
              </a:rPr>
              <a:t>תמתין לניתוק המכונה מקור המתח </a:t>
            </a:r>
            <a:endParaRPr kumimoji="0" lang="he-IL" sz="24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inherit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e-IL" sz="2400" b="1" dirty="0">
              <a:solidFill>
                <a:srgbClr val="202124"/>
              </a:solidFill>
              <a:latin typeface="inherit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e-IL" sz="2400" b="1" dirty="0">
                <a:solidFill>
                  <a:srgbClr val="FF0000"/>
                </a:solidFill>
                <a:latin typeface="inherit"/>
              </a:rPr>
              <a:t>אין לעזוב את תא המפעיל !!!</a:t>
            </a:r>
            <a:endParaRPr kumimoji="0" lang="he-IL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20648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3" y="3255058"/>
            <a:ext cx="3130906" cy="29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99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81712" y="4361723"/>
            <a:ext cx="2452914" cy="10727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99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David" pitchFamily="34" charset="-79"/>
              </a:rPr>
              <a:t>סכנה גדולה: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David" pitchFamily="34" charset="-79"/>
              </a:rPr>
              <a:t>לעולם אל תיצור מגע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David" pitchFamily="34" charset="-79"/>
              </a:rPr>
              <a:t> בין מכונה לקרקע</a:t>
            </a: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David" pitchFamily="34" charset="-79"/>
              </a:rPr>
              <a:t>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0980" y="593173"/>
            <a:ext cx="4429369" cy="25500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99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David" pitchFamily="34" charset="-79"/>
              </a:rPr>
              <a:t>אם הסכנה גבוהה:</a:t>
            </a:r>
          </a:p>
          <a:p>
            <a:pPr marL="342900" lvl="0" indent="-342900" algn="r" eaLnBrk="0" hangingPunct="0">
              <a:buFont typeface="Arial" pitchFamily="34" charset="0"/>
              <a:buChar char="•"/>
            </a:pPr>
            <a:r>
              <a:rPr lang="he-IL" sz="2400" b="1" dirty="0">
                <a:solidFill>
                  <a:srgbClr val="990099"/>
                </a:solidFill>
                <a:latin typeface="inherit"/>
              </a:rPr>
              <a:t>רגליים צמודות</a:t>
            </a:r>
          </a:p>
          <a:p>
            <a:pPr marL="342900" lvl="0" indent="-342900" algn="r" eaLnBrk="0" hangingPunct="0">
              <a:buFont typeface="Arial" pitchFamily="34" charset="0"/>
              <a:buChar char="•"/>
            </a:pPr>
            <a:r>
              <a:rPr lang="he-IL" sz="2400" b="1" dirty="0">
                <a:solidFill>
                  <a:srgbClr val="990099"/>
                </a:solidFill>
                <a:latin typeface="inherit"/>
              </a:rPr>
              <a:t>להתקדם בקפיצות</a:t>
            </a:r>
            <a:endParaRPr kumimoji="0" lang="he-IL" sz="2400" b="1" i="0" u="none" strike="noStrike" cap="none" normalizeH="0" baseline="0" dirty="0">
              <a:ln>
                <a:noFill/>
              </a:ln>
              <a:solidFill>
                <a:srgbClr val="990099"/>
              </a:solidFill>
              <a:effectLst/>
              <a:latin typeface="inherit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990099"/>
                </a:solidFill>
                <a:effectLst/>
                <a:latin typeface="inherit"/>
                <a:cs typeface="David" pitchFamily="34" charset="-79"/>
              </a:rPr>
              <a:t>קפוץ הרחק מהמכונה </a:t>
            </a: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990099"/>
                </a:solidFill>
                <a:effectLst/>
                <a:latin typeface="inherit"/>
                <a:cs typeface="David" pitchFamily="34" charset="-79"/>
              </a:rPr>
              <a:t>המשך להתרחק מהמכונה בקפיצות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  <a:cs typeface="David" pitchFamily="34" charset="-79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David" pitchFamily="34" charset="-79"/>
              </a:rPr>
              <a:t>אסור לרדת דרך סולם המכונה !!!</a:t>
            </a:r>
            <a:endParaRPr kumimoji="0" lang="he-IL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David" pitchFamily="34" charset="-79"/>
            </a:endParaRPr>
          </a:p>
        </p:txBody>
      </p:sp>
      <p:pic>
        <p:nvPicPr>
          <p:cNvPr id="84994" name="Picture 2" descr="Understanding Step Potential | Prairie Land Electric Cooperative">
            <a:extLst>
              <a:ext uri="{FF2B5EF4-FFF2-40B4-BE49-F238E27FC236}">
                <a16:creationId xmlns:a16="http://schemas.microsoft.com/office/drawing/2014/main" id="{F38DE5F1-8A50-B574-A5D4-E577082B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17" y="639762"/>
            <a:ext cx="2125056" cy="25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7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804025" y="4581525"/>
            <a:ext cx="936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1pPr>
            <a:lvl2pPr marL="742950" indent="-28575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2pPr>
            <a:lvl3pPr marL="11430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3pPr>
            <a:lvl4pPr marL="16002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4pPr>
            <a:lvl5pPr marL="20574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66FF"/>
                </a:solidFill>
              </a:rPr>
              <a:t>400</a:t>
            </a:r>
            <a:r>
              <a:rPr lang="he-IL" sz="1600" b="1">
                <a:solidFill>
                  <a:srgbClr val="0066FF"/>
                </a:solidFill>
              </a:rPr>
              <a:t>ק"ו</a:t>
            </a:r>
            <a:endParaRPr lang="en-US" sz="1600" b="1">
              <a:solidFill>
                <a:srgbClr val="0066FF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00113" y="3716338"/>
            <a:ext cx="936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1pPr>
            <a:lvl2pPr marL="742950" indent="-28575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2pPr>
            <a:lvl3pPr marL="11430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3pPr>
            <a:lvl4pPr marL="16002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4pPr>
            <a:lvl5pPr marL="20574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66FF"/>
                </a:solidFill>
              </a:rPr>
              <a:t>0.4</a:t>
            </a:r>
            <a:r>
              <a:rPr lang="he-IL" sz="1600" b="1">
                <a:solidFill>
                  <a:srgbClr val="0066FF"/>
                </a:solidFill>
              </a:rPr>
              <a:t>ק"ו</a:t>
            </a:r>
            <a:endParaRPr lang="en-US" sz="1600" b="1">
              <a:solidFill>
                <a:srgbClr val="0066FF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867400" y="1773238"/>
            <a:ext cx="936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1pPr>
            <a:lvl2pPr marL="742950" indent="-28575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2pPr>
            <a:lvl3pPr marL="11430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3pPr>
            <a:lvl4pPr marL="16002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4pPr>
            <a:lvl5pPr marL="20574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66FF"/>
                </a:solidFill>
              </a:rPr>
              <a:t>161</a:t>
            </a:r>
            <a:r>
              <a:rPr lang="he-IL" sz="1600" b="1">
                <a:solidFill>
                  <a:srgbClr val="0066FF"/>
                </a:solidFill>
              </a:rPr>
              <a:t>ק"ו</a:t>
            </a:r>
            <a:endParaRPr lang="en-US" sz="1600" b="1">
              <a:solidFill>
                <a:srgbClr val="0066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492500" y="2205038"/>
            <a:ext cx="936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1pPr>
            <a:lvl2pPr marL="742950" indent="-28575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2pPr>
            <a:lvl3pPr marL="11430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3pPr>
            <a:lvl4pPr marL="16002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4pPr>
            <a:lvl5pPr marL="2057400" indent="-228600" eaLnBrk="0" hangingPunct="0"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3300"/>
                </a:solidFill>
                <a:latin typeface="Times New Roman" pitchFamily="18" charset="0"/>
                <a:cs typeface="David" pitchFamily="34" charset="-79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66FF"/>
                </a:solidFill>
              </a:rPr>
              <a:t>22</a:t>
            </a:r>
            <a:r>
              <a:rPr lang="he-IL" sz="1600" b="1">
                <a:solidFill>
                  <a:srgbClr val="0066FF"/>
                </a:solidFill>
              </a:rPr>
              <a:t>ק"ו</a:t>
            </a:r>
            <a:endParaRPr lang="en-US" sz="1600" b="1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01914" y="2859315"/>
            <a:ext cx="7772400" cy="1143000"/>
          </a:xfrm>
        </p:spPr>
        <p:txBody>
          <a:bodyPr/>
          <a:lstStyle/>
          <a:p>
            <a:r>
              <a:rPr lang="he-IL" dirty="0"/>
              <a:t>תודה !!!</a:t>
            </a:r>
          </a:p>
        </p:txBody>
      </p:sp>
    </p:spTree>
    <p:extLst>
      <p:ext uri="{BB962C8B-B14F-4D97-AF65-F5344CB8AC3E}">
        <p14:creationId xmlns:p14="http://schemas.microsoft.com/office/powerpoint/2010/main" val="390770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e-IL" sz="4000">
                <a:solidFill>
                  <a:srgbClr val="FF0000"/>
                </a:solidFill>
              </a:rPr>
              <a:t>אסור להשתמש בציוד</a:t>
            </a:r>
            <a:br>
              <a:rPr lang="he-IL" sz="4000">
                <a:solidFill>
                  <a:srgbClr val="FF0000"/>
                </a:solidFill>
              </a:rPr>
            </a:br>
            <a:r>
              <a:rPr lang="he-IL" sz="4000">
                <a:solidFill>
                  <a:srgbClr val="FF0000"/>
                </a:solidFill>
              </a:rPr>
              <a:t> או במיתקן לקוי !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2" y="1074661"/>
            <a:ext cx="2133147" cy="28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81" y="1074661"/>
            <a:ext cx="2133147" cy="28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91" y="2917371"/>
            <a:ext cx="3428335" cy="343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4861B5-07C9-4562-9829-BCE98F07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016" y="2955403"/>
            <a:ext cx="7772400" cy="1143000"/>
          </a:xfrm>
        </p:spPr>
        <p:txBody>
          <a:bodyPr/>
          <a:lstStyle/>
          <a:p>
            <a:r>
              <a:rPr lang="he-IL" dirty="0"/>
              <a:t>תקנות הבטיחות בעבודה</a:t>
            </a:r>
            <a:br>
              <a:rPr lang="he-IL" dirty="0"/>
            </a:br>
            <a:r>
              <a:rPr lang="he-IL" dirty="0"/>
              <a:t>עבודות בנייה </a:t>
            </a:r>
            <a:br>
              <a:rPr lang="he-IL" dirty="0"/>
            </a:br>
            <a:r>
              <a:rPr lang="he-IL" dirty="0"/>
              <a:t>התשמ"ח - 1988</a:t>
            </a:r>
            <a:br>
              <a:rPr lang="he-IL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C90CB-EE49-7D41-A2C2-833FED8E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3812" y="4512196"/>
            <a:ext cx="2659284" cy="896073"/>
          </a:xfrm>
        </p:spPr>
        <p:txBody>
          <a:bodyPr/>
          <a:lstStyle/>
          <a:p>
            <a:pPr marL="0" indent="0">
              <a:buNone/>
            </a:pPr>
            <a:r>
              <a:rPr lang="he-IL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פרק ט"ו: חשמל</a:t>
            </a:r>
            <a:endParaRPr lang="en-IL" dirty="0">
              <a:solidFill>
                <a:srgbClr val="C00000"/>
              </a:solidFill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4EF9DB94-E707-742C-4DA4-0D8C9962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5489" cy="33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7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1C187F-821B-73CF-E34D-827A199D604E}"/>
              </a:ext>
            </a:extLst>
          </p:cNvPr>
          <p:cNvSpPr txBox="1"/>
          <p:nvPr/>
        </p:nvSpPr>
        <p:spPr>
          <a:xfrm>
            <a:off x="52086" y="185195"/>
            <a:ext cx="903982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 New Roman"/>
              </a:rPr>
              <a:t>עבודה בקרבת קווי חשמל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Miriam" panose="020B0502050101010101" pitchFamily="34" charset="-79"/>
              </a:rPr>
              <a:t>164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Miriam" panose="020B0502050101010101" pitchFamily="34" charset="-79"/>
              </a:rPr>
              <a:t>. 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(א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)  לא תבוצע כל עבודה באתר במרחק קטן מ-3.25 מטרים מתילים של קווי חשמל במתח עד 33,000 וולט, או במרחק קטן מ-5 מטרים מתילים של קווי חשמל במתח העולה על 33,000 וולט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, אלא בתנאים האמורים בתקנת משנה (ב).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         (ב)  על אף האמור בתקנת משנה (א), אם מתבצעת העבודה במרחקים קטנים מן האמור בה, יש לנקוט צעדים אלה: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48335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(1)   העבודה לא תבוצע אלא אם כן 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הקווים מנותקים ממקור אספקת המתח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;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48335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(2)   אם הדרישה לפי פסקה (1) אינה מעשית בנסיבות הענין, יינקטו אמצעים מיוחדים כגון 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התקנת מחיצות או גדרות 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למניעת מגע ישיר, או בלתי ישיר, של אדם בתילים של קווי חשמל הנמצאים תחת מתח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; בעת התקנה או פירוק של מחיצות או גדרות כאמור, יהיו הקווים החשמליים מנותקים ממקור אספקת המתח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.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         (ג)   עבודה או תנועה בקרבת קווי חשמל תתבצע כך שתימנע כל נגיעה בתילי החשמל או העמודים, לרבות ציודם, יסודותיהם או עוגניהם, או התקרבות יתר אליהם.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         (ד)  </a:t>
            </a:r>
            <a:r>
              <a:rPr lang="he-IL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לא ישונו פני הקרקע בקרבת עמודי החשמל, יסודותיהם, עוגניהם או מתחת לתילי החשמל אלא אם כן אושר הדבר בכתב בידי חברת החשמל לישראל בע"מ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; אישור כאמור ימצא באתר בצמוד לפנקס הכללי.</a:t>
            </a:r>
            <a:endParaRPr lang="he-I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8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741716" y="528296"/>
            <a:ext cx="6801984" cy="6842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התקרבות למוליכי חשמל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86514" y="4449540"/>
            <a:ext cx="4430033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 eaLnBrk="1" hangingPunct="1">
              <a:defRPr/>
            </a:pPr>
            <a:r>
              <a:rPr lang="he-IL" sz="24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    </a:t>
            </a:r>
          </a:p>
          <a:p>
            <a:pPr algn="r" rtl="1" eaLnBrk="1" hangingPunct="1">
              <a:defRPr/>
            </a:pPr>
            <a:r>
              <a:rPr lang="he-IL" sz="2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כאשר המתח  </a:t>
            </a:r>
            <a:r>
              <a:rPr lang="he-IL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מעל</a:t>
            </a:r>
            <a:r>
              <a:rPr lang="he-I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33000 V</a:t>
            </a:r>
            <a:endParaRPr lang="he-IL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r" rtl="1" eaLnBrk="1" hangingPunct="1">
              <a:defRPr/>
            </a:pPr>
            <a:r>
              <a:rPr lang="he-IL" sz="2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מינימום </a:t>
            </a:r>
            <a:r>
              <a:rPr lang="he-I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5 מטר</a:t>
            </a:r>
          </a:p>
          <a:p>
            <a:pPr algn="r" rtl="1" eaLnBrk="1" hangingPunct="1">
              <a:defRPr/>
            </a:pP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739539" y="1795470"/>
            <a:ext cx="4184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e-IL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כאשר המתח  </a:t>
            </a:r>
            <a:r>
              <a:rPr lang="he-IL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עד</a:t>
            </a:r>
            <a:r>
              <a:rPr lang="he-I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33000 V</a:t>
            </a:r>
            <a:endParaRPr lang="he-IL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he-IL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מינימום  </a:t>
            </a:r>
            <a:r>
              <a:rPr lang="he-I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3.25 מטר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8571"/>
            <a:ext cx="4924304" cy="322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70" y="1212509"/>
            <a:ext cx="3974730" cy="264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C128-E6EF-AC1D-5C0C-4B59EEC9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9" y="736921"/>
            <a:ext cx="7772400" cy="1143000"/>
          </a:xfrm>
        </p:spPr>
        <p:txBody>
          <a:bodyPr/>
          <a:lstStyle/>
          <a:p>
            <a: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תקנות הבטיחות בעבודה (חשמל),</a:t>
            </a:r>
            <a:b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 תש"ן-1990</a:t>
            </a:r>
            <a:endParaRPr lang="en-IL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BDFF8-AD07-9780-C177-5602B2813948}"/>
              </a:ext>
            </a:extLst>
          </p:cNvPr>
          <p:cNvSpPr txBox="1"/>
          <p:nvPr/>
        </p:nvSpPr>
        <p:spPr>
          <a:xfrm>
            <a:off x="243068" y="2285036"/>
            <a:ext cx="8576840" cy="268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  "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מתח נמוך </a:t>
            </a:r>
            <a:r>
              <a:rPr lang="he-IL" sz="24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מאד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" - מתח בין מוליכים שאינו עולה על 50 וולט;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endParaRPr lang="he-IL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"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מתח נמוך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" - מתח בין מוליכים העולה על 50 וולט ואינו עולה על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dirty="0">
                <a:solidFill>
                  <a:srgbClr val="000000"/>
                </a:solidFill>
                <a:cs typeface="+mj-cs"/>
              </a:rPr>
              <a:t>                        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 1000 וולט  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 "</a:t>
            </a:r>
            <a:r>
              <a:rPr lang="he-IL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j-cs"/>
              </a:rPr>
              <a:t>מתח גבוה</a:t>
            </a:r>
            <a:r>
              <a:rPr lang="he-I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j-cs"/>
              </a:rPr>
              <a:t>" - מתח בין מוליכים העולה על 1000 וולט;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                   </a:t>
            </a:r>
            <a:endParaRPr lang="he-IL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E49FA-0F77-33C2-1014-EEE621A85495}"/>
              </a:ext>
            </a:extLst>
          </p:cNvPr>
          <p:cNvSpPr txBox="1"/>
          <p:nvPr/>
        </p:nvSpPr>
        <p:spPr>
          <a:xfrm>
            <a:off x="1044614" y="4972951"/>
            <a:ext cx="7338349" cy="10054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800" b="1" i="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בבנייה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 :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"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n-cs"/>
              </a:rPr>
              <a:t>מתח נמוך </a:t>
            </a:r>
            <a:r>
              <a:rPr lang="he-IL" sz="28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+mn-cs"/>
              </a:rPr>
              <a:t>מאד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" (בטיחות) – </a:t>
            </a: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2800" b="1" dirty="0">
                <a:solidFill>
                  <a:srgbClr val="000000"/>
                </a:solidFill>
                <a:cs typeface="+mn-cs"/>
              </a:rPr>
              <a:t>              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מתח בין מוליכים </a:t>
            </a:r>
            <a:r>
              <a:rPr lang="he-IL" sz="2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שאינו עולה על </a:t>
            </a:r>
            <a:r>
              <a:rPr lang="he-IL" sz="2800" b="1" i="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+mn-cs"/>
              </a:rPr>
              <a:t>24 וולט</a:t>
            </a:r>
          </a:p>
        </p:txBody>
      </p:sp>
    </p:spTree>
    <p:extLst>
      <p:ext uri="{BB962C8B-B14F-4D97-AF65-F5344CB8AC3E}">
        <p14:creationId xmlns:p14="http://schemas.microsoft.com/office/powerpoint/2010/main" val="98644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42EA3-F397-BAFC-0EC9-26513177C3F3}"/>
              </a:ext>
            </a:extLst>
          </p:cNvPr>
          <p:cNvSpPr txBox="1"/>
          <p:nvPr/>
        </p:nvSpPr>
        <p:spPr>
          <a:xfrm>
            <a:off x="295155" y="2184266"/>
            <a:ext cx="8553690" cy="396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סוג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- ציוד חשמלי שלכל חלקיו החיים יש לפחות בידוד תפעולי </a:t>
            </a: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2800" b="1" dirty="0">
                <a:solidFill>
                  <a:srgbClr val="008000"/>
                </a:solidFill>
                <a:cs typeface="FrankRuehl" panose="020E0503060101010101" pitchFamily="34" charset="-79"/>
              </a:rPr>
              <a:t>         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ושמותקן בו הדק או מגע לחיבור </a:t>
            </a:r>
            <a:r>
              <a:rPr lang="he-IL" sz="28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הארקת מגן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;</a:t>
            </a:r>
            <a:endParaRPr lang="he-IL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</a:endParaRP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endParaRPr lang="he-IL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FrankRuehl" panose="020E0503060101010101" pitchFamily="34" charset="-79"/>
            </a:endParaRP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סוג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II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- ציוד חשמלי המיועד לזינה במתח נמוך שחלקיו החיים</a:t>
            </a: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2800" b="1" dirty="0">
                <a:solidFill>
                  <a:srgbClr val="008000"/>
                </a:solidFill>
                <a:cs typeface="FrankRuehl" panose="020E0503060101010101" pitchFamily="34" charset="-79"/>
              </a:rPr>
              <a:t>           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מבודדים </a:t>
            </a:r>
            <a:r>
              <a:rPr lang="he-IL" sz="28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בבידוד כפול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או בבידוד מוגבר;</a:t>
            </a:r>
            <a:endParaRPr lang="he-IL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</a:endParaRP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endParaRPr lang="he-IL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FrankRuehl" panose="020E0503060101010101" pitchFamily="34" charset="-79"/>
            </a:endParaRP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סוג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III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- ציוד חשמלי המיועד לזינה </a:t>
            </a:r>
            <a:r>
              <a:rPr lang="he-IL" sz="2800" b="1" i="0" u="sng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במתח נמוך מאוד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( </a:t>
            </a:r>
            <a:r>
              <a:rPr lang="he-IL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FrankRuehl" panose="020E0503060101010101" pitchFamily="34" charset="-79"/>
              </a:rPr>
              <a:t>עד</a:t>
            </a:r>
            <a:r>
              <a:rPr lang="he-IL" sz="28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FrankRuehl" panose="020E0503060101010101" pitchFamily="34" charset="-79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FrankRuehl" panose="020E0503060101010101" pitchFamily="34" charset="-79"/>
              </a:rPr>
              <a:t>24v</a:t>
            </a:r>
            <a:r>
              <a:rPr lang="he-IL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</a:t>
            </a:r>
            <a:r>
              <a:rPr lang="he-IL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)</a:t>
            </a:r>
            <a:endParaRPr lang="en-US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FrankRuehl" panose="020E0503060101010101" pitchFamily="34" charset="-79"/>
            </a:endParaRP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8000"/>
                </a:solidFill>
                <a:cs typeface="FrankRuehl" panose="020E0503060101010101" pitchFamily="34" charset="-79"/>
              </a:rPr>
              <a:t>    </a:t>
            </a:r>
            <a:endParaRPr lang="he-IL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F3C9A5-20F6-0305-A28D-A7DDA4D9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9231" y="514046"/>
            <a:ext cx="2836761" cy="526745"/>
          </a:xfrm>
        </p:spPr>
        <p:txBody>
          <a:bodyPr/>
          <a:lstStyle/>
          <a:p>
            <a: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תקנות הבטיחות בעבודה (חשמל),</a:t>
            </a:r>
            <a:b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he-IL" b="0" i="0" dirty="0">
                <a:solidFill>
                  <a:srgbClr val="C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 תש"ן-1990</a:t>
            </a:r>
            <a:endParaRPr lang="en-IL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FB201-71A1-0718-355F-7C960794E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31" y="4121299"/>
            <a:ext cx="512108" cy="512108"/>
          </a:xfrm>
          <a:prstGeom prst="rect">
            <a:avLst/>
          </a:prstGeom>
        </p:spPr>
      </p:pic>
      <p:pic>
        <p:nvPicPr>
          <p:cNvPr id="72706" name="Picture 2" descr="Electric ground, gnd, ground, ground symbol, voltage ground icon - Download  on Iconfinder">
            <a:extLst>
              <a:ext uri="{FF2B5EF4-FFF2-40B4-BE49-F238E27FC236}">
                <a16:creationId xmlns:a16="http://schemas.microsoft.com/office/drawing/2014/main" id="{F0455735-0918-C1E0-FD0D-BEE055DE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39" y="2593798"/>
            <a:ext cx="896134" cy="8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תקע נייד 3X16A - אביטל - אנרגיה חיובית">
            <a:extLst>
              <a:ext uri="{FF2B5EF4-FFF2-40B4-BE49-F238E27FC236}">
                <a16:creationId xmlns:a16="http://schemas.microsoft.com/office/drawing/2014/main" id="{8CB2C7A7-62C6-0D3B-0BA0-C526E0AC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4" y="1973380"/>
            <a:ext cx="1036038" cy="10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9FE2F-465D-22D2-375A-4B70AD4C5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58" y="3638654"/>
            <a:ext cx="1143000" cy="1143000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F2053236-0ADD-9EFE-9208-ECD29A77576C}"/>
              </a:ext>
            </a:extLst>
          </p:cNvPr>
          <p:cNvSpPr txBox="1">
            <a:spLocks/>
          </p:cNvSpPr>
          <p:nvPr/>
        </p:nvSpPr>
        <p:spPr bwMode="auto">
          <a:xfrm>
            <a:off x="1134318" y="609600"/>
            <a:ext cx="7323881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996633"/>
                </a:solidFill>
                <a:latin typeface="Times New Roman" pitchFamily="18" charset="0"/>
                <a:cs typeface="David" pitchFamily="2" charset="-79"/>
              </a:defRPr>
            </a:lvl9pPr>
          </a:lstStyle>
          <a:p>
            <a:r>
              <a:rPr lang="he-IL" i="1" kern="0" dirty="0">
                <a:solidFill>
                  <a:srgbClr val="C00000"/>
                </a:solidFill>
              </a:rPr>
              <a:t>סוגי ציוד חשמלי</a:t>
            </a:r>
          </a:p>
        </p:txBody>
      </p:sp>
    </p:spTree>
    <p:extLst>
      <p:ext uri="{BB962C8B-B14F-4D97-AF65-F5344CB8AC3E}">
        <p14:creationId xmlns:p14="http://schemas.microsoft.com/office/powerpoint/2010/main" val="240736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008000"/>
                </a:solidFill>
              </a:rPr>
              <a:t>חשמל  בבנייה</a:t>
            </a:r>
            <a:endParaRPr lang="he-IL" dirty="0"/>
          </a:p>
        </p:txBody>
      </p:sp>
      <p:sp>
        <p:nvSpPr>
          <p:cNvPr id="46083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654175" y="2195513"/>
            <a:ext cx="68326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e-IL" dirty="0">
                <a:solidFill>
                  <a:srgbClr val="990099"/>
                </a:solidFill>
              </a:rPr>
              <a:t>מתח נמוך מאוד - </a:t>
            </a:r>
            <a:r>
              <a:rPr lang="he-IL" dirty="0"/>
              <a:t>מתח בין מוליכים שאינו עולה על </a:t>
            </a:r>
            <a:r>
              <a:rPr lang="he-IL" dirty="0">
                <a:solidFill>
                  <a:srgbClr val="FF0000"/>
                </a:solidFill>
              </a:rPr>
              <a:t>24 וולט</a:t>
            </a:r>
          </a:p>
          <a:p>
            <a:pPr marL="0" indent="0">
              <a:buFontTx/>
              <a:buNone/>
            </a:pPr>
            <a:endParaRPr lang="he-IL" dirty="0">
              <a:solidFill>
                <a:srgbClr val="990099"/>
              </a:solidFill>
            </a:endParaRPr>
          </a:p>
          <a:p>
            <a:pPr marL="0" indent="0">
              <a:buFontTx/>
              <a:buNone/>
            </a:pPr>
            <a:endParaRPr lang="he-IL" dirty="0">
              <a:solidFill>
                <a:srgbClr val="990099"/>
              </a:solidFill>
            </a:endParaRPr>
          </a:p>
          <a:p>
            <a:pPr marL="0" indent="0">
              <a:buFontTx/>
              <a:buNone/>
            </a:pPr>
            <a:r>
              <a:rPr lang="he-IL" dirty="0">
                <a:solidFill>
                  <a:srgbClr val="990099"/>
                </a:solidFill>
              </a:rPr>
              <a:t>מתח נמוך </a:t>
            </a:r>
            <a:r>
              <a:rPr lang="he-IL" dirty="0"/>
              <a:t>- מתח בין המוליכים </a:t>
            </a:r>
            <a:r>
              <a:rPr lang="he-IL" dirty="0">
                <a:solidFill>
                  <a:srgbClr val="FF0000"/>
                </a:solidFill>
              </a:rPr>
              <a:t>העולה על 24</a:t>
            </a:r>
            <a:r>
              <a:rPr lang="he-IL" dirty="0"/>
              <a:t> וולט ואינו עולה על 1000 וולט</a:t>
            </a:r>
          </a:p>
          <a:p>
            <a:pPr marL="0" indent="0">
              <a:buFontTx/>
              <a:buNone/>
            </a:pPr>
            <a:endParaRPr lang="he-IL" dirty="0"/>
          </a:p>
          <a:p>
            <a:pPr marL="0" indent="0">
              <a:buFontTx/>
              <a:buNone/>
            </a:pPr>
            <a:endParaRPr lang="he-IL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4" y="2778579"/>
            <a:ext cx="1908175" cy="96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906734"/>
      </p:ext>
    </p:extLst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David"/>
      </a:majorFont>
      <a:minorFont>
        <a:latin typeface="Times New Roman"/>
        <a:ea typeface=""/>
        <a:cs typeface="Davi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99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3200" b="0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Times New Roman" pitchFamily="18" charset="0"/>
            <a:cs typeface="David" pitchFamily="2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99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3200" b="0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Times New Roman" pitchFamily="18" charset="0"/>
            <a:cs typeface="David" pitchFamily="2" charset="-79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1093</Words>
  <Application>Microsoft Office PowerPoint</Application>
  <PresentationFormat>On-screen Show (4:3)</PresentationFormat>
  <Paragraphs>142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Arimo</vt:lpstr>
      <vt:lpstr>Calibri</vt:lpstr>
      <vt:lpstr>David</vt:lpstr>
      <vt:lpstr>FrankRuehl</vt:lpstr>
      <vt:lpstr>Heebo</vt:lpstr>
      <vt:lpstr>inherit</vt:lpstr>
      <vt:lpstr>Segoe UI Historic</vt:lpstr>
      <vt:lpstr>Tahoma</vt:lpstr>
      <vt:lpstr>Times New Roman</vt:lpstr>
      <vt:lpstr>Wingdings</vt:lpstr>
      <vt:lpstr>עיצוב ברירת מחדל</vt:lpstr>
      <vt:lpstr>PowerPoint Presentation</vt:lpstr>
      <vt:lpstr>PowerPoint Presentation</vt:lpstr>
      <vt:lpstr>אסור להשתמש בציוד  או במיתקן לקוי !</vt:lpstr>
      <vt:lpstr>תקנות הבטיחות בעבודה עבודות בנייה  התשמ"ח - 1988 </vt:lpstr>
      <vt:lpstr>PowerPoint Presentation</vt:lpstr>
      <vt:lpstr>PowerPoint Presentation</vt:lpstr>
      <vt:lpstr>תקנות הבטיחות בעבודה (חשמל),  תש"ן-1990</vt:lpstr>
      <vt:lpstr>תקנות הבטיחות בעבודה (חשמל),  תש"ן-1990</vt:lpstr>
      <vt:lpstr>חשמל  בבנייה</vt:lpstr>
      <vt:lpstr>מנורות חשמל </vt:lpstr>
      <vt:lpstr>מוליכי חשמל  על-קרקעיים</vt:lpstr>
      <vt:lpstr>לוח חשמל</vt:lpstr>
      <vt:lpstr>תקנות החשמל   (מיתקן חשמלי ארעי באתר בניה  במתח שאינו עולה על מתח נמוך),  תשס"ג-2002</vt:lpstr>
      <vt:lpstr>PowerPoint Presentation</vt:lpstr>
      <vt:lpstr>מיתקן חשמלי  ארעי - אתר בניה</vt:lpstr>
      <vt:lpstr>PowerPoint Presentation</vt:lpstr>
      <vt:lpstr>הארקת  הגנה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תודה !!!</vt:lpstr>
    </vt:vector>
  </TitlesOfParts>
  <Company>HIKUES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Hana</dc:creator>
  <cp:lastModifiedBy>Andy Bercovici</cp:lastModifiedBy>
  <cp:revision>333</cp:revision>
  <dcterms:created xsi:type="dcterms:W3CDTF">2001-12-30T18:18:02Z</dcterms:created>
  <dcterms:modified xsi:type="dcterms:W3CDTF">2024-02-12T21:34:20Z</dcterms:modified>
</cp:coreProperties>
</file>