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8" r:id="rId6"/>
    <p:sldId id="269" r:id="rId7"/>
    <p:sldId id="270" r:id="rId8"/>
    <p:sldId id="271" r:id="rId9"/>
    <p:sldId id="272" r:id="rId10"/>
    <p:sldId id="273" r:id="rId11"/>
    <p:sldId id="260" r:id="rId12"/>
    <p:sldId id="261" r:id="rId13"/>
    <p:sldId id="274" r:id="rId14"/>
    <p:sldId id="275" r:id="rId15"/>
    <p:sldId id="276" r:id="rId16"/>
    <p:sldId id="262" r:id="rId17"/>
    <p:sldId id="263" r:id="rId18"/>
    <p:sldId id="264" r:id="rId19"/>
    <p:sldId id="265" r:id="rId20"/>
    <p:sldId id="266" r:id="rId21"/>
    <p:sldId id="26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2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כותרת 28"/>
          <p:cNvSpPr>
            <a:spLocks noGrp="1"/>
          </p:cNvSpPr>
          <p:nvPr>
            <p:ph type="ctrTitle"/>
          </p:nvPr>
        </p:nvSpPr>
        <p:spPr>
          <a:xfrm>
            <a:off x="381000" y="4853411"/>
            <a:ext cx="8458200" cy="1222375"/>
          </a:xfrm>
        </p:spPr>
        <p:txBody>
          <a:bodyPr anchor="t"/>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16" name="מציין מיקום של תאריך 15"/>
          <p:cNvSpPr>
            <a:spLocks noGrp="1"/>
          </p:cNvSpPr>
          <p:nvPr>
            <p:ph type="dt" sz="half" idx="10"/>
          </p:nvPr>
        </p:nvSpPr>
        <p:spPr/>
        <p:txBody>
          <a:bodyPr/>
          <a:lstStyle/>
          <a:p>
            <a:fld id="{A581110E-6DFB-471E-AD1C-25CDB32E0706}" type="datetimeFigureOut">
              <a:rPr lang="ru-RU" smtClean="0"/>
              <a:t>06.01.2024</a:t>
            </a:fld>
            <a:endParaRPr lang="ru-RU"/>
          </a:p>
        </p:txBody>
      </p:sp>
      <p:sp>
        <p:nvSpPr>
          <p:cNvPr id="2" name="מציין מיקום של כותרת תחתונה 1"/>
          <p:cNvSpPr>
            <a:spLocks noGrp="1"/>
          </p:cNvSpPr>
          <p:nvPr>
            <p:ph type="ftr" sz="quarter" idx="11"/>
          </p:nvPr>
        </p:nvSpPr>
        <p:spPr/>
        <p:txBody>
          <a:bodyPr/>
          <a:lstStyle/>
          <a:p>
            <a:endParaRPr lang="ru-RU"/>
          </a:p>
        </p:txBody>
      </p:sp>
      <p:sp>
        <p:nvSpPr>
          <p:cNvPr id="15" name="מציין מיקום של מספר שקופית 14"/>
          <p:cNvSpPr>
            <a:spLocks noGrp="1"/>
          </p:cNvSpPr>
          <p:nvPr>
            <p:ph type="sldNum" sz="quarter" idx="12"/>
          </p:nvPr>
        </p:nvSpPr>
        <p:spPr>
          <a:xfrm>
            <a:off x="8229600" y="6473952"/>
            <a:ext cx="758952" cy="246888"/>
          </a:xfrm>
        </p:spPr>
        <p:txBody>
          <a:bodyPr/>
          <a:lstStyle/>
          <a:p>
            <a:fld id="{A8DA1A1A-2AE6-49BD-986A-428026F8143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A581110E-6DFB-471E-AD1C-25CDB32E0706}" type="datetimeFigureOut">
              <a:rPr lang="ru-RU" smtClean="0"/>
              <a:t>06.01.2024</a:t>
            </a:fld>
            <a:endParaRPr lang="ru-RU"/>
          </a:p>
        </p:txBody>
      </p:sp>
      <p:sp>
        <p:nvSpPr>
          <p:cNvPr id="5" name="מציין מיקום של כותרת תחתונה 4"/>
          <p:cNvSpPr>
            <a:spLocks noGrp="1"/>
          </p:cNvSpPr>
          <p:nvPr>
            <p:ph type="ftr" sz="quarter" idx="11"/>
          </p:nvPr>
        </p:nvSpPr>
        <p:spPr/>
        <p:txBody>
          <a:bodyPr/>
          <a:lstStyle/>
          <a:p>
            <a:endParaRPr lang="ru-RU"/>
          </a:p>
        </p:txBody>
      </p:sp>
      <p:sp>
        <p:nvSpPr>
          <p:cNvPr id="6" name="מציין מיקום של מספר שקופית 5"/>
          <p:cNvSpPr>
            <a:spLocks noGrp="1"/>
          </p:cNvSpPr>
          <p:nvPr>
            <p:ph type="sldNum" sz="quarter" idx="12"/>
          </p:nvPr>
        </p:nvSpPr>
        <p:spPr/>
        <p:txBody>
          <a:bodyPr/>
          <a:lstStyle/>
          <a:p>
            <a:fld id="{A8DA1A1A-2AE6-49BD-986A-428026F8143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549276"/>
            <a:ext cx="18288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549276"/>
            <a:ext cx="62484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A581110E-6DFB-471E-AD1C-25CDB32E0706}" type="datetimeFigureOut">
              <a:rPr lang="ru-RU" smtClean="0"/>
              <a:t>06.01.2024</a:t>
            </a:fld>
            <a:endParaRPr lang="ru-RU"/>
          </a:p>
        </p:txBody>
      </p:sp>
      <p:sp>
        <p:nvSpPr>
          <p:cNvPr id="5" name="מציין מיקום של כותרת תחתונה 4"/>
          <p:cNvSpPr>
            <a:spLocks noGrp="1"/>
          </p:cNvSpPr>
          <p:nvPr>
            <p:ph type="ftr" sz="quarter" idx="11"/>
          </p:nvPr>
        </p:nvSpPr>
        <p:spPr/>
        <p:txBody>
          <a:bodyPr/>
          <a:lstStyle/>
          <a:p>
            <a:endParaRPr lang="ru-RU"/>
          </a:p>
        </p:txBody>
      </p:sp>
      <p:sp>
        <p:nvSpPr>
          <p:cNvPr id="6" name="מציין מיקום של מספר שקופית 5"/>
          <p:cNvSpPr>
            <a:spLocks noGrp="1"/>
          </p:cNvSpPr>
          <p:nvPr>
            <p:ph type="sldNum" sz="quarter" idx="12"/>
          </p:nvPr>
        </p:nvSpPr>
        <p:spPr/>
        <p:txBody>
          <a:bodyPr/>
          <a:lstStyle/>
          <a:p>
            <a:fld id="{A8DA1A1A-2AE6-49BD-986A-428026F8143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2" name="כותרת 2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27" name="מציין מיקום תוכן 26"/>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A581110E-6DFB-471E-AD1C-25CDB32E0706}" type="datetimeFigureOut">
              <a:rPr lang="ru-RU" smtClean="0"/>
              <a:t>06.01.2024</a:t>
            </a:fld>
            <a:endParaRPr lang="ru-RU"/>
          </a:p>
        </p:txBody>
      </p:sp>
      <p:sp>
        <p:nvSpPr>
          <p:cNvPr id="19" name="מציין מיקום של כותרת תחתונה 18"/>
          <p:cNvSpPr>
            <a:spLocks noGrp="1"/>
          </p:cNvSpPr>
          <p:nvPr>
            <p:ph type="ftr" sz="quarter" idx="11"/>
          </p:nvPr>
        </p:nvSpPr>
        <p:spPr>
          <a:xfrm>
            <a:off x="3581400" y="76200"/>
            <a:ext cx="2895600" cy="288925"/>
          </a:xfrm>
        </p:spPr>
        <p:txBody>
          <a:bodyPr/>
          <a:lstStyle/>
          <a:p>
            <a:endParaRPr lang="ru-RU"/>
          </a:p>
        </p:txBody>
      </p:sp>
      <p:sp>
        <p:nvSpPr>
          <p:cNvPr id="16" name="מציין מיקום של מספר שקופית 15"/>
          <p:cNvSpPr>
            <a:spLocks noGrp="1"/>
          </p:cNvSpPr>
          <p:nvPr>
            <p:ph type="sldNum" sz="quarter" idx="12"/>
          </p:nvPr>
        </p:nvSpPr>
        <p:spPr>
          <a:xfrm>
            <a:off x="8229600" y="6473952"/>
            <a:ext cx="758952" cy="246888"/>
          </a:xfrm>
        </p:spPr>
        <p:txBody>
          <a:bodyPr/>
          <a:lstStyle/>
          <a:p>
            <a:fld id="{A8DA1A1A-2AE6-49BD-986A-428026F8143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טקסט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9" name="מציין מיקום של תאריך 18"/>
          <p:cNvSpPr>
            <a:spLocks noGrp="1"/>
          </p:cNvSpPr>
          <p:nvPr>
            <p:ph type="dt" sz="half" idx="10"/>
          </p:nvPr>
        </p:nvSpPr>
        <p:spPr/>
        <p:txBody>
          <a:bodyPr/>
          <a:lstStyle/>
          <a:p>
            <a:fld id="{A581110E-6DFB-471E-AD1C-25CDB32E0706}" type="datetimeFigureOut">
              <a:rPr lang="ru-RU" smtClean="0"/>
              <a:t>06.01.2024</a:t>
            </a:fld>
            <a:endParaRPr lang="ru-RU"/>
          </a:p>
        </p:txBody>
      </p:sp>
      <p:sp>
        <p:nvSpPr>
          <p:cNvPr id="11" name="מציין מיקום של כותרת תחתונה 10"/>
          <p:cNvSpPr>
            <a:spLocks noGrp="1"/>
          </p:cNvSpPr>
          <p:nvPr>
            <p:ph type="ftr" sz="quarter" idx="11"/>
          </p:nvPr>
        </p:nvSpPr>
        <p:spPr/>
        <p:txBody>
          <a:bodyPr/>
          <a:lstStyle/>
          <a:p>
            <a:endParaRPr lang="ru-RU"/>
          </a:p>
        </p:txBody>
      </p:sp>
      <p:sp>
        <p:nvSpPr>
          <p:cNvPr id="16" name="מציין מיקום של מספר שקופית 15"/>
          <p:cNvSpPr>
            <a:spLocks noGrp="1"/>
          </p:cNvSpPr>
          <p:nvPr>
            <p:ph type="sldNum" sz="quarter" idx="12"/>
          </p:nvPr>
        </p:nvSpPr>
        <p:spPr/>
        <p:txBody>
          <a:bodyPr/>
          <a:lstStyle/>
          <a:p>
            <a:fld id="{A8DA1A1A-2AE6-49BD-986A-428026F8143C}" type="slidenum">
              <a:rPr lang="ru-RU" smtClean="0"/>
              <a:t>‹#›</a:t>
            </a:fld>
            <a:endParaRPr lang="ru-RU"/>
          </a:p>
        </p:txBody>
      </p:sp>
      <p:sp>
        <p:nvSpPr>
          <p:cNvPr id="8" name="כותרת 7"/>
          <p:cNvSpPr>
            <a:spLocks noGrp="1"/>
          </p:cNvSpPr>
          <p:nvPr>
            <p:ph type="title"/>
          </p:nvPr>
        </p:nvSpPr>
        <p:spPr>
          <a:xfrm>
            <a:off x="180475" y="2947085"/>
            <a:ext cx="8686800" cy="1184825"/>
          </a:xfrm>
        </p:spPr>
        <p:txBody>
          <a:bodyPr rtlCol="0" anchor="t"/>
          <a:lstStyle>
            <a:lvl1pPr algn="r">
              <a:defRPr/>
            </a:lvl1pPr>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0" name="כותרת 1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4" name="מציין מיקום תוכן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0"/>
          </p:nvPr>
        </p:nvSpPr>
        <p:spPr/>
        <p:txBody>
          <a:bodyPr/>
          <a:lstStyle/>
          <a:p>
            <a:fld id="{A581110E-6DFB-471E-AD1C-25CDB32E0706}" type="datetimeFigureOut">
              <a:rPr lang="ru-RU" smtClean="0"/>
              <a:t>06.01.2024</a:t>
            </a:fld>
            <a:endParaRPr lang="ru-RU"/>
          </a:p>
        </p:txBody>
      </p:sp>
      <p:sp>
        <p:nvSpPr>
          <p:cNvPr id="10" name="מציין מיקום של כותרת תחתונה 9"/>
          <p:cNvSpPr>
            <a:spLocks noGrp="1"/>
          </p:cNvSpPr>
          <p:nvPr>
            <p:ph type="ftr" sz="quarter" idx="11"/>
          </p:nvPr>
        </p:nvSpPr>
        <p:spPr/>
        <p:txBody>
          <a:bodyPr/>
          <a:lstStyle/>
          <a:p>
            <a:endParaRPr lang="ru-RU"/>
          </a:p>
        </p:txBody>
      </p:sp>
      <p:sp>
        <p:nvSpPr>
          <p:cNvPr id="31" name="מציין מיקום של מספר שקופית 30"/>
          <p:cNvSpPr>
            <a:spLocks noGrp="1"/>
          </p:cNvSpPr>
          <p:nvPr>
            <p:ph type="sldNum" sz="quarter" idx="12"/>
          </p:nvPr>
        </p:nvSpPr>
        <p:spPr/>
        <p:txBody>
          <a:bodyPr/>
          <a:lstStyle/>
          <a:p>
            <a:fld id="{A8DA1A1A-2AE6-49BD-986A-428026F8143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9" name="כותרת 28"/>
          <p:cNvSpPr>
            <a:spLocks noGrp="1"/>
          </p:cNvSpPr>
          <p:nvPr>
            <p:ph type="title"/>
          </p:nvPr>
        </p:nvSpPr>
        <p:spPr>
          <a:xfrm>
            <a:off x="304800" y="5410200"/>
            <a:ext cx="8610600" cy="882650"/>
          </a:xfrm>
        </p:spPr>
        <p:txBody>
          <a:bodyPr anchor="ctr"/>
          <a:lstStyle>
            <a:lvl1pPr>
              <a:defRPr/>
            </a:lvl1p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25" name="מציין מיקום טקסט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8" name="מציין מיקום תוכן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מציין מיקום של תאריך 9"/>
          <p:cNvSpPr>
            <a:spLocks noGrp="1"/>
          </p:cNvSpPr>
          <p:nvPr>
            <p:ph type="dt" sz="half" idx="10"/>
          </p:nvPr>
        </p:nvSpPr>
        <p:spPr/>
        <p:txBody>
          <a:bodyPr/>
          <a:lstStyle/>
          <a:p>
            <a:fld id="{A581110E-6DFB-471E-AD1C-25CDB32E0706}" type="datetimeFigureOut">
              <a:rPr lang="ru-RU" smtClean="0"/>
              <a:t>06.01.2024</a:t>
            </a:fld>
            <a:endParaRPr lang="ru-RU"/>
          </a:p>
        </p:txBody>
      </p:sp>
      <p:sp>
        <p:nvSpPr>
          <p:cNvPr id="6" name="מציין מיקום של כותרת תחתונה 5"/>
          <p:cNvSpPr>
            <a:spLocks noGrp="1"/>
          </p:cNvSpPr>
          <p:nvPr>
            <p:ph type="ftr" sz="quarter" idx="11"/>
          </p:nvPr>
        </p:nvSpPr>
        <p:spPr/>
        <p:txBody>
          <a:bodyPr/>
          <a:lstStyle/>
          <a:p>
            <a:endParaRPr lang="ru-RU"/>
          </a:p>
        </p:txBody>
      </p:sp>
      <p:sp>
        <p:nvSpPr>
          <p:cNvPr id="7" name="מציין מיקום של מספר שקופית 6"/>
          <p:cNvSpPr>
            <a:spLocks noGrp="1"/>
          </p:cNvSpPr>
          <p:nvPr>
            <p:ph type="sldNum" sz="quarter" idx="12"/>
          </p:nvPr>
        </p:nvSpPr>
        <p:spPr>
          <a:xfrm>
            <a:off x="8229600" y="6477000"/>
            <a:ext cx="762000" cy="246888"/>
          </a:xfrm>
        </p:spPr>
        <p:txBody>
          <a:bodyPr/>
          <a:lstStyle/>
          <a:p>
            <a:fld id="{A8DA1A1A-2AE6-49BD-986A-428026F8143C}" type="slidenum">
              <a:rPr lang="ru-RU" smtClean="0"/>
              <a:t>‹#›</a:t>
            </a:fld>
            <a:endParaRPr lang="ru-RU"/>
          </a:p>
        </p:txBody>
      </p:sp>
      <p:sp>
        <p:nvSpPr>
          <p:cNvPr id="11" name="מחבר ישר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0" name="כותרת 2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fld id="{A581110E-6DFB-471E-AD1C-25CDB32E0706}" type="datetimeFigureOut">
              <a:rPr lang="ru-RU" smtClean="0"/>
              <a:t>06.01.2024</a:t>
            </a:fld>
            <a:endParaRPr lang="ru-RU"/>
          </a:p>
        </p:txBody>
      </p:sp>
      <p:sp>
        <p:nvSpPr>
          <p:cNvPr id="21" name="מציין מיקום של כותרת תחתונה 20"/>
          <p:cNvSpPr>
            <a:spLocks noGrp="1"/>
          </p:cNvSpPr>
          <p:nvPr>
            <p:ph type="ftr" sz="quarter" idx="11"/>
          </p:nvPr>
        </p:nvSpPr>
        <p:spPr/>
        <p:txBody>
          <a:bodyPr/>
          <a:lstStyle/>
          <a:p>
            <a:endParaRPr lang="ru-RU"/>
          </a:p>
        </p:txBody>
      </p:sp>
      <p:sp>
        <p:nvSpPr>
          <p:cNvPr id="6" name="מציין מיקום של מספר שקופית 5"/>
          <p:cNvSpPr>
            <a:spLocks noGrp="1"/>
          </p:cNvSpPr>
          <p:nvPr>
            <p:ph type="sldNum" sz="quarter" idx="12"/>
          </p:nvPr>
        </p:nvSpPr>
        <p:spPr/>
        <p:txBody>
          <a:bodyPr/>
          <a:lstStyle/>
          <a:p>
            <a:fld id="{A8DA1A1A-2AE6-49BD-986A-428026F8143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A581110E-6DFB-471E-AD1C-25CDB32E0706}" type="datetimeFigureOut">
              <a:rPr lang="ru-RU" smtClean="0"/>
              <a:t>06.01.2024</a:t>
            </a:fld>
            <a:endParaRPr lang="ru-RU"/>
          </a:p>
        </p:txBody>
      </p:sp>
      <p:sp>
        <p:nvSpPr>
          <p:cNvPr id="24" name="מציין מיקום של כותרת תחתונה 23"/>
          <p:cNvSpPr>
            <a:spLocks noGrp="1"/>
          </p:cNvSpPr>
          <p:nvPr>
            <p:ph type="ftr" sz="quarter" idx="11"/>
          </p:nvPr>
        </p:nvSpPr>
        <p:spPr/>
        <p:txBody>
          <a:bodyPr/>
          <a:lstStyle/>
          <a:p>
            <a:endParaRPr lang="ru-RU"/>
          </a:p>
        </p:txBody>
      </p:sp>
      <p:sp>
        <p:nvSpPr>
          <p:cNvPr id="7" name="מציין מיקום של מספר שקופית 6"/>
          <p:cNvSpPr>
            <a:spLocks noGrp="1"/>
          </p:cNvSpPr>
          <p:nvPr>
            <p:ph type="sldNum" sz="quarter" idx="12"/>
          </p:nvPr>
        </p:nvSpPr>
        <p:spPr/>
        <p:txBody>
          <a:bodyPr/>
          <a:lstStyle/>
          <a:p>
            <a:fld id="{A8DA1A1A-2AE6-49BD-986A-428026F8143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חבר ישר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כותרת 11"/>
          <p:cNvSpPr>
            <a:spLocks noGrp="1"/>
          </p:cNvSpPr>
          <p:nvPr>
            <p:ph type="title"/>
          </p:nvPr>
        </p:nvSpPr>
        <p:spPr>
          <a:xfrm>
            <a:off x="457200" y="5486400"/>
            <a:ext cx="8458200" cy="520700"/>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14" name="מציין מיקום תוכן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A581110E-6DFB-471E-AD1C-25CDB32E0706}" type="datetimeFigureOut">
              <a:rPr lang="ru-RU" smtClean="0"/>
              <a:t>06.01.2024</a:t>
            </a:fld>
            <a:endParaRPr lang="ru-RU"/>
          </a:p>
        </p:txBody>
      </p:sp>
      <p:sp>
        <p:nvSpPr>
          <p:cNvPr id="29" name="מציין מיקום של כותרת תחתונה 28"/>
          <p:cNvSpPr>
            <a:spLocks noGrp="1"/>
          </p:cNvSpPr>
          <p:nvPr>
            <p:ph type="ftr" sz="quarter" idx="11"/>
          </p:nvPr>
        </p:nvSpPr>
        <p:spPr/>
        <p:txBody>
          <a:bodyPr/>
          <a:lstStyle/>
          <a:p>
            <a:endParaRPr lang="ru-RU"/>
          </a:p>
        </p:txBody>
      </p:sp>
      <p:sp>
        <p:nvSpPr>
          <p:cNvPr id="7" name="מציין מיקום של מספר שקופית 6"/>
          <p:cNvSpPr>
            <a:spLocks noGrp="1"/>
          </p:cNvSpPr>
          <p:nvPr>
            <p:ph type="sldNum" sz="quarter" idx="12"/>
          </p:nvPr>
        </p:nvSpPr>
        <p:spPr/>
        <p:txBody>
          <a:bodyPr/>
          <a:lstStyle/>
          <a:p>
            <a:fld id="{A8DA1A1A-2AE6-49BD-986A-428026F8143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3" name="מציין מיקום של תמונה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7" name="מציין מיקום של תאריך 6"/>
          <p:cNvSpPr>
            <a:spLocks noGrp="1"/>
          </p:cNvSpPr>
          <p:nvPr>
            <p:ph type="dt" sz="half" idx="10"/>
          </p:nvPr>
        </p:nvSpPr>
        <p:spPr/>
        <p:txBody>
          <a:bodyPr/>
          <a:lstStyle/>
          <a:p>
            <a:fld id="{A581110E-6DFB-471E-AD1C-25CDB32E0706}" type="datetimeFigureOut">
              <a:rPr lang="ru-RU" smtClean="0"/>
              <a:t>06.01.2024</a:t>
            </a:fld>
            <a:endParaRPr lang="ru-RU"/>
          </a:p>
        </p:txBody>
      </p:sp>
      <p:sp>
        <p:nvSpPr>
          <p:cNvPr id="5" name="מציין מיקום של כותרת תחתונה 4"/>
          <p:cNvSpPr>
            <a:spLocks noGrp="1"/>
          </p:cNvSpPr>
          <p:nvPr>
            <p:ph type="ftr" sz="quarter" idx="11"/>
          </p:nvPr>
        </p:nvSpPr>
        <p:spPr/>
        <p:txBody>
          <a:bodyPr/>
          <a:lstStyle/>
          <a:p>
            <a:endParaRPr lang="ru-RU"/>
          </a:p>
        </p:txBody>
      </p:sp>
      <p:sp>
        <p:nvSpPr>
          <p:cNvPr id="31" name="מציין מיקום של מספר שקופית 30"/>
          <p:cNvSpPr>
            <a:spLocks noGrp="1"/>
          </p:cNvSpPr>
          <p:nvPr>
            <p:ph type="sldNum" sz="quarter" idx="12"/>
          </p:nvPr>
        </p:nvSpPr>
        <p:spPr/>
        <p:txBody>
          <a:bodyPr/>
          <a:lstStyle/>
          <a:p>
            <a:fld id="{A8DA1A1A-2AE6-49BD-986A-428026F8143C}" type="slidenum">
              <a:rPr lang="ru-RU" smtClean="0"/>
              <a:t>‹#›</a:t>
            </a:fld>
            <a:endParaRPr lang="ru-RU"/>
          </a:p>
        </p:txBody>
      </p:sp>
      <p:sp>
        <p:nvSpPr>
          <p:cNvPr id="17" name="כותרת 16"/>
          <p:cNvSpPr>
            <a:spLocks noGrp="1"/>
          </p:cNvSpPr>
          <p:nvPr>
            <p:ph type="title"/>
          </p:nvPr>
        </p:nvSpPr>
        <p:spPr>
          <a:xfrm>
            <a:off x="381000" y="4993760"/>
            <a:ext cx="5867400" cy="522288"/>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מציין מיקום טקסט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1" name="מציין מיקום של תאריך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581110E-6DFB-471E-AD1C-25CDB32E0706}" type="datetimeFigureOut">
              <a:rPr lang="ru-RU" smtClean="0"/>
              <a:t>06.01.2024</a:t>
            </a:fld>
            <a:endParaRPr lang="ru-RU"/>
          </a:p>
        </p:txBody>
      </p:sp>
      <p:sp>
        <p:nvSpPr>
          <p:cNvPr id="28" name="מציין מיקום של כותרת תחתונה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מציין מיקום של מספר שקופית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8DA1A1A-2AE6-49BD-986A-428026F8143C}" type="slidenum">
              <a:rPr lang="ru-RU" smtClean="0"/>
              <a:t>‹#›</a:t>
            </a:fld>
            <a:endParaRPr lang="ru-RU"/>
          </a:p>
        </p:txBody>
      </p:sp>
      <p:sp>
        <p:nvSpPr>
          <p:cNvPr id="10" name="מציין מיקום של כותרת 9"/>
          <p:cNvSpPr>
            <a:spLocks noGrp="1"/>
          </p:cNvSpPr>
          <p:nvPr>
            <p:ph type="title"/>
          </p:nvPr>
        </p:nvSpPr>
        <p:spPr>
          <a:xfrm>
            <a:off x="304800" y="457200"/>
            <a:ext cx="8686800" cy="838200"/>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9" name="מחבר ישר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חבר ישר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2600" b="1" i="0" u="none" strike="noStrike" cap="none" normalizeH="0" baseline="0" smtClean="0">
                <a:ln>
                  <a:noFill/>
                </a:ln>
                <a:solidFill>
                  <a:srgbClr val="FF0000"/>
                </a:solidFill>
                <a:effectLst/>
                <a:latin typeface="David" pitchFamily="34" charset="-79"/>
                <a:ea typeface="Times New Roman" pitchFamily="18" charset="0"/>
                <a:cs typeface="David" pitchFamily="34" charset="-79"/>
              </a:rPr>
              <a:t>		</a:t>
            </a:r>
            <a:endParaRPr kumimoji="0" lang="en-US"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Рисунок 3" descr="י ר - רבינוביץ  - קבלה 1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6225"/>
            <a:ext cx="819150" cy="819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699792" y="439579"/>
            <a:ext cx="614943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e-IL" altLang="ru-RU" sz="2600" b="1" i="0" u="none" strike="noStrike" cap="none" normalizeH="0" baseline="0" dirty="0" err="1" smtClean="0">
                <a:ln>
                  <a:noFill/>
                </a:ln>
                <a:solidFill>
                  <a:srgbClr val="FF0000"/>
                </a:solidFill>
                <a:effectLst/>
                <a:latin typeface="David" pitchFamily="34" charset="-79"/>
                <a:ea typeface="Times New Roman" pitchFamily="18" charset="0"/>
                <a:cs typeface="David" pitchFamily="34" charset="-79"/>
              </a:rPr>
              <a:t>י.ר</a:t>
            </a:r>
            <a:r>
              <a:rPr kumimoji="0" lang="he-IL" altLang="ru-RU" sz="2600" b="1" i="0" u="none" strike="noStrike" cap="none" normalizeH="0" baseline="0" dirty="0" smtClean="0">
                <a:ln>
                  <a:noFill/>
                </a:ln>
                <a:solidFill>
                  <a:srgbClr val="FF0000"/>
                </a:solidFill>
                <a:effectLst/>
                <a:latin typeface="David" pitchFamily="34" charset="-79"/>
                <a:ea typeface="Times New Roman" pitchFamily="18" charset="0"/>
                <a:cs typeface="David" pitchFamily="34" charset="-79"/>
              </a:rPr>
              <a:t>. – חומרים מסוכנים, הדרכות, ממונה בטיחות</a:t>
            </a:r>
            <a:r>
              <a:rPr kumimoji="0" lang="ru-RU" alt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מלבן 1"/>
          <p:cNvSpPr/>
          <p:nvPr/>
        </p:nvSpPr>
        <p:spPr>
          <a:xfrm>
            <a:off x="1187624" y="2204864"/>
            <a:ext cx="72008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e-IL" sz="28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David" panose="020E0502060401010101" pitchFamily="34" charset="-79"/>
                <a:cs typeface="David" panose="020E0502060401010101" pitchFamily="34" charset="-79"/>
              </a:rPr>
              <a:t>תקן </a:t>
            </a:r>
            <a:r>
              <a:rPr lang="he-IL" sz="2800"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David" panose="020E0502060401010101" pitchFamily="34" charset="-79"/>
                <a:cs typeface="David" panose="020E0502060401010101" pitchFamily="34" charset="-79"/>
              </a:rPr>
              <a:t>לניהול בטיחות בתהליכי </a:t>
            </a:r>
            <a:r>
              <a:rPr lang="he-IL" sz="28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David" panose="020E0502060401010101" pitchFamily="34" charset="-79"/>
                <a:cs typeface="David" panose="020E0502060401010101" pitchFamily="34" charset="-79"/>
              </a:rPr>
              <a:t>ייצור</a:t>
            </a:r>
          </a:p>
          <a:p>
            <a:pPr algn="ctr"/>
            <a:r>
              <a:rPr lang="en-US" sz="28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David" panose="020E0502060401010101" pitchFamily="34" charset="-79"/>
                <a:cs typeface="David" panose="020E0502060401010101" pitchFamily="34" charset="-79"/>
              </a:rPr>
              <a:t>Process Safety Management (PSM)</a:t>
            </a:r>
            <a:endParaRPr lang="en-US" sz="2800"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David" panose="020E0502060401010101" pitchFamily="34" charset="-79"/>
              <a:cs typeface="David" panose="020E0502060401010101" pitchFamily="34" charset="-79"/>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3" y="3789040"/>
            <a:ext cx="353981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08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b="1" dirty="0">
                <a:effectLst/>
                <a:ea typeface="Calibri"/>
                <a:cs typeface="David"/>
              </a:rPr>
              <a:t>4. שילוב ספקים, עובדים ונציגיהם </a:t>
            </a:r>
            <a:r>
              <a:rPr lang="he-IL" b="1" dirty="0" smtClean="0">
                <a:effectLst/>
                <a:ea typeface="Calibri"/>
                <a:cs typeface="David"/>
              </a:rPr>
              <a:t/>
            </a:r>
            <a:br>
              <a:rPr lang="he-IL" b="1" dirty="0" smtClean="0">
                <a:effectLst/>
                <a:ea typeface="Calibri"/>
                <a:cs typeface="David"/>
              </a:rPr>
            </a:br>
            <a:r>
              <a:rPr lang="he-IL" b="1" dirty="0" smtClean="0">
                <a:effectLst/>
                <a:ea typeface="Calibri"/>
                <a:cs typeface="David"/>
              </a:rPr>
              <a:t>(</a:t>
            </a:r>
            <a:r>
              <a:rPr lang="ru-RU" b="1" dirty="0" err="1">
                <a:effectLst/>
                <a:latin typeface="David"/>
                <a:ea typeface="Calibri"/>
              </a:rPr>
              <a:t>Employee</a:t>
            </a:r>
            <a:r>
              <a:rPr lang="ru-RU" b="1" dirty="0">
                <a:effectLst/>
                <a:latin typeface="David"/>
                <a:ea typeface="Calibri"/>
              </a:rPr>
              <a:t> </a:t>
            </a:r>
            <a:r>
              <a:rPr lang="ru-RU" b="1" dirty="0" err="1">
                <a:effectLst/>
                <a:latin typeface="David"/>
                <a:ea typeface="Calibri"/>
              </a:rPr>
              <a:t>Participation</a:t>
            </a:r>
            <a:r>
              <a:rPr lang="he-IL" b="1" dirty="0">
                <a:effectLst/>
                <a:latin typeface="David"/>
                <a:ea typeface="Calibri"/>
              </a:rPr>
              <a:t>):</a:t>
            </a:r>
            <a:endParaRPr lang="ru-RU" dirty="0"/>
          </a:p>
        </p:txBody>
      </p:sp>
      <p:sp>
        <p:nvSpPr>
          <p:cNvPr id="3" name="מציין מיקום תוכן 2"/>
          <p:cNvSpPr>
            <a:spLocks noGrp="1"/>
          </p:cNvSpPr>
          <p:nvPr>
            <p:ph idx="1"/>
          </p:nvPr>
        </p:nvSpPr>
        <p:spPr/>
        <p:txBody>
          <a:bodyPr/>
          <a:lstStyle/>
          <a:p>
            <a:pPr marL="0" indent="0" algn="r">
              <a:buNone/>
            </a:pPr>
            <a:r>
              <a:rPr lang="he-IL" b="1" dirty="0" smtClean="0">
                <a:ea typeface="Calibri"/>
                <a:cs typeface="David"/>
              </a:rPr>
              <a:t>שילוב </a:t>
            </a:r>
            <a:r>
              <a:rPr lang="he-IL" b="1" dirty="0">
                <a:ea typeface="Calibri"/>
                <a:cs typeface="David"/>
              </a:rPr>
              <a:t>ספקים, עובדים ונציגיהם בכל שלבי תהליך ניהול הבטיחות של תהליכי הייצור והבטחת זמינות המידע הרלוונטי עבורם.</a:t>
            </a:r>
            <a:br>
              <a:rPr lang="he-IL" b="1" dirty="0">
                <a:ea typeface="Calibri"/>
                <a:cs typeface="David"/>
              </a:rPr>
            </a:br>
            <a:r>
              <a:rPr lang="he-IL" sz="2400" b="1" dirty="0">
                <a:latin typeface="Calibri"/>
                <a:ea typeface="Calibri"/>
                <a:cs typeface="Arial"/>
              </a:rPr>
              <a:t/>
            </a:r>
            <a:br>
              <a:rPr lang="he-IL" sz="2400" b="1" dirty="0">
                <a:latin typeface="Calibri"/>
                <a:ea typeface="Calibri"/>
                <a:cs typeface="Arial"/>
              </a:rPr>
            </a:br>
            <a:endParaRPr lang="ru-RU" b="1"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987951"/>
            <a:ext cx="5849888" cy="365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156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b="1" dirty="0">
                <a:effectLst/>
                <a:ea typeface="Calibri"/>
                <a:cs typeface="David"/>
              </a:rPr>
              <a:t>5. הדרכות בטיחות </a:t>
            </a:r>
            <a:r>
              <a:rPr lang="he-IL" b="1" dirty="0" smtClean="0">
                <a:effectLst/>
                <a:ea typeface="Calibri"/>
                <a:cs typeface="David"/>
              </a:rPr>
              <a:t/>
            </a:r>
            <a:br>
              <a:rPr lang="he-IL" b="1" dirty="0" smtClean="0">
                <a:effectLst/>
                <a:ea typeface="Calibri"/>
                <a:cs typeface="David"/>
              </a:rPr>
            </a:br>
            <a:r>
              <a:rPr lang="he-IL" b="1" dirty="0" smtClean="0">
                <a:effectLst/>
                <a:ea typeface="Calibri"/>
                <a:cs typeface="David"/>
              </a:rPr>
              <a:t>(</a:t>
            </a:r>
            <a:r>
              <a:rPr lang="ru-RU" sz="3100" b="1" dirty="0" err="1" smtClean="0">
                <a:effectLst/>
                <a:latin typeface="David"/>
                <a:ea typeface="Calibri"/>
              </a:rPr>
              <a:t>Process</a:t>
            </a:r>
            <a:r>
              <a:rPr lang="en-US" sz="3100" b="1" dirty="0" smtClean="0">
                <a:effectLst/>
                <a:latin typeface="David"/>
                <a:ea typeface="Calibri"/>
              </a:rPr>
              <a:t> </a:t>
            </a:r>
            <a:r>
              <a:rPr lang="ru-RU" sz="3100" b="1" dirty="0" smtClean="0">
                <a:effectLst/>
                <a:latin typeface="David"/>
                <a:ea typeface="Calibri"/>
              </a:rPr>
              <a:t> </a:t>
            </a:r>
            <a:r>
              <a:rPr lang="ru-RU" sz="3100" b="1" dirty="0" err="1">
                <a:effectLst/>
                <a:latin typeface="David"/>
                <a:ea typeface="Calibri"/>
              </a:rPr>
              <a:t>Safety</a:t>
            </a:r>
            <a:r>
              <a:rPr lang="ru-RU" sz="3100" b="1" dirty="0">
                <a:effectLst/>
                <a:latin typeface="David"/>
                <a:ea typeface="Calibri"/>
              </a:rPr>
              <a:t> </a:t>
            </a:r>
            <a:r>
              <a:rPr lang="ru-RU" sz="3100" b="1" dirty="0" err="1">
                <a:effectLst/>
                <a:latin typeface="David"/>
                <a:ea typeface="Calibri"/>
              </a:rPr>
              <a:t>Management</a:t>
            </a:r>
            <a:r>
              <a:rPr lang="ru-RU" sz="3100" b="1" dirty="0">
                <a:effectLst/>
                <a:latin typeface="David"/>
                <a:ea typeface="Calibri"/>
              </a:rPr>
              <a:t> </a:t>
            </a:r>
            <a:r>
              <a:rPr lang="en-US" sz="3100" b="1" dirty="0" smtClean="0">
                <a:effectLst/>
                <a:latin typeface="David"/>
                <a:ea typeface="Calibri"/>
              </a:rPr>
              <a:t> </a:t>
            </a:r>
            <a:r>
              <a:rPr lang="ru-RU" sz="3100" b="1" dirty="0" err="1" smtClean="0">
                <a:effectLst/>
                <a:latin typeface="David"/>
                <a:ea typeface="Calibri"/>
              </a:rPr>
              <a:t>Training</a:t>
            </a:r>
            <a:r>
              <a:rPr lang="he-IL" sz="3100" b="1" dirty="0">
                <a:effectLst/>
                <a:latin typeface="David"/>
                <a:ea typeface="Calibri"/>
              </a:rPr>
              <a:t>):</a:t>
            </a:r>
            <a:endParaRPr lang="ru-RU" sz="3100" dirty="0"/>
          </a:p>
        </p:txBody>
      </p:sp>
      <p:sp>
        <p:nvSpPr>
          <p:cNvPr id="3" name="מציין מיקום תוכן 2"/>
          <p:cNvSpPr>
            <a:spLocks noGrp="1"/>
          </p:cNvSpPr>
          <p:nvPr>
            <p:ph idx="1"/>
          </p:nvPr>
        </p:nvSpPr>
        <p:spPr/>
        <p:txBody>
          <a:bodyPr>
            <a:normAutofit/>
          </a:bodyPr>
          <a:lstStyle/>
          <a:p>
            <a:pPr marL="0" indent="0" algn="r">
              <a:buNone/>
            </a:pPr>
            <a:r>
              <a:rPr lang="he-IL" sz="3600" b="1" dirty="0">
                <a:ea typeface="Calibri"/>
                <a:cs typeface="David"/>
              </a:rPr>
              <a:t>הדרכות לעובדי תהליכי הייצור בדגש על סיכוני בטיחות ובריאות בעבודה, פעולות בחירום, כולל השבתת ציוד ומערכות ייצור, ונוהלי בטיחות. עובדים חדשים יקבלו הדרכה טרם התחלת עבודתם, והדרכות ריענון יינתנו לפחות אחת לשלוש שנים.</a:t>
            </a:r>
            <a:endParaRPr lang="ru-RU" sz="36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509120"/>
            <a:ext cx="2724160" cy="204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498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b="1" dirty="0">
                <a:effectLst/>
                <a:ea typeface="Calibri"/>
                <a:cs typeface="David"/>
              </a:rPr>
              <a:t>6. אחריות קבלנים </a:t>
            </a:r>
            <a:r>
              <a:rPr lang="en-US" b="1" dirty="0" smtClean="0">
                <a:effectLst/>
                <a:ea typeface="Calibri"/>
                <a:cs typeface="David"/>
              </a:rPr>
              <a:t/>
            </a:r>
            <a:br>
              <a:rPr lang="en-US" b="1" dirty="0" smtClean="0">
                <a:effectLst/>
                <a:ea typeface="Calibri"/>
                <a:cs typeface="David"/>
              </a:rPr>
            </a:br>
            <a:r>
              <a:rPr lang="he-IL" b="1" dirty="0" smtClean="0">
                <a:effectLst/>
                <a:ea typeface="Calibri"/>
                <a:cs typeface="David"/>
              </a:rPr>
              <a:t>(</a:t>
            </a:r>
            <a:r>
              <a:rPr lang="ru-RU" b="1" dirty="0" err="1" smtClean="0">
                <a:effectLst/>
                <a:latin typeface="David"/>
                <a:ea typeface="Calibri"/>
              </a:rPr>
              <a:t>Contractor</a:t>
            </a:r>
            <a:r>
              <a:rPr lang="en-US" b="1" dirty="0" smtClean="0">
                <a:effectLst/>
                <a:latin typeface="David"/>
                <a:ea typeface="Calibri"/>
              </a:rPr>
              <a:t> </a:t>
            </a:r>
            <a:r>
              <a:rPr lang="ru-RU" b="1" dirty="0" smtClean="0">
                <a:effectLst/>
                <a:latin typeface="David"/>
                <a:ea typeface="Calibri"/>
              </a:rPr>
              <a:t> </a:t>
            </a:r>
            <a:r>
              <a:rPr lang="ru-RU" b="1" dirty="0" err="1">
                <a:effectLst/>
                <a:latin typeface="David"/>
                <a:ea typeface="Calibri"/>
              </a:rPr>
              <a:t>Training</a:t>
            </a:r>
            <a:r>
              <a:rPr lang="he-IL" b="1" dirty="0">
                <a:effectLst/>
                <a:latin typeface="David"/>
                <a:ea typeface="Calibri"/>
              </a:rPr>
              <a:t>):</a:t>
            </a:r>
            <a:endParaRPr lang="ru-RU" dirty="0"/>
          </a:p>
        </p:txBody>
      </p:sp>
      <p:sp>
        <p:nvSpPr>
          <p:cNvPr id="3" name="מציין מיקום תוכן 2"/>
          <p:cNvSpPr>
            <a:spLocks noGrp="1"/>
          </p:cNvSpPr>
          <p:nvPr>
            <p:ph idx="1"/>
          </p:nvPr>
        </p:nvSpPr>
        <p:spPr/>
        <p:txBody>
          <a:bodyPr>
            <a:normAutofit/>
          </a:bodyPr>
          <a:lstStyle/>
          <a:p>
            <a:pPr marL="0" indent="0" algn="r">
              <a:buNone/>
            </a:pPr>
            <a:r>
              <a:rPr lang="he-IL" sz="3600" b="1" dirty="0">
                <a:latin typeface="David" panose="020E0502060401010101" pitchFamily="34" charset="-79"/>
                <a:ea typeface="Calibri"/>
                <a:cs typeface="David" panose="020E0502060401010101" pitchFamily="34" charset="-79"/>
              </a:rPr>
              <a:t>אחריות קבלני העבודה היא לספק מידע, להדריך את עובדי החברה בנושאי בטיחות תהליכי הייצור, לוודא שהעובדים מודעים לסיכוני התהליך, מבינים את הפעולות הנדרשות בחירום ומכירים את נוהלי הבטיחות במתקני הייצור, כולל נוהלי תחזוקה ודיווח על ציוד לקוי ותקלות.</a:t>
            </a:r>
            <a:r>
              <a:rPr lang="he-IL" sz="2800" b="1" dirty="0">
                <a:latin typeface="David" panose="020E0502060401010101" pitchFamily="34" charset="-79"/>
                <a:ea typeface="Calibri"/>
                <a:cs typeface="David" panose="020E0502060401010101" pitchFamily="34" charset="-79"/>
              </a:rPr>
              <a:t/>
            </a:r>
            <a:br>
              <a:rPr lang="he-IL" sz="2800" b="1" dirty="0">
                <a:latin typeface="David" panose="020E0502060401010101" pitchFamily="34" charset="-79"/>
                <a:ea typeface="Calibri"/>
                <a:cs typeface="David" panose="020E0502060401010101" pitchFamily="34" charset="-79"/>
              </a:rPr>
            </a:br>
            <a:r>
              <a:rPr lang="he-IL" sz="2800" b="1" dirty="0">
                <a:latin typeface="David" panose="020E0502060401010101" pitchFamily="34" charset="-79"/>
                <a:ea typeface="Calibri"/>
                <a:cs typeface="David" panose="020E0502060401010101" pitchFamily="34" charset="-79"/>
              </a:rPr>
              <a:t/>
            </a:r>
            <a:br>
              <a:rPr lang="he-IL" sz="2800" b="1" dirty="0">
                <a:latin typeface="David" panose="020E0502060401010101" pitchFamily="34" charset="-79"/>
                <a:ea typeface="Calibri"/>
                <a:cs typeface="David" panose="020E0502060401010101" pitchFamily="34" charset="-79"/>
              </a:rPr>
            </a:br>
            <a:endParaRPr lang="ru-RU" sz="3600" b="1" dirty="0">
              <a:cs typeface="David" panose="020E0502060401010101" pitchFamily="34" charset="-79"/>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365104"/>
            <a:ext cx="3805040" cy="228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241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b="1" dirty="0">
                <a:effectLst/>
                <a:ea typeface="Calibri"/>
                <a:cs typeface="David"/>
              </a:rPr>
              <a:t>7. ביקורת בטיחות לפני הרצת </a:t>
            </a:r>
            <a:r>
              <a:rPr lang="he-IL" b="1" dirty="0" smtClean="0">
                <a:effectLst/>
                <a:ea typeface="Calibri"/>
                <a:cs typeface="David"/>
              </a:rPr>
              <a:t>תהליך</a:t>
            </a:r>
            <a:r>
              <a:rPr lang="en-US" b="1" dirty="0" smtClean="0">
                <a:effectLst/>
                <a:ea typeface="Calibri"/>
                <a:cs typeface="David"/>
              </a:rPr>
              <a:t/>
            </a:r>
            <a:br>
              <a:rPr lang="en-US" b="1" dirty="0" smtClean="0">
                <a:effectLst/>
                <a:ea typeface="Calibri"/>
                <a:cs typeface="David"/>
              </a:rPr>
            </a:br>
            <a:r>
              <a:rPr lang="he-IL" b="1" dirty="0" smtClean="0">
                <a:effectLst/>
                <a:ea typeface="Calibri"/>
                <a:cs typeface="David"/>
              </a:rPr>
              <a:t> </a:t>
            </a:r>
            <a:r>
              <a:rPr lang="he-IL" b="1" dirty="0">
                <a:effectLst/>
                <a:ea typeface="Calibri"/>
                <a:cs typeface="David"/>
              </a:rPr>
              <a:t>(</a:t>
            </a:r>
            <a:r>
              <a:rPr lang="ru-RU" b="1" dirty="0" err="1">
                <a:effectLst/>
                <a:latin typeface="David"/>
                <a:ea typeface="Calibri"/>
              </a:rPr>
              <a:t>Pre-Startup</a:t>
            </a:r>
            <a:r>
              <a:rPr lang="ru-RU" b="1" dirty="0">
                <a:effectLst/>
                <a:latin typeface="David"/>
                <a:ea typeface="Calibri"/>
              </a:rPr>
              <a:t> </a:t>
            </a:r>
            <a:r>
              <a:rPr lang="en-US" b="1" dirty="0" smtClean="0">
                <a:effectLst/>
                <a:latin typeface="David"/>
                <a:ea typeface="Calibri"/>
              </a:rPr>
              <a:t> </a:t>
            </a:r>
            <a:r>
              <a:rPr lang="ru-RU" b="1" dirty="0" err="1" smtClean="0">
                <a:effectLst/>
                <a:latin typeface="David"/>
                <a:ea typeface="Calibri"/>
              </a:rPr>
              <a:t>Safety</a:t>
            </a:r>
            <a:r>
              <a:rPr lang="ru-RU" b="1" dirty="0" smtClean="0">
                <a:effectLst/>
                <a:latin typeface="David"/>
                <a:ea typeface="Calibri"/>
              </a:rPr>
              <a:t> </a:t>
            </a:r>
            <a:r>
              <a:rPr lang="ru-RU" b="1" dirty="0" err="1">
                <a:effectLst/>
                <a:latin typeface="David"/>
                <a:ea typeface="Calibri"/>
              </a:rPr>
              <a:t>Review</a:t>
            </a:r>
            <a:r>
              <a:rPr lang="he-IL" b="1" dirty="0">
                <a:effectLst/>
                <a:latin typeface="David"/>
                <a:ea typeface="Calibri"/>
              </a:rPr>
              <a:t>):</a:t>
            </a:r>
            <a:r>
              <a:rPr lang="he-IL" sz="2800" dirty="0">
                <a:effectLst/>
                <a:latin typeface="Calibri"/>
                <a:ea typeface="Calibri"/>
                <a:cs typeface="Arial"/>
              </a:rPr>
              <a:t/>
            </a:r>
            <a:br>
              <a:rPr lang="he-IL" sz="2800" dirty="0">
                <a:effectLst/>
                <a:latin typeface="Calibri"/>
                <a:ea typeface="Calibri"/>
                <a:cs typeface="Arial"/>
              </a:rPr>
            </a:br>
            <a:r>
              <a:rPr lang="he-IL" sz="2800" dirty="0">
                <a:effectLst/>
                <a:latin typeface="Calibri"/>
                <a:ea typeface="Calibri"/>
                <a:cs typeface="Arial"/>
              </a:rPr>
              <a:t> </a:t>
            </a:r>
            <a:endParaRPr lang="ru-RU" dirty="0"/>
          </a:p>
        </p:txBody>
      </p:sp>
      <p:sp>
        <p:nvSpPr>
          <p:cNvPr id="3" name="מציין מיקום תוכן 2"/>
          <p:cNvSpPr>
            <a:spLocks noGrp="1"/>
          </p:cNvSpPr>
          <p:nvPr>
            <p:ph idx="1"/>
          </p:nvPr>
        </p:nvSpPr>
        <p:spPr>
          <a:xfrm>
            <a:off x="437452" y="1556792"/>
            <a:ext cx="8686800" cy="4525963"/>
          </a:xfrm>
        </p:spPr>
        <p:txBody>
          <a:bodyPr>
            <a:noAutofit/>
          </a:bodyPr>
          <a:lstStyle/>
          <a:p>
            <a:pPr marL="0" indent="0" algn="r">
              <a:buNone/>
            </a:pPr>
            <a:r>
              <a:rPr lang="he-IL" sz="3600" b="1" dirty="0" smtClean="0">
                <a:latin typeface="David" panose="020E0502060401010101" pitchFamily="34" charset="-79"/>
                <a:ea typeface="Calibri"/>
                <a:cs typeface="David" panose="020E0502060401010101" pitchFamily="34" charset="-79"/>
              </a:rPr>
              <a:t>ביקורת </a:t>
            </a:r>
            <a:r>
              <a:rPr lang="he-IL" sz="3600" b="1" dirty="0">
                <a:latin typeface="David" panose="020E0502060401010101" pitchFamily="34" charset="-79"/>
                <a:ea typeface="Calibri"/>
                <a:cs typeface="David" panose="020E0502060401010101" pitchFamily="34" charset="-79"/>
              </a:rPr>
              <a:t>בטיחות לפני הרצת תהליך ייצור חדש או יישום שינוי תהליכי. יש לוודא שכל מתקני הייצור הוקמו לפי התכנון, שיושמו בהם כל אמצעי הבטיחות, התחזוקה, התפעול ואמצעי החירום, ושכל הדרכות הבטיחות הועברו בהצלחה.</a:t>
            </a:r>
            <a:r>
              <a:rPr lang="he-IL" sz="2800" b="1" dirty="0">
                <a:latin typeface="David" panose="020E0502060401010101" pitchFamily="34" charset="-79"/>
                <a:ea typeface="Calibri"/>
                <a:cs typeface="David" panose="020E0502060401010101" pitchFamily="34" charset="-79"/>
              </a:rPr>
              <a:t/>
            </a:r>
            <a:br>
              <a:rPr lang="he-IL" sz="2800" b="1" dirty="0">
                <a:latin typeface="David" panose="020E0502060401010101" pitchFamily="34" charset="-79"/>
                <a:ea typeface="Calibri"/>
                <a:cs typeface="David" panose="020E0502060401010101" pitchFamily="34" charset="-79"/>
              </a:rPr>
            </a:br>
            <a:r>
              <a:rPr lang="he-IL" sz="2800" b="1" dirty="0">
                <a:latin typeface="David" panose="020E0502060401010101" pitchFamily="34" charset="-79"/>
                <a:ea typeface="Calibri"/>
                <a:cs typeface="David" panose="020E0502060401010101" pitchFamily="34" charset="-79"/>
              </a:rPr>
              <a:t/>
            </a:r>
            <a:br>
              <a:rPr lang="he-IL" sz="2800" b="1" dirty="0">
                <a:latin typeface="David" panose="020E0502060401010101" pitchFamily="34" charset="-79"/>
                <a:ea typeface="Calibri"/>
                <a:cs typeface="David" panose="020E0502060401010101" pitchFamily="34" charset="-79"/>
              </a:rPr>
            </a:br>
            <a:endParaRPr lang="ru-RU" sz="3600" b="1" dirty="0">
              <a:cs typeface="David" panose="020E0502060401010101" pitchFamily="34" charset="-79"/>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365104"/>
            <a:ext cx="4050596" cy="22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03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b="1" dirty="0">
                <a:effectLst/>
                <a:ea typeface="Calibri"/>
                <a:cs typeface="David"/>
              </a:rPr>
              <a:t>8. הבטחת תקינות מערכות מכניות קריטיות לתהליך </a:t>
            </a:r>
            <a:r>
              <a:rPr lang="he-IL" b="1" dirty="0" smtClean="0">
                <a:effectLst/>
                <a:ea typeface="Calibri"/>
                <a:cs typeface="David"/>
              </a:rPr>
              <a:t>הייצור</a:t>
            </a:r>
            <a:r>
              <a:rPr lang="en-US" b="1" dirty="0" smtClean="0">
                <a:effectLst/>
                <a:ea typeface="Calibri"/>
                <a:cs typeface="David"/>
              </a:rPr>
              <a:t> </a:t>
            </a:r>
            <a:br>
              <a:rPr lang="en-US" b="1" dirty="0" smtClean="0">
                <a:effectLst/>
                <a:ea typeface="Calibri"/>
                <a:cs typeface="David"/>
              </a:rPr>
            </a:br>
            <a:r>
              <a:rPr lang="he-IL" b="1" dirty="0" smtClean="0">
                <a:effectLst/>
                <a:ea typeface="Calibri"/>
                <a:cs typeface="David"/>
              </a:rPr>
              <a:t>(</a:t>
            </a:r>
            <a:r>
              <a:rPr lang="ru-RU" b="1" dirty="0" err="1" smtClean="0">
                <a:effectLst/>
                <a:latin typeface="David"/>
                <a:ea typeface="Calibri"/>
              </a:rPr>
              <a:t>Mechanical</a:t>
            </a:r>
            <a:r>
              <a:rPr lang="en-US" b="1" dirty="0" smtClean="0">
                <a:effectLst/>
                <a:latin typeface="David"/>
                <a:ea typeface="Calibri"/>
              </a:rPr>
              <a:t> </a:t>
            </a:r>
            <a:r>
              <a:rPr lang="ru-RU" b="1" dirty="0" smtClean="0">
                <a:effectLst/>
                <a:latin typeface="David"/>
                <a:ea typeface="Calibri"/>
              </a:rPr>
              <a:t> </a:t>
            </a:r>
            <a:r>
              <a:rPr lang="ru-RU" b="1" dirty="0" err="1">
                <a:effectLst/>
                <a:latin typeface="David"/>
                <a:ea typeface="Calibri"/>
              </a:rPr>
              <a:t>Integrity</a:t>
            </a:r>
            <a:r>
              <a:rPr lang="he-IL" b="1" dirty="0">
                <a:effectLst/>
                <a:latin typeface="David"/>
                <a:ea typeface="Calibri"/>
              </a:rPr>
              <a:t>):</a:t>
            </a:r>
            <a:endParaRPr lang="ru-RU" dirty="0"/>
          </a:p>
        </p:txBody>
      </p:sp>
      <p:sp>
        <p:nvSpPr>
          <p:cNvPr id="3" name="מציין מיקום תוכן 2"/>
          <p:cNvSpPr>
            <a:spLocks noGrp="1"/>
          </p:cNvSpPr>
          <p:nvPr>
            <p:ph idx="1"/>
          </p:nvPr>
        </p:nvSpPr>
        <p:spPr/>
        <p:txBody>
          <a:bodyPr>
            <a:normAutofit/>
          </a:bodyPr>
          <a:lstStyle/>
          <a:p>
            <a:pPr marL="0" indent="0" algn="r">
              <a:buNone/>
            </a:pPr>
            <a:r>
              <a:rPr lang="he-IL" sz="2800" b="1" dirty="0" smtClean="0">
                <a:latin typeface="David" panose="020E0502060401010101" pitchFamily="34" charset="-79"/>
                <a:ea typeface="Calibri"/>
                <a:cs typeface="David" panose="020E0502060401010101" pitchFamily="34" charset="-79"/>
              </a:rPr>
              <a:t>מנהלי </a:t>
            </a:r>
            <a:r>
              <a:rPr lang="he-IL" sz="2800" b="1" dirty="0">
                <a:latin typeface="David" panose="020E0502060401010101" pitchFamily="34" charset="-79"/>
                <a:ea typeface="Calibri"/>
                <a:cs typeface="David" panose="020E0502060401010101" pitchFamily="34" charset="-79"/>
              </a:rPr>
              <a:t>אתרי עבודה יכתבו מסמך המבטיח שכל הציוד התהליכי תוכנן, הותקן ומופעל כראוי. המסמך יתייחס לפרטי מערכת הצנרת ואביזרי הצנרת (למשל, ברזים), מכלי האחסון ומתקני הלחץ, מתקנים לשחרור ולוויסות לחץ, מערכת בקרת התהליך, משאבות, מערכות השבתת </a:t>
            </a:r>
            <a:r>
              <a:rPr lang="he-IL" sz="4000" b="1" dirty="0" smtClean="0">
                <a:latin typeface="David" panose="020E0502060401010101" pitchFamily="34" charset="-79"/>
                <a:ea typeface="Calibri"/>
                <a:cs typeface="David" panose="020E0502060401010101" pitchFamily="34" charset="-79"/>
              </a:rPr>
              <a:t>התהליך</a:t>
            </a:r>
            <a:r>
              <a:rPr lang="he-IL" sz="2800" b="1" dirty="0" smtClean="0">
                <a:latin typeface="David" panose="020E0502060401010101" pitchFamily="34" charset="-79"/>
                <a:ea typeface="Calibri"/>
                <a:cs typeface="David" panose="020E0502060401010101" pitchFamily="34" charset="-79"/>
              </a:rPr>
              <a:t> </a:t>
            </a:r>
            <a:r>
              <a:rPr lang="he-IL" sz="2800" b="1" dirty="0">
                <a:latin typeface="David" panose="020E0502060401010101" pitchFamily="34" charset="-79"/>
                <a:ea typeface="Calibri"/>
                <a:cs typeface="David" panose="020E0502060401010101" pitchFamily="34" charset="-79"/>
              </a:rPr>
              <a:t>בחירום.</a:t>
            </a:r>
            <a:endParaRPr lang="ru-RU" sz="2800" b="1" dirty="0">
              <a:cs typeface="David" panose="020E0502060401010101" pitchFamily="34" charset="-79"/>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25" y="4078083"/>
            <a:ext cx="2707779" cy="202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555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b="1" dirty="0">
                <a:effectLst/>
                <a:ea typeface="Calibri"/>
                <a:cs typeface="David"/>
              </a:rPr>
              <a:t>9. אישורי עבודה בחום </a:t>
            </a:r>
            <a:r>
              <a:rPr lang="en-US" b="1" dirty="0" smtClean="0">
                <a:effectLst/>
                <a:ea typeface="Calibri"/>
                <a:cs typeface="David"/>
              </a:rPr>
              <a:t/>
            </a:r>
            <a:br>
              <a:rPr lang="en-US" b="1" dirty="0" smtClean="0">
                <a:effectLst/>
                <a:ea typeface="Calibri"/>
                <a:cs typeface="David"/>
              </a:rPr>
            </a:br>
            <a:r>
              <a:rPr lang="he-IL" b="1" dirty="0" smtClean="0">
                <a:effectLst/>
                <a:ea typeface="Calibri"/>
                <a:cs typeface="David"/>
              </a:rPr>
              <a:t>(</a:t>
            </a:r>
            <a:r>
              <a:rPr lang="ru-RU" b="1" dirty="0" err="1">
                <a:effectLst/>
                <a:latin typeface="David"/>
                <a:ea typeface="Calibri"/>
              </a:rPr>
              <a:t>Hot</a:t>
            </a:r>
            <a:r>
              <a:rPr lang="ru-RU" b="1" dirty="0">
                <a:effectLst/>
                <a:latin typeface="David"/>
                <a:ea typeface="Calibri"/>
              </a:rPr>
              <a:t> </a:t>
            </a:r>
            <a:r>
              <a:rPr lang="ru-RU" b="1" dirty="0" err="1" smtClean="0">
                <a:effectLst/>
                <a:latin typeface="David"/>
                <a:ea typeface="Calibri"/>
              </a:rPr>
              <a:t>Work</a:t>
            </a:r>
            <a:r>
              <a:rPr lang="en-US" b="1" dirty="0" smtClean="0">
                <a:effectLst/>
                <a:latin typeface="David"/>
                <a:ea typeface="Calibri"/>
              </a:rPr>
              <a:t> </a:t>
            </a:r>
            <a:r>
              <a:rPr lang="ru-RU" b="1" dirty="0" smtClean="0">
                <a:effectLst/>
                <a:latin typeface="David"/>
                <a:ea typeface="Calibri"/>
              </a:rPr>
              <a:t> </a:t>
            </a:r>
            <a:r>
              <a:rPr lang="ru-RU" b="1" dirty="0" err="1">
                <a:effectLst/>
                <a:latin typeface="David"/>
                <a:ea typeface="Calibri"/>
              </a:rPr>
              <a:t>Permits</a:t>
            </a:r>
            <a:r>
              <a:rPr lang="he-IL" b="1" dirty="0">
                <a:effectLst/>
                <a:latin typeface="David"/>
                <a:ea typeface="Calibri"/>
              </a:rPr>
              <a:t>):</a:t>
            </a:r>
            <a:endParaRPr lang="ru-RU" dirty="0"/>
          </a:p>
        </p:txBody>
      </p:sp>
      <p:sp>
        <p:nvSpPr>
          <p:cNvPr id="3" name="מציין מיקום תוכן 2"/>
          <p:cNvSpPr>
            <a:spLocks noGrp="1"/>
          </p:cNvSpPr>
          <p:nvPr>
            <p:ph idx="1"/>
          </p:nvPr>
        </p:nvSpPr>
        <p:spPr/>
        <p:txBody>
          <a:bodyPr/>
          <a:lstStyle/>
          <a:p>
            <a:pPr marL="0" indent="0" algn="r">
              <a:buNone/>
            </a:pPr>
            <a:r>
              <a:rPr lang="he-IL" b="1" dirty="0">
                <a:ea typeface="Calibri"/>
                <a:cs typeface="David"/>
              </a:rPr>
              <a:t>אישורי עבודה בחום, לדוגמה, בעבודות ריתוך, בתוך מתקני ייצור חמים או בסמוך אליהם, יכללו דרישות כיבוי אש ויפרטו את זמני העבודה בחום ואת מיקומם המדויק.</a:t>
            </a:r>
            <a:br>
              <a:rPr lang="he-IL" b="1" dirty="0">
                <a:ea typeface="Calibri"/>
                <a:cs typeface="David"/>
              </a:rPr>
            </a:br>
            <a:r>
              <a:rPr lang="he-IL" b="1" dirty="0">
                <a:ea typeface="Calibri"/>
                <a:cs typeface="David"/>
              </a:rPr>
              <a:t> </a:t>
            </a:r>
            <a:endParaRPr lang="ru-RU" b="1" dirty="0"/>
          </a:p>
        </p:txBody>
      </p:sp>
      <p:pic>
        <p:nvPicPr>
          <p:cNvPr id="4" name="תמונה 3" descr="https://www.osh.org.il/UploadedImages/11_2022/pictuer_221106_11_yifat.jpg"/>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284984"/>
            <a:ext cx="2915285" cy="3322320"/>
          </a:xfrm>
          <a:prstGeom prst="rect">
            <a:avLst/>
          </a:prstGeom>
          <a:noFill/>
          <a:ln>
            <a:noFill/>
          </a:ln>
        </p:spPr>
      </p:pic>
    </p:spTree>
    <p:extLst>
      <p:ext uri="{BB962C8B-B14F-4D97-AF65-F5344CB8AC3E}">
        <p14:creationId xmlns:p14="http://schemas.microsoft.com/office/powerpoint/2010/main" val="30011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b="1" dirty="0">
                <a:effectLst/>
                <a:ea typeface="Calibri"/>
                <a:cs typeface="David"/>
              </a:rPr>
              <a:t>10. </a:t>
            </a:r>
            <a:r>
              <a:rPr lang="he-IL" b="1" dirty="0" err="1">
                <a:effectLst/>
                <a:ea typeface="Calibri"/>
                <a:cs typeface="David"/>
              </a:rPr>
              <a:t>תוכנית</a:t>
            </a:r>
            <a:r>
              <a:rPr lang="he-IL" b="1" dirty="0">
                <a:effectLst/>
                <a:ea typeface="Calibri"/>
                <a:cs typeface="David"/>
              </a:rPr>
              <a:t> לניהול שינויים בתהליכי ייצור (</a:t>
            </a:r>
            <a:r>
              <a:rPr lang="ru-RU" b="1" dirty="0" err="1" smtClean="0">
                <a:effectLst/>
                <a:latin typeface="David"/>
                <a:ea typeface="Calibri"/>
              </a:rPr>
              <a:t>Management</a:t>
            </a:r>
            <a:r>
              <a:rPr lang="en-US" b="1" dirty="0" smtClean="0">
                <a:effectLst/>
                <a:latin typeface="David"/>
                <a:ea typeface="Calibri"/>
              </a:rPr>
              <a:t> </a:t>
            </a:r>
            <a:r>
              <a:rPr lang="ru-RU" b="1" dirty="0" smtClean="0">
                <a:effectLst/>
                <a:latin typeface="David"/>
                <a:ea typeface="Calibri"/>
              </a:rPr>
              <a:t> </a:t>
            </a:r>
            <a:r>
              <a:rPr lang="ru-RU" b="1" dirty="0" err="1">
                <a:effectLst/>
                <a:latin typeface="David"/>
                <a:ea typeface="Calibri"/>
              </a:rPr>
              <a:t>of</a:t>
            </a:r>
            <a:r>
              <a:rPr lang="ru-RU" b="1" dirty="0">
                <a:effectLst/>
                <a:latin typeface="David"/>
                <a:ea typeface="Calibri"/>
              </a:rPr>
              <a:t> </a:t>
            </a:r>
            <a:r>
              <a:rPr lang="ru-RU" b="1" dirty="0" err="1" smtClean="0">
                <a:effectLst/>
                <a:latin typeface="David"/>
                <a:ea typeface="Calibri"/>
              </a:rPr>
              <a:t>Change</a:t>
            </a:r>
            <a:r>
              <a:rPr lang="en-US" b="1" dirty="0" smtClean="0">
                <a:effectLst/>
                <a:latin typeface="David"/>
                <a:ea typeface="Calibri"/>
              </a:rPr>
              <a:t>  </a:t>
            </a:r>
            <a:r>
              <a:rPr lang="ru-RU" b="1" dirty="0" err="1" smtClean="0">
                <a:effectLst/>
                <a:latin typeface="David"/>
                <a:ea typeface="Calibri"/>
              </a:rPr>
              <a:t>Process</a:t>
            </a:r>
            <a:r>
              <a:rPr lang="he-IL" b="1" dirty="0">
                <a:effectLst/>
                <a:latin typeface="David"/>
                <a:ea typeface="Calibri"/>
              </a:rPr>
              <a:t>):</a:t>
            </a:r>
            <a:endParaRPr lang="ru-RU" dirty="0"/>
          </a:p>
        </p:txBody>
      </p:sp>
      <p:sp>
        <p:nvSpPr>
          <p:cNvPr id="3" name="מציין מיקום תוכן 2"/>
          <p:cNvSpPr>
            <a:spLocks noGrp="1"/>
          </p:cNvSpPr>
          <p:nvPr>
            <p:ph idx="1"/>
          </p:nvPr>
        </p:nvSpPr>
        <p:spPr/>
        <p:txBody>
          <a:bodyPr>
            <a:normAutofit lnSpcReduction="10000"/>
          </a:bodyPr>
          <a:lstStyle/>
          <a:p>
            <a:pPr marL="0" indent="0" algn="r">
              <a:buNone/>
            </a:pPr>
            <a:r>
              <a:rPr lang="he-IL" b="1" dirty="0" err="1">
                <a:ea typeface="Calibri"/>
                <a:cs typeface="David"/>
              </a:rPr>
              <a:t>תוכנית</a:t>
            </a:r>
            <a:r>
              <a:rPr lang="he-IL" b="1" dirty="0">
                <a:ea typeface="Calibri"/>
                <a:cs typeface="David"/>
              </a:rPr>
              <a:t> לניהול השינויים בהקשר לכימיקלים, לציוד, לטכנולוגיה, לנהלים, למתקני ייצור </a:t>
            </a:r>
            <a:r>
              <a:rPr lang="he-IL" b="1" dirty="0" err="1">
                <a:ea typeface="Calibri"/>
                <a:cs typeface="David"/>
              </a:rPr>
              <a:t>וכו</a:t>
            </a:r>
            <a:r>
              <a:rPr lang="he-IL" b="1" dirty="0">
                <a:ea typeface="Calibri"/>
                <a:cs typeface="David"/>
              </a:rPr>
              <a:t>', המעורבים בתהליכי הייצור. מנהלי אתרי עבודה וקבלני עבודה ידריכו את העובדים ויודיעו להם על השינויים טרם יישומם. התוכנית תכלול מידע על אודות השפעת השינויים על בטיחות ובריאות העובדים, הבסיס הטכני לשינויים המוצעים, ההתאמות הנדרשות לנוהלי התפעול, הדרישות לאישורי השינויים והזמן הנדרש ליישום השינויים.</a:t>
            </a:r>
            <a:br>
              <a:rPr lang="he-IL" b="1" dirty="0">
                <a:ea typeface="Calibri"/>
                <a:cs typeface="David"/>
              </a:rPr>
            </a:br>
            <a:endParaRPr lang="ru-RU" b="1"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5168098"/>
            <a:ext cx="2463552" cy="1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205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b="1" dirty="0">
                <a:effectLst/>
                <a:ea typeface="Calibri"/>
                <a:cs typeface="David"/>
              </a:rPr>
              <a:t>11. תחקור אירועי תאונות </a:t>
            </a:r>
            <a:r>
              <a:rPr lang="en-US" b="1" dirty="0" smtClean="0">
                <a:effectLst/>
                <a:ea typeface="Calibri"/>
                <a:cs typeface="David"/>
              </a:rPr>
              <a:t/>
            </a:r>
            <a:br>
              <a:rPr lang="en-US" b="1" dirty="0" smtClean="0">
                <a:effectLst/>
                <a:ea typeface="Calibri"/>
                <a:cs typeface="David"/>
              </a:rPr>
            </a:br>
            <a:r>
              <a:rPr lang="en-US" sz="3100" b="1" dirty="0">
                <a:effectLst/>
                <a:ea typeface="Calibri"/>
                <a:cs typeface="David"/>
              </a:rPr>
              <a:t>(</a:t>
            </a:r>
            <a:r>
              <a:rPr lang="ru-RU" sz="3100" b="1" dirty="0" err="1" smtClean="0">
                <a:effectLst/>
                <a:latin typeface="David"/>
                <a:ea typeface="Calibri"/>
              </a:rPr>
              <a:t>Incident</a:t>
            </a:r>
            <a:r>
              <a:rPr lang="ru-RU" sz="3100" b="1" dirty="0" smtClean="0">
                <a:effectLst/>
                <a:latin typeface="David"/>
                <a:ea typeface="Calibri"/>
              </a:rPr>
              <a:t> </a:t>
            </a:r>
            <a:r>
              <a:rPr lang="en-US" sz="3100" b="1" dirty="0" smtClean="0">
                <a:effectLst/>
                <a:latin typeface="David"/>
                <a:ea typeface="Calibri"/>
              </a:rPr>
              <a:t> </a:t>
            </a:r>
            <a:r>
              <a:rPr lang="ru-RU" sz="3100" b="1" dirty="0" err="1" smtClean="0">
                <a:effectLst/>
                <a:latin typeface="David"/>
                <a:ea typeface="Calibri"/>
              </a:rPr>
              <a:t>Investigation</a:t>
            </a:r>
            <a:r>
              <a:rPr lang="ru-RU" sz="3100" b="1" dirty="0" smtClean="0">
                <a:effectLst/>
                <a:latin typeface="David"/>
                <a:ea typeface="Calibri"/>
              </a:rPr>
              <a:t>/</a:t>
            </a:r>
            <a:r>
              <a:rPr lang="ru-RU" sz="3100" b="1" dirty="0" err="1" smtClean="0">
                <a:effectLst/>
                <a:latin typeface="David"/>
                <a:ea typeface="Calibri"/>
              </a:rPr>
              <a:t>Accident</a:t>
            </a:r>
            <a:r>
              <a:rPr lang="ru-RU" sz="3100" b="1" dirty="0" smtClean="0">
                <a:effectLst/>
                <a:latin typeface="David"/>
                <a:ea typeface="Calibri"/>
              </a:rPr>
              <a:t> </a:t>
            </a:r>
            <a:r>
              <a:rPr lang="ru-RU" sz="3100" b="1" dirty="0" err="1" smtClean="0">
                <a:effectLst/>
                <a:latin typeface="David"/>
                <a:ea typeface="Calibri"/>
              </a:rPr>
              <a:t>Investigation</a:t>
            </a:r>
            <a:r>
              <a:rPr lang="en-US" sz="3100" b="1" dirty="0" smtClean="0">
                <a:effectLst/>
                <a:latin typeface="David"/>
                <a:ea typeface="Calibri"/>
              </a:rPr>
              <a:t>)</a:t>
            </a:r>
            <a:r>
              <a:rPr lang="he-IL" sz="3100" b="1" dirty="0" smtClean="0">
                <a:effectLst/>
                <a:latin typeface="David"/>
                <a:ea typeface="Calibri"/>
              </a:rPr>
              <a:t> :</a:t>
            </a:r>
            <a:endParaRPr lang="ru-RU" sz="3100" dirty="0"/>
          </a:p>
        </p:txBody>
      </p:sp>
      <p:sp>
        <p:nvSpPr>
          <p:cNvPr id="3" name="מציין מיקום תוכן 2"/>
          <p:cNvSpPr>
            <a:spLocks noGrp="1"/>
          </p:cNvSpPr>
          <p:nvPr>
            <p:ph idx="1"/>
          </p:nvPr>
        </p:nvSpPr>
        <p:spPr/>
        <p:txBody>
          <a:bodyPr>
            <a:normAutofit fontScale="92500" lnSpcReduction="20000"/>
          </a:bodyPr>
          <a:lstStyle/>
          <a:p>
            <a:pPr marL="0" indent="0" algn="r" rtl="1">
              <a:lnSpc>
                <a:spcPct val="115000"/>
              </a:lnSpc>
              <a:spcAft>
                <a:spcPts val="1000"/>
              </a:spcAft>
              <a:buNone/>
            </a:pPr>
            <a:r>
              <a:rPr lang="he-IL" b="1" dirty="0">
                <a:latin typeface="Calibri"/>
                <a:ea typeface="Calibri"/>
                <a:cs typeface="David"/>
              </a:rPr>
              <a:t>מנהלי עבודה יבצעו תחקירי תאונות או כמעט תאונות סמוך, ככל האפשר, להתרחשותן ולא יאוחר מ-48 שעות לאחר התרחשותן. צוות חקירה מקצועי יעביר דוח אירוע לבעלי התפקידים הרלוונטיים, כדי שיפיקו לקחים וייערכו למניעת תאונות עתידיות.</a:t>
            </a:r>
            <a:br>
              <a:rPr lang="he-IL" b="1" dirty="0">
                <a:latin typeface="Calibri"/>
                <a:ea typeface="Calibri"/>
                <a:cs typeface="David"/>
              </a:rPr>
            </a:br>
            <a:r>
              <a:rPr lang="he-IL" b="1" dirty="0">
                <a:latin typeface="Calibri"/>
                <a:ea typeface="Calibri"/>
                <a:cs typeface="David"/>
              </a:rPr>
              <a:t>דוח אירוע חייב לכלול את הפרטים הבאים: מועדי התרחשות האירוע והתחלת התחקור, תיאור האירוע וגורמיו, המלצות הנובעות מהתחקור. כל דוחות האירוע יישמרו למשך חמש שנים לפחות.</a:t>
            </a:r>
            <a:endParaRPr lang="ru-RU" sz="2400" b="1" dirty="0">
              <a:latin typeface="Calibri"/>
              <a:ea typeface="Calibri"/>
              <a:cs typeface="Arial"/>
            </a:endParaRPr>
          </a:p>
          <a:p>
            <a:pPr marL="0" indent="0" algn="r">
              <a:buNone/>
            </a:pPr>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085184"/>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715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b="1" dirty="0">
                <a:effectLst/>
                <a:ea typeface="Calibri"/>
                <a:cs typeface="David"/>
              </a:rPr>
              <a:t>12. תכוניות חירום </a:t>
            </a:r>
            <a:r>
              <a:rPr lang="en-US" b="1" dirty="0" smtClean="0">
                <a:effectLst/>
                <a:ea typeface="Calibri"/>
                <a:cs typeface="David"/>
              </a:rPr>
              <a:t/>
            </a:r>
            <a:br>
              <a:rPr lang="en-US" b="1" dirty="0" smtClean="0">
                <a:effectLst/>
                <a:ea typeface="Calibri"/>
                <a:cs typeface="David"/>
              </a:rPr>
            </a:br>
            <a:r>
              <a:rPr lang="ru-RU" sz="3100" b="1" dirty="0" err="1" smtClean="0">
                <a:effectLst/>
                <a:latin typeface="David"/>
                <a:ea typeface="Calibri"/>
                <a:cs typeface="David" panose="020E0502060401010101" pitchFamily="34" charset="-79"/>
              </a:rPr>
              <a:t>Emergency</a:t>
            </a:r>
            <a:r>
              <a:rPr lang="en-US" sz="3100" b="1" dirty="0" smtClean="0">
                <a:effectLst/>
                <a:latin typeface="David" panose="020E0502060401010101" pitchFamily="34" charset="-79"/>
                <a:ea typeface="Calibri"/>
                <a:cs typeface="David" panose="020E0502060401010101" pitchFamily="34" charset="-79"/>
              </a:rPr>
              <a:t> </a:t>
            </a:r>
            <a:r>
              <a:rPr lang="ru-RU" sz="3100" b="1" dirty="0" smtClean="0">
                <a:effectLst/>
                <a:latin typeface="David"/>
                <a:ea typeface="Calibri"/>
                <a:cs typeface="David" panose="020E0502060401010101" pitchFamily="34" charset="-79"/>
              </a:rPr>
              <a:t> </a:t>
            </a:r>
            <a:r>
              <a:rPr lang="ru-RU" sz="3100" b="1" dirty="0" err="1">
                <a:effectLst/>
                <a:latin typeface="David"/>
                <a:ea typeface="Calibri"/>
                <a:cs typeface="David" panose="020E0502060401010101" pitchFamily="34" charset="-79"/>
              </a:rPr>
              <a:t>Planning</a:t>
            </a:r>
            <a:r>
              <a:rPr lang="ru-RU" sz="3100" b="1" dirty="0">
                <a:effectLst/>
                <a:latin typeface="David"/>
                <a:ea typeface="Calibri"/>
                <a:cs typeface="David" panose="020E0502060401010101" pitchFamily="34" charset="-79"/>
              </a:rPr>
              <a:t> </a:t>
            </a:r>
            <a:r>
              <a:rPr lang="ru-RU" sz="3100" b="1" dirty="0" err="1">
                <a:effectLst/>
                <a:latin typeface="David"/>
                <a:ea typeface="Calibri"/>
                <a:cs typeface="David" panose="020E0502060401010101" pitchFamily="34" charset="-79"/>
              </a:rPr>
              <a:t>and</a:t>
            </a:r>
            <a:r>
              <a:rPr lang="ru-RU" sz="3100" b="1" dirty="0">
                <a:effectLst/>
                <a:latin typeface="David"/>
                <a:ea typeface="Calibri"/>
                <a:cs typeface="David" panose="020E0502060401010101" pitchFamily="34" charset="-79"/>
              </a:rPr>
              <a:t> </a:t>
            </a:r>
            <a:r>
              <a:rPr lang="ru-RU" sz="3100" b="1" dirty="0" err="1">
                <a:effectLst/>
                <a:latin typeface="David"/>
                <a:ea typeface="Calibri"/>
                <a:cs typeface="David" panose="020E0502060401010101" pitchFamily="34" charset="-79"/>
              </a:rPr>
              <a:t>Emergency</a:t>
            </a:r>
            <a:r>
              <a:rPr lang="ru-RU" sz="3100" b="1" dirty="0">
                <a:effectLst/>
                <a:latin typeface="David"/>
                <a:ea typeface="Calibri"/>
                <a:cs typeface="David" panose="020E0502060401010101" pitchFamily="34" charset="-79"/>
              </a:rPr>
              <a:t> </a:t>
            </a:r>
            <a:r>
              <a:rPr lang="ru-RU" sz="3100" b="1" dirty="0" err="1" smtClean="0">
                <a:effectLst/>
                <a:latin typeface="David"/>
                <a:ea typeface="Calibri"/>
                <a:cs typeface="David" panose="020E0502060401010101" pitchFamily="34" charset="-79"/>
              </a:rPr>
              <a:t>Response</a:t>
            </a:r>
            <a:r>
              <a:rPr lang="he-IL" sz="3100" b="1" dirty="0" smtClean="0">
                <a:effectLst/>
                <a:latin typeface="David" panose="020E0502060401010101" pitchFamily="34" charset="-79"/>
                <a:ea typeface="Calibri"/>
                <a:cs typeface="David" panose="020E0502060401010101" pitchFamily="34" charset="-79"/>
              </a:rPr>
              <a:t>:</a:t>
            </a:r>
            <a:endParaRPr lang="ru-RU" dirty="0">
              <a:cs typeface="David" panose="020E0502060401010101" pitchFamily="34" charset="-79"/>
            </a:endParaRPr>
          </a:p>
        </p:txBody>
      </p:sp>
      <p:sp>
        <p:nvSpPr>
          <p:cNvPr id="3" name="מציין מיקום תוכן 2"/>
          <p:cNvSpPr>
            <a:spLocks noGrp="1"/>
          </p:cNvSpPr>
          <p:nvPr>
            <p:ph idx="1"/>
          </p:nvPr>
        </p:nvSpPr>
        <p:spPr>
          <a:xfrm>
            <a:off x="304800" y="1639341"/>
            <a:ext cx="8686800" cy="4525963"/>
          </a:xfrm>
        </p:spPr>
        <p:txBody>
          <a:bodyPr/>
          <a:lstStyle/>
          <a:p>
            <a:pPr marL="0" indent="0" algn="r">
              <a:buNone/>
            </a:pPr>
            <a:r>
              <a:rPr lang="he-IL" b="1" dirty="0" err="1">
                <a:ea typeface="Calibri"/>
                <a:cs typeface="David"/>
              </a:rPr>
              <a:t>תוכנית</a:t>
            </a:r>
            <a:r>
              <a:rPr lang="he-IL" b="1" dirty="0">
                <a:ea typeface="Calibri"/>
                <a:cs typeface="David"/>
              </a:rPr>
              <a:t> החירום תיתן מענה לכל מצבי החירום שניתן לחזות מראש באתר העבודה, כולל אירועי מזג אוויר קיצוניים, דליקה ודליפת כימיקלים. התוכנית תכלול את פרטי ההיערכות לפינוי של כל העובדים בעת חירום ואת כל האמצעים והשיטות הנדרשים להגנת צוות העובדים המטפלים בדליפת כימיקלים.</a:t>
            </a:r>
            <a:br>
              <a:rPr lang="he-IL" b="1" dirty="0">
                <a:ea typeface="Calibri"/>
                <a:cs typeface="David"/>
              </a:rPr>
            </a:br>
            <a:endParaRPr lang="ru-RU" b="1"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49080"/>
            <a:ext cx="4012704" cy="229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188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b="1" dirty="0">
                <a:effectLst/>
                <a:ea typeface="Calibri"/>
                <a:cs typeface="David"/>
              </a:rPr>
              <a:t>13. מבדקי בטיחות </a:t>
            </a:r>
            <a:r>
              <a:rPr lang="en-US" b="1" dirty="0" smtClean="0">
                <a:effectLst/>
                <a:ea typeface="Calibri"/>
                <a:cs typeface="David"/>
              </a:rPr>
              <a:t/>
            </a:r>
            <a:br>
              <a:rPr lang="en-US" b="1" dirty="0" smtClean="0">
                <a:effectLst/>
                <a:ea typeface="Calibri"/>
                <a:cs typeface="David"/>
              </a:rPr>
            </a:br>
            <a:r>
              <a:rPr lang="he-IL" b="1" dirty="0" smtClean="0">
                <a:effectLst/>
                <a:ea typeface="Calibri"/>
                <a:cs typeface="David"/>
              </a:rPr>
              <a:t>(</a:t>
            </a:r>
            <a:r>
              <a:rPr lang="en-US" b="1" dirty="0" smtClean="0">
                <a:effectLst/>
                <a:ea typeface="Calibri"/>
                <a:cs typeface="David"/>
              </a:rPr>
              <a:t>(</a:t>
            </a:r>
            <a:r>
              <a:rPr lang="ru-RU" b="1" dirty="0" err="1" smtClean="0">
                <a:effectLst/>
                <a:latin typeface="David"/>
                <a:ea typeface="Calibri"/>
              </a:rPr>
              <a:t>Safety</a:t>
            </a:r>
            <a:r>
              <a:rPr lang="ru-RU" b="1" dirty="0" smtClean="0">
                <a:effectLst/>
                <a:latin typeface="David"/>
                <a:ea typeface="Calibri"/>
              </a:rPr>
              <a:t> </a:t>
            </a:r>
            <a:r>
              <a:rPr lang="ru-RU" b="1" dirty="0" err="1">
                <a:effectLst/>
                <a:latin typeface="David"/>
                <a:ea typeface="Calibri"/>
              </a:rPr>
              <a:t>Compliance</a:t>
            </a:r>
            <a:r>
              <a:rPr lang="ru-RU" b="1" dirty="0">
                <a:effectLst/>
                <a:latin typeface="David"/>
                <a:ea typeface="Calibri"/>
              </a:rPr>
              <a:t> </a:t>
            </a:r>
            <a:r>
              <a:rPr lang="ru-RU" b="1" dirty="0" err="1" smtClean="0">
                <a:effectLst/>
                <a:latin typeface="David"/>
                <a:ea typeface="Calibri"/>
              </a:rPr>
              <a:t>Audits</a:t>
            </a:r>
            <a:r>
              <a:rPr lang="he-IL" b="1" dirty="0" smtClean="0">
                <a:effectLst/>
                <a:latin typeface="David"/>
                <a:ea typeface="Calibri"/>
              </a:rPr>
              <a:t>:</a:t>
            </a:r>
            <a:endParaRPr lang="ru-RU" dirty="0"/>
          </a:p>
        </p:txBody>
      </p:sp>
      <p:sp>
        <p:nvSpPr>
          <p:cNvPr id="3" name="מציין מיקום תוכן 2"/>
          <p:cNvSpPr>
            <a:spLocks noGrp="1"/>
          </p:cNvSpPr>
          <p:nvPr>
            <p:ph idx="1"/>
          </p:nvPr>
        </p:nvSpPr>
        <p:spPr/>
        <p:txBody>
          <a:bodyPr/>
          <a:lstStyle/>
          <a:p>
            <a:pPr marL="0" indent="0" algn="r" rtl="1">
              <a:buNone/>
            </a:pPr>
            <a:r>
              <a:rPr lang="he-IL" b="1" dirty="0">
                <a:ea typeface="Calibri"/>
                <a:cs typeface="David"/>
              </a:rPr>
              <a:t>עובדים נדרשים לערוך מבדקי בטיחות לפחות אחת לשלוש שנים, כדי להבטיח כי שיטות האימון ונוהלי </a:t>
            </a:r>
            <a:r>
              <a:rPr lang="en-US" b="1" dirty="0" smtClean="0">
                <a:ea typeface="Calibri"/>
                <a:cs typeface="David"/>
              </a:rPr>
              <a:t>  </a:t>
            </a:r>
            <a:r>
              <a:rPr lang="he-IL" b="1" dirty="0" smtClean="0">
                <a:ea typeface="Calibri"/>
                <a:cs typeface="David"/>
              </a:rPr>
              <a:t>   העבודה </a:t>
            </a:r>
            <a:r>
              <a:rPr lang="he-IL" b="1" dirty="0">
                <a:ea typeface="Calibri"/>
                <a:cs typeface="David"/>
              </a:rPr>
              <a:t>שפותחו על פי תקן </a:t>
            </a:r>
            <a:r>
              <a:rPr lang="ru-RU" b="1" dirty="0">
                <a:latin typeface="David"/>
                <a:ea typeface="Calibri"/>
              </a:rPr>
              <a:t>PSM</a:t>
            </a:r>
            <a:r>
              <a:rPr lang="he-IL" b="1" dirty="0">
                <a:latin typeface="David"/>
                <a:ea typeface="Calibri"/>
              </a:rPr>
              <a:t> </a:t>
            </a:r>
            <a:r>
              <a:rPr lang="he-IL" b="1" dirty="0">
                <a:latin typeface="David" panose="020E0502060401010101" pitchFamily="34" charset="-79"/>
                <a:ea typeface="Calibri"/>
                <a:cs typeface="David" panose="020E0502060401010101" pitchFamily="34" charset="-79"/>
              </a:rPr>
              <a:t>מיושמים כראוי. יש לתעד את ממצאי המבדקים, את הבעיות שאותרו ואת אופן תיקונן ולשמור את שני הדוחות האחרונים.</a:t>
            </a:r>
            <a:r>
              <a:rPr lang="he-IL" sz="2400" b="1" dirty="0">
                <a:latin typeface="David" panose="020E0502060401010101" pitchFamily="34" charset="-79"/>
                <a:ea typeface="Calibri"/>
                <a:cs typeface="David" panose="020E0502060401010101" pitchFamily="34" charset="-79"/>
              </a:rPr>
              <a:t/>
            </a:r>
            <a:br>
              <a:rPr lang="he-IL" sz="2400" b="1" dirty="0">
                <a:latin typeface="David" panose="020E0502060401010101" pitchFamily="34" charset="-79"/>
                <a:ea typeface="Calibri"/>
                <a:cs typeface="David" panose="020E0502060401010101" pitchFamily="34" charset="-79"/>
              </a:rPr>
            </a:br>
            <a:r>
              <a:rPr lang="he-IL" sz="2400" b="1" dirty="0">
                <a:latin typeface="David" panose="020E0502060401010101" pitchFamily="34" charset="-79"/>
                <a:ea typeface="Calibri"/>
                <a:cs typeface="David" panose="020E0502060401010101" pitchFamily="34" charset="-79"/>
              </a:rPr>
              <a:t/>
            </a:r>
            <a:br>
              <a:rPr lang="he-IL" sz="2400" b="1" dirty="0">
                <a:latin typeface="David" panose="020E0502060401010101" pitchFamily="34" charset="-79"/>
                <a:ea typeface="Calibri"/>
                <a:cs typeface="David" panose="020E0502060401010101" pitchFamily="34" charset="-79"/>
              </a:rPr>
            </a:br>
            <a:endParaRPr lang="ru-RU" b="1" dirty="0">
              <a:cs typeface="David" panose="020E0502060401010101" pitchFamily="34" charset="-79"/>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0865" y="4061694"/>
            <a:ext cx="1466205" cy="279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985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04800" y="271189"/>
            <a:ext cx="8686800" cy="4525963"/>
          </a:xfrm>
        </p:spPr>
        <p:txBody>
          <a:bodyPr>
            <a:normAutofit fontScale="92500" lnSpcReduction="20000"/>
          </a:bodyPr>
          <a:lstStyle/>
          <a:p>
            <a:pPr marL="0" indent="0" algn="r" rtl="1">
              <a:buNone/>
            </a:pPr>
            <a:r>
              <a:rPr lang="he-IL" b="1" dirty="0">
                <a:latin typeface="David" panose="020E0502060401010101" pitchFamily="34" charset="-79"/>
                <a:cs typeface="David" panose="020E0502060401010101" pitchFamily="34" charset="-79"/>
              </a:rPr>
              <a:t>תקן</a:t>
            </a:r>
            <a:r>
              <a:rPr lang="ru-RU" b="1" dirty="0">
                <a:cs typeface="David" panose="020E0502060401010101" pitchFamily="34" charset="-79"/>
              </a:rPr>
              <a:t> PSM (29 CFR 1910.119) </a:t>
            </a:r>
            <a:r>
              <a:rPr lang="he-IL" b="1" dirty="0">
                <a:latin typeface="David" panose="020E0502060401010101" pitchFamily="34" charset="-79"/>
                <a:cs typeface="David" panose="020E0502060401010101" pitchFamily="34" charset="-79"/>
              </a:rPr>
              <a:t>הותקן על ידי הרשות הממשלתית לבריאות ולבטיחות בעבודה בארה"ב</a:t>
            </a:r>
            <a:r>
              <a:rPr lang="ru-RU" b="1" dirty="0">
                <a:cs typeface="David" panose="020E0502060401010101" pitchFamily="34" charset="-79"/>
              </a:rPr>
              <a:t> OSHA, </a:t>
            </a:r>
            <a:r>
              <a:rPr lang="he-IL" b="1" dirty="0">
                <a:latin typeface="David" panose="020E0502060401010101" pitchFamily="34" charset="-79"/>
                <a:cs typeface="David" panose="020E0502060401010101" pitchFamily="34" charset="-79"/>
              </a:rPr>
              <a:t>בשנת 1992, כתגובה לכמה אסונות שאירעו עקב התנדפות או דליפה בלתי מבוקרות של חומרים מסוכנים ברחבי העולם. התקן קובע דרישות לניהול תהליכים של חומרים כימיים בעלי רמת סיכון גבוהה מאוד</a:t>
            </a:r>
            <a:r>
              <a:rPr lang="ru-RU" b="1" dirty="0">
                <a:cs typeface="David" panose="020E0502060401010101" pitchFamily="34" charset="-79"/>
              </a:rPr>
              <a:t> </a:t>
            </a:r>
            <a:endParaRPr lang="en-US" b="1" dirty="0" smtClean="0">
              <a:cs typeface="David" panose="020E0502060401010101" pitchFamily="34" charset="-79"/>
            </a:endParaRPr>
          </a:p>
          <a:p>
            <a:pPr marL="0" indent="0" algn="r" rtl="1">
              <a:buNone/>
            </a:pPr>
            <a:r>
              <a:rPr lang="en-US" b="1" dirty="0">
                <a:cs typeface="David" panose="020E0502060401010101" pitchFamily="34" charset="-79"/>
              </a:rPr>
              <a:t> </a:t>
            </a:r>
            <a:r>
              <a:rPr lang="ru-RU" b="1" dirty="0" smtClean="0">
                <a:cs typeface="David" panose="020E0502060401010101" pitchFamily="34" charset="-79"/>
              </a:rPr>
              <a:t>(</a:t>
            </a:r>
            <a:r>
              <a:rPr lang="ru-RU" b="1" dirty="0" err="1">
                <a:solidFill>
                  <a:srgbClr val="FF0000"/>
                </a:solidFill>
                <a:cs typeface="David" panose="020E0502060401010101" pitchFamily="34" charset="-79"/>
              </a:rPr>
              <a:t>Highly</a:t>
            </a:r>
            <a:r>
              <a:rPr lang="ru-RU" b="1" dirty="0">
                <a:solidFill>
                  <a:srgbClr val="FF0000"/>
                </a:solidFill>
                <a:cs typeface="David" panose="020E0502060401010101" pitchFamily="34" charset="-79"/>
              </a:rPr>
              <a:t> </a:t>
            </a:r>
            <a:r>
              <a:rPr lang="ru-RU" b="1" dirty="0" err="1" smtClean="0">
                <a:solidFill>
                  <a:srgbClr val="FF0000"/>
                </a:solidFill>
                <a:cs typeface="David" panose="020E0502060401010101" pitchFamily="34" charset="-79"/>
              </a:rPr>
              <a:t>Hazardous</a:t>
            </a:r>
            <a:r>
              <a:rPr lang="ru-RU" b="1" dirty="0" smtClean="0">
                <a:solidFill>
                  <a:srgbClr val="FF0000"/>
                </a:solidFill>
                <a:cs typeface="David" panose="020E0502060401010101" pitchFamily="34" charset="-79"/>
              </a:rPr>
              <a:t> </a:t>
            </a:r>
            <a:r>
              <a:rPr lang="ru-RU" b="1" dirty="0" err="1">
                <a:solidFill>
                  <a:srgbClr val="FF0000"/>
                </a:solidFill>
                <a:cs typeface="David" panose="020E0502060401010101" pitchFamily="34" charset="-79"/>
              </a:rPr>
              <a:t>Chemicals</a:t>
            </a:r>
            <a:r>
              <a:rPr lang="ru-RU" b="1" dirty="0">
                <a:cs typeface="David" panose="020E0502060401010101" pitchFamily="34" charset="-79"/>
              </a:rPr>
              <a:t>) </a:t>
            </a:r>
            <a:r>
              <a:rPr lang="ru-RU" b="1" dirty="0" err="1">
                <a:cs typeface="David" panose="020E0502060401010101" pitchFamily="34" charset="-79"/>
              </a:rPr>
              <a:t>HHC's</a:t>
            </a:r>
            <a:r>
              <a:rPr lang="ru-RU" b="1" dirty="0">
                <a:cs typeface="David" panose="020E0502060401010101" pitchFamily="34" charset="-79"/>
              </a:rPr>
              <a:t>, </a:t>
            </a:r>
            <a:r>
              <a:rPr lang="he-IL" b="1" dirty="0">
                <a:latin typeface="David" panose="020E0502060401010101" pitchFamily="34" charset="-79"/>
                <a:cs typeface="David" panose="020E0502060401010101" pitchFamily="34" charset="-79"/>
              </a:rPr>
              <a:t>במטרה למנוע ולצמצם סיכונים לאירועי דליפה, שפך, דלקה או פיצוץ, הנובעים משימוש בחומרים מזיקים אלו והוא משמש כלי עזר לשמירה על הסביבה ועל הבריאות והבטיחות של הציבור והעובדים</a:t>
            </a:r>
            <a:r>
              <a:rPr lang="ru-RU" b="1" dirty="0">
                <a:cs typeface="David" panose="020E0502060401010101" pitchFamily="34" charset="-79"/>
              </a:rPr>
              <a:t>.</a:t>
            </a:r>
          </a:p>
          <a:p>
            <a:pPr algn="r" rtl="1"/>
            <a:endParaRPr lang="ru-RU" dirty="0">
              <a:cs typeface="David" panose="020E0502060401010101" pitchFamily="34" charset="-79"/>
            </a:endParaRPr>
          </a:p>
        </p:txBody>
      </p:sp>
      <p:pic>
        <p:nvPicPr>
          <p:cNvPr id="2053" name="Picture 5"/>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255373" y="4293096"/>
            <a:ext cx="3176869" cy="238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275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b="1" dirty="0">
                <a:effectLst/>
                <a:ea typeface="Calibri"/>
                <a:cs typeface="David"/>
              </a:rPr>
              <a:t>14. הגנת זכויות יוצרים </a:t>
            </a:r>
            <a:r>
              <a:rPr lang="he-IL" b="1" dirty="0" smtClean="0">
                <a:effectLst/>
                <a:ea typeface="Calibri"/>
                <a:cs typeface="David"/>
              </a:rPr>
              <a:t/>
            </a:r>
            <a:br>
              <a:rPr lang="he-IL" b="1" dirty="0" smtClean="0">
                <a:effectLst/>
                <a:ea typeface="Calibri"/>
                <a:cs typeface="David"/>
              </a:rPr>
            </a:br>
            <a:r>
              <a:rPr lang="he-IL" b="1" dirty="0" smtClean="0">
                <a:effectLst/>
                <a:ea typeface="Calibri"/>
                <a:cs typeface="David"/>
              </a:rPr>
              <a:t>(</a:t>
            </a:r>
            <a:r>
              <a:rPr lang="en-US" b="1" dirty="0" smtClean="0">
                <a:effectLst/>
                <a:ea typeface="Calibri"/>
                <a:cs typeface="David"/>
              </a:rPr>
              <a:t>(</a:t>
            </a:r>
            <a:r>
              <a:rPr lang="ru-RU" b="1" dirty="0" err="1" smtClean="0">
                <a:effectLst/>
                <a:latin typeface="David"/>
                <a:ea typeface="Calibri"/>
              </a:rPr>
              <a:t>Trade</a:t>
            </a:r>
            <a:r>
              <a:rPr lang="en-US" b="1" dirty="0" smtClean="0">
                <a:effectLst/>
                <a:latin typeface="David"/>
                <a:ea typeface="Calibri"/>
              </a:rPr>
              <a:t> </a:t>
            </a:r>
            <a:r>
              <a:rPr lang="ru-RU" b="1" dirty="0" smtClean="0">
                <a:effectLst/>
                <a:latin typeface="David"/>
                <a:ea typeface="Calibri"/>
              </a:rPr>
              <a:t> </a:t>
            </a:r>
            <a:r>
              <a:rPr lang="ru-RU" b="1" dirty="0" err="1" smtClean="0">
                <a:effectLst/>
                <a:latin typeface="David"/>
                <a:ea typeface="Calibri"/>
              </a:rPr>
              <a:t>Secret</a:t>
            </a:r>
            <a:r>
              <a:rPr lang="en-US" b="1" dirty="0" smtClean="0">
                <a:effectLst/>
                <a:latin typeface="David"/>
                <a:ea typeface="Calibri"/>
              </a:rPr>
              <a:t> </a:t>
            </a:r>
            <a:r>
              <a:rPr lang="ru-RU" b="1" dirty="0" smtClean="0">
                <a:effectLst/>
                <a:latin typeface="David"/>
                <a:ea typeface="Calibri"/>
              </a:rPr>
              <a:t> </a:t>
            </a:r>
            <a:r>
              <a:rPr lang="ru-RU" b="1" dirty="0" err="1" smtClean="0">
                <a:effectLst/>
                <a:latin typeface="David"/>
                <a:ea typeface="Calibri"/>
              </a:rPr>
              <a:t>Protection</a:t>
            </a:r>
            <a:r>
              <a:rPr lang="he-IL" b="1" dirty="0" smtClean="0">
                <a:effectLst/>
                <a:latin typeface="David"/>
                <a:ea typeface="Calibri"/>
              </a:rPr>
              <a:t>:</a:t>
            </a:r>
            <a:endParaRPr lang="ru-RU" dirty="0"/>
          </a:p>
        </p:txBody>
      </p:sp>
      <p:sp>
        <p:nvSpPr>
          <p:cNvPr id="3" name="מציין מיקום תוכן 2"/>
          <p:cNvSpPr>
            <a:spLocks noGrp="1"/>
          </p:cNvSpPr>
          <p:nvPr>
            <p:ph idx="1"/>
          </p:nvPr>
        </p:nvSpPr>
        <p:spPr/>
        <p:txBody>
          <a:bodyPr>
            <a:normAutofit/>
          </a:bodyPr>
          <a:lstStyle/>
          <a:p>
            <a:pPr marL="0" indent="0" algn="r" rtl="1">
              <a:buNone/>
            </a:pPr>
            <a:r>
              <a:rPr lang="he-IL" sz="2800" b="1" dirty="0">
                <a:latin typeface="David" panose="020E0502060401010101" pitchFamily="34" charset="-79"/>
                <a:ea typeface="Calibri"/>
                <a:cs typeface="David" panose="020E0502060401010101" pitchFamily="34" charset="-79"/>
              </a:rPr>
              <a:t>תקן </a:t>
            </a:r>
            <a:r>
              <a:rPr lang="ru-RU" sz="2800" b="1" dirty="0">
                <a:latin typeface="David"/>
                <a:ea typeface="Calibri"/>
                <a:cs typeface="David" panose="020E0502060401010101" pitchFamily="34" charset="-79"/>
              </a:rPr>
              <a:t>PSM</a:t>
            </a:r>
            <a:r>
              <a:rPr lang="he-IL" sz="2800" b="1" dirty="0">
                <a:latin typeface="David" panose="020E0502060401010101" pitchFamily="34" charset="-79"/>
                <a:ea typeface="Calibri"/>
                <a:cs typeface="David" panose="020E0502060401010101" pitchFamily="34" charset="-79"/>
              </a:rPr>
              <a:t> מאפשר גישה של עובדים בעלי תפקידי מפתח (עורכי מידע על בטיחות תהליכי הייצור, קובעי שיטות התפעול, עורכי תוכנות החירום, מנתחי גורמי סיכון תהליכיים, </a:t>
            </a:r>
            <a:r>
              <a:rPr lang="he-IL" sz="2800" b="1" dirty="0" err="1">
                <a:latin typeface="David" panose="020E0502060401010101" pitchFamily="34" charset="-79"/>
                <a:ea typeface="Calibri"/>
                <a:cs typeface="David" panose="020E0502060401010101" pitchFamily="34" charset="-79"/>
              </a:rPr>
              <a:t>מתחקרי</a:t>
            </a:r>
            <a:r>
              <a:rPr lang="he-IL" sz="2800" b="1" dirty="0">
                <a:latin typeface="David" panose="020E0502060401010101" pitchFamily="34" charset="-79"/>
                <a:ea typeface="Calibri"/>
                <a:cs typeface="David" panose="020E0502060401010101" pitchFamily="34" charset="-79"/>
              </a:rPr>
              <a:t> אירועי תאונות, עורכי מבדקי בטיחות) באתרי העבודה למידע חסוי. ניתן לעגן את הנושא בהסכמים לשמירת סודיות וחיסיון מידע.</a:t>
            </a:r>
            <a:br>
              <a:rPr lang="he-IL" sz="2800" b="1" dirty="0">
                <a:latin typeface="David" panose="020E0502060401010101" pitchFamily="34" charset="-79"/>
                <a:ea typeface="Calibri"/>
                <a:cs typeface="David" panose="020E0502060401010101" pitchFamily="34" charset="-79"/>
              </a:rPr>
            </a:br>
            <a:endParaRPr lang="ru-RU" sz="2800" b="1" dirty="0">
              <a:cs typeface="David" panose="020E0502060401010101" pitchFamily="34" charset="-79"/>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005064"/>
            <a:ext cx="3414977" cy="256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464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000" b="1" dirty="0">
                <a:effectLst/>
                <a:ea typeface="Calibri"/>
                <a:cs typeface="David"/>
              </a:rPr>
              <a:t>מקורות</a:t>
            </a:r>
            <a:endParaRPr lang="ru-RU" sz="4000" dirty="0"/>
          </a:p>
        </p:txBody>
      </p:sp>
      <p:sp>
        <p:nvSpPr>
          <p:cNvPr id="3" name="מציין מיקום תוכן 2"/>
          <p:cNvSpPr>
            <a:spLocks noGrp="1"/>
          </p:cNvSpPr>
          <p:nvPr>
            <p:ph idx="1"/>
          </p:nvPr>
        </p:nvSpPr>
        <p:spPr/>
        <p:txBody>
          <a:bodyPr>
            <a:normAutofit fontScale="92500" lnSpcReduction="20000"/>
          </a:bodyPr>
          <a:lstStyle/>
          <a:p>
            <a:pPr marL="0" indent="0">
              <a:lnSpc>
                <a:spcPct val="115000"/>
              </a:lnSpc>
              <a:spcAft>
                <a:spcPts val="0"/>
              </a:spcAft>
              <a:buNone/>
            </a:pPr>
            <a:r>
              <a:rPr lang="en-US" b="1" dirty="0" smtClean="0">
                <a:latin typeface="Arial"/>
                <a:ea typeface="Calibri"/>
                <a:cs typeface="Arial"/>
              </a:rPr>
              <a:t>♦</a:t>
            </a:r>
            <a:r>
              <a:rPr lang="en-US" b="1" dirty="0" smtClean="0">
                <a:latin typeface="David"/>
                <a:ea typeface="Calibri"/>
                <a:cs typeface="Arial"/>
              </a:rPr>
              <a:t> Process Safety Management</a:t>
            </a:r>
            <a:endParaRPr lang="ru-RU" sz="2400" b="1" dirty="0" smtClean="0">
              <a:latin typeface="Calibri"/>
              <a:ea typeface="Calibri"/>
              <a:cs typeface="Arial"/>
            </a:endParaRPr>
          </a:p>
          <a:p>
            <a:pPr marL="0" indent="0">
              <a:lnSpc>
                <a:spcPct val="115000"/>
              </a:lnSpc>
              <a:spcAft>
                <a:spcPts val="0"/>
              </a:spcAft>
              <a:buNone/>
            </a:pPr>
            <a:r>
              <a:rPr lang="en-US" b="1" dirty="0" smtClean="0">
                <a:latin typeface="Arial"/>
                <a:ea typeface="Calibri"/>
                <a:cs typeface="Arial"/>
              </a:rPr>
              <a:t>♦</a:t>
            </a:r>
            <a:r>
              <a:rPr lang="en-US" b="1" dirty="0" smtClean="0">
                <a:latin typeface="David"/>
                <a:ea typeface="Calibri"/>
                <a:cs typeface="Arial"/>
              </a:rPr>
              <a:t> </a:t>
            </a:r>
            <a:r>
              <a:rPr lang="en-US" b="1" dirty="0">
                <a:latin typeface="David"/>
                <a:ea typeface="Calibri"/>
                <a:cs typeface="Arial"/>
              </a:rPr>
              <a:t>What Is Process Safety Management? – OSHA PSM Standards &amp; More, Safety by Design, 2021</a:t>
            </a:r>
            <a:endParaRPr lang="ru-RU" sz="2400" b="1" dirty="0">
              <a:latin typeface="Calibri"/>
              <a:ea typeface="Calibri"/>
              <a:cs typeface="Arial"/>
            </a:endParaRPr>
          </a:p>
          <a:p>
            <a:pPr marL="0" indent="0">
              <a:lnSpc>
                <a:spcPct val="115000"/>
              </a:lnSpc>
              <a:spcAft>
                <a:spcPts val="0"/>
              </a:spcAft>
              <a:buNone/>
            </a:pPr>
            <a:r>
              <a:rPr lang="en-US" b="1" dirty="0" smtClean="0">
                <a:latin typeface="Arial"/>
                <a:ea typeface="Calibri"/>
                <a:cs typeface="Arial"/>
              </a:rPr>
              <a:t>♦</a:t>
            </a:r>
            <a:r>
              <a:rPr lang="en-US" b="1" dirty="0" smtClean="0">
                <a:latin typeface="David"/>
                <a:ea typeface="Calibri"/>
                <a:cs typeface="Arial"/>
              </a:rPr>
              <a:t> Washington State Department of Labor &amp; Industries, Process Safety Management (PSM), Module Two - Overview of the PSM Rule 2010</a:t>
            </a:r>
            <a:endParaRPr lang="ru-RU" sz="2400" b="1" dirty="0" smtClean="0">
              <a:latin typeface="Calibri"/>
              <a:ea typeface="Calibri"/>
              <a:cs typeface="Arial"/>
            </a:endParaRPr>
          </a:p>
          <a:p>
            <a:pPr marL="0" indent="0">
              <a:lnSpc>
                <a:spcPct val="115000"/>
              </a:lnSpc>
              <a:spcAft>
                <a:spcPts val="0"/>
              </a:spcAft>
              <a:buNone/>
            </a:pPr>
            <a:r>
              <a:rPr lang="en-US" b="1" dirty="0" smtClean="0">
                <a:latin typeface="Arial"/>
                <a:ea typeface="Calibri"/>
                <a:cs typeface="Arial"/>
              </a:rPr>
              <a:t>♦</a:t>
            </a:r>
            <a:r>
              <a:rPr lang="en-US" b="1" dirty="0" smtClean="0">
                <a:latin typeface="David"/>
                <a:ea typeface="Calibri"/>
                <a:cs typeface="Arial"/>
              </a:rPr>
              <a:t> </a:t>
            </a:r>
            <a:r>
              <a:rPr lang="en-US" b="1" dirty="0">
                <a:latin typeface="David"/>
                <a:ea typeface="Calibri"/>
                <a:cs typeface="Arial"/>
              </a:rPr>
              <a:t>Process Safety Management, </a:t>
            </a:r>
            <a:r>
              <a:rPr lang="en-US" b="1" dirty="0" smtClean="0">
                <a:latin typeface="David"/>
                <a:ea typeface="Calibri"/>
                <a:cs typeface="Arial"/>
              </a:rPr>
              <a:t>OSHA</a:t>
            </a:r>
          </a:p>
          <a:p>
            <a:pPr marL="0" indent="0" algn="r" rtl="1">
              <a:lnSpc>
                <a:spcPct val="115000"/>
              </a:lnSpc>
              <a:spcAft>
                <a:spcPts val="0"/>
              </a:spcAft>
              <a:buNone/>
            </a:pPr>
            <a:r>
              <a:rPr lang="en-US" b="1" dirty="0">
                <a:solidFill>
                  <a:srgbClr val="4E3B30"/>
                </a:solidFill>
                <a:latin typeface="Arial"/>
                <a:ea typeface="Calibri"/>
                <a:cs typeface="Arial"/>
              </a:rPr>
              <a:t>♦</a:t>
            </a:r>
            <a:r>
              <a:rPr lang="he-IL" sz="3000" b="1" dirty="0" smtClean="0">
                <a:ea typeface="Calibri"/>
                <a:cs typeface="David"/>
              </a:rPr>
              <a:t> </a:t>
            </a:r>
            <a:r>
              <a:rPr lang="he-IL" sz="3500" b="1" dirty="0">
                <a:ea typeface="Calibri"/>
                <a:cs typeface="David"/>
              </a:rPr>
              <a:t>יפעת זר, מידענית, מהנדסת כימיה, מרכז מידע, מדור ידע וחדשנות המוסד לבטיחות ולגהות  - 13.12.2022</a:t>
            </a:r>
            <a:endParaRPr lang="ru-RU" sz="3500" b="1" dirty="0">
              <a:effectLst/>
              <a:latin typeface="Calibri"/>
              <a:ea typeface="Calibri"/>
              <a:cs typeface="Arial"/>
            </a:endParaRPr>
          </a:p>
        </p:txBody>
      </p:sp>
    </p:spTree>
    <p:extLst>
      <p:ext uri="{BB962C8B-B14F-4D97-AF65-F5344CB8AC3E}">
        <p14:creationId xmlns:p14="http://schemas.microsoft.com/office/powerpoint/2010/main" val="2192343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476672"/>
            <a:ext cx="8812088" cy="4525963"/>
          </a:xfrm>
        </p:spPr>
        <p:txBody>
          <a:bodyPr>
            <a:normAutofit fontScale="92500"/>
          </a:bodyPr>
          <a:lstStyle/>
          <a:p>
            <a:pPr marL="0" indent="0" algn="r" rtl="1">
              <a:lnSpc>
                <a:spcPct val="115000"/>
              </a:lnSpc>
              <a:spcAft>
                <a:spcPts val="1000"/>
              </a:spcAft>
              <a:buNone/>
            </a:pPr>
            <a:r>
              <a:rPr lang="he-IL" dirty="0" smtClean="0">
                <a:latin typeface="Calibri"/>
                <a:ea typeface="Calibri"/>
                <a:cs typeface="David"/>
              </a:rPr>
              <a:t>התקן הוא רשמי ומחייב בארה"ב מתוקף </a:t>
            </a:r>
            <a:r>
              <a:rPr lang="he-IL" b="1" dirty="0" smtClean="0">
                <a:latin typeface="Calibri"/>
                <a:ea typeface="Calibri"/>
                <a:cs typeface="David"/>
              </a:rPr>
              <a:t>חוק אוויר נקי</a:t>
            </a:r>
            <a:r>
              <a:rPr lang="en-US" b="1" dirty="0" smtClean="0">
                <a:latin typeface="Calibri"/>
                <a:ea typeface="Calibri"/>
                <a:cs typeface="David"/>
              </a:rPr>
              <a:t> </a:t>
            </a:r>
            <a:r>
              <a:rPr lang="he-IL" b="1" dirty="0" smtClean="0">
                <a:latin typeface="Calibri"/>
                <a:ea typeface="Calibri"/>
                <a:cs typeface="David"/>
              </a:rPr>
              <a:t> - </a:t>
            </a:r>
            <a:r>
              <a:rPr lang="ru-RU" b="1" dirty="0" err="1" smtClean="0">
                <a:latin typeface="David"/>
                <a:ea typeface="Calibri"/>
                <a:cs typeface="Arial"/>
              </a:rPr>
              <a:t>Clean</a:t>
            </a:r>
            <a:r>
              <a:rPr lang="ru-RU" b="1" dirty="0" smtClean="0">
                <a:latin typeface="David"/>
                <a:ea typeface="Calibri"/>
                <a:cs typeface="Arial"/>
              </a:rPr>
              <a:t> </a:t>
            </a:r>
            <a:r>
              <a:rPr lang="ru-RU" b="1" dirty="0" err="1" smtClean="0">
                <a:latin typeface="David"/>
                <a:ea typeface="Calibri"/>
                <a:cs typeface="Arial"/>
              </a:rPr>
              <a:t>Air</a:t>
            </a:r>
            <a:r>
              <a:rPr lang="ru-RU" b="1" dirty="0" smtClean="0">
                <a:latin typeface="David"/>
                <a:ea typeface="Calibri"/>
                <a:cs typeface="Arial"/>
              </a:rPr>
              <a:t> </a:t>
            </a:r>
            <a:r>
              <a:rPr lang="ru-RU" b="1" dirty="0" err="1" smtClean="0">
                <a:latin typeface="David"/>
                <a:ea typeface="Calibri"/>
                <a:cs typeface="Arial"/>
              </a:rPr>
              <a:t>Act</a:t>
            </a:r>
            <a:r>
              <a:rPr lang="ru-RU" b="1" dirty="0" smtClean="0">
                <a:latin typeface="David"/>
                <a:ea typeface="Calibri"/>
                <a:cs typeface="Arial"/>
              </a:rPr>
              <a:t> </a:t>
            </a:r>
            <a:r>
              <a:rPr lang="ru-RU" b="1" dirty="0" err="1" smtClean="0">
                <a:latin typeface="David"/>
                <a:ea typeface="Calibri"/>
                <a:cs typeface="Arial"/>
              </a:rPr>
              <a:t>Amendments</a:t>
            </a:r>
            <a:r>
              <a:rPr lang="ru-RU" b="1" dirty="0" smtClean="0">
                <a:latin typeface="David"/>
                <a:ea typeface="Calibri"/>
                <a:cs typeface="Arial"/>
              </a:rPr>
              <a:t> (CAAA) 1990</a:t>
            </a:r>
            <a:r>
              <a:rPr lang="he-IL" dirty="0" smtClean="0">
                <a:latin typeface="Calibri"/>
                <a:ea typeface="Calibri"/>
                <a:cs typeface="David"/>
              </a:rPr>
              <a:t> ותיקוניו, </a:t>
            </a:r>
            <a:r>
              <a:rPr lang="he-IL" b="1" dirty="0" smtClean="0">
                <a:solidFill>
                  <a:srgbClr val="FF0000"/>
                </a:solidFill>
                <a:latin typeface="Calibri"/>
                <a:ea typeface="Calibri"/>
                <a:cs typeface="David"/>
              </a:rPr>
              <a:t>וחל על כל החברות בענפי התעשייה והבנייה הפועלות בארה"ב </a:t>
            </a:r>
            <a:r>
              <a:rPr lang="he-IL" dirty="0" smtClean="0">
                <a:latin typeface="Calibri"/>
                <a:ea typeface="Calibri"/>
                <a:cs typeface="David"/>
              </a:rPr>
              <a:t>ועומדות בתנאים ובהגדרות הקיימים בתקן בהקשר לחומרים מסוג </a:t>
            </a:r>
            <a:r>
              <a:rPr lang="ru-RU" b="1" dirty="0" err="1" smtClean="0">
                <a:latin typeface="David"/>
                <a:ea typeface="Calibri"/>
                <a:cs typeface="Arial"/>
              </a:rPr>
              <a:t>HHC's</a:t>
            </a:r>
            <a:r>
              <a:rPr lang="he-IL" dirty="0" smtClean="0">
                <a:latin typeface="Calibri"/>
                <a:ea typeface="Calibri"/>
                <a:cs typeface="David"/>
              </a:rPr>
              <a:t>  </a:t>
            </a:r>
            <a:r>
              <a:rPr lang="en-US" dirty="0" smtClean="0">
                <a:latin typeface="David"/>
                <a:ea typeface="Calibri"/>
                <a:cs typeface="Arial"/>
              </a:rPr>
              <a:t>(</a:t>
            </a:r>
            <a:r>
              <a:rPr lang="ru-RU" dirty="0" err="1" smtClean="0">
                <a:latin typeface="David"/>
                <a:ea typeface="Calibri"/>
                <a:cs typeface="Arial"/>
              </a:rPr>
              <a:t>Hexahydrocannabinol</a:t>
            </a:r>
            <a:r>
              <a:rPr lang="en-US" dirty="0" smtClean="0">
                <a:latin typeface="David"/>
                <a:ea typeface="Calibri"/>
                <a:cs typeface="Arial"/>
              </a:rPr>
              <a:t>)  </a:t>
            </a:r>
            <a:r>
              <a:rPr lang="he-IL" dirty="0" smtClean="0">
                <a:latin typeface="David"/>
                <a:ea typeface="Calibri"/>
                <a:cs typeface="Arial"/>
              </a:rPr>
              <a:t> </a:t>
            </a:r>
            <a:r>
              <a:rPr lang="he-IL" dirty="0" smtClean="0">
                <a:latin typeface="Calibri"/>
                <a:ea typeface="Calibri"/>
                <a:cs typeface="David"/>
              </a:rPr>
              <a:t>ולכמויות הסף שלהם. התקן חל גם על שינוע </a:t>
            </a:r>
            <a:r>
              <a:rPr lang="he-IL" dirty="0" err="1" smtClean="0">
                <a:latin typeface="Calibri"/>
                <a:ea typeface="Calibri"/>
                <a:cs typeface="David"/>
              </a:rPr>
              <a:t>חומ"ס</a:t>
            </a:r>
            <a:r>
              <a:rPr lang="he-IL" dirty="0" smtClean="0">
                <a:latin typeface="Calibri"/>
                <a:ea typeface="Calibri"/>
                <a:cs typeface="David"/>
              </a:rPr>
              <a:t> (חומרים מסוכנים), כולל פעולות טעינה ופריקה שלהם, כפי שנקבע בתקנות התעבורה </a:t>
            </a:r>
            <a:r>
              <a:rPr lang="ru-RU" b="1" dirty="0" smtClean="0">
                <a:latin typeface="David"/>
                <a:ea typeface="Calibri"/>
                <a:cs typeface="Arial"/>
              </a:rPr>
              <a:t>CFR </a:t>
            </a:r>
            <a:r>
              <a:rPr lang="ru-RU" b="1" dirty="0" err="1" smtClean="0">
                <a:latin typeface="David"/>
                <a:ea typeface="Calibri"/>
                <a:cs typeface="Arial"/>
              </a:rPr>
              <a:t>Transportation</a:t>
            </a:r>
            <a:r>
              <a:rPr lang="ru-RU" b="1" dirty="0" smtClean="0">
                <a:latin typeface="David"/>
                <a:ea typeface="Calibri"/>
                <a:cs typeface="Arial"/>
              </a:rPr>
              <a:t> </a:t>
            </a:r>
            <a:r>
              <a:rPr lang="ru-RU" b="1" dirty="0" err="1" smtClean="0">
                <a:latin typeface="David"/>
                <a:ea typeface="Calibri"/>
                <a:cs typeface="Arial"/>
              </a:rPr>
              <a:t>Regulations</a:t>
            </a:r>
            <a:r>
              <a:rPr lang="he-IL" dirty="0" smtClean="0">
                <a:latin typeface="Calibri"/>
                <a:ea typeface="Calibri"/>
                <a:cs typeface="David"/>
              </a:rPr>
              <a:t> </a:t>
            </a:r>
            <a:r>
              <a:rPr lang="he-IL" b="1" dirty="0" smtClean="0">
                <a:latin typeface="Calibri"/>
                <a:ea typeface="Calibri"/>
                <a:cs typeface="David"/>
              </a:rPr>
              <a:t>49</a:t>
            </a:r>
            <a:r>
              <a:rPr lang="he-IL" dirty="0" smtClean="0">
                <a:latin typeface="Calibri"/>
                <a:ea typeface="Calibri"/>
                <a:cs typeface="David"/>
              </a:rPr>
              <a:t>.</a:t>
            </a:r>
            <a:endParaRPr lang="ru-RU" sz="2400" dirty="0" smtClean="0">
              <a:latin typeface="Calibri"/>
              <a:ea typeface="Calibri"/>
              <a:cs typeface="Arial"/>
            </a:endParaRPr>
          </a:p>
          <a:p>
            <a:pPr algn="r"/>
            <a:endParaRPr lang="ru-RU" dirty="0"/>
          </a:p>
        </p:txBody>
      </p:sp>
      <p:pic>
        <p:nvPicPr>
          <p:cNvPr id="4" name="תמונה 3" descr="https://www.osh.org.il/UploadedImages/11_2022/pictuer_221106_2_1yifa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5157192"/>
            <a:ext cx="1864995" cy="998220"/>
          </a:xfrm>
          <a:prstGeom prst="rect">
            <a:avLst/>
          </a:prstGeom>
          <a:noFill/>
          <a:ln>
            <a:noFill/>
          </a:ln>
        </p:spPr>
      </p:pic>
    </p:spTree>
    <p:extLst>
      <p:ext uri="{BB962C8B-B14F-4D97-AF65-F5344CB8AC3E}">
        <p14:creationId xmlns:p14="http://schemas.microsoft.com/office/powerpoint/2010/main" val="153520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04800" y="548680"/>
            <a:ext cx="8686800" cy="4525963"/>
          </a:xfrm>
        </p:spPr>
        <p:txBody>
          <a:bodyPr>
            <a:normAutofit fontScale="92500" lnSpcReduction="10000"/>
          </a:bodyPr>
          <a:lstStyle/>
          <a:p>
            <a:pPr algn="r"/>
            <a:r>
              <a:rPr lang="he-IL" sz="2400" dirty="0">
                <a:latin typeface="Calibri"/>
                <a:ea typeface="Calibri"/>
                <a:cs typeface="Arial"/>
              </a:rPr>
              <a:t/>
            </a:r>
            <a:br>
              <a:rPr lang="he-IL" sz="2400" dirty="0">
                <a:latin typeface="Calibri"/>
                <a:ea typeface="Calibri"/>
                <a:cs typeface="Arial"/>
              </a:rPr>
            </a:br>
            <a:r>
              <a:rPr lang="he-IL" b="1" dirty="0">
                <a:ea typeface="Calibri"/>
                <a:cs typeface="David"/>
              </a:rPr>
              <a:t>התקן אינו חל על מתקני מסחר וקמעונאות, קידוחי גז ונפט ושירותיהם, ומתקני ייצור מרוחקים, שאינם מאוישים באופן קבוע (פועלים ומתוחזקים על ידי צוות עובדים, אשר אחת לתקופה מגיע לאתר לצורך כך). כמו כן, אין התקן חל על </a:t>
            </a:r>
            <a:r>
              <a:rPr lang="he-IL" b="1" dirty="0" err="1">
                <a:ea typeface="Calibri"/>
                <a:cs typeface="David"/>
              </a:rPr>
              <a:t>דלקים</a:t>
            </a:r>
            <a:r>
              <a:rPr lang="he-IL" b="1" dirty="0">
                <a:ea typeface="Calibri"/>
                <a:cs typeface="David"/>
              </a:rPr>
              <a:t> פחמימניים, שאינם מעורבים בתהליכי הייצור, אשר משמשים, למשל, לתדלוק או להסקה באתר, ועל מכלי דלק "אטמוספריים", המשמשים לאחסון בלבד ומוחזקים מתחת לטמפרטורת הרתיחה של הדלק, ללא דחיסה בלחץ או קירור מאולץ.</a:t>
            </a:r>
            <a:endParaRPr lang="ru-RU" dirty="0"/>
          </a:p>
        </p:txBody>
      </p:sp>
      <p:pic>
        <p:nvPicPr>
          <p:cNvPr id="4" name="תמונה 3" descr="https://www.osh.org.il/UploadedImages/11_2022/pictuer_221106_3_yifat.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478972"/>
            <a:ext cx="2684145" cy="2099945"/>
          </a:xfrm>
          <a:prstGeom prst="rect">
            <a:avLst/>
          </a:prstGeom>
          <a:noFill/>
          <a:ln>
            <a:noFill/>
          </a:ln>
        </p:spPr>
      </p:pic>
    </p:spTree>
    <p:extLst>
      <p:ext uri="{BB962C8B-B14F-4D97-AF65-F5344CB8AC3E}">
        <p14:creationId xmlns:p14="http://schemas.microsoft.com/office/powerpoint/2010/main" val="3251371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95536" y="1196752"/>
            <a:ext cx="8748464" cy="2862322"/>
          </a:xfrm>
          <a:prstGeom prst="rect">
            <a:avLst/>
          </a:prstGeom>
        </p:spPr>
        <p:txBody>
          <a:bodyPr wrap="square">
            <a:spAutoFit/>
          </a:bodyPr>
          <a:lstStyle/>
          <a:p>
            <a:pPr algn="r" rtl="1"/>
            <a:r>
              <a:rPr lang="he-IL" sz="3600" b="1" dirty="0">
                <a:latin typeface="David" panose="020E0502060401010101" pitchFamily="34" charset="-79"/>
                <a:cs typeface="David" panose="020E0502060401010101" pitchFamily="34" charset="-79"/>
              </a:rPr>
              <a:t>חוק </a:t>
            </a:r>
            <a:r>
              <a:rPr lang="en-US" sz="3600" b="1" dirty="0">
                <a:latin typeface="David" panose="020E0502060401010101" pitchFamily="34" charset="-79"/>
                <a:cs typeface="David" panose="020E0502060401010101" pitchFamily="34" charset="-79"/>
              </a:rPr>
              <a:t>CAAA </a:t>
            </a:r>
            <a:r>
              <a:rPr lang="he-IL" sz="3600" b="1" dirty="0" smtClean="0">
                <a:latin typeface="David" panose="020E0502060401010101" pitchFamily="34" charset="-79"/>
                <a:cs typeface="David" panose="020E0502060401010101" pitchFamily="34" charset="-79"/>
              </a:rPr>
              <a:t> (התקן </a:t>
            </a:r>
            <a:r>
              <a:rPr lang="he-IL" sz="3600" b="1" dirty="0">
                <a:latin typeface="David" panose="020E0502060401010101" pitchFamily="34" charset="-79"/>
                <a:cs typeface="David" panose="020E0502060401010101" pitchFamily="34" charset="-79"/>
              </a:rPr>
              <a:t>הוא רשמי ומחייב בארה"ב מתוקף חוק אוויר נקי </a:t>
            </a:r>
            <a:r>
              <a:rPr lang="en-US" sz="2800" b="1" dirty="0" smtClean="0">
                <a:solidFill>
                  <a:srgbClr val="FF0000"/>
                </a:solidFill>
                <a:latin typeface="David" panose="020E0502060401010101" pitchFamily="34" charset="-79"/>
                <a:cs typeface="David" panose="020E0502060401010101" pitchFamily="34" charset="-79"/>
              </a:rPr>
              <a:t>(Clean Air Act Amendments) </a:t>
            </a:r>
          </a:p>
          <a:p>
            <a:pPr algn="r" rtl="1"/>
            <a:r>
              <a:rPr lang="he-IL" sz="3600" b="1" dirty="0" smtClean="0">
                <a:latin typeface="David" panose="020E0502060401010101" pitchFamily="34" charset="-79"/>
                <a:cs typeface="David" panose="020E0502060401010101" pitchFamily="34" charset="-79"/>
              </a:rPr>
              <a:t>מפרט רשימה של 14 יסודות, אשר עליהם צריכה להתבסס התוכנית למערכת ניהול בטיחות של תהליכי הייצור:</a:t>
            </a:r>
            <a:endParaRPr lang="ru-RU" sz="3600" b="1" dirty="0">
              <a:cs typeface="David" panose="020E0502060401010101" pitchFamily="34" charset="-79"/>
            </a:endParaRPr>
          </a:p>
        </p:txBody>
      </p:sp>
      <p:pic>
        <p:nvPicPr>
          <p:cNvPr id="3074" name="Picture 2" descr="Clean Air Act Amendments"/>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67544" y="3573016"/>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928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https://www.osh.org.il/UploadedImages/11_2022/pictuer_221106_4_1yifat.jpg"/>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95536" y="1412776"/>
            <a:ext cx="7848871" cy="5040560"/>
          </a:xfrm>
          <a:prstGeom prst="rect">
            <a:avLst/>
          </a:prstGeom>
          <a:noFill/>
          <a:ln>
            <a:noFill/>
          </a:ln>
        </p:spPr>
      </p:pic>
      <p:sp>
        <p:nvSpPr>
          <p:cNvPr id="5" name="מלבן 4"/>
          <p:cNvSpPr/>
          <p:nvPr/>
        </p:nvSpPr>
        <p:spPr>
          <a:xfrm>
            <a:off x="683568" y="332656"/>
            <a:ext cx="7776864" cy="584775"/>
          </a:xfrm>
          <a:prstGeom prst="rect">
            <a:avLst/>
          </a:prstGeom>
        </p:spPr>
        <p:txBody>
          <a:bodyPr wrap="square">
            <a:spAutoFit/>
          </a:bodyPr>
          <a:lstStyle/>
          <a:p>
            <a:pPr algn="ctr"/>
            <a:r>
              <a:rPr lang="ru-RU" sz="3200" b="1" dirty="0">
                <a:latin typeface="Calibri"/>
                <a:ea typeface="Calibri"/>
                <a:cs typeface="David" panose="020E0502060401010101" pitchFamily="34" charset="-79"/>
              </a:rPr>
              <a:t>14 </a:t>
            </a:r>
            <a:r>
              <a:rPr lang="ru-RU" sz="3200" b="1" dirty="0" err="1">
                <a:latin typeface="Calibri"/>
                <a:ea typeface="Calibri"/>
                <a:cs typeface="David" panose="020E0502060401010101" pitchFamily="34" charset="-79"/>
              </a:rPr>
              <a:t>Elements</a:t>
            </a:r>
            <a:r>
              <a:rPr lang="ru-RU" sz="3200" b="1" dirty="0">
                <a:latin typeface="Calibri"/>
                <a:ea typeface="Calibri"/>
                <a:cs typeface="David" panose="020E0502060401010101" pitchFamily="34" charset="-79"/>
              </a:rPr>
              <a:t> </a:t>
            </a:r>
            <a:r>
              <a:rPr lang="ru-RU" sz="3200" b="1" dirty="0" err="1">
                <a:latin typeface="Calibri"/>
                <a:ea typeface="Calibri"/>
                <a:cs typeface="David" panose="020E0502060401010101" pitchFamily="34" charset="-79"/>
              </a:rPr>
              <a:t>of</a:t>
            </a:r>
            <a:r>
              <a:rPr lang="ru-RU" sz="3200" b="1" dirty="0">
                <a:latin typeface="Calibri"/>
                <a:ea typeface="Calibri"/>
                <a:cs typeface="David" panose="020E0502060401010101" pitchFamily="34" charset="-79"/>
              </a:rPr>
              <a:t> </a:t>
            </a:r>
            <a:r>
              <a:rPr lang="ru-RU" sz="3200" b="1" dirty="0" err="1">
                <a:latin typeface="Calibri"/>
                <a:ea typeface="Calibri"/>
                <a:cs typeface="David" panose="020E0502060401010101" pitchFamily="34" charset="-79"/>
              </a:rPr>
              <a:t>Process</a:t>
            </a:r>
            <a:r>
              <a:rPr lang="ru-RU" sz="3200" b="1" dirty="0">
                <a:latin typeface="Calibri"/>
                <a:ea typeface="Calibri"/>
                <a:cs typeface="David" panose="020E0502060401010101" pitchFamily="34" charset="-79"/>
              </a:rPr>
              <a:t> </a:t>
            </a:r>
            <a:r>
              <a:rPr lang="ru-RU" sz="3200" b="1" dirty="0" err="1" smtClean="0">
                <a:latin typeface="Calibri"/>
                <a:ea typeface="Calibri"/>
                <a:cs typeface="David" panose="020E0502060401010101" pitchFamily="34" charset="-79"/>
              </a:rPr>
              <a:t>Safety</a:t>
            </a:r>
            <a:r>
              <a:rPr lang="en-US" sz="3200" b="1" dirty="0" smtClean="0">
                <a:latin typeface="David" panose="020E0502060401010101" pitchFamily="34" charset="-79"/>
                <a:ea typeface="Calibri"/>
                <a:cs typeface="David" panose="020E0502060401010101" pitchFamily="34" charset="-79"/>
              </a:rPr>
              <a:t> </a:t>
            </a:r>
            <a:r>
              <a:rPr lang="ru-RU" sz="3200" b="1" dirty="0" err="1" smtClean="0">
                <a:latin typeface="Calibri"/>
                <a:ea typeface="Calibri"/>
                <a:cs typeface="David" panose="020E0502060401010101" pitchFamily="34" charset="-79"/>
              </a:rPr>
              <a:t>Management</a:t>
            </a:r>
            <a:endParaRPr lang="ru-RU" sz="3200" b="1" dirty="0">
              <a:cs typeface="David" panose="020E0502060401010101" pitchFamily="34" charset="-79"/>
            </a:endParaRPr>
          </a:p>
        </p:txBody>
      </p:sp>
    </p:spTree>
    <p:extLst>
      <p:ext uri="{BB962C8B-B14F-4D97-AF65-F5344CB8AC3E}">
        <p14:creationId xmlns:p14="http://schemas.microsoft.com/office/powerpoint/2010/main" val="3100818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b="1" dirty="0">
                <a:effectLst/>
                <a:ea typeface="Calibri"/>
                <a:cs typeface="David"/>
              </a:rPr>
              <a:t>1. מידע על בטיחות תהליכי הייצור </a:t>
            </a:r>
            <a:r>
              <a:rPr lang="en-US" b="1" dirty="0" smtClean="0">
                <a:effectLst/>
                <a:ea typeface="Calibri"/>
                <a:cs typeface="David"/>
              </a:rPr>
              <a:t/>
            </a:r>
            <a:br>
              <a:rPr lang="en-US" b="1" dirty="0" smtClean="0">
                <a:effectLst/>
                <a:ea typeface="Calibri"/>
                <a:cs typeface="David"/>
              </a:rPr>
            </a:br>
            <a:r>
              <a:rPr lang="he-IL" b="1" dirty="0" smtClean="0">
                <a:effectLst/>
                <a:ea typeface="Calibri"/>
                <a:cs typeface="David"/>
              </a:rPr>
              <a:t>(</a:t>
            </a:r>
            <a:r>
              <a:rPr lang="ru-RU" b="1" dirty="0" err="1">
                <a:effectLst/>
                <a:latin typeface="David"/>
                <a:ea typeface="Calibri"/>
              </a:rPr>
              <a:t>Process</a:t>
            </a:r>
            <a:r>
              <a:rPr lang="ru-RU" b="1" dirty="0">
                <a:effectLst/>
                <a:latin typeface="David"/>
                <a:ea typeface="Calibri"/>
              </a:rPr>
              <a:t> </a:t>
            </a:r>
            <a:r>
              <a:rPr lang="ru-RU" b="1" dirty="0" err="1">
                <a:effectLst/>
                <a:latin typeface="David"/>
                <a:ea typeface="Calibri"/>
              </a:rPr>
              <a:t>Safety</a:t>
            </a:r>
            <a:r>
              <a:rPr lang="ru-RU" b="1" dirty="0">
                <a:effectLst/>
                <a:latin typeface="David"/>
                <a:ea typeface="Calibri"/>
              </a:rPr>
              <a:t> </a:t>
            </a:r>
            <a:r>
              <a:rPr lang="ru-RU" b="1" dirty="0" err="1">
                <a:effectLst/>
                <a:latin typeface="David"/>
                <a:ea typeface="Calibri"/>
              </a:rPr>
              <a:t>Information</a:t>
            </a:r>
            <a:r>
              <a:rPr lang="he-IL" b="1" dirty="0">
                <a:effectLst/>
                <a:latin typeface="David"/>
                <a:ea typeface="Calibri"/>
              </a:rPr>
              <a:t>):</a:t>
            </a:r>
            <a:endParaRPr lang="ru-RU" dirty="0"/>
          </a:p>
        </p:txBody>
      </p:sp>
      <p:sp>
        <p:nvSpPr>
          <p:cNvPr id="3" name="מציין מיקום תוכן 2"/>
          <p:cNvSpPr>
            <a:spLocks noGrp="1"/>
          </p:cNvSpPr>
          <p:nvPr>
            <p:ph idx="1"/>
          </p:nvPr>
        </p:nvSpPr>
        <p:spPr/>
        <p:txBody>
          <a:bodyPr>
            <a:normAutofit fontScale="92500" lnSpcReduction="20000"/>
          </a:bodyPr>
          <a:lstStyle/>
          <a:p>
            <a:pPr algn="r" rtl="1"/>
            <a:r>
              <a:rPr lang="he-IL" b="1" dirty="0">
                <a:latin typeface="David" panose="020E0502060401010101" pitchFamily="34" charset="-79"/>
                <a:ea typeface="Calibri"/>
                <a:cs typeface="David" panose="020E0502060401010101" pitchFamily="34" charset="-79"/>
              </a:rPr>
              <a:t>מידע על אודות חומרים מסוג </a:t>
            </a:r>
            <a:r>
              <a:rPr lang="ru-RU" b="1" dirty="0" err="1">
                <a:latin typeface="David"/>
                <a:ea typeface="Calibri"/>
                <a:cs typeface="David" panose="020E0502060401010101" pitchFamily="34" charset="-79"/>
              </a:rPr>
              <a:t>HHC's</a:t>
            </a:r>
            <a:r>
              <a:rPr lang="he-IL" b="1" dirty="0">
                <a:latin typeface="David" panose="020E0502060401010101" pitchFamily="34" charset="-79"/>
                <a:ea typeface="Calibri"/>
                <a:cs typeface="David" panose="020E0502060401010101" pitchFamily="34" charset="-79"/>
              </a:rPr>
              <a:t> יכלול, בין היתר, סִפֵּי חשיפה מותרים על פי חוק, מאפייני הסיכון (רעילות, קוריוזיות, תגובתיות), מאפיינים פיזיקליים, נתוני יציבות. ניתן </a:t>
            </a:r>
            <a:r>
              <a:rPr lang="he-IL" b="1" dirty="0" smtClean="0">
                <a:latin typeface="David" panose="020E0502060401010101" pitchFamily="34" charset="-79"/>
                <a:ea typeface="Calibri"/>
                <a:cs typeface="David" panose="020E0502060401010101" pitchFamily="34" charset="-79"/>
              </a:rPr>
              <a:t>להשתמש </a:t>
            </a:r>
            <a:r>
              <a:rPr lang="he-IL" b="1" dirty="0">
                <a:latin typeface="David" panose="020E0502060401010101" pitchFamily="34" charset="-79"/>
                <a:ea typeface="Calibri"/>
                <a:cs typeface="David" panose="020E0502060401010101" pitchFamily="34" charset="-79"/>
              </a:rPr>
              <a:t>בגיליונות הבטיחות של החומרים, אם הם מכילים את כל המידע הנדרש.</a:t>
            </a:r>
            <a:br>
              <a:rPr lang="he-IL" b="1" dirty="0">
                <a:latin typeface="David" panose="020E0502060401010101" pitchFamily="34" charset="-79"/>
                <a:ea typeface="Calibri"/>
                <a:cs typeface="David" panose="020E0502060401010101" pitchFamily="34" charset="-79"/>
              </a:rPr>
            </a:br>
            <a:r>
              <a:rPr lang="he-IL" b="1" dirty="0">
                <a:latin typeface="David" panose="020E0502060401010101" pitchFamily="34" charset="-79"/>
                <a:ea typeface="Calibri"/>
                <a:cs typeface="David" panose="020E0502060401010101" pitchFamily="34" charset="-79"/>
              </a:rPr>
              <a:t>מידע הקשור בתהליכי הייצור יכלול את הכימיה של התהליכים, תרשים זרימה של התהליך, טווחי בטיחות של תנאי התהליכים (טמפרטורה, לחץ, ריכוזי חומרים, ספיקות זרמי התהליך), הערכת ההשפעות של סטיות בתהליכי הייצור, במיוחד אלו העלולים להשפיע על בריאות ובטיחות העובדים</a:t>
            </a:r>
            <a:r>
              <a:rPr lang="he-IL" b="1" dirty="0" smtClean="0">
                <a:latin typeface="David" panose="020E0502060401010101" pitchFamily="34" charset="-79"/>
                <a:ea typeface="Calibri"/>
                <a:cs typeface="David" panose="020E0502060401010101" pitchFamily="34" charset="-79"/>
              </a:rPr>
              <a:t>.</a:t>
            </a:r>
            <a:endParaRPr lang="ru-RU" b="1" dirty="0">
              <a:cs typeface="David" panose="020E0502060401010101" pitchFamily="34" charset="-79"/>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5373216"/>
            <a:ext cx="2353444" cy="133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048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r>
              <a:rPr lang="he-IL" b="1" dirty="0">
                <a:effectLst/>
                <a:ea typeface="Calibri"/>
                <a:cs typeface="David"/>
              </a:rPr>
              <a:t>2. ניתוח גורמי סיכון תהליכיים </a:t>
            </a:r>
            <a:r>
              <a:rPr lang="he-IL" b="1" dirty="0" smtClean="0">
                <a:effectLst/>
                <a:ea typeface="Calibri"/>
                <a:cs typeface="David"/>
              </a:rPr>
              <a:t/>
            </a:r>
            <a:br>
              <a:rPr lang="he-IL" b="1" dirty="0" smtClean="0">
                <a:effectLst/>
                <a:ea typeface="Calibri"/>
                <a:cs typeface="David"/>
              </a:rPr>
            </a:br>
            <a:r>
              <a:rPr lang="he-IL" b="1" dirty="0" smtClean="0">
                <a:effectLst/>
                <a:ea typeface="Calibri"/>
                <a:cs typeface="David"/>
              </a:rPr>
              <a:t>((</a:t>
            </a:r>
            <a:r>
              <a:rPr lang="ru-RU" b="1" dirty="0" err="1">
                <a:effectLst/>
                <a:latin typeface="David"/>
                <a:ea typeface="Calibri"/>
              </a:rPr>
              <a:t>Process</a:t>
            </a:r>
            <a:r>
              <a:rPr lang="ru-RU" b="1" dirty="0">
                <a:effectLst/>
                <a:latin typeface="David"/>
                <a:ea typeface="Calibri"/>
              </a:rPr>
              <a:t> </a:t>
            </a:r>
            <a:r>
              <a:rPr lang="ru-RU" b="1" dirty="0" err="1">
                <a:effectLst/>
                <a:latin typeface="David"/>
                <a:ea typeface="Calibri"/>
              </a:rPr>
              <a:t>hazard</a:t>
            </a:r>
            <a:r>
              <a:rPr lang="ru-RU" b="1" dirty="0">
                <a:effectLst/>
                <a:latin typeface="David"/>
                <a:ea typeface="Calibri"/>
              </a:rPr>
              <a:t> </a:t>
            </a:r>
            <a:r>
              <a:rPr lang="ru-RU" b="1" dirty="0" err="1">
                <a:effectLst/>
                <a:latin typeface="David"/>
                <a:ea typeface="Calibri"/>
              </a:rPr>
              <a:t>analysis</a:t>
            </a:r>
            <a:r>
              <a:rPr lang="ru-RU" b="1" dirty="0">
                <a:effectLst/>
                <a:latin typeface="David"/>
                <a:ea typeface="Calibri"/>
              </a:rPr>
              <a:t> (</a:t>
            </a:r>
            <a:r>
              <a:rPr lang="ru-RU" b="1" dirty="0" err="1">
                <a:effectLst/>
                <a:latin typeface="David"/>
                <a:ea typeface="Calibri"/>
              </a:rPr>
              <a:t>PHA’s</a:t>
            </a:r>
            <a:r>
              <a:rPr lang="he-IL" b="1" dirty="0">
                <a:effectLst/>
                <a:latin typeface="David"/>
                <a:ea typeface="Calibri"/>
              </a:rPr>
              <a:t>):</a:t>
            </a:r>
            <a:endParaRPr lang="ru-RU" dirty="0"/>
          </a:p>
        </p:txBody>
      </p:sp>
      <p:sp>
        <p:nvSpPr>
          <p:cNvPr id="3" name="מציין מיקום תוכן 2"/>
          <p:cNvSpPr>
            <a:spLocks noGrp="1"/>
          </p:cNvSpPr>
          <p:nvPr>
            <p:ph idx="1"/>
          </p:nvPr>
        </p:nvSpPr>
        <p:spPr/>
        <p:txBody>
          <a:bodyPr>
            <a:normAutofit fontScale="85000" lnSpcReduction="10000"/>
          </a:bodyPr>
          <a:lstStyle/>
          <a:p>
            <a:pPr marL="0" indent="0" algn="r" rtl="1">
              <a:buNone/>
            </a:pPr>
            <a:r>
              <a:rPr lang="he-IL" b="1" dirty="0">
                <a:ea typeface="Calibri"/>
                <a:cs typeface="David"/>
              </a:rPr>
              <a:t>הניתוח ייערך לצורך זיהוי, הערכה ובקרה של סיכוני התהליך ויתבסס על אחת, או יותר, מהשיטות המקובלות להערכת סיכונים, למשל, </a:t>
            </a:r>
            <a:br>
              <a:rPr lang="he-IL" b="1" dirty="0">
                <a:ea typeface="Calibri"/>
                <a:cs typeface="David"/>
              </a:rPr>
            </a:br>
            <a:r>
              <a:rPr lang="en-US" b="1" dirty="0">
                <a:ea typeface="Calibri"/>
                <a:cs typeface="David"/>
              </a:rPr>
              <a:t>(</a:t>
            </a:r>
            <a:r>
              <a:rPr lang="ru-RU" b="1" dirty="0" err="1" smtClean="0">
                <a:latin typeface="David"/>
                <a:ea typeface="Calibri"/>
              </a:rPr>
              <a:t>Failure</a:t>
            </a:r>
            <a:r>
              <a:rPr lang="ru-RU" b="1" dirty="0" smtClean="0">
                <a:latin typeface="David"/>
                <a:ea typeface="Calibri"/>
              </a:rPr>
              <a:t> </a:t>
            </a:r>
            <a:r>
              <a:rPr lang="ru-RU" b="1" dirty="0" err="1">
                <a:latin typeface="David"/>
                <a:ea typeface="Calibri"/>
              </a:rPr>
              <a:t>mode</a:t>
            </a:r>
            <a:r>
              <a:rPr lang="ru-RU" b="1" dirty="0">
                <a:latin typeface="David"/>
                <a:ea typeface="Calibri"/>
              </a:rPr>
              <a:t> </a:t>
            </a:r>
            <a:r>
              <a:rPr lang="ru-RU" b="1" dirty="0" err="1">
                <a:latin typeface="David"/>
                <a:ea typeface="Calibri"/>
              </a:rPr>
              <a:t>and</a:t>
            </a:r>
            <a:r>
              <a:rPr lang="ru-RU" b="1" dirty="0">
                <a:latin typeface="David"/>
                <a:ea typeface="Calibri"/>
              </a:rPr>
              <a:t> </a:t>
            </a:r>
            <a:r>
              <a:rPr lang="ru-RU" b="1" dirty="0" err="1">
                <a:latin typeface="David"/>
                <a:ea typeface="Calibri"/>
              </a:rPr>
              <a:t>effects</a:t>
            </a:r>
            <a:r>
              <a:rPr lang="ru-RU" b="1" dirty="0">
                <a:latin typeface="David"/>
                <a:ea typeface="Calibri"/>
              </a:rPr>
              <a:t> </a:t>
            </a:r>
            <a:r>
              <a:rPr lang="ru-RU" b="1" dirty="0" err="1">
                <a:latin typeface="David"/>
                <a:ea typeface="Calibri"/>
              </a:rPr>
              <a:t>analysis</a:t>
            </a:r>
            <a:r>
              <a:rPr lang="ru-RU" b="1" dirty="0">
                <a:latin typeface="David"/>
                <a:ea typeface="Calibri"/>
              </a:rPr>
              <a:t> (FMEA) </a:t>
            </a:r>
            <a:endParaRPr lang="he-IL" b="1" dirty="0" smtClean="0">
              <a:latin typeface="David"/>
              <a:ea typeface="Calibri"/>
            </a:endParaRPr>
          </a:p>
          <a:p>
            <a:pPr marL="0" indent="0" algn="r" rtl="1">
              <a:buNone/>
            </a:pPr>
            <a:r>
              <a:rPr lang="ru-RU" b="1" dirty="0" err="1" smtClean="0">
                <a:latin typeface="David"/>
                <a:ea typeface="Calibri"/>
              </a:rPr>
              <a:t>Hazard</a:t>
            </a:r>
            <a:r>
              <a:rPr lang="ru-RU" b="1" dirty="0" smtClean="0">
                <a:latin typeface="David"/>
                <a:ea typeface="Calibri"/>
              </a:rPr>
              <a:t> </a:t>
            </a:r>
            <a:r>
              <a:rPr lang="ru-RU" b="1" dirty="0" err="1">
                <a:latin typeface="David"/>
                <a:ea typeface="Calibri"/>
              </a:rPr>
              <a:t>and</a:t>
            </a:r>
            <a:r>
              <a:rPr lang="ru-RU" b="1" dirty="0">
                <a:latin typeface="David"/>
                <a:ea typeface="Calibri"/>
              </a:rPr>
              <a:t> </a:t>
            </a:r>
            <a:r>
              <a:rPr lang="ru-RU" b="1" dirty="0" err="1">
                <a:latin typeface="David"/>
                <a:ea typeface="Calibri"/>
              </a:rPr>
              <a:t>operability</a:t>
            </a:r>
            <a:r>
              <a:rPr lang="ru-RU" b="1" dirty="0">
                <a:latin typeface="David"/>
                <a:ea typeface="Calibri"/>
              </a:rPr>
              <a:t> (</a:t>
            </a:r>
            <a:r>
              <a:rPr lang="ru-RU" b="1" dirty="0" smtClean="0">
                <a:latin typeface="David"/>
                <a:ea typeface="Calibri"/>
              </a:rPr>
              <a:t>HAZOP</a:t>
            </a:r>
            <a:r>
              <a:rPr lang="en-US" b="1" dirty="0" smtClean="0">
                <a:latin typeface="David"/>
                <a:ea typeface="Calibri"/>
              </a:rPr>
              <a:t>)</a:t>
            </a:r>
            <a:r>
              <a:rPr lang="he-IL" b="1" dirty="0" smtClean="0">
                <a:latin typeface="David"/>
                <a:ea typeface="Calibri"/>
              </a:rPr>
              <a:t>     </a:t>
            </a:r>
            <a:r>
              <a:rPr lang="en-US" b="1" dirty="0" smtClean="0">
                <a:latin typeface="David"/>
                <a:ea typeface="Calibri"/>
              </a:rPr>
              <a:t>             </a:t>
            </a:r>
            <a:r>
              <a:rPr lang="he-IL" sz="2400" b="1" dirty="0">
                <a:latin typeface="Calibri"/>
                <a:ea typeface="Calibri"/>
                <a:cs typeface="Arial"/>
              </a:rPr>
              <a:t/>
            </a:r>
            <a:br>
              <a:rPr lang="he-IL" sz="2400" b="1" dirty="0">
                <a:latin typeface="Calibri"/>
                <a:ea typeface="Calibri"/>
                <a:cs typeface="Arial"/>
              </a:rPr>
            </a:br>
            <a:r>
              <a:rPr lang="he-IL" sz="2400" b="1" dirty="0">
                <a:latin typeface="Calibri"/>
                <a:ea typeface="Calibri"/>
                <a:cs typeface="Arial"/>
              </a:rPr>
              <a:t/>
            </a:r>
            <a:br>
              <a:rPr lang="he-IL" sz="2400" b="1" dirty="0">
                <a:latin typeface="Calibri"/>
                <a:ea typeface="Calibri"/>
                <a:cs typeface="Arial"/>
              </a:rPr>
            </a:br>
            <a:r>
              <a:rPr lang="he-IL" b="1" dirty="0">
                <a:latin typeface="David" panose="020E0502060401010101" pitchFamily="34" charset="-79"/>
                <a:ea typeface="Calibri"/>
                <a:cs typeface="David" panose="020E0502060401010101" pitchFamily="34" charset="-79"/>
              </a:rPr>
              <a:t>חובה לערב את העובדים ונציגיהם בתהליך פיתוח ה-</a:t>
            </a:r>
            <a:r>
              <a:rPr lang="ru-RU" b="1" dirty="0">
                <a:latin typeface="David"/>
                <a:ea typeface="Calibri"/>
                <a:cs typeface="David" panose="020E0502060401010101" pitchFamily="34" charset="-79"/>
              </a:rPr>
              <a:t>PHA</a:t>
            </a:r>
            <a:r>
              <a:rPr lang="he-IL" b="1" dirty="0">
                <a:latin typeface="David" panose="020E0502060401010101" pitchFamily="34" charset="-79"/>
                <a:ea typeface="Calibri"/>
                <a:cs typeface="David" panose="020E0502060401010101" pitchFamily="34" charset="-79"/>
              </a:rPr>
              <a:t> ולאפשר להם גישה אליו. צוות הפיתוח יהיה מורכב ממהנדסים וממומחים בעלי ידע וניסיון בתפעול תהליכים כימיים. נציג אחד לפחות יהיה מנוסה בתהליך הכימי הספציפי עליו נעשה ה -</a:t>
            </a:r>
            <a:r>
              <a:rPr lang="ru-RU" b="1" dirty="0">
                <a:latin typeface="David"/>
                <a:ea typeface="Calibri"/>
                <a:cs typeface="David" panose="020E0502060401010101" pitchFamily="34" charset="-79"/>
              </a:rPr>
              <a:t>PHA</a:t>
            </a:r>
            <a:r>
              <a:rPr lang="he-IL" b="1" dirty="0">
                <a:latin typeface="David" panose="020E0502060401010101" pitchFamily="34" charset="-79"/>
                <a:ea typeface="Calibri"/>
                <a:cs typeface="David" panose="020E0502060401010101" pitchFamily="34" charset="-79"/>
              </a:rPr>
              <a:t> ונציג אחד לפחות יהיה מנוסה בשיטת האנליזה שנבחרה עבור ה-</a:t>
            </a:r>
            <a:r>
              <a:rPr lang="ru-RU" b="1" dirty="0">
                <a:latin typeface="David"/>
                <a:ea typeface="Calibri"/>
                <a:cs typeface="David" panose="020E0502060401010101" pitchFamily="34" charset="-79"/>
              </a:rPr>
              <a:t>PHA</a:t>
            </a:r>
            <a:r>
              <a:rPr lang="he-IL" b="1" dirty="0">
                <a:latin typeface="David" panose="020E0502060401010101" pitchFamily="34" charset="-79"/>
                <a:ea typeface="Calibri"/>
                <a:cs typeface="David" panose="020E0502060401010101" pitchFamily="34" charset="-79"/>
              </a:rPr>
              <a:t>.</a:t>
            </a:r>
            <a:br>
              <a:rPr lang="he-IL" b="1" dirty="0">
                <a:latin typeface="David" panose="020E0502060401010101" pitchFamily="34" charset="-79"/>
                <a:ea typeface="Calibri"/>
                <a:cs typeface="David" panose="020E0502060401010101" pitchFamily="34" charset="-79"/>
              </a:rPr>
            </a:br>
            <a:endParaRPr lang="ru-RU" b="1" dirty="0">
              <a:cs typeface="David" panose="020E0502060401010101" pitchFamily="34" charset="-79"/>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348880"/>
            <a:ext cx="2495600" cy="14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644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lnSpc>
                <a:spcPct val="115000"/>
              </a:lnSpc>
              <a:spcAft>
                <a:spcPts val="1000"/>
              </a:spcAft>
            </a:pPr>
            <a:r>
              <a:rPr lang="he-IL" b="1" dirty="0">
                <a:effectLst/>
                <a:latin typeface="Calibri"/>
                <a:ea typeface="Calibri"/>
                <a:cs typeface="David"/>
              </a:rPr>
              <a:t>3. </a:t>
            </a:r>
            <a:r>
              <a:rPr lang="he-IL" b="1" dirty="0">
                <a:effectLst/>
                <a:latin typeface="Calibri"/>
                <a:ea typeface="Calibri"/>
                <a:cs typeface="Arial"/>
              </a:rPr>
              <a:t>​</a:t>
            </a:r>
            <a:r>
              <a:rPr lang="he-IL" b="1" dirty="0">
                <a:effectLst/>
                <a:latin typeface="Calibri"/>
                <a:ea typeface="Calibri"/>
                <a:cs typeface="David"/>
              </a:rPr>
              <a:t>שיטות תפעול </a:t>
            </a:r>
            <a:r>
              <a:rPr lang="he-IL" b="1" dirty="0" smtClean="0">
                <a:effectLst/>
                <a:latin typeface="Calibri"/>
                <a:ea typeface="Calibri"/>
                <a:cs typeface="David"/>
              </a:rPr>
              <a:t/>
            </a:r>
            <a:br>
              <a:rPr lang="he-IL" b="1" dirty="0" smtClean="0">
                <a:effectLst/>
                <a:latin typeface="Calibri"/>
                <a:ea typeface="Calibri"/>
                <a:cs typeface="David"/>
              </a:rPr>
            </a:br>
            <a:r>
              <a:rPr lang="he-IL" b="1" dirty="0" smtClean="0">
                <a:effectLst/>
                <a:latin typeface="Calibri"/>
                <a:ea typeface="Calibri"/>
                <a:cs typeface="David"/>
              </a:rPr>
              <a:t>(</a:t>
            </a:r>
            <a:r>
              <a:rPr lang="ru-RU" b="1" dirty="0" err="1">
                <a:effectLst/>
                <a:latin typeface="David"/>
                <a:ea typeface="Calibri"/>
                <a:cs typeface="Arial"/>
              </a:rPr>
              <a:t>Operating</a:t>
            </a:r>
            <a:r>
              <a:rPr lang="ru-RU" b="1" dirty="0">
                <a:effectLst/>
                <a:latin typeface="David"/>
                <a:ea typeface="Calibri"/>
                <a:cs typeface="Arial"/>
              </a:rPr>
              <a:t> </a:t>
            </a:r>
            <a:r>
              <a:rPr lang="ru-RU" b="1" dirty="0" err="1">
                <a:effectLst/>
                <a:latin typeface="David"/>
                <a:ea typeface="Calibri"/>
                <a:cs typeface="Arial"/>
              </a:rPr>
              <a:t>Procedure</a:t>
            </a:r>
            <a:r>
              <a:rPr lang="he-IL" b="1" dirty="0">
                <a:effectLst/>
                <a:latin typeface="Calibri"/>
                <a:ea typeface="Calibri"/>
                <a:cs typeface="David"/>
              </a:rPr>
              <a:t>):</a:t>
            </a:r>
            <a:r>
              <a:rPr lang="ru-RU" sz="2800" dirty="0">
                <a:effectLst/>
                <a:latin typeface="Calibri"/>
                <a:ea typeface="Calibri"/>
                <a:cs typeface="Arial"/>
              </a:rPr>
              <a:t/>
            </a:r>
            <a:br>
              <a:rPr lang="ru-RU" sz="2800" dirty="0">
                <a:effectLst/>
                <a:latin typeface="Calibri"/>
                <a:ea typeface="Calibri"/>
                <a:cs typeface="Arial"/>
              </a:rPr>
            </a:br>
            <a:endParaRPr lang="ru-RU" dirty="0"/>
          </a:p>
        </p:txBody>
      </p:sp>
      <p:sp>
        <p:nvSpPr>
          <p:cNvPr id="3" name="מציין מיקום תוכן 2"/>
          <p:cNvSpPr>
            <a:spLocks noGrp="1"/>
          </p:cNvSpPr>
          <p:nvPr>
            <p:ph idx="1"/>
          </p:nvPr>
        </p:nvSpPr>
        <p:spPr/>
        <p:txBody>
          <a:bodyPr>
            <a:normAutofit/>
          </a:bodyPr>
          <a:lstStyle/>
          <a:p>
            <a:pPr marL="0" indent="0" algn="r">
              <a:buNone/>
            </a:pPr>
            <a:r>
              <a:rPr lang="he-IL" sz="2800" b="1" dirty="0">
                <a:ea typeface="Calibri"/>
                <a:cs typeface="David"/>
              </a:rPr>
              <a:t>כתיבת מסמך המפרט משימות והוראות ברורות, המשקפות את שיטות התפעול העדכניות. ההוראות ידגישו היבטי בריאות, מגבלות תפעול, כללי בטיחות ותנאים מיוחדים בתהליך הייצור. המסמך חייב להתייחס לפחות </a:t>
            </a:r>
            <a:endParaRPr lang="he-IL" sz="2800" b="1" dirty="0" smtClean="0">
              <a:ea typeface="Calibri"/>
              <a:cs typeface="David"/>
            </a:endParaRPr>
          </a:p>
          <a:p>
            <a:pPr marL="0" indent="0" algn="r" rtl="1">
              <a:buNone/>
            </a:pPr>
            <a:r>
              <a:rPr lang="he-IL" sz="2800" b="1" dirty="0" smtClean="0">
                <a:latin typeface="David" panose="020E0502060401010101" pitchFamily="34" charset="-79"/>
                <a:ea typeface="Calibri"/>
                <a:cs typeface="David" panose="020E0502060401010101" pitchFamily="34" charset="-79"/>
              </a:rPr>
              <a:t>לפעולות </a:t>
            </a:r>
            <a:r>
              <a:rPr lang="he-IL" b="1" dirty="0">
                <a:latin typeface="David" panose="020E0502060401010101" pitchFamily="34" charset="-79"/>
                <a:ea typeface="Calibri"/>
                <a:cs typeface="David" panose="020E0502060401010101" pitchFamily="34" charset="-79"/>
              </a:rPr>
              <a:t>הנדרשות</a:t>
            </a:r>
            <a:r>
              <a:rPr lang="he-IL" sz="2800" b="1" dirty="0">
                <a:latin typeface="David" panose="020E0502060401010101" pitchFamily="34" charset="-79"/>
                <a:ea typeface="Calibri"/>
                <a:cs typeface="David" panose="020E0502060401010101" pitchFamily="34" charset="-79"/>
              </a:rPr>
              <a:t> לצורך אתחול מערכות הייצור (</a:t>
            </a:r>
            <a:r>
              <a:rPr lang="ru-RU" sz="2800" b="1" dirty="0" err="1">
                <a:latin typeface="David"/>
                <a:ea typeface="Calibri"/>
                <a:cs typeface="David" panose="020E0502060401010101" pitchFamily="34" charset="-79"/>
              </a:rPr>
              <a:t>Start-Ups</a:t>
            </a:r>
            <a:r>
              <a:rPr lang="he-IL" sz="2800" b="1" dirty="0">
                <a:latin typeface="David" panose="020E0502060401010101" pitchFamily="34" charset="-79"/>
                <a:ea typeface="Calibri"/>
                <a:cs typeface="David" panose="020E0502060401010101" pitchFamily="34" charset="-79"/>
              </a:rPr>
              <a:t>) ובעת השבתתן (</a:t>
            </a:r>
            <a:r>
              <a:rPr lang="ru-RU" sz="2800" b="1" dirty="0" err="1">
                <a:latin typeface="David"/>
                <a:ea typeface="Calibri"/>
                <a:cs typeface="David" panose="020E0502060401010101" pitchFamily="34" charset="-79"/>
              </a:rPr>
              <a:t>shut-down</a:t>
            </a:r>
            <a:r>
              <a:rPr lang="he-IL" sz="2800" b="1" dirty="0">
                <a:latin typeface="David" panose="020E0502060401010101" pitchFamily="34" charset="-79"/>
                <a:ea typeface="Calibri"/>
                <a:cs typeface="David" panose="020E0502060401010101" pitchFamily="34" charset="-79"/>
              </a:rPr>
              <a:t>), ופעולות קבועות וזמניות הנדרשות בשגרת תהליכי הייצור ותחזוקת מתקני הייצור (חללים מוקפים, מעבדות ייצור וכו') . המסמך יהיה זמין ונגיש לכל עובדי הייצור בכל עת. </a:t>
            </a:r>
            <a:br>
              <a:rPr lang="he-IL" sz="2800" b="1" dirty="0">
                <a:latin typeface="David" panose="020E0502060401010101" pitchFamily="34" charset="-79"/>
                <a:ea typeface="Calibri"/>
                <a:cs typeface="David" panose="020E0502060401010101" pitchFamily="34" charset="-79"/>
              </a:rPr>
            </a:br>
            <a:endParaRPr lang="ru-RU" sz="2800" b="1" dirty="0">
              <a:cs typeface="David" panose="020E0502060401010101" pitchFamily="34" charset="-79"/>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5229200"/>
            <a:ext cx="2323357" cy="144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439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טרק">
  <a:themeElements>
    <a:clrScheme name="טרק">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טרק">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146</TotalTime>
  <Words>672</Words>
  <Application>Microsoft Office PowerPoint</Application>
  <PresentationFormat>‫הצגה על המסך (4:3)</PresentationFormat>
  <Paragraphs>47</Paragraphs>
  <Slides>21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21</vt:i4>
      </vt:variant>
    </vt:vector>
  </HeadingPairs>
  <TitlesOfParts>
    <vt:vector size="22" baseType="lpstr">
      <vt:lpstr>טרק</vt:lpstr>
      <vt:lpstr>מצגת של PowerPoint</vt:lpstr>
      <vt:lpstr>מצגת של PowerPoint</vt:lpstr>
      <vt:lpstr>מצגת של PowerPoint</vt:lpstr>
      <vt:lpstr>מצגת של PowerPoint</vt:lpstr>
      <vt:lpstr>מצגת של PowerPoint</vt:lpstr>
      <vt:lpstr>מצגת של PowerPoint</vt:lpstr>
      <vt:lpstr>1. מידע על בטיחות תהליכי הייצור  (Process Safety Information):</vt:lpstr>
      <vt:lpstr>2. ניתוח גורמי סיכון תהליכיים  ((Process hazard analysis (PHA’s):</vt:lpstr>
      <vt:lpstr>3. ​שיטות תפעול  (Operating Procedure): </vt:lpstr>
      <vt:lpstr>4. שילוב ספקים, עובדים ונציגיהם  (Employee Participation):</vt:lpstr>
      <vt:lpstr>5. הדרכות בטיחות  (Process  Safety Management  Training):</vt:lpstr>
      <vt:lpstr>6. אחריות קבלנים  (Contractor  Training):</vt:lpstr>
      <vt:lpstr>7. ביקורת בטיחות לפני הרצת תהליך  (Pre-Startup  Safety Review):  </vt:lpstr>
      <vt:lpstr>8. הבטחת תקינות מערכות מכניות קריטיות לתהליך הייצור  (Mechanical  Integrity):</vt:lpstr>
      <vt:lpstr>9. אישורי עבודה בחום  (Hot Work  Permits):</vt:lpstr>
      <vt:lpstr>10. תוכנית לניהול שינויים בתהליכי ייצור (Management  of Change  Process):</vt:lpstr>
      <vt:lpstr>11. תחקור אירועי תאונות  (Incident  Investigation/Accident Investigation) :</vt:lpstr>
      <vt:lpstr>12. תכוניות חירום  Emergency  Planning and Emergency Response:</vt:lpstr>
      <vt:lpstr>13. מבדקי בטיחות  ((Safety Compliance Audits:</vt:lpstr>
      <vt:lpstr>14. הגנת זכויות יוצרים  ((Trade  Secret  Protection:</vt:lpstr>
      <vt:lpstr>מקורות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43</cp:revision>
  <dcterms:created xsi:type="dcterms:W3CDTF">2020-01-11T16:02:50Z</dcterms:created>
  <dcterms:modified xsi:type="dcterms:W3CDTF">2024-01-06T14:50:41Z</dcterms:modified>
</cp:coreProperties>
</file>