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8" r:id="rId13"/>
    <p:sldId id="274" r:id="rId14"/>
    <p:sldId id="275" r:id="rId15"/>
    <p:sldId id="276" r:id="rId16"/>
    <p:sldId id="277"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4660"/>
  </p:normalViewPr>
  <p:slideViewPr>
    <p:cSldViewPr>
      <p:cViewPr>
        <p:scale>
          <a:sx n="72" d="100"/>
          <a:sy n="72" d="100"/>
        </p:scale>
        <p:origin x="-75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1514;&#1512;&#1513;&#1497;&#1501;%202%20&#1489;-%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he-IL" sz="1800" dirty="0"/>
              <a:t>סכום האנרגיה </a:t>
            </a:r>
            <a:r>
              <a:rPr lang="he-IL" sz="1800" dirty="0" smtClean="0"/>
              <a:t>בתהליך </a:t>
            </a:r>
            <a:r>
              <a:rPr lang="he-IL" sz="1800" dirty="0" err="1" smtClean="0"/>
              <a:t>אנדותרמי</a:t>
            </a:r>
            <a:r>
              <a:rPr lang="he-IL" sz="1800" dirty="0" smtClean="0"/>
              <a:t> </a:t>
            </a:r>
            <a:endParaRPr lang="he-IL" sz="1800" dirty="0"/>
          </a:p>
        </c:rich>
      </c:tx>
      <c:layout/>
      <c:overlay val="0"/>
    </c:title>
    <c:autoTitleDeleted val="0"/>
    <c:plotArea>
      <c:layout/>
      <c:pieChart>
        <c:varyColors val="1"/>
        <c:ser>
          <c:idx val="0"/>
          <c:order val="0"/>
          <c:tx>
            <c:strRef>
              <c:f>גיליון1!$B$1</c:f>
              <c:strCache>
                <c:ptCount val="1"/>
                <c:pt idx="0">
                  <c:v>סכום האנרגיה בתהליך </c:v>
                </c:pt>
              </c:strCache>
            </c:strRef>
          </c:tx>
          <c:cat>
            <c:strRef>
              <c:f>גיליון1!$A$2:$A$3</c:f>
              <c:strCache>
                <c:ptCount val="2"/>
                <c:pt idx="0">
                  <c:v>אנרגיה שנקלטה</c:v>
                </c:pt>
                <c:pt idx="1">
                  <c:v>אנרגיה שנפלטה </c:v>
                </c:pt>
              </c:strCache>
            </c:strRef>
          </c:cat>
          <c:val>
            <c:numRef>
              <c:f>גיליון1!$B$2:$B$3</c:f>
              <c:numCache>
                <c:formatCode>General</c:formatCode>
                <c:ptCount val="2"/>
                <c:pt idx="0">
                  <c:v>8.2000000000000011</c:v>
                </c:pt>
                <c:pt idx="1">
                  <c:v>3.2</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a:defRPr b="1"/>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a:t>סכום האנרגיה </a:t>
            </a:r>
            <a:r>
              <a:rPr lang="he-IL" dirty="0" smtClean="0"/>
              <a:t>בתהליך </a:t>
            </a:r>
            <a:r>
              <a:rPr lang="he-IL" dirty="0" err="1" smtClean="0"/>
              <a:t>אקסותרמי</a:t>
            </a:r>
            <a:r>
              <a:rPr lang="he-IL" dirty="0" smtClean="0"/>
              <a:t>  </a:t>
            </a:r>
            <a:endParaRPr lang="he-IL" dirty="0"/>
          </a:p>
        </c:rich>
      </c:tx>
      <c:layout/>
      <c:overlay val="0"/>
    </c:title>
    <c:autoTitleDeleted val="0"/>
    <c:plotArea>
      <c:layout/>
      <c:pieChart>
        <c:varyColors val="1"/>
        <c:ser>
          <c:idx val="0"/>
          <c:order val="0"/>
          <c:tx>
            <c:strRef>
              <c:f>'[תרשים 2 ב- Microsoft PowerPoint]גיליון1'!$B$1</c:f>
              <c:strCache>
                <c:ptCount val="1"/>
                <c:pt idx="0">
                  <c:v>סכום האנרגיה בתהליך </c:v>
                </c:pt>
              </c:strCache>
            </c:strRef>
          </c:tx>
          <c:cat>
            <c:strRef>
              <c:f>'[תרשים 2 ב- Microsoft PowerPoint]גיליון1'!$A$2:$A$3</c:f>
              <c:strCache>
                <c:ptCount val="2"/>
                <c:pt idx="0">
                  <c:v>אנרגיה שנקלטה</c:v>
                </c:pt>
                <c:pt idx="1">
                  <c:v>אנרגיה שנפלטה </c:v>
                </c:pt>
              </c:strCache>
            </c:strRef>
          </c:cat>
          <c:val>
            <c:numRef>
              <c:f>'[תרשים 2 ב- Microsoft PowerPoint]גיליון1'!$B$2:$B$3</c:f>
              <c:numCache>
                <c:formatCode>0%</c:formatCode>
                <c:ptCount val="2"/>
                <c:pt idx="0">
                  <c:v>0.2</c:v>
                </c:pt>
                <c:pt idx="1">
                  <c:v>0.8</c:v>
                </c:pt>
              </c:numCache>
            </c:numRef>
          </c:val>
        </c:ser>
        <c:dLbls>
          <c:showLegendKey val="0"/>
          <c:showVal val="0"/>
          <c:showCatName val="0"/>
          <c:showSerName val="0"/>
          <c:showPercent val="0"/>
          <c:showBubbleSize val="0"/>
          <c:showLeaderLines val="0"/>
        </c:dLbls>
        <c:firstSliceAng val="360"/>
      </c:pieChart>
    </c:plotArea>
    <c:legend>
      <c:legendPos val="l"/>
      <c:layout>
        <c:manualLayout>
          <c:xMode val="edge"/>
          <c:yMode val="edge"/>
          <c:x val="1.7226264039292158E-2"/>
          <c:y val="0.43837199815889516"/>
          <c:w val="0.24853768912154645"/>
          <c:h val="0.35023306049588065"/>
        </c:manualLayout>
      </c:layout>
      <c:overlay val="0"/>
      <c:txPr>
        <a:bodyPr/>
        <a:lstStyle/>
        <a:p>
          <a:pPr>
            <a:defRPr sz="1800" b="1"/>
          </a:pPr>
          <a:endParaRPr lang="ru-RU"/>
        </a:p>
      </c:txPr>
    </c:legend>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19" name="Footer Placeholder 18"/>
          <p:cNvSpPr>
            <a:spLocks noGrp="1"/>
          </p:cNvSpPr>
          <p:nvPr>
            <p:ph type="ftr" sz="quarter" idx="11"/>
          </p:nvPr>
        </p:nvSpPr>
        <p:spPr/>
        <p:txBody>
          <a:bodyPr/>
          <a:lstStyle/>
          <a:p>
            <a:endParaRPr lang="he-IL"/>
          </a:p>
        </p:txBody>
      </p:sp>
      <p:sp>
        <p:nvSpPr>
          <p:cNvPr id="27" name="Slide Number Placeholder 26"/>
          <p:cNvSpPr>
            <a:spLocks noGrp="1"/>
          </p:cNvSpPr>
          <p:nvPr>
            <p:ph type="sldNum" sz="quarter" idx="12"/>
          </p:nvPr>
        </p:nvSpPr>
        <p:spPr/>
        <p:txBody>
          <a:bodyPr/>
          <a:lstStyle/>
          <a:p>
            <a:fld id="{3B6A07FC-554C-44BE-83C1-0BC5AB295CD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6A07FC-554C-44BE-83C1-0BC5AB295CD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6A07FC-554C-44BE-83C1-0BC5AB295CD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742AA41-F6C5-4E84-9EC9-13D105B3A1FE}" type="datetimeFigureOut">
              <a:rPr lang="he-IL" smtClean="0"/>
              <a:pPr/>
              <a:t>כ"ז/טבת/תשפ"ד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8077200" y="6356350"/>
            <a:ext cx="609600" cy="365125"/>
          </a:xfrm>
        </p:spPr>
        <p:txBody>
          <a:bodyPr/>
          <a:lstStyle/>
          <a:p>
            <a:fld id="{3B6A07FC-554C-44BE-83C1-0BC5AB295CDD}" type="slidenum">
              <a:rPr lang="he-IL" smtClean="0"/>
              <a:pPr/>
              <a:t>‹#›</a:t>
            </a:fld>
            <a:endParaRPr lang="he-I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42AA41-F6C5-4E84-9EC9-13D105B3A1FE}" type="datetimeFigureOut">
              <a:rPr lang="he-IL" smtClean="0"/>
              <a:pPr/>
              <a:t>כ"ז/טבת/תשפ"ד</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6A07FC-554C-44BE-83C1-0BC5AB295CDD}" type="slidenum">
              <a:rPr lang="he-IL" smtClean="0"/>
              <a:pPr/>
              <a:t>‹#›</a:t>
            </a:fld>
            <a:endParaRPr lang="he-I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51520" y="1484784"/>
            <a:ext cx="8133528" cy="2057400"/>
          </a:xfrm>
        </p:spPr>
        <p:txBody>
          <a:bodyPr>
            <a:normAutofit/>
          </a:bodyPr>
          <a:lstStyle/>
          <a:p>
            <a:pPr marR="45720" lvl="0" algn="ctr" rtl="1">
              <a:spcBef>
                <a:spcPct val="20000"/>
              </a:spcBef>
            </a:pPr>
            <a:r>
              <a:rPr lang="he-IL" sz="4000" dirty="0">
                <a:solidFill>
                  <a:prstClr val="white"/>
                </a:solidFill>
                <a:effectLst/>
                <a:latin typeface="Constantia"/>
                <a:ea typeface="+mn-ea"/>
                <a:cs typeface="David"/>
              </a:rPr>
              <a:t>חומר בשינוי – תגובות כימיות </a:t>
            </a:r>
            <a:r>
              <a:rPr lang="en-US" sz="4000" b="0" dirty="0">
                <a:solidFill>
                  <a:prstClr val="white"/>
                </a:solidFill>
                <a:effectLst/>
                <a:latin typeface="Constantia"/>
                <a:ea typeface="+mn-ea"/>
                <a:cs typeface="+mn-cs"/>
              </a:rPr>
              <a:t/>
            </a:r>
            <a:br>
              <a:rPr lang="en-US" sz="4000" b="0" dirty="0">
                <a:solidFill>
                  <a:prstClr val="white"/>
                </a:solidFill>
                <a:effectLst/>
                <a:latin typeface="Constantia"/>
                <a:ea typeface="+mn-ea"/>
                <a:cs typeface="+mn-cs"/>
              </a:rPr>
            </a:br>
            <a:endParaRPr lang="he-IL" sz="4000" dirty="0"/>
          </a:p>
        </p:txBody>
      </p:sp>
      <p:sp>
        <p:nvSpPr>
          <p:cNvPr id="3" name="כותרת משנה 2"/>
          <p:cNvSpPr>
            <a:spLocks noGrp="1"/>
          </p:cNvSpPr>
          <p:nvPr>
            <p:ph type="subTitle" idx="1"/>
          </p:nvPr>
        </p:nvSpPr>
        <p:spPr/>
        <p:txBody>
          <a:bodyPr/>
          <a:lstStyle/>
          <a:p>
            <a:r>
              <a:rPr lang="he-IL" b="1" dirty="0" smtClean="0"/>
              <a:t> </a:t>
            </a:r>
            <a:endParaRPr lang="en-US" dirty="0"/>
          </a:p>
          <a:p>
            <a:endParaRPr lang="he-IL" dirty="0"/>
          </a:p>
        </p:txBody>
      </p:sp>
    </p:spTree>
    <p:extLst>
      <p:ext uri="{BB962C8B-B14F-4D97-AF65-F5344CB8AC3E}">
        <p14:creationId xmlns:p14="http://schemas.microsoft.com/office/powerpoint/2010/main" val="114445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smtClean="0"/>
              <a:t>1. התרכבות:</a:t>
            </a:r>
            <a:endParaRPr lang="he-IL" b="1" dirty="0"/>
          </a:p>
        </p:txBody>
      </p:sp>
      <p:sp>
        <p:nvSpPr>
          <p:cNvPr id="3" name="מציין מיקום תוכן 2"/>
          <p:cNvSpPr>
            <a:spLocks noGrp="1"/>
          </p:cNvSpPr>
          <p:nvPr>
            <p:ph idx="1"/>
          </p:nvPr>
        </p:nvSpPr>
        <p:spPr/>
        <p:txBody>
          <a:bodyPr/>
          <a:lstStyle/>
          <a:p>
            <a:pPr algn="ctr"/>
            <a:endParaRPr lang="he-IL" b="1" dirty="0" smtClean="0"/>
          </a:p>
          <a:p>
            <a:pPr marL="0" indent="0" algn="ctr">
              <a:buNone/>
            </a:pPr>
            <a:r>
              <a:rPr lang="he-IL" b="1" dirty="0" smtClean="0"/>
              <a:t>ניסוח תגובת התרכבות של הגז מימן והגז כלור (יסודות מולקולריים) לקבלת החומצה מימן כלורי (תרכובת מולקולרית)</a:t>
            </a:r>
          </a:p>
          <a:p>
            <a:pPr algn="ctr"/>
            <a:endParaRPr lang="he-IL" b="1" dirty="0"/>
          </a:p>
        </p:txBody>
      </p:sp>
      <p:sp>
        <p:nvSpPr>
          <p:cNvPr id="4" name="מלבן 3"/>
          <p:cNvSpPr/>
          <p:nvPr/>
        </p:nvSpPr>
        <p:spPr>
          <a:xfrm>
            <a:off x="1547664" y="1916832"/>
            <a:ext cx="639045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he-IL" b="1" dirty="0" smtClean="0"/>
              <a:t>תגובה של שני יסודות אל-מתכתיים לקבלת תרכובת</a:t>
            </a:r>
            <a:endParaRPr lang="he-IL" b="1"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31" t="47746" r="55413" b="46230"/>
          <a:stretch/>
        </p:blipFill>
        <p:spPr bwMode="auto">
          <a:xfrm>
            <a:off x="323528" y="4365104"/>
            <a:ext cx="8279611" cy="144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802" y="5813879"/>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700" y="5813879"/>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29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1944" y="1532654"/>
            <a:ext cx="8229600" cy="672210"/>
          </a:xfrm>
        </p:spPr>
        <p:txBody>
          <a:bodyPr>
            <a:normAutofit/>
          </a:bodyPr>
          <a:lstStyle/>
          <a:p>
            <a:pPr algn="ctr"/>
            <a:r>
              <a:rPr lang="he-IL" sz="3200" b="1" dirty="0" smtClean="0"/>
              <a:t>ניסוח תגובת בעירה (שריפה) של מגנזיום – </a:t>
            </a:r>
            <a:endParaRPr lang="he-IL" sz="3200" b="1" dirty="0"/>
          </a:p>
        </p:txBody>
      </p:sp>
      <p:sp>
        <p:nvSpPr>
          <p:cNvPr id="3" name="מציין מיקום תוכן 2"/>
          <p:cNvSpPr>
            <a:spLocks noGrp="1"/>
          </p:cNvSpPr>
          <p:nvPr>
            <p:ph idx="1"/>
          </p:nvPr>
        </p:nvSpPr>
        <p:spPr>
          <a:xfrm>
            <a:off x="539552" y="2332037"/>
            <a:ext cx="8229600" cy="4525963"/>
          </a:xfrm>
        </p:spPr>
        <p:txBody>
          <a:bodyPr/>
          <a:lstStyle/>
          <a:p>
            <a:pPr marL="0" lvl="0" indent="0">
              <a:buNone/>
            </a:pPr>
            <a:r>
              <a:rPr lang="he-IL" dirty="0" smtClean="0"/>
              <a:t>כלומר</a:t>
            </a:r>
            <a:r>
              <a:rPr lang="he-IL" dirty="0"/>
              <a:t>, התרכבות של היסוד המתכתי מגנזיום עם היסוד המולקולרי חמצן ליצירת התרכובת היונית מגנזיום חמצני. </a:t>
            </a:r>
            <a:endParaRPr lang="he-IL" dirty="0" smtClean="0"/>
          </a:p>
          <a:p>
            <a:pPr marL="0" lvl="0" indent="0" algn="ctr">
              <a:buNone/>
            </a:pPr>
            <a:r>
              <a:rPr lang="he-IL" sz="2800" b="1" dirty="0" smtClean="0">
                <a:solidFill>
                  <a:srgbClr val="FF0000"/>
                </a:solidFill>
              </a:rPr>
              <a:t>תגובת </a:t>
            </a:r>
            <a:r>
              <a:rPr lang="he-IL" sz="2800" b="1" dirty="0">
                <a:solidFill>
                  <a:srgbClr val="FF0000"/>
                </a:solidFill>
              </a:rPr>
              <a:t>שריפה היא תמיד </a:t>
            </a:r>
            <a:r>
              <a:rPr lang="he-IL" sz="2800" b="1" dirty="0" err="1">
                <a:solidFill>
                  <a:srgbClr val="FF0000"/>
                </a:solidFill>
              </a:rPr>
              <a:t>אקסותרמית</a:t>
            </a:r>
            <a:r>
              <a:rPr lang="he-IL" sz="2800" b="1" dirty="0">
                <a:solidFill>
                  <a:srgbClr val="FF0000"/>
                </a:solidFill>
              </a:rPr>
              <a:t>.</a:t>
            </a:r>
            <a:endParaRPr lang="en-US" sz="2800" b="1" dirty="0">
              <a:solidFill>
                <a:srgbClr val="FF0000"/>
              </a:solidFill>
            </a:endParaRPr>
          </a:p>
          <a:p>
            <a:pPr marL="0" indent="0" algn="ctr">
              <a:buNone/>
            </a:pPr>
            <a:endParaRPr lang="he-IL" sz="2800" b="1"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b="39098"/>
          <a:stretch/>
        </p:blipFill>
        <p:spPr bwMode="auto">
          <a:xfrm>
            <a:off x="539552" y="5229200"/>
            <a:ext cx="7296700" cy="100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827584" y="476672"/>
            <a:ext cx="7596336" cy="646331"/>
          </a:xfrm>
          <a:prstGeom prst="rect">
            <a:avLst/>
          </a:prstGeom>
        </p:spPr>
        <p:txBody>
          <a:bodyPr wrap="square">
            <a:spAutoFit/>
          </a:bodyPr>
          <a:lstStyle/>
          <a:p>
            <a:pPr algn="ctr"/>
            <a:r>
              <a:rPr lang="en-US" dirty="0" smtClean="0"/>
              <a:t/>
            </a:r>
            <a:br>
              <a:rPr lang="en-US" dirty="0" smtClean="0"/>
            </a:br>
            <a:r>
              <a:rPr lang="he-IL" dirty="0" smtClean="0"/>
              <a:t>דוגמא להתרכבות:   תגובה </a:t>
            </a:r>
            <a:r>
              <a:rPr lang="he-IL" dirty="0"/>
              <a:t>של </a:t>
            </a:r>
            <a:r>
              <a:rPr lang="he-IL" b="1" dirty="0"/>
              <a:t>מתכת עם חמצן</a:t>
            </a:r>
            <a:r>
              <a:rPr lang="he-IL" dirty="0"/>
              <a:t> לקבלת תחמוצת. </a:t>
            </a:r>
            <a:endParaRPr lang="he-IL" dirty="0" smtClean="0"/>
          </a:p>
        </p:txBody>
      </p:sp>
      <p:sp>
        <p:nvSpPr>
          <p:cNvPr id="5" name="מלבן 4"/>
          <p:cNvSpPr/>
          <p:nvPr/>
        </p:nvSpPr>
        <p:spPr>
          <a:xfrm>
            <a:off x="2771800" y="1196752"/>
            <a:ext cx="400782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he-IL" b="1" dirty="0" smtClean="0"/>
              <a:t>תגובה זו מכונה גם תגובת בעירה/שריפה</a:t>
            </a:r>
            <a:r>
              <a:rPr lang="he-IL" dirty="0" smtClean="0"/>
              <a:t>.</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5957718"/>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0567" y="5957718"/>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235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smtClean="0"/>
              <a:t>2. פירוק: </a:t>
            </a:r>
            <a:br>
              <a:rPr lang="he-IL" b="1" dirty="0" smtClean="0"/>
            </a:br>
            <a:r>
              <a:rPr lang="he-IL" b="1" dirty="0" smtClean="0"/>
              <a:t>תגובה של פירוק תרכובת ליסודותיה</a:t>
            </a:r>
            <a:endParaRPr lang="he-IL" b="1" dirty="0"/>
          </a:p>
        </p:txBody>
      </p:sp>
      <p:sp>
        <p:nvSpPr>
          <p:cNvPr id="3" name="מציין מיקום תוכן 2"/>
          <p:cNvSpPr>
            <a:spLocks noGrp="1"/>
          </p:cNvSpPr>
          <p:nvPr>
            <p:ph idx="1"/>
          </p:nvPr>
        </p:nvSpPr>
        <p:spPr>
          <a:xfrm>
            <a:off x="467544" y="1772816"/>
            <a:ext cx="8229600" cy="4525963"/>
          </a:xfrm>
        </p:spPr>
        <p:txBody>
          <a:bodyPr>
            <a:normAutofit/>
          </a:bodyPr>
          <a:lstStyle/>
          <a:p>
            <a:pPr marL="0" indent="0">
              <a:buNone/>
            </a:pPr>
            <a:r>
              <a:rPr lang="he-IL" b="1" dirty="0" smtClean="0"/>
              <a:t>לדוגמא</a:t>
            </a:r>
            <a:r>
              <a:rPr lang="he-IL" b="1" dirty="0"/>
              <a:t>:</a:t>
            </a:r>
            <a:endParaRPr lang="en-US" dirty="0"/>
          </a:p>
          <a:p>
            <a:pPr marL="0" lvl="0" indent="0">
              <a:buNone/>
            </a:pPr>
            <a:r>
              <a:rPr lang="he-IL" dirty="0"/>
              <a:t>תגובת פירוק של התרכובת היונית נחושת </a:t>
            </a:r>
            <a:r>
              <a:rPr lang="he-IL" dirty="0" err="1"/>
              <a:t>כלורית</a:t>
            </a:r>
            <a:r>
              <a:rPr lang="he-IL" dirty="0"/>
              <a:t> ליסודותיה- היסוד המתכתי נחושת והיסוד כלור</a:t>
            </a:r>
            <a:endParaRPr lang="en-US" dirty="0"/>
          </a:p>
          <a:p>
            <a:pPr marL="0" lvl="0" indent="0">
              <a:buNone/>
            </a:pPr>
            <a:endParaRPr lang="he-IL" dirty="0" smtClean="0"/>
          </a:p>
          <a:p>
            <a:pPr marL="0" lvl="0" indent="0">
              <a:buNone/>
            </a:pPr>
            <a:endParaRPr lang="he-IL" dirty="0" smtClean="0"/>
          </a:p>
          <a:p>
            <a:pPr marL="0" lvl="0" indent="0">
              <a:buNone/>
            </a:pPr>
            <a:r>
              <a:rPr lang="he-IL" dirty="0" smtClean="0"/>
              <a:t>תגובת </a:t>
            </a:r>
            <a:r>
              <a:rPr lang="he-IL" dirty="0"/>
              <a:t>פירוק של התרכובת מים ליסודותיה - מימן וחמצן</a:t>
            </a:r>
            <a:endParaRPr lang="en-US" dirty="0"/>
          </a:p>
          <a:p>
            <a:pPr marL="0" indent="0">
              <a:buNone/>
            </a:pPr>
            <a:endParaRPr lang="he-IL"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16" t="60246" r="56796" b="33812"/>
          <a:stretch/>
        </p:blipFill>
        <p:spPr bwMode="auto">
          <a:xfrm>
            <a:off x="836464" y="3429000"/>
            <a:ext cx="6336704" cy="11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1187624" y="5399096"/>
            <a:ext cx="6120680" cy="113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149080"/>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296783"/>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149080"/>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6353944"/>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03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t>3. תגובות משולבת של פירוק והתרכבות</a:t>
            </a:r>
            <a:r>
              <a:rPr lang="he-IL" dirty="0"/>
              <a:t>: </a:t>
            </a:r>
          </a:p>
        </p:txBody>
      </p:sp>
      <p:sp>
        <p:nvSpPr>
          <p:cNvPr id="3" name="מציין מיקום תוכן 2"/>
          <p:cNvSpPr>
            <a:spLocks noGrp="1"/>
          </p:cNvSpPr>
          <p:nvPr>
            <p:ph idx="1"/>
          </p:nvPr>
        </p:nvSpPr>
        <p:spPr/>
        <p:txBody>
          <a:bodyPr/>
          <a:lstStyle/>
          <a:p>
            <a:pPr marL="0" indent="0">
              <a:buNone/>
            </a:pPr>
            <a:r>
              <a:rPr lang="he-IL" b="1" dirty="0"/>
              <a:t>לדוגמא: </a:t>
            </a:r>
            <a:endParaRPr lang="en-US" b="1" dirty="0"/>
          </a:p>
          <a:p>
            <a:pPr marL="0" indent="0">
              <a:buNone/>
            </a:pPr>
            <a:r>
              <a:rPr lang="he-IL" b="1" dirty="0"/>
              <a:t>תגובה של תרכובת אורגנית כלשהי עם חמצן לקבלת שתי התרכובות- פחמן דו-חמצני (</a:t>
            </a:r>
            <a:r>
              <a:rPr lang="he-IL" b="1" dirty="0" err="1"/>
              <a:t>פד"ח</a:t>
            </a:r>
            <a:r>
              <a:rPr lang="he-IL" b="1" dirty="0"/>
              <a:t>) ומים (מכונה גם תגובת בעירה/שריפה)</a:t>
            </a:r>
            <a:endParaRPr lang="en-US" b="1" dirty="0"/>
          </a:p>
          <a:p>
            <a:pPr marL="0" lvl="0" indent="0">
              <a:buNone/>
            </a:pPr>
            <a:r>
              <a:rPr lang="he-IL" sz="2400" b="1" dirty="0"/>
              <a:t>ניסוח תגובת בעירה (שריפה) של הפחמימן מתאן (ממשפחת תרכובות הפחמן) ליצירת </a:t>
            </a:r>
            <a:r>
              <a:rPr lang="he-IL" sz="2400" b="1" dirty="0" err="1"/>
              <a:t>פד"ח</a:t>
            </a:r>
            <a:r>
              <a:rPr lang="he-IL" sz="2400" b="1" dirty="0"/>
              <a:t> ומים. בתגובת השריפה </a:t>
            </a:r>
            <a:r>
              <a:rPr lang="he-IL" sz="2400" b="1" dirty="0" err="1"/>
              <a:t>המתאן</a:t>
            </a:r>
            <a:r>
              <a:rPr lang="he-IL" sz="2400" b="1" dirty="0"/>
              <a:t> מתפרק ומתרכב. </a:t>
            </a:r>
            <a:r>
              <a:rPr lang="he-IL" sz="2400" b="1" dirty="0">
                <a:solidFill>
                  <a:srgbClr val="FF0000"/>
                </a:solidFill>
              </a:rPr>
              <a:t>תגובת שריפה היא תמיד </a:t>
            </a:r>
            <a:r>
              <a:rPr lang="he-IL" sz="2400" b="1" dirty="0" err="1">
                <a:solidFill>
                  <a:srgbClr val="FF0000"/>
                </a:solidFill>
              </a:rPr>
              <a:t>אקסותרמית</a:t>
            </a:r>
            <a:r>
              <a:rPr lang="he-IL" sz="2400" b="1" dirty="0">
                <a:solidFill>
                  <a:srgbClr val="FF0000"/>
                </a:solidFill>
              </a:rPr>
              <a:t>.</a:t>
            </a:r>
            <a:endParaRPr lang="en-US" sz="2400" b="1" dirty="0">
              <a:solidFill>
                <a:srgbClr val="FF0000"/>
              </a:solidFill>
            </a:endParaRPr>
          </a:p>
          <a:p>
            <a:endParaRPr lang="he-IL" b="1" dirty="0">
              <a:solidFill>
                <a:srgbClr val="FF0000"/>
              </a:solidFill>
            </a:endParaRPr>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61" t="54713" r="50114" b="38935"/>
          <a:stretch/>
        </p:blipFill>
        <p:spPr bwMode="auto">
          <a:xfrm>
            <a:off x="179512" y="5301208"/>
            <a:ext cx="8401708" cy="122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237517"/>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6237517"/>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60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smtClean="0">
                <a:cs typeface="+mn-cs"/>
              </a:rPr>
              <a:t>דוגמא נוספת:</a:t>
            </a:r>
            <a:endParaRPr lang="he-IL" dirty="0">
              <a:cs typeface="+mn-cs"/>
            </a:endParaRPr>
          </a:p>
        </p:txBody>
      </p:sp>
      <p:sp>
        <p:nvSpPr>
          <p:cNvPr id="3" name="מציין מיקום תוכן 2"/>
          <p:cNvSpPr>
            <a:spLocks noGrp="1"/>
          </p:cNvSpPr>
          <p:nvPr>
            <p:ph idx="1"/>
          </p:nvPr>
        </p:nvSpPr>
        <p:spPr/>
        <p:txBody>
          <a:bodyPr>
            <a:normAutofit/>
          </a:bodyPr>
          <a:lstStyle/>
          <a:p>
            <a:pPr marL="0" indent="0" algn="ctr">
              <a:buNone/>
            </a:pPr>
            <a:r>
              <a:rPr lang="he-IL" b="1" dirty="0" smtClean="0"/>
              <a:t>תגובת </a:t>
            </a:r>
            <a:r>
              <a:rPr lang="he-IL" b="1" dirty="0"/>
              <a:t>חומצה-בסיס </a:t>
            </a:r>
            <a:r>
              <a:rPr lang="he-IL" b="1" dirty="0" smtClean="0"/>
              <a:t>כדוגמא </a:t>
            </a:r>
            <a:r>
              <a:rPr lang="he-IL" b="1" dirty="0"/>
              <a:t>לתגובה בין שתי תרכובות.</a:t>
            </a:r>
            <a:endParaRPr lang="en-US" b="1" dirty="0"/>
          </a:p>
          <a:p>
            <a:pPr marL="0" lvl="0" indent="0" algn="ctr">
              <a:buNone/>
            </a:pPr>
            <a:r>
              <a:rPr lang="he-IL" b="1" dirty="0"/>
              <a:t>תגובה בין תמיסת חומצת מימן כלורי (</a:t>
            </a:r>
            <a:r>
              <a:rPr lang="en-US" b="1" dirty="0" err="1"/>
              <a:t>HCl</a:t>
            </a:r>
            <a:r>
              <a:rPr lang="he-IL" b="1" dirty="0"/>
              <a:t>) עם תמיסת נתרן </a:t>
            </a:r>
            <a:r>
              <a:rPr lang="he-IL" b="1" dirty="0" err="1"/>
              <a:t>הדרוקסידי</a:t>
            </a:r>
            <a:r>
              <a:rPr lang="he-IL" b="1" dirty="0"/>
              <a:t> (</a:t>
            </a:r>
            <a:r>
              <a:rPr lang="en-US" b="1" dirty="0" err="1"/>
              <a:t>NaOH</a:t>
            </a:r>
            <a:r>
              <a:rPr lang="he-IL" b="1" dirty="0"/>
              <a:t>) ליצירת מלח ומים.</a:t>
            </a:r>
            <a:endParaRPr lang="en-US" b="1" dirty="0"/>
          </a:p>
          <a:p>
            <a:pPr marL="0" indent="0" algn="ctr">
              <a:buNone/>
            </a:pPr>
            <a:r>
              <a:rPr lang="he-IL" sz="2800" b="1" dirty="0"/>
              <a:t>במקרה זה, התגובה נטו המתרחשת היא תגובת סתירה בין יון </a:t>
            </a:r>
            <a:r>
              <a:rPr lang="he-IL" sz="2800" b="1" dirty="0" err="1"/>
              <a:t>הדרוניום</a:t>
            </a:r>
            <a:r>
              <a:rPr lang="he-IL" sz="2800" b="1" dirty="0"/>
              <a:t> (</a:t>
            </a:r>
            <a:r>
              <a:rPr lang="en-US" sz="2800" b="1" dirty="0"/>
              <a:t>H</a:t>
            </a:r>
            <a:r>
              <a:rPr lang="en-US" sz="2800" b="1" baseline="-25000" dirty="0"/>
              <a:t>3</a:t>
            </a:r>
            <a:r>
              <a:rPr lang="en-US" sz="2800" b="1" dirty="0"/>
              <a:t>O</a:t>
            </a:r>
            <a:r>
              <a:rPr lang="en-US" sz="2800" b="1" baseline="30000" dirty="0"/>
              <a:t>+</a:t>
            </a:r>
            <a:r>
              <a:rPr lang="he-IL" sz="2800" b="1" dirty="0"/>
              <a:t>) ליון </a:t>
            </a:r>
            <a:r>
              <a:rPr lang="he-IL" sz="2800" b="1" dirty="0" err="1"/>
              <a:t>הדרוקסיד</a:t>
            </a:r>
            <a:r>
              <a:rPr lang="he-IL" sz="2800" b="1" dirty="0"/>
              <a:t> (</a:t>
            </a:r>
            <a:r>
              <a:rPr lang="en-US" sz="2800" b="1" dirty="0"/>
              <a:t>OH</a:t>
            </a:r>
            <a:r>
              <a:rPr lang="en-US" sz="2800" b="1" baseline="30000" dirty="0"/>
              <a:t>-</a:t>
            </a:r>
            <a:r>
              <a:rPr lang="he-IL" sz="2800" b="1" dirty="0"/>
              <a:t>) לקבלת מים</a:t>
            </a:r>
            <a:endParaRPr lang="en-US" sz="2800" b="1" dirty="0"/>
          </a:p>
          <a:p>
            <a:pPr algn="ctr"/>
            <a:endParaRPr lang="he-IL" b="1"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770" t="56967" r="54491" b="37090"/>
          <a:stretch/>
        </p:blipFill>
        <p:spPr bwMode="auto">
          <a:xfrm>
            <a:off x="611560" y="4941168"/>
            <a:ext cx="7614648" cy="122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787" y="5887361"/>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945" y="5944522"/>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79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39552" y="1412776"/>
            <a:ext cx="8136904"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he-IL" sz="3200" dirty="0"/>
              <a:t>חשוב להדגיש ש</a:t>
            </a:r>
            <a:r>
              <a:rPr lang="he-IL" sz="3200" b="1" dirty="0"/>
              <a:t>חוק שימור המסה</a:t>
            </a:r>
            <a:r>
              <a:rPr lang="he-IL" sz="3200" dirty="0"/>
              <a:t>, ברמה המיקרוסקופית, בא לידי ביטוי באיזון ניסוח התגובה. כלומר, כאשר מאזנים ניסוח של תגובה כימית, צריך לוודא שמספר האטומים מכל סוג בצד המגיבים זהה לזה שבצד התוצרים. </a:t>
            </a:r>
            <a:r>
              <a:rPr lang="he-IL" sz="3200" b="1" dirty="0"/>
              <a:t>אטומים לא נעלמים ולא נוצרים מאין</a:t>
            </a:r>
            <a:r>
              <a:rPr lang="he-IL" sz="3200" dirty="0"/>
              <a:t>. כמובן שכאשר המערכת פתוחה ונפלטת או נקלטת מסה שלא נמדדה - לא ניתן ברמת המאקרו להראות את שימורה של המסה הכוללת. </a:t>
            </a:r>
            <a:endParaRPr lang="en-US" sz="3200" dirty="0"/>
          </a:p>
        </p:txBody>
      </p:sp>
    </p:spTree>
    <p:extLst>
      <p:ext uri="{BB962C8B-B14F-4D97-AF65-F5344CB8AC3E}">
        <p14:creationId xmlns:p14="http://schemas.microsoft.com/office/powerpoint/2010/main" val="3857624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476672"/>
            <a:ext cx="7892145"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he-IL" sz="3200" b="1" dirty="0"/>
              <a:t>מהירות התגובה: קצב תגובה כימית</a:t>
            </a:r>
            <a:r>
              <a:rPr lang="he-IL" sz="3200" dirty="0"/>
              <a:t> תלוי במספר גורמים, ביניהם </a:t>
            </a:r>
            <a:r>
              <a:rPr lang="he-IL" sz="3200" b="1" dirty="0"/>
              <a:t>שטח הפנים של החומרים המגיבים</a:t>
            </a:r>
            <a:r>
              <a:rPr lang="he-IL" sz="3200" dirty="0"/>
              <a:t>. לדוגמא, בעירת קורת עץ (תגובה של עץ עם חמצן) תהיה איטית יותר מבעירת שבבי עץ (נסורת) כיוון ששטח הפנים של שבבי העץ גדול יותר כך שהמגע (הזמינות) של החומר הבוער עם החמצן גדול יותר – וכתוצאה מכך, התגובה תתרחש מהר יותר. בדומה, שריפת אבקת ברזל (או צמר פלדה) מהירה הרבה יותר משריפת מוט ברזל. </a:t>
            </a:r>
            <a:r>
              <a:rPr lang="he-IL" sz="3200" dirty="0" smtClean="0"/>
              <a:t>חשוב לציין כי </a:t>
            </a:r>
            <a:r>
              <a:rPr lang="he-IL" sz="3200" dirty="0"/>
              <a:t>מהירות התגובה </a:t>
            </a:r>
            <a:r>
              <a:rPr lang="he-IL" sz="3200" b="1" dirty="0"/>
              <a:t>אינה קשורה </a:t>
            </a:r>
            <a:r>
              <a:rPr lang="he-IL" sz="3200" dirty="0"/>
              <a:t>ישירות לכמות האנרגיה המשתחררת בתגובה.   </a:t>
            </a:r>
            <a:endParaRPr lang="en-US" sz="3200" dirty="0"/>
          </a:p>
        </p:txBody>
      </p:sp>
    </p:spTree>
    <p:extLst>
      <p:ext uri="{BB962C8B-B14F-4D97-AF65-F5344CB8AC3E}">
        <p14:creationId xmlns:p14="http://schemas.microsoft.com/office/powerpoint/2010/main" val="144264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he-IL" b="1" dirty="0"/>
              <a:t>תגובות כימיות </a:t>
            </a:r>
            <a:endParaRPr lang="he-IL" dirty="0"/>
          </a:p>
        </p:txBody>
      </p:sp>
      <p:sp>
        <p:nvSpPr>
          <p:cNvPr id="3" name="מציין מיקום תוכן 2"/>
          <p:cNvSpPr>
            <a:spLocks noGrp="1"/>
          </p:cNvSpPr>
          <p:nvPr>
            <p:ph idx="1"/>
          </p:nvPr>
        </p:nvSpPr>
        <p:spPr>
          <a:xfrm>
            <a:off x="467544" y="1844824"/>
            <a:ext cx="8229600" cy="1252736"/>
          </a:xfrm>
        </p:spPr>
        <p:txBody>
          <a:bodyPr>
            <a:normAutofit/>
          </a:bodyPr>
          <a:lstStyle/>
          <a:p>
            <a:pPr marL="0" indent="0" algn="ctr">
              <a:buNone/>
            </a:pPr>
            <a:r>
              <a:rPr lang="he-IL" b="1" dirty="0"/>
              <a:t>תגובה כימית</a:t>
            </a:r>
            <a:r>
              <a:rPr lang="he-IL" dirty="0"/>
              <a:t> (ריאקציה כימית) </a:t>
            </a:r>
            <a:r>
              <a:rPr lang="he-IL" dirty="0" smtClean="0"/>
              <a:t>-</a:t>
            </a:r>
          </a:p>
          <a:p>
            <a:pPr marL="0" indent="0">
              <a:buNone/>
            </a:pPr>
            <a:r>
              <a:rPr lang="he-IL" dirty="0" smtClean="0"/>
              <a:t>היא </a:t>
            </a:r>
            <a:r>
              <a:rPr lang="he-IL" dirty="0"/>
              <a:t>תהליך שבו </a:t>
            </a:r>
            <a:r>
              <a:rPr lang="he-IL" b="1" dirty="0"/>
              <a:t>נוצרות ו/או מתפרקות</a:t>
            </a:r>
            <a:r>
              <a:rPr lang="he-IL" dirty="0"/>
              <a:t> </a:t>
            </a:r>
            <a:r>
              <a:rPr lang="he-IL" b="1" dirty="0"/>
              <a:t>תרכובות</a:t>
            </a:r>
            <a:r>
              <a:rPr lang="he-IL" dirty="0"/>
              <a:t>. </a:t>
            </a:r>
          </a:p>
        </p:txBody>
      </p:sp>
      <p:sp>
        <p:nvSpPr>
          <p:cNvPr id="5" name="מלבן 4"/>
          <p:cNvSpPr/>
          <p:nvPr/>
        </p:nvSpPr>
        <p:spPr>
          <a:xfrm>
            <a:off x="611560" y="3284984"/>
            <a:ext cx="8100618" cy="1569660"/>
          </a:xfrm>
          <a:prstGeom prst="rect">
            <a:avLst/>
          </a:prstGeom>
        </p:spPr>
        <p:txBody>
          <a:bodyPr wrap="square">
            <a:spAutoFit/>
          </a:bodyPr>
          <a:lstStyle/>
          <a:p>
            <a:pPr algn="ctr"/>
            <a:r>
              <a:rPr lang="he-IL" sz="2400" dirty="0" smtClean="0"/>
              <a:t>בגופנו, בגופם של כל בעלי החיים, בצמחים ובעולם הסובב אותנו, בים, במעמקי האדמה, בעננים, בתעשיות השונות ובמטבח הביתי שלנו - תגובות כימיות מתרחשות למשל, במהלך הנשימה, בתהליכי עיכול בגופינו, בתהליכי שריפה ובמהלך אפיית עוגה. </a:t>
            </a:r>
            <a:endParaRPr lang="en-US" sz="24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114429"/>
            <a:ext cx="1513295" cy="15589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871" y="5085183"/>
            <a:ext cx="1982518" cy="15727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1389" y="5085183"/>
            <a:ext cx="2342100" cy="15727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4382" y="5085183"/>
            <a:ext cx="1921447" cy="15727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1043608" y="2937815"/>
            <a:ext cx="734481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he-IL" b="1" dirty="0" smtClean="0"/>
              <a:t>חומרים מגיבים זה עם זה ללא הפסקה</a:t>
            </a:r>
            <a:r>
              <a:rPr lang="he-IL" dirty="0" smtClean="0"/>
              <a:t>! </a:t>
            </a:r>
          </a:p>
        </p:txBody>
      </p:sp>
    </p:spTree>
    <p:extLst>
      <p:ext uri="{BB962C8B-B14F-4D97-AF65-F5344CB8AC3E}">
        <p14:creationId xmlns:p14="http://schemas.microsoft.com/office/powerpoint/2010/main" val="115035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grpId="1" nodeType="clickEffect">
                                  <p:stCondLst>
                                    <p:cond delay="0"/>
                                  </p:stCondLst>
                                  <p:childTnLst>
                                    <p:animClr clrSpc="rgb" dir="cw">
                                      <p:cBhvr override="childStyle">
                                        <p:cTn id="29" dur="250" autoRev="1" fill="remove"/>
                                        <p:tgtEl>
                                          <p:spTgt spid="6"/>
                                        </p:tgtEl>
                                        <p:attrNameLst>
                                          <p:attrName>style.color</p:attrName>
                                        </p:attrNameLst>
                                      </p:cBhvr>
                                      <p:to>
                                        <a:schemeClr val="bg1"/>
                                      </p:to>
                                    </p:animClr>
                                    <p:animClr clrSpc="rgb" dir="cw">
                                      <p:cBhvr>
                                        <p:cTn id="30" dur="250" autoRev="1" fill="remove"/>
                                        <p:tgtEl>
                                          <p:spTgt spid="6"/>
                                        </p:tgtEl>
                                        <p:attrNameLst>
                                          <p:attrName>fillcolor</p:attrName>
                                        </p:attrNameLst>
                                      </p:cBhvr>
                                      <p:to>
                                        <a:schemeClr val="bg1"/>
                                      </p:to>
                                    </p:animClr>
                                    <p:set>
                                      <p:cBhvr>
                                        <p:cTn id="31" dur="250" autoRev="1" fill="remove"/>
                                        <p:tgtEl>
                                          <p:spTgt spid="6"/>
                                        </p:tgtEl>
                                        <p:attrNameLst>
                                          <p:attrName>fill.type</p:attrName>
                                        </p:attrNameLst>
                                      </p:cBhvr>
                                      <p:to>
                                        <p:strVal val="solid"/>
                                      </p:to>
                                    </p:set>
                                    <p:set>
                                      <p:cBhvr>
                                        <p:cTn id="32" dur="250" autoRev="1" fill="remove"/>
                                        <p:tgtEl>
                                          <p:spTgt spid="6"/>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5362"/>
                                        </p:tgtEl>
                                        <p:attrNameLst>
                                          <p:attrName>style.visibility</p:attrName>
                                        </p:attrNameLst>
                                      </p:cBhvr>
                                      <p:to>
                                        <p:strVal val="visible"/>
                                      </p:to>
                                    </p:set>
                                    <p:animEffect transition="in" filter="circle(in)">
                                      <p:cBhvr>
                                        <p:cTn id="44" dur="2000"/>
                                        <p:tgtEl>
                                          <p:spTgt spid="15362"/>
                                        </p:tgtEl>
                                      </p:cBhvr>
                                    </p:animEffect>
                                  </p:childTnLst>
                                </p:cTn>
                              </p:par>
                              <p:par>
                                <p:cTn id="45" presetID="6" presetClass="entr" presetSubtype="16" fill="hold" nodeType="withEffect">
                                  <p:stCondLst>
                                    <p:cond delay="0"/>
                                  </p:stCondLst>
                                  <p:childTnLst>
                                    <p:set>
                                      <p:cBhvr>
                                        <p:cTn id="46" dur="1" fill="hold">
                                          <p:stCondLst>
                                            <p:cond delay="0"/>
                                          </p:stCondLst>
                                        </p:cTn>
                                        <p:tgtEl>
                                          <p:spTgt spid="15364"/>
                                        </p:tgtEl>
                                        <p:attrNameLst>
                                          <p:attrName>style.visibility</p:attrName>
                                        </p:attrNameLst>
                                      </p:cBhvr>
                                      <p:to>
                                        <p:strVal val="visible"/>
                                      </p:to>
                                    </p:set>
                                    <p:animEffect transition="in" filter="circle(in)">
                                      <p:cBhvr>
                                        <p:cTn id="47" dur="2000"/>
                                        <p:tgtEl>
                                          <p:spTgt spid="15364"/>
                                        </p:tgtEl>
                                      </p:cBhvr>
                                    </p:animEffect>
                                  </p:childTnLst>
                                </p:cTn>
                              </p:par>
                              <p:par>
                                <p:cTn id="48" presetID="6" presetClass="entr" presetSubtype="16" fill="hold" nodeType="withEffect">
                                  <p:stCondLst>
                                    <p:cond delay="0"/>
                                  </p:stCondLst>
                                  <p:childTnLst>
                                    <p:set>
                                      <p:cBhvr>
                                        <p:cTn id="49" dur="1" fill="hold">
                                          <p:stCondLst>
                                            <p:cond delay="0"/>
                                          </p:stCondLst>
                                        </p:cTn>
                                        <p:tgtEl>
                                          <p:spTgt spid="15366"/>
                                        </p:tgtEl>
                                        <p:attrNameLst>
                                          <p:attrName>style.visibility</p:attrName>
                                        </p:attrNameLst>
                                      </p:cBhvr>
                                      <p:to>
                                        <p:strVal val="visible"/>
                                      </p:to>
                                    </p:set>
                                    <p:animEffect transition="in" filter="circle(in)">
                                      <p:cBhvr>
                                        <p:cTn id="50" dur="2000"/>
                                        <p:tgtEl>
                                          <p:spTgt spid="15366"/>
                                        </p:tgtEl>
                                      </p:cBhvr>
                                    </p:animEffect>
                                  </p:childTnLst>
                                </p:cTn>
                              </p:par>
                              <p:par>
                                <p:cTn id="51" presetID="6" presetClass="entr" presetSubtype="16" fill="hold" nodeType="withEffect">
                                  <p:stCondLst>
                                    <p:cond delay="0"/>
                                  </p:stCondLst>
                                  <p:childTnLst>
                                    <p:set>
                                      <p:cBhvr>
                                        <p:cTn id="52" dur="1" fill="hold">
                                          <p:stCondLst>
                                            <p:cond delay="0"/>
                                          </p:stCondLst>
                                        </p:cTn>
                                        <p:tgtEl>
                                          <p:spTgt spid="15367"/>
                                        </p:tgtEl>
                                        <p:attrNameLst>
                                          <p:attrName>style.visibility</p:attrName>
                                        </p:attrNameLst>
                                      </p:cBhvr>
                                      <p:to>
                                        <p:strVal val="visible"/>
                                      </p:to>
                                    </p:set>
                                    <p:animEffect transition="in" filter="circle(in)">
                                      <p:cBhvr>
                                        <p:cTn id="53"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smtClean="0"/>
              <a:t>איך נדע מתי מתרחשת תגובה כימית ומתי לא? </a:t>
            </a:r>
            <a:endParaRPr lang="he-IL" dirty="0"/>
          </a:p>
        </p:txBody>
      </p:sp>
      <p:sp>
        <p:nvSpPr>
          <p:cNvPr id="3" name="מציין מיקום תוכן 2"/>
          <p:cNvSpPr>
            <a:spLocks noGrp="1"/>
          </p:cNvSpPr>
          <p:nvPr>
            <p:ph idx="1"/>
          </p:nvPr>
        </p:nvSpPr>
        <p:spPr>
          <a:xfrm>
            <a:off x="4716016" y="2658392"/>
            <a:ext cx="3816424" cy="4154984"/>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he-IL" sz="2400" dirty="0" smtClean="0"/>
              <a:t>בתגובה כימית יסודות עשויים </a:t>
            </a:r>
            <a:r>
              <a:rPr lang="he-IL" sz="2400" b="1" dirty="0" smtClean="0"/>
              <a:t>להתרכב</a:t>
            </a:r>
            <a:r>
              <a:rPr lang="he-IL" sz="2400" dirty="0" smtClean="0"/>
              <a:t> וליצור תרכובת, או </a:t>
            </a:r>
            <a:r>
              <a:rPr lang="he-IL" sz="2400" b="1" dirty="0" smtClean="0"/>
              <a:t>תרכובת יכולה להתפרק</a:t>
            </a:r>
            <a:r>
              <a:rPr lang="he-IL" sz="2400" dirty="0" smtClean="0"/>
              <a:t> וליצור תרכובת פשוטה יותר ו/או יסוד. שינויים אלו כרוכים בדרך כלל בשינויי אנרגיה.</a:t>
            </a:r>
          </a:p>
          <a:p>
            <a:pPr marL="0" indent="0">
              <a:buNone/>
            </a:pPr>
            <a:endParaRPr lang="he-IL" sz="2400" dirty="0"/>
          </a:p>
          <a:p>
            <a:pPr marL="0" indent="0">
              <a:buNone/>
            </a:pPr>
            <a:r>
              <a:rPr lang="he-IL" sz="2400" dirty="0" smtClean="0"/>
              <a:t>מיד נראה דוגמאות </a:t>
            </a:r>
            <a:endParaRPr lang="en-US" sz="2400" dirty="0" smtClean="0"/>
          </a:p>
          <a:p>
            <a:endParaRPr lang="he-IL" sz="2400" dirty="0"/>
          </a:p>
        </p:txBody>
      </p:sp>
      <p:sp>
        <p:nvSpPr>
          <p:cNvPr id="4" name="מלבן 3"/>
          <p:cNvSpPr/>
          <p:nvPr/>
        </p:nvSpPr>
        <p:spPr>
          <a:xfrm>
            <a:off x="5724128" y="1718657"/>
            <a:ext cx="18722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dirty="0" smtClean="0"/>
              <a:t>תגובה כימית </a:t>
            </a:r>
            <a:endParaRPr lang="he-IL" dirty="0"/>
          </a:p>
        </p:txBody>
      </p:sp>
      <p:sp>
        <p:nvSpPr>
          <p:cNvPr id="5" name="מלבן 4"/>
          <p:cNvSpPr/>
          <p:nvPr/>
        </p:nvSpPr>
        <p:spPr>
          <a:xfrm>
            <a:off x="2347843" y="1718657"/>
            <a:ext cx="1872208"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smtClean="0"/>
              <a:t>לא תגובה כימית!</a:t>
            </a:r>
            <a:endParaRPr lang="he-IL" dirty="0"/>
          </a:p>
        </p:txBody>
      </p:sp>
      <p:sp>
        <p:nvSpPr>
          <p:cNvPr id="6" name="מלבן 5"/>
          <p:cNvSpPr/>
          <p:nvPr/>
        </p:nvSpPr>
        <p:spPr>
          <a:xfrm>
            <a:off x="1043608" y="2636912"/>
            <a:ext cx="3672408"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he-IL" sz="2400" dirty="0" smtClean="0"/>
              <a:t>כשלא חל שינוי בקשרים הכימיים בתוך המולקולות, אלא רק בקשרים שבין </a:t>
            </a:r>
            <a:r>
              <a:rPr lang="he-IL" sz="2400" dirty="0" err="1" smtClean="0"/>
              <a:t>המולוקולות</a:t>
            </a:r>
            <a:r>
              <a:rPr lang="he-IL" sz="2400" dirty="0" smtClean="0"/>
              <a:t>. </a:t>
            </a:r>
          </a:p>
          <a:p>
            <a:endParaRPr lang="he-IL" sz="2400" dirty="0"/>
          </a:p>
          <a:p>
            <a:r>
              <a:rPr lang="he-IL" sz="2400" dirty="0" smtClean="0"/>
              <a:t>כמו למשל במעבר ממצב צבירה אחד לשני. </a:t>
            </a:r>
          </a:p>
          <a:p>
            <a:endParaRPr lang="he-IL" sz="2400" dirty="0"/>
          </a:p>
          <a:p>
            <a:r>
              <a:rPr lang="he-IL" sz="2400" dirty="0" smtClean="0"/>
              <a:t>השינוי הוא רק בהערכות החלקיקים ולא בקשרים הכימיים ביניהם. </a:t>
            </a:r>
            <a:endParaRPr lang="he-IL" sz="2400" dirty="0"/>
          </a:p>
        </p:txBody>
      </p:sp>
      <p:cxnSp>
        <p:nvCxnSpPr>
          <p:cNvPr id="8" name="מחבר ישר 7"/>
          <p:cNvCxnSpPr/>
          <p:nvPr/>
        </p:nvCxnSpPr>
        <p:spPr>
          <a:xfrm>
            <a:off x="4716016" y="1718657"/>
            <a:ext cx="0" cy="5073239"/>
          </a:xfrm>
          <a:prstGeom prst="line">
            <a:avLst/>
          </a:prstGeom>
        </p:spPr>
        <p:style>
          <a:lnRef idx="2">
            <a:schemeClr val="dk1"/>
          </a:lnRef>
          <a:fillRef idx="0">
            <a:schemeClr val="dk1"/>
          </a:fillRef>
          <a:effectRef idx="1">
            <a:schemeClr val="dk1"/>
          </a:effectRef>
          <a:fontRef idx="minor">
            <a:schemeClr val="tx1"/>
          </a:fontRef>
        </p:style>
      </p:cxnSp>
      <p:cxnSp>
        <p:nvCxnSpPr>
          <p:cNvPr id="9" name="מחבר ישר 8"/>
          <p:cNvCxnSpPr/>
          <p:nvPr/>
        </p:nvCxnSpPr>
        <p:spPr>
          <a:xfrm>
            <a:off x="1223628" y="2636912"/>
            <a:ext cx="730881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473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he-IL" b="1" dirty="0" smtClean="0"/>
              <a:t>אנרגיה בתגובות כימיות</a:t>
            </a:r>
            <a:endParaRPr lang="he-IL" dirty="0"/>
          </a:p>
        </p:txBody>
      </p:sp>
      <p:sp>
        <p:nvSpPr>
          <p:cNvPr id="3" name="מציין מיקום תוכן 2"/>
          <p:cNvSpPr>
            <a:spLocks noGrp="1"/>
          </p:cNvSpPr>
          <p:nvPr>
            <p:ph idx="1"/>
          </p:nvPr>
        </p:nvSpPr>
        <p:spPr>
          <a:xfrm>
            <a:off x="5148064" y="4279927"/>
            <a:ext cx="3548834" cy="1667611"/>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he-IL" sz="2400" dirty="0" smtClean="0"/>
              <a:t>תגובות </a:t>
            </a:r>
            <a:r>
              <a:rPr lang="he-IL" sz="2400" dirty="0"/>
              <a:t>קולטות אנרגיה (</a:t>
            </a:r>
            <a:r>
              <a:rPr lang="he-IL" sz="2400" b="1" dirty="0" err="1"/>
              <a:t>אנדותרמיות</a:t>
            </a:r>
            <a:r>
              <a:rPr lang="he-IL" sz="2400" b="1" dirty="0"/>
              <a:t>)</a:t>
            </a:r>
            <a:r>
              <a:rPr lang="he-IL" sz="2400" dirty="0"/>
              <a:t> – הן תגובות שבמהלכן נקלטת אנרגיה, כגון תהליך הפוטוסינתזה. </a:t>
            </a:r>
          </a:p>
        </p:txBody>
      </p:sp>
      <p:sp>
        <p:nvSpPr>
          <p:cNvPr id="4" name="מלבן 3"/>
          <p:cNvSpPr/>
          <p:nvPr/>
        </p:nvSpPr>
        <p:spPr>
          <a:xfrm>
            <a:off x="467544" y="1764105"/>
            <a:ext cx="820891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e-IL" sz="3200" b="1" dirty="0" smtClean="0"/>
              <a:t>תגובה כימית מלווה בדרך כלל בשינויי אנרגיה</a:t>
            </a:r>
          </a:p>
        </p:txBody>
      </p:sp>
      <p:sp>
        <p:nvSpPr>
          <p:cNvPr id="5" name="מלבן 4"/>
          <p:cNvSpPr/>
          <p:nvPr/>
        </p:nvSpPr>
        <p:spPr>
          <a:xfrm>
            <a:off x="5148064" y="3726336"/>
            <a:ext cx="35283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b="1" dirty="0" smtClean="0"/>
              <a:t>תוך קליטת אנרגיה </a:t>
            </a:r>
            <a:r>
              <a:rPr lang="he-IL" b="1" dirty="0" smtClean="0">
                <a:solidFill>
                  <a:srgbClr val="FF0000"/>
                </a:solidFill>
              </a:rPr>
              <a:t>מהסביבה</a:t>
            </a:r>
          </a:p>
        </p:txBody>
      </p:sp>
      <p:sp>
        <p:nvSpPr>
          <p:cNvPr id="6" name="מלבן 5"/>
          <p:cNvSpPr/>
          <p:nvPr/>
        </p:nvSpPr>
        <p:spPr>
          <a:xfrm>
            <a:off x="611560" y="3736952"/>
            <a:ext cx="376330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he-IL" b="1" dirty="0" smtClean="0"/>
              <a:t>תוך פליטת אנרגיה </a:t>
            </a:r>
            <a:r>
              <a:rPr lang="he-IL" b="1" dirty="0" smtClean="0">
                <a:solidFill>
                  <a:srgbClr val="FF0000"/>
                </a:solidFill>
              </a:rPr>
              <a:t>לסביבה </a:t>
            </a:r>
          </a:p>
        </p:txBody>
      </p:sp>
      <p:sp>
        <p:nvSpPr>
          <p:cNvPr id="7" name="מלבן 6"/>
          <p:cNvSpPr/>
          <p:nvPr/>
        </p:nvSpPr>
        <p:spPr>
          <a:xfrm>
            <a:off x="2540549" y="2290537"/>
            <a:ext cx="4371711" cy="461665"/>
          </a:xfrm>
          <a:prstGeom prst="rect">
            <a:avLst/>
          </a:prstGeom>
        </p:spPr>
        <p:txBody>
          <a:bodyPr wrap="none">
            <a:spAutoFit/>
          </a:bodyPr>
          <a:lstStyle/>
          <a:p>
            <a:pPr algn="ctr"/>
            <a:r>
              <a:rPr lang="he-IL" sz="2400" dirty="0" smtClean="0"/>
              <a:t>חלק מהתגובות הכימיות מתרחשות </a:t>
            </a:r>
          </a:p>
        </p:txBody>
      </p:sp>
      <p:cxnSp>
        <p:nvCxnSpPr>
          <p:cNvPr id="9" name="מחבר חץ ישר 8"/>
          <p:cNvCxnSpPr/>
          <p:nvPr/>
        </p:nvCxnSpPr>
        <p:spPr>
          <a:xfrm flipH="1">
            <a:off x="3203848" y="2752202"/>
            <a:ext cx="698061" cy="7488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מחבר חץ ישר 12"/>
          <p:cNvCxnSpPr/>
          <p:nvPr/>
        </p:nvCxnSpPr>
        <p:spPr>
          <a:xfrm>
            <a:off x="5428907" y="2752202"/>
            <a:ext cx="727269" cy="7488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מלבן 15"/>
          <p:cNvSpPr/>
          <p:nvPr/>
        </p:nvSpPr>
        <p:spPr>
          <a:xfrm>
            <a:off x="611560" y="4377878"/>
            <a:ext cx="376247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he-IL" sz="2400" dirty="0" smtClean="0"/>
              <a:t>תגובות פולטות אנרגיה (</a:t>
            </a:r>
            <a:r>
              <a:rPr lang="he-IL" sz="2400" b="1" dirty="0" err="1" smtClean="0"/>
              <a:t>אקסותרמיות</a:t>
            </a:r>
            <a:r>
              <a:rPr lang="he-IL" sz="2400" b="1" dirty="0" smtClean="0"/>
              <a:t>)</a:t>
            </a:r>
            <a:r>
              <a:rPr lang="he-IL" sz="2400" dirty="0" smtClean="0"/>
              <a:t> – הן תגובות שבמהלכן נפלטת אנרגיה, כגון תגובות שריפה.</a:t>
            </a:r>
            <a:endParaRPr lang="he-IL" sz="24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101387"/>
            <a:ext cx="864096" cy="64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6051959"/>
            <a:ext cx="631986" cy="7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66895" y="5685948"/>
            <a:ext cx="781077" cy="111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78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a:buNone/>
            </a:pPr>
            <a:r>
              <a:rPr lang="he-IL" b="1" dirty="0" smtClean="0"/>
              <a:t>באופן כללי, תגובה כימית כרוכה ביצירה של קשרים כימיים ובפירוק של קשרים כימיים כך שמתרחשת במהלך התגובה גם </a:t>
            </a:r>
            <a:r>
              <a:rPr lang="he-IL" b="1" dirty="0" smtClean="0">
                <a:solidFill>
                  <a:schemeClr val="tx2">
                    <a:lumMod val="60000"/>
                    <a:lumOff val="40000"/>
                  </a:schemeClr>
                </a:solidFill>
              </a:rPr>
              <a:t>קליטה</a:t>
            </a:r>
            <a:r>
              <a:rPr lang="he-IL" b="1" dirty="0" smtClean="0"/>
              <a:t> וגם </a:t>
            </a:r>
            <a:r>
              <a:rPr lang="he-IL" b="1" dirty="0" smtClean="0">
                <a:solidFill>
                  <a:srgbClr val="FF0000"/>
                </a:solidFill>
              </a:rPr>
              <a:t>פליטה</a:t>
            </a:r>
            <a:r>
              <a:rPr lang="he-IL" b="1" dirty="0" smtClean="0"/>
              <a:t> של אנרגיה</a:t>
            </a:r>
            <a:r>
              <a:rPr lang="en-US" b="1" dirty="0" smtClean="0"/>
              <a:t>.</a:t>
            </a:r>
            <a:r>
              <a:rPr lang="he-IL" b="1" dirty="0" smtClean="0"/>
              <a:t> </a:t>
            </a:r>
          </a:p>
          <a:p>
            <a:pPr marL="0" indent="0">
              <a:buNone/>
            </a:pPr>
            <a:endParaRPr lang="he-IL" dirty="0"/>
          </a:p>
          <a:p>
            <a:pPr marL="0" indent="0">
              <a:buNone/>
            </a:pPr>
            <a:endParaRPr lang="he-IL" dirty="0" smtClean="0"/>
          </a:p>
        </p:txBody>
      </p:sp>
      <p:sp>
        <p:nvSpPr>
          <p:cNvPr id="4" name="מלבן 3"/>
          <p:cNvSpPr/>
          <p:nvPr/>
        </p:nvSpPr>
        <p:spPr>
          <a:xfrm>
            <a:off x="1547664" y="3861048"/>
            <a:ext cx="676875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e-IL" sz="4000" b="1" dirty="0" smtClean="0"/>
              <a:t>אז איך נדע אם התגובה </a:t>
            </a:r>
            <a:r>
              <a:rPr lang="he-IL" sz="4000" b="1" dirty="0" err="1" smtClean="0"/>
              <a:t>אנדותרמית</a:t>
            </a:r>
            <a:r>
              <a:rPr lang="he-IL" sz="4000" b="1" dirty="0" smtClean="0"/>
              <a:t> או </a:t>
            </a:r>
            <a:r>
              <a:rPr lang="he-IL" sz="4000" b="1" dirty="0" err="1" smtClean="0"/>
              <a:t>אקסותרמית</a:t>
            </a:r>
            <a:r>
              <a:rPr lang="he-IL" sz="4000" b="1" dirty="0" smtClean="0"/>
              <a:t>? </a:t>
            </a:r>
            <a:endParaRPr lang="he-IL" sz="4000" b="1" dirty="0"/>
          </a:p>
        </p:txBody>
      </p:sp>
    </p:spTree>
    <p:extLst>
      <p:ext uri="{BB962C8B-B14F-4D97-AF65-F5344CB8AC3E}">
        <p14:creationId xmlns:p14="http://schemas.microsoft.com/office/powerpoint/2010/main" val="215402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692696"/>
            <a:ext cx="8363272" cy="2116832"/>
          </a:xfrm>
        </p:spPr>
        <p:txBody>
          <a:bodyPr/>
          <a:lstStyle/>
          <a:p>
            <a:pPr marL="0" indent="0" algn="ctr">
              <a:buNone/>
            </a:pPr>
            <a:r>
              <a:rPr lang="he-IL" b="1" dirty="0" smtClean="0"/>
              <a:t>אם בתהליך הכולל נפלטה יותר אנרגיה מאשר נקלטה - התגובה תהיה </a:t>
            </a:r>
            <a:r>
              <a:rPr lang="he-IL" b="1" dirty="0" err="1" smtClean="0"/>
              <a:t>אקסותרמית</a:t>
            </a:r>
            <a:r>
              <a:rPr lang="he-IL" b="1" dirty="0" smtClean="0"/>
              <a:t> ואם בתהליך הכולל נקלטה אנרגיה יותר מאשר נפלטה- התגובה תהיה </a:t>
            </a:r>
            <a:r>
              <a:rPr lang="he-IL" b="1" dirty="0" err="1" smtClean="0"/>
              <a:t>אנדותרמית</a:t>
            </a:r>
            <a:r>
              <a:rPr lang="he-IL" b="1" dirty="0" smtClean="0"/>
              <a:t>. </a:t>
            </a:r>
            <a:endParaRPr lang="he-IL" b="1" dirty="0"/>
          </a:p>
        </p:txBody>
      </p:sp>
      <p:graphicFrame>
        <p:nvGraphicFramePr>
          <p:cNvPr id="17" name="תרשים 16"/>
          <p:cNvGraphicFramePr/>
          <p:nvPr>
            <p:extLst>
              <p:ext uri="{D42A27DB-BD31-4B8C-83A1-F6EECF244321}">
                <p14:modId xmlns:p14="http://schemas.microsoft.com/office/powerpoint/2010/main" val="1104208740"/>
              </p:ext>
            </p:extLst>
          </p:nvPr>
        </p:nvGraphicFramePr>
        <p:xfrm>
          <a:off x="4644008" y="3284984"/>
          <a:ext cx="4098473" cy="3573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תרשים 20"/>
          <p:cNvGraphicFramePr>
            <a:graphicFrameLocks/>
          </p:cNvGraphicFramePr>
          <p:nvPr>
            <p:extLst>
              <p:ext uri="{D42A27DB-BD31-4B8C-83A1-F6EECF244321}">
                <p14:modId xmlns:p14="http://schemas.microsoft.com/office/powerpoint/2010/main" val="475009584"/>
              </p:ext>
            </p:extLst>
          </p:nvPr>
        </p:nvGraphicFramePr>
        <p:xfrm>
          <a:off x="29592" y="3429000"/>
          <a:ext cx="4423478" cy="3284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755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8560" y="5445172"/>
            <a:ext cx="5796136" cy="1200329"/>
          </a:xfrm>
        </p:spPr>
        <p:txBody>
          <a:bodyPr>
            <a:normAutofit fontScale="70000" lnSpcReduction="20000"/>
          </a:bodyPr>
          <a:lstStyle/>
          <a:p>
            <a:pPr marL="0" indent="0">
              <a:buNone/>
            </a:pPr>
            <a:endParaRPr lang="he-IL" dirty="0" smtClean="0"/>
          </a:p>
          <a:p>
            <a:pPr marL="0" indent="0">
              <a:buNone/>
            </a:pPr>
            <a:endParaRPr lang="he-IL" dirty="0"/>
          </a:p>
          <a:p>
            <a:pPr marL="0" indent="0">
              <a:buNone/>
            </a:pPr>
            <a:r>
              <a:rPr lang="he-IL" dirty="0" smtClean="0"/>
              <a:t>וכאשר טמפרטורת הסביבה </a:t>
            </a:r>
            <a:r>
              <a:rPr lang="he-IL" dirty="0" smtClean="0">
                <a:solidFill>
                  <a:schemeClr val="tx2">
                    <a:lumMod val="60000"/>
                    <a:lumOff val="40000"/>
                  </a:schemeClr>
                </a:solidFill>
              </a:rPr>
              <a:t>יורדת</a:t>
            </a:r>
            <a:r>
              <a:rPr lang="he-IL" dirty="0" smtClean="0"/>
              <a:t>, </a:t>
            </a:r>
          </a:p>
          <a:p>
            <a:pPr marL="0" indent="0">
              <a:buNone/>
            </a:pPr>
            <a:r>
              <a:rPr lang="he-IL" dirty="0" smtClean="0"/>
              <a:t>ניתן להסיק שהתגובה </a:t>
            </a:r>
            <a:r>
              <a:rPr lang="he-IL" dirty="0" err="1" smtClean="0"/>
              <a:t>היתה</a:t>
            </a:r>
            <a:r>
              <a:rPr lang="he-IL" dirty="0" smtClean="0"/>
              <a:t> </a:t>
            </a:r>
            <a:r>
              <a:rPr lang="he-IL" dirty="0" err="1" smtClean="0">
                <a:solidFill>
                  <a:schemeClr val="tx2">
                    <a:lumMod val="60000"/>
                    <a:lumOff val="40000"/>
                  </a:schemeClr>
                </a:solidFill>
              </a:rPr>
              <a:t>אנדותרמית</a:t>
            </a:r>
            <a:r>
              <a:rPr lang="he-IL" dirty="0" smtClean="0"/>
              <a:t>. </a:t>
            </a:r>
            <a:endParaRPr lang="en-US" dirty="0" smtClean="0"/>
          </a:p>
          <a:p>
            <a:endParaRPr lang="he-IL" dirty="0" smtClean="0"/>
          </a:p>
          <a:p>
            <a:endParaRPr lang="he-IL" dirty="0"/>
          </a:p>
        </p:txBody>
      </p:sp>
      <p:sp>
        <p:nvSpPr>
          <p:cNvPr id="4" name="מלבן 3"/>
          <p:cNvSpPr/>
          <p:nvPr/>
        </p:nvSpPr>
        <p:spPr>
          <a:xfrm>
            <a:off x="426256" y="332656"/>
            <a:ext cx="828092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e-IL" sz="2400" dirty="0" smtClean="0"/>
              <a:t>שינויים בטמפרטורת </a:t>
            </a:r>
            <a:r>
              <a:rPr lang="he-IL" sz="2400" b="1" dirty="0" smtClean="0"/>
              <a:t>הסביבה </a:t>
            </a:r>
            <a:r>
              <a:rPr lang="he-IL" sz="2400" dirty="0" smtClean="0"/>
              <a:t>יכולים להצביע על סוג</a:t>
            </a:r>
            <a:r>
              <a:rPr lang="he-IL" sz="2400" b="1" dirty="0" smtClean="0"/>
              <a:t> </a:t>
            </a:r>
            <a:r>
              <a:rPr lang="he-IL" sz="2400" dirty="0" smtClean="0"/>
              <a:t>התגובה. </a:t>
            </a:r>
          </a:p>
        </p:txBody>
      </p:sp>
      <p:sp>
        <p:nvSpPr>
          <p:cNvPr id="5" name="מלבן 4"/>
          <p:cNvSpPr/>
          <p:nvPr/>
        </p:nvSpPr>
        <p:spPr>
          <a:xfrm>
            <a:off x="5580112" y="5951021"/>
            <a:ext cx="3456383" cy="646331"/>
          </a:xfrm>
          <a:prstGeom prst="rect">
            <a:avLst/>
          </a:prstGeom>
        </p:spPr>
        <p:txBody>
          <a:bodyPr wrap="square">
            <a:spAutoFit/>
          </a:bodyPr>
          <a:lstStyle/>
          <a:p>
            <a:r>
              <a:rPr lang="he-IL" dirty="0" smtClean="0"/>
              <a:t>כאשר טמפרטורת הסביבה </a:t>
            </a:r>
            <a:r>
              <a:rPr lang="he-IL" dirty="0" smtClean="0">
                <a:solidFill>
                  <a:srgbClr val="FF0000"/>
                </a:solidFill>
              </a:rPr>
              <a:t>עולה</a:t>
            </a:r>
            <a:r>
              <a:rPr lang="he-IL" dirty="0" smtClean="0"/>
              <a:t> ניתן להסיק שהתגובה </a:t>
            </a:r>
            <a:r>
              <a:rPr lang="he-IL" dirty="0" err="1" smtClean="0"/>
              <a:t>היתה</a:t>
            </a:r>
            <a:r>
              <a:rPr lang="he-IL" dirty="0" smtClean="0"/>
              <a:t> </a:t>
            </a:r>
            <a:r>
              <a:rPr lang="he-IL" dirty="0" err="1" smtClean="0">
                <a:solidFill>
                  <a:srgbClr val="FF0000"/>
                </a:solidFill>
              </a:rPr>
              <a:t>אקסותרמית</a:t>
            </a:r>
            <a:r>
              <a:rPr lang="he-IL" dirty="0" smtClean="0"/>
              <a:t> </a:t>
            </a:r>
          </a:p>
        </p:txBody>
      </p:sp>
      <p:pic>
        <p:nvPicPr>
          <p:cNvPr id="18434" name="Picture 2" descr="http://faculty.lacitycollege.edu/boanta/pictures/girl_shaking_science_experiment_hg_clr.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013176"/>
            <a:ext cx="12287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53" y="1041839"/>
            <a:ext cx="8075463" cy="39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38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548680"/>
            <a:ext cx="8229600" cy="128701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he-IL" b="1" dirty="0" smtClean="0"/>
              <a:t>דוגמאות לסוגי תגובות כימיות מייצגות ולאופן שבו מנסחים אותן </a:t>
            </a:r>
            <a:endParaRPr lang="he-IL" dirty="0"/>
          </a:p>
        </p:txBody>
      </p:sp>
      <p:sp>
        <p:nvSpPr>
          <p:cNvPr id="3" name="מציין מיקום תוכן 2"/>
          <p:cNvSpPr>
            <a:spLocks noGrp="1"/>
          </p:cNvSpPr>
          <p:nvPr>
            <p:ph idx="1"/>
          </p:nvPr>
        </p:nvSpPr>
        <p:spPr/>
        <p:txBody>
          <a:bodyPr/>
          <a:lstStyle/>
          <a:p>
            <a:pPr marL="0" indent="0" algn="ctr">
              <a:buNone/>
            </a:pPr>
            <a:r>
              <a:rPr lang="he-IL" sz="2800" b="1" dirty="0" smtClean="0"/>
              <a:t>תגובה </a:t>
            </a:r>
            <a:r>
              <a:rPr lang="he-IL" sz="2800" b="1" dirty="0"/>
              <a:t>כימית ניתן לייצג באמצעות ניסוח הכולל את הנוסחאות המתאימות</a:t>
            </a:r>
            <a:r>
              <a:rPr lang="he-IL" sz="2800" dirty="0"/>
              <a:t>. </a:t>
            </a:r>
            <a:endParaRPr lang="he-IL" sz="2800" dirty="0" smtClean="0"/>
          </a:p>
          <a:p>
            <a:pPr marL="0" indent="0">
              <a:buNone/>
            </a:pPr>
            <a:endParaRPr lang="he-IL" sz="2800" dirty="0" smtClean="0"/>
          </a:p>
          <a:p>
            <a:pPr marL="0" indent="0">
              <a:buNone/>
            </a:pPr>
            <a:endParaRPr lang="he-IL" sz="2800" dirty="0"/>
          </a:p>
          <a:p>
            <a:pPr marL="0" indent="0" algn="ctr">
              <a:buNone/>
            </a:pPr>
            <a:r>
              <a:rPr lang="he-IL" sz="2800" b="1" dirty="0" smtClean="0"/>
              <a:t>בצד </a:t>
            </a:r>
            <a:r>
              <a:rPr lang="he-IL" sz="2800" b="1" dirty="0"/>
              <a:t>שמאל רושמים את נוסחאות המגיב(ים) </a:t>
            </a:r>
            <a:endParaRPr lang="he-IL" sz="2800" b="1" dirty="0" smtClean="0"/>
          </a:p>
          <a:p>
            <a:pPr marL="0" indent="0" algn="ctr">
              <a:buNone/>
            </a:pPr>
            <a:r>
              <a:rPr lang="he-IL" sz="2800" b="1" dirty="0" smtClean="0"/>
              <a:t>ומימין </a:t>
            </a:r>
            <a:r>
              <a:rPr lang="he-IL" sz="2800" b="1" dirty="0"/>
              <a:t>את נוסחאות התוצר(ים). </a:t>
            </a:r>
            <a:endParaRPr lang="he-IL" sz="2800" b="1" dirty="0" smtClean="0"/>
          </a:p>
          <a:p>
            <a:pPr marL="0" indent="0" algn="ctr">
              <a:buNone/>
            </a:pPr>
            <a:endParaRPr lang="he-IL" sz="2800" dirty="0"/>
          </a:p>
          <a:p>
            <a:pPr marL="0" indent="0" algn="ctr">
              <a:buNone/>
            </a:pPr>
            <a:r>
              <a:rPr lang="he-IL" sz="2800" dirty="0" smtClean="0"/>
              <a:t>ביניהם </a:t>
            </a:r>
            <a:r>
              <a:rPr lang="he-IL" sz="2800" dirty="0"/>
              <a:t>חץ המכוון </a:t>
            </a:r>
            <a:r>
              <a:rPr lang="he-IL" sz="2800" dirty="0" err="1"/>
              <a:t>מה"מגיבים</a:t>
            </a:r>
            <a:r>
              <a:rPr lang="he-IL" sz="2800" dirty="0"/>
              <a:t>" ל"תוצרים".</a:t>
            </a:r>
            <a:r>
              <a:rPr lang="he-IL" sz="2800" b="1" dirty="0"/>
              <a:t> </a:t>
            </a:r>
            <a:endParaRPr lang="en-US" sz="2800" dirty="0"/>
          </a:p>
          <a:p>
            <a:endParaRPr lang="he-IL"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867783"/>
            <a:ext cx="1319899" cy="5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848910"/>
            <a:ext cx="14835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חץ ימינה 3"/>
          <p:cNvSpPr/>
          <p:nvPr/>
        </p:nvSpPr>
        <p:spPr>
          <a:xfrm>
            <a:off x="3961634" y="2974924"/>
            <a:ext cx="912349" cy="252028"/>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90954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smtClean="0"/>
              <a:t>דוגמאות לסוגי תגובות כימיות מייצגות ולאופן שבו מנסחים אותן </a:t>
            </a:r>
            <a:endParaRPr lang="he-IL" dirty="0"/>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27" t="22768" r="25682" b="30407"/>
          <a:stretch/>
        </p:blipFill>
        <p:spPr bwMode="auto">
          <a:xfrm>
            <a:off x="395536" y="1916832"/>
            <a:ext cx="830410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63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4881</TotalTime>
  <Words>729</Words>
  <Application>Microsoft Office PowerPoint</Application>
  <PresentationFormat>‫הצגה על המסך (4:3)</PresentationFormat>
  <Paragraphs>70</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זרימה</vt:lpstr>
      <vt:lpstr>חומר בשינוי – תגובות כימיות  </vt:lpstr>
      <vt:lpstr>תגובות כימיות </vt:lpstr>
      <vt:lpstr>איך נדע מתי מתרחשת תגובה כימית ומתי לא? </vt:lpstr>
      <vt:lpstr>אנרגיה בתגובות כימיות</vt:lpstr>
      <vt:lpstr>מצגת של PowerPoint</vt:lpstr>
      <vt:lpstr>מצגת של PowerPoint</vt:lpstr>
      <vt:lpstr>מצגת של PowerPoint</vt:lpstr>
      <vt:lpstr>דוגמאות לסוגי תגובות כימיות מייצגות ולאופן שבו מנסחים אותן </vt:lpstr>
      <vt:lpstr>דוגמאות לסוגי תגובות כימיות מייצגות ולאופן שבו מנסחים אותן </vt:lpstr>
      <vt:lpstr>1. התרכבות:</vt:lpstr>
      <vt:lpstr>ניסוח תגובת בעירה (שריפה) של מגנזיום – </vt:lpstr>
      <vt:lpstr>2. פירוק:  תגובה של פירוק תרכובת ליסודותיה</vt:lpstr>
      <vt:lpstr>3. תגובות משולבת של פירוק והתרכבות: </vt:lpstr>
      <vt:lpstr>דוגמא נוספת:</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57</cp:revision>
  <dcterms:created xsi:type="dcterms:W3CDTF">2011-10-20T07:46:22Z</dcterms:created>
  <dcterms:modified xsi:type="dcterms:W3CDTF">2024-01-08T13:30:11Z</dcterms:modified>
</cp:coreProperties>
</file>