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0" r:id="rId4"/>
    <p:sldId id="262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כותרת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6" name="מציין מיקום של תאריך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10E-6DFB-471E-AD1C-25CDB32E070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DA1A1A-2AE6-49BD-986A-428026F8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10E-6DFB-471E-AD1C-25CDB32E070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1A1A-2AE6-49BD-986A-428026F8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10E-6DFB-471E-AD1C-25CDB32E070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1A1A-2AE6-49BD-986A-428026F8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7" name="מציין מיקום תוכן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10E-6DFB-471E-AD1C-25CDB32E070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DA1A1A-2AE6-49BD-986A-428026F8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9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10E-6DFB-471E-AD1C-25CDB32E070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1A1A-2AE6-49BD-986A-428026F814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10E-6DFB-471E-AD1C-25CDB32E070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1A1A-2AE6-49BD-986A-428026F8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כותרת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25" name="מציין מיקום טקסט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8" name="מציין מיקום תוכן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10E-6DFB-471E-AD1C-25CDB32E070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DA1A1A-2AE6-49BD-986A-428026F814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10E-6DFB-471E-AD1C-25CDB32E070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1A1A-2AE6-49BD-986A-428026F8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10E-6DFB-471E-AD1C-25CDB32E070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1A1A-2AE6-49BD-986A-428026F8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כותרת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10E-6DFB-471E-AD1C-25CDB32E070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29" name="מציין מיקום של כותרת תחתונה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1A1A-2AE6-49BD-986A-428026F81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110E-6DFB-471E-AD1C-25CDB32E070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A1A1A-2AE6-49BD-986A-428026F814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מציין מיקום טקסט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של תאריך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81110E-6DFB-471E-AD1C-25CDB32E0706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28" name="מציין מיקום של כותרת תחתונה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DA1A1A-2AE6-49BD-986A-428026F814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מציין מיקום של כותרת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		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Рисунок 3" descr="י ר - רבינוביץ  - קבלה 15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6225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99792" y="439579"/>
            <a:ext cx="614943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ru-RU" sz="2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י.ר</a:t>
            </a:r>
            <a:r>
              <a:rPr kumimoji="0" lang="he-IL" alt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avid" pitchFamily="34" charset="-79"/>
                <a:ea typeface="Times New Roman" pitchFamily="18" charset="0"/>
                <a:cs typeface="David" pitchFamily="34" charset="-79"/>
              </a:rPr>
              <a:t>. – חומרים מסוכנים, הדרכות, ממונה בטיחות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092529" y="1196752"/>
            <a:ext cx="6958957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םווסו</a:t>
            </a:r>
            <a:r>
              <a:rPr lang="he-I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מניעת תאונות גדלות</a:t>
            </a:r>
            <a:endParaRPr lang="he-I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s://upload.wikimedia.org/wikipedia/commons/thumb/d/df/SEVESO-1976.jpg/275px-SEVESO-19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2852936"/>
            <a:ext cx="26193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3/3d/Dioxin-3D-Ball-and-Stick.png/220px-Dioxin-3D-Ball-and-S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2095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2697874" y="5579948"/>
            <a:ext cx="4538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David" panose="020E0502060401010101" pitchFamily="34" charset="-79"/>
                <a:cs typeface="David" panose="020E0502060401010101" pitchFamily="34" charset="-79"/>
              </a:rPr>
              <a:t>2,3,7,8-Tetrachlorodibenzodioxin</a:t>
            </a:r>
            <a:endParaRPr lang="ru-RU" sz="2400" dirty="0">
              <a:cs typeface="David" panose="020E0502060401010101" pitchFamily="34" charset="-79"/>
            </a:endParaRPr>
          </a:p>
        </p:txBody>
      </p:sp>
      <p:pic>
        <p:nvPicPr>
          <p:cNvPr id="1032" name="Picture 8" descr="File:2,3,7,8-tetrachlorodibenzo(b,e)(1,4)dioxine 200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53297"/>
            <a:ext cx="21907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חומרים מסוכנים – YS-LT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20888"/>
            <a:ext cx="1799767" cy="17997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6838"/>
            <a:ext cx="8352928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886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דירקטיבה </a:t>
            </a:r>
            <a:r>
              <a:rPr lang="en-US" sz="2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SEVESO</a:t>
            </a:r>
            <a:endParaRPr lang="ru-RU" sz="2800" b="1" dirty="0">
              <a:solidFill>
                <a:srgbClr val="FF0000"/>
              </a:solidFill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11560" y="1340768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ההוראה נקראת על שם אסון שהתרחש באיטליה ב-1976, ליד הכפר </a:t>
            </a:r>
            <a:r>
              <a:rPr lang="he-IL" sz="3200" b="1" dirty="0" err="1">
                <a:latin typeface="David" panose="020E0502060401010101" pitchFamily="34" charset="-79"/>
                <a:cs typeface="David" panose="020E0502060401010101" pitchFamily="34" charset="-79"/>
              </a:rPr>
              <a:t>סווסו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Seveso). 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lang="en-US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האסון 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התרחש בעקבות דליפה ענקית של החומר 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המסוכן</a:t>
            </a:r>
            <a:r>
              <a:rPr lang="en-US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algn="r" rtl="1"/>
            <a:r>
              <a:rPr lang="en-US" sz="3200" b="1" dirty="0">
                <a:solidFill>
                  <a:srgbClr val="000000"/>
                </a:solidFill>
                <a:latin typeface="Arial"/>
              </a:rPr>
              <a:t>2,3,7,8-Tetrachlorodibenzodioxin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אשר גרמה למאות אנשים לחלות, בעיקר במחלות עור. בנוסף, כ- 3,300 בעלי חיים מתו בעקבות הדליפה, ועוד 80,000 נשחתו על כחלק מהמאמץ למנוע המשך הרעלה בשרשרת המזון. </a:t>
            </a:r>
            <a:endParaRPr lang="ru-RU" sz="3200" b="1" dirty="0">
              <a:cs typeface="David" panose="020E0502060401010101" pitchFamily="34" charset="-79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3" y="5362179"/>
            <a:ext cx="9509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5361386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17" y="5301208"/>
            <a:ext cx="395128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407712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3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EV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SEVES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SEVES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02237"/>
            <a:ext cx="8288089" cy="555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7"/>
          <p:cNvSpPr/>
          <p:nvPr/>
        </p:nvSpPr>
        <p:spPr>
          <a:xfrm>
            <a:off x="251520" y="69269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דירקטיבת </a:t>
            </a:r>
            <a:r>
              <a:rPr lang="he-IL" sz="3200" b="1" dirty="0" err="1">
                <a:latin typeface="David" panose="020E0502060401010101" pitchFamily="34" charset="-79"/>
                <a:cs typeface="David" panose="020E0502060401010101" pitchFamily="34" charset="-79"/>
              </a:rPr>
              <a:t>סווסו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en-US" sz="3200" b="1" dirty="0">
                <a:latin typeface="David" panose="020E0502060401010101" pitchFamily="34" charset="-79"/>
                <a:cs typeface="David" panose="020E0502060401010101" pitchFamily="34" charset="-79"/>
              </a:rPr>
              <a:t>Seveso-Directive: </a:t>
            </a:r>
            <a:r>
              <a:rPr lang="en-US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מדיניות 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האיחוד האירופי בכל הנוגע לסיווג, אחסון ושימוש בחומרים ובכימיקלים מסוכנים. ההוראה עוסקת בדרכי מניעה, היערכות ותגובה לאירועי חומרים מסוכנים.</a:t>
            </a:r>
          </a:p>
          <a:p>
            <a:pPr algn="r"/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דירקטיבת </a:t>
            </a:r>
            <a:r>
              <a:rPr lang="he-IL" sz="3200" b="1" dirty="0" err="1">
                <a:latin typeface="David" panose="020E0502060401010101" pitchFamily="34" charset="-79"/>
                <a:cs typeface="David" panose="020E0502060401010101" pitchFamily="34" charset="-79"/>
              </a:rPr>
              <a:t>סווסו</a:t>
            </a: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 חלה על יותר מ-10,000 מפעלי תעשייה באיחוד האירופי שמשתמשים או מחזיקים חומרים מסוכנים בכמויות גדולות. מרבית המפעלים האלה משתייכים לענפי הכימיה, הפטרוכימיה, הלוגיסטיקה וזיקוק המתכת.</a:t>
            </a:r>
          </a:p>
        </p:txBody>
      </p:sp>
    </p:spTree>
    <p:extLst>
      <p:ext uri="{BB962C8B-B14F-4D97-AF65-F5344CB8AC3E}">
        <p14:creationId xmlns:p14="http://schemas.microsoft.com/office/powerpoint/2010/main" val="17377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0342"/>
            <a:ext cx="8352928" cy="637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03338"/>
            <a:ext cx="8486775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2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Круг, изображающий «непрерывный цикл улучшения для предотвращения крупных аварий»"/>
          <p:cNvPicPr/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768752" cy="4036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מלבן 3"/>
          <p:cNvSpPr/>
          <p:nvPr/>
        </p:nvSpPr>
        <p:spPr>
          <a:xfrm>
            <a:off x="1907704" y="4797152"/>
            <a:ext cx="6013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מחזור שיפור מתמשך למניעת תאונות גדולות</a:t>
            </a:r>
            <a:endParaRPr lang="ru-RU" sz="2800" b="1" dirty="0"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573325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b="1" dirty="0" smtClean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מניע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</a:t>
            </a:r>
            <a: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הכנה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</a:t>
            </a:r>
            <a:r>
              <a:rPr lang="he-IL" sz="36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תגובה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</a:t>
            </a:r>
            <a:r>
              <a:rPr lang="he-IL" sz="3600" b="1" dirty="0" smtClean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למידה </a:t>
            </a:r>
            <a:endParaRPr lang="ru-RU" sz="3600" b="1" dirty="0">
              <a:solidFill>
                <a:srgbClr val="00B0F0"/>
              </a:solidFill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80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טרק">
  <a:themeElements>
    <a:clrScheme name="טרק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טר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טרק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148</Words>
  <Application>Microsoft Office PowerPoint</Application>
  <PresentationFormat>‫הצגה על המסך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6" baseType="lpstr">
      <vt:lpstr>טרק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17</cp:revision>
  <dcterms:created xsi:type="dcterms:W3CDTF">2020-01-11T16:02:50Z</dcterms:created>
  <dcterms:modified xsi:type="dcterms:W3CDTF">2024-01-06T10:15:22Z</dcterms:modified>
</cp:coreProperties>
</file>