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399" r:id="rId2"/>
    <p:sldId id="400" r:id="rId3"/>
    <p:sldId id="401" r:id="rId4"/>
    <p:sldId id="420" r:id="rId5"/>
    <p:sldId id="402" r:id="rId6"/>
    <p:sldId id="403" r:id="rId7"/>
    <p:sldId id="396" r:id="rId8"/>
    <p:sldId id="39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1973" autoAdjust="0"/>
    <p:restoredTop sz="94366" autoAdjust="0"/>
  </p:normalViewPr>
  <p:slideViewPr>
    <p:cSldViewPr snapToGrid="0">
      <p:cViewPr varScale="1">
        <p:scale>
          <a:sx n="79" d="100"/>
          <a:sy n="7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4194" y="2290282"/>
            <a:ext cx="3176246" cy="3000139"/>
          </a:xfrm>
        </p:spPr>
        <p:txBody>
          <a:bodyPr>
            <a:normAutofit fontScale="90000"/>
          </a:bodyPr>
          <a:lstStyle/>
          <a:p>
            <a:pPr algn="l"/>
            <a:r>
              <a:rPr lang="he-IL" sz="4800" dirty="0"/>
              <a:t>עבודות פיצוץ</a:t>
            </a:r>
            <a:br>
              <a:rPr lang="en-US" sz="4800" dirty="0"/>
            </a:br>
            <a:r>
              <a:rPr lang="he-IL" sz="4800" dirty="0"/>
              <a:t>תת-מימי</a:t>
            </a:r>
            <a:br>
              <a:rPr lang="he-IL" sz="4800" dirty="0"/>
            </a:br>
            <a:br>
              <a:rPr lang="he-IL" sz="4800" dirty="0"/>
            </a:br>
            <a:r>
              <a:rPr lang="he-IL" sz="4800" dirty="0"/>
              <a:t>מרצה –ניסים</a:t>
            </a: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1028" name="Picture 4" descr="תוצאת תמונה עבור Use of explosives at sea">
            <a:extLst>
              <a:ext uri="{FF2B5EF4-FFF2-40B4-BE49-F238E27FC236}">
                <a16:creationId xmlns:a16="http://schemas.microsoft.com/office/drawing/2014/main" id="{39584228-2775-4F81-8BC6-97A6CBB55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7" y="1314922"/>
            <a:ext cx="6667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55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954D8A9-2207-4219-B8E7-E1A76DCB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268" y="744469"/>
            <a:ext cx="3355942" cy="176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n-US" sz="6000" cap="all" dirty="0" err="1"/>
              <a:t>מבנה</a:t>
            </a:r>
            <a:r>
              <a:rPr lang="en-US" sz="6000" cap="all" dirty="0"/>
              <a:t> </a:t>
            </a:r>
            <a:r>
              <a:rPr lang="en-US" sz="6000" cap="all" dirty="0" err="1"/>
              <a:t>הקדח</a:t>
            </a:r>
            <a:endParaRPr lang="en-US" sz="6000" cap="all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A26841E-8C13-4AC4-B06D-5EF14F5AA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1583239"/>
            <a:ext cx="5659222" cy="3890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94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234" y="221524"/>
            <a:ext cx="3656419" cy="5274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sz="3400" dirty="0"/>
              <a:t>כללים ועקרונות לעבודה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866" y="1062446"/>
            <a:ext cx="4346454" cy="5411143"/>
          </a:xfrm>
        </p:spPr>
        <p:txBody>
          <a:bodyPr>
            <a:normAutofit lnSpcReduction="10000"/>
          </a:bodyPr>
          <a:lstStyle/>
          <a:p>
            <a:r>
              <a:rPr lang="he-IL" sz="2400" dirty="0"/>
              <a:t>שימוש בחומרי נפץ בעלי צפיפות גבוהה.</a:t>
            </a:r>
          </a:p>
          <a:p>
            <a:r>
              <a:rPr lang="he-IL" sz="2400" dirty="0"/>
              <a:t>קידוח צפוף של קדחים.</a:t>
            </a:r>
          </a:p>
          <a:p>
            <a:r>
              <a:rPr lang="he-IL" sz="2400" dirty="0"/>
              <a:t>שימוש בחומרי נפץ בעלי רגישות להפעלה על ידי נפץ/פתיל רועם ושהינם עמידים במים (</a:t>
            </a:r>
            <a:r>
              <a:rPr lang="he-IL" sz="2400" dirty="0" err="1"/>
              <a:t>חנמאקס</a:t>
            </a:r>
            <a:r>
              <a:rPr lang="he-IL" sz="2400" dirty="0"/>
              <a:t>, אצבעות </a:t>
            </a:r>
            <a:r>
              <a:rPr lang="he-IL" sz="2400" dirty="0" err="1"/>
              <a:t>אמולסייה</a:t>
            </a:r>
            <a:r>
              <a:rPr lang="he-IL" sz="2400" dirty="0"/>
              <a:t>)</a:t>
            </a:r>
          </a:p>
          <a:p>
            <a:r>
              <a:rPr lang="he-IL" sz="2400" dirty="0"/>
              <a:t>שימוש בנפצי השהייה.</a:t>
            </a:r>
          </a:p>
          <a:p>
            <a:r>
              <a:rPr lang="he-IL" sz="2400" dirty="0"/>
              <a:t>המרחק בין הקדחים שווה למרחק בין השורות(בדומה </a:t>
            </a:r>
            <a:r>
              <a:rPr lang="he-IL" sz="2400" dirty="0" err="1"/>
              <a:t>לאיזור</a:t>
            </a:r>
            <a:r>
              <a:rPr lang="he-IL" sz="2400" dirty="0"/>
              <a:t> מאוכלס)</a:t>
            </a:r>
          </a:p>
          <a:p>
            <a:r>
              <a:rPr lang="he-IL" sz="2400" dirty="0"/>
              <a:t>סתימה בקדח שווה למרווח בין הקדחים לחלק ל-2 </a:t>
            </a:r>
            <a:r>
              <a:rPr lang="en-US" sz="2400" u="sng" dirty="0"/>
              <a:t>v</a:t>
            </a:r>
            <a:endParaRPr lang="he-IL" sz="2400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he-IL" sz="2400" dirty="0"/>
              <a:t>קידוח מעל הדרוש באורך </a:t>
            </a:r>
            <a:r>
              <a:rPr lang="en-US" sz="2400" dirty="0"/>
              <a:t>v</a:t>
            </a:r>
          </a:p>
          <a:p>
            <a:endParaRPr lang="he-IL" dirty="0"/>
          </a:p>
          <a:p>
            <a:pPr marL="0" indent="0">
              <a:buNone/>
            </a:pPr>
            <a:endParaRPr lang="he-IL" sz="1700" dirty="0"/>
          </a:p>
          <a:p>
            <a:endParaRPr lang="he-IL" sz="17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6BE67CD-EA24-48EB-AEA2-003D84216465}"/>
              </a:ext>
            </a:extLst>
          </p:cNvPr>
          <p:cNvSpPr txBox="1"/>
          <p:nvPr/>
        </p:nvSpPr>
        <p:spPr>
          <a:xfrm>
            <a:off x="9196251" y="5487777"/>
            <a:ext cx="29046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2</a:t>
            </a:r>
            <a:endParaRPr lang="he-IL" sz="1400" dirty="0"/>
          </a:p>
        </p:txBody>
      </p:sp>
      <p:pic>
        <p:nvPicPr>
          <p:cNvPr id="6" name="תמונה 5" descr="תמונה שמכילה טקסט, לוח ציור&#10;&#10;התיאור נוצר באופן אוטומטי">
            <a:extLst>
              <a:ext uri="{FF2B5EF4-FFF2-40B4-BE49-F238E27FC236}">
                <a16:creationId xmlns:a16="http://schemas.microsoft.com/office/drawing/2014/main" id="{C63732BC-7C33-4FBA-8BE4-F0F513855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9" b="19719"/>
          <a:stretch/>
        </p:blipFill>
        <p:spPr>
          <a:xfrm>
            <a:off x="909701" y="1393715"/>
            <a:ext cx="6589165" cy="3726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3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angle 7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7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DC7485-9610-4A6A-8405-6DA50F7EF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37" y="602023"/>
            <a:ext cx="7702355" cy="58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כותרת 1">
            <a:extLst>
              <a:ext uri="{FF2B5EF4-FFF2-40B4-BE49-F238E27FC236}">
                <a16:creationId xmlns:a16="http://schemas.microsoft.com/office/drawing/2014/main" id="{3E3D7319-BD30-4B9C-94B6-025E2016BE8D}"/>
              </a:ext>
            </a:extLst>
          </p:cNvPr>
          <p:cNvSpPr txBox="1">
            <a:spLocks/>
          </p:cNvSpPr>
          <p:nvPr/>
        </p:nvSpPr>
        <p:spPr>
          <a:xfrm>
            <a:off x="8467469" y="1049297"/>
            <a:ext cx="3296484" cy="5196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r" defTabSz="914400" rtl="1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400" dirty="0"/>
              <a:t>שרוולים של </a:t>
            </a:r>
            <a:r>
              <a:rPr lang="he-IL" sz="3400" dirty="0" err="1"/>
              <a:t>חנמאקס</a:t>
            </a:r>
            <a:endParaRPr lang="he-IL" sz="3400" dirty="0"/>
          </a:p>
        </p:txBody>
      </p:sp>
    </p:spTree>
    <p:extLst>
      <p:ext uri="{BB962C8B-B14F-4D97-AF65-F5344CB8AC3E}">
        <p14:creationId xmlns:p14="http://schemas.microsoft.com/office/powerpoint/2010/main" val="9841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4" y="328086"/>
            <a:ext cx="6456196" cy="6232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sz="4000" dirty="0"/>
              <a:t>נתונים נדרשים טרם תחילת העבודה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1299411"/>
            <a:ext cx="5958837" cy="5332395"/>
          </a:xfrm>
        </p:spPr>
        <p:txBody>
          <a:bodyPr>
            <a:normAutofit/>
          </a:bodyPr>
          <a:lstStyle/>
          <a:p>
            <a:r>
              <a:rPr lang="he-IL" sz="2400" dirty="0"/>
              <a:t>נתונים של </a:t>
            </a:r>
            <a:r>
              <a:rPr lang="he-IL" sz="2400" dirty="0" err="1"/>
              <a:t>איזור</a:t>
            </a:r>
            <a:r>
              <a:rPr lang="he-IL" sz="2400" dirty="0"/>
              <a:t> העבודה (אורך/רוחב/עומק)</a:t>
            </a:r>
          </a:p>
          <a:p>
            <a:r>
              <a:rPr lang="he-IL" sz="2400" dirty="0"/>
              <a:t>קוטר המקדח.</a:t>
            </a:r>
          </a:p>
          <a:p>
            <a:r>
              <a:rPr lang="he-IL" sz="2400" dirty="0"/>
              <a:t>סוג חומר הנפץ והאביזרים </a:t>
            </a:r>
            <a:r>
              <a:rPr lang="he-IL" sz="2400" dirty="0" err="1"/>
              <a:t>הנילווים</a:t>
            </a:r>
            <a:r>
              <a:rPr lang="he-IL" sz="2400" dirty="0"/>
              <a:t> לעבודה.</a:t>
            </a:r>
          </a:p>
          <a:p>
            <a:r>
              <a:rPr lang="he-IL" sz="2400" dirty="0"/>
              <a:t>מספר קדחים שיש לקדוח (שורה וכללי)</a:t>
            </a:r>
          </a:p>
          <a:p>
            <a:r>
              <a:rPr lang="he-IL" sz="2400" dirty="0"/>
              <a:t>מרווח בין קדחים .</a:t>
            </a:r>
          </a:p>
          <a:p>
            <a:r>
              <a:rPr lang="he-IL" sz="2400" dirty="0"/>
              <a:t>עומק הקדח לעבודה.</a:t>
            </a:r>
          </a:p>
          <a:p>
            <a:r>
              <a:rPr lang="he-IL" sz="2400" dirty="0"/>
              <a:t>כמות חומר נפץ לקדח.</a:t>
            </a:r>
          </a:p>
          <a:p>
            <a:r>
              <a:rPr lang="he-IL" sz="2400" dirty="0"/>
              <a:t>כמות חומר נפץ כללית.</a:t>
            </a:r>
          </a:p>
          <a:p>
            <a:r>
              <a:rPr lang="he-IL" sz="2400" dirty="0"/>
              <a:t>גובה הסתימה בקדח.</a:t>
            </a:r>
          </a:p>
          <a:p>
            <a:r>
              <a:rPr lang="he-IL" sz="2400" dirty="0"/>
              <a:t>מס' השהיות מותרות להפעלה יחד (</a:t>
            </a:r>
            <a:r>
              <a:rPr lang="he-IL" sz="2400" dirty="0" err="1"/>
              <a:t>באיזור</a:t>
            </a:r>
            <a:r>
              <a:rPr lang="he-IL" sz="2400" dirty="0"/>
              <a:t> מאוכלס)</a:t>
            </a:r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תוצאת תמונה עבור Drilling at sea">
            <a:extLst>
              <a:ext uri="{FF2B5EF4-FFF2-40B4-BE49-F238E27FC236}">
                <a16:creationId xmlns:a16="http://schemas.microsoft.com/office/drawing/2014/main" id="{36613081-312D-491D-91FF-C3DEF9664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7755" y="639704"/>
            <a:ext cx="2328748" cy="5577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7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83F21F-7180-4906-AF39-62DAD6F3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91" y="415834"/>
            <a:ext cx="1468399" cy="6466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</a:t>
            </a:r>
          </a:p>
        </p:txBody>
      </p:sp>
      <p:sp>
        <p:nvSpPr>
          <p:cNvPr id="135" name="מציין מיקום תוכן 2">
            <a:extLst>
              <a:ext uri="{FF2B5EF4-FFF2-40B4-BE49-F238E27FC236}">
                <a16:creationId xmlns:a16="http://schemas.microsoft.com/office/drawing/2014/main" id="{2936763A-55FF-49F2-81B9-F1CC213C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1676513"/>
            <a:ext cx="4808009" cy="4045018"/>
          </a:xfrm>
        </p:spPr>
        <p:txBody>
          <a:bodyPr>
            <a:normAutofit/>
          </a:bodyPr>
          <a:lstStyle/>
          <a:p>
            <a:r>
              <a:rPr lang="en-US" dirty="0"/>
              <a:t>K1</a:t>
            </a:r>
            <a:r>
              <a:rPr lang="he-IL" dirty="0"/>
              <a:t> –</a:t>
            </a:r>
            <a:r>
              <a:rPr lang="en-US" dirty="0"/>
              <a:t> </a:t>
            </a:r>
            <a:r>
              <a:rPr lang="he-IL" dirty="0"/>
              <a:t>עומק מי הים עד לחומר הטפל (מ’)</a:t>
            </a:r>
          </a:p>
          <a:p>
            <a:r>
              <a:rPr lang="en-US" dirty="0"/>
              <a:t>K2</a:t>
            </a:r>
            <a:r>
              <a:rPr lang="he-IL" dirty="0"/>
              <a:t> –עומק החומר הטפל על ריצפת הסלע  (מ’)</a:t>
            </a:r>
          </a:p>
          <a:p>
            <a:r>
              <a:rPr lang="en-US" dirty="0"/>
              <a:t>K3</a:t>
            </a:r>
            <a:r>
              <a:rPr lang="he-IL" dirty="0"/>
              <a:t> - עומק הסלע לחציבה (מ’)</a:t>
            </a:r>
          </a:p>
          <a:p>
            <a:r>
              <a:rPr lang="en-US" sz="2800" dirty="0"/>
              <a:t>v</a:t>
            </a:r>
            <a:r>
              <a:rPr lang="he-IL" dirty="0"/>
              <a:t> – מרווח בין הקדחים (מ')</a:t>
            </a:r>
          </a:p>
          <a:p>
            <a:r>
              <a:rPr lang="en-US" dirty="0"/>
              <a:t>d</a:t>
            </a:r>
            <a:r>
              <a:rPr lang="he-IL" dirty="0"/>
              <a:t> -קוטר הקדח (ס"מ)</a:t>
            </a:r>
          </a:p>
          <a:p>
            <a:r>
              <a:rPr lang="en-US" dirty="0"/>
              <a:t>-q</a:t>
            </a:r>
            <a:r>
              <a:rPr lang="he-IL" dirty="0"/>
              <a:t>כמות חומר נפץ ספציפית למטר קוב סלע (ק"ג /מ"ק סלע)</a:t>
            </a:r>
          </a:p>
          <a:p>
            <a:r>
              <a:rPr lang="en-US" dirty="0"/>
              <a:t>r</a:t>
            </a:r>
            <a:r>
              <a:rPr lang="he-IL" dirty="0"/>
              <a:t> -צפיפות טעינה של חומר הנפץ (גר'/סמ"ק)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sz="1700" dirty="0"/>
          </a:p>
          <a:p>
            <a:endParaRPr lang="he-IL" sz="1700" dirty="0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E54F95DA-CA77-48F7-8849-41E08D0FE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18" y="765053"/>
            <a:ext cx="4596782" cy="4956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006" y="147619"/>
            <a:ext cx="4096496" cy="60666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207E27-0E75-40C6-BDDB-4960305D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7" y="1665675"/>
            <a:ext cx="11025051" cy="4847168"/>
          </a:xfrm>
        </p:spPr>
        <p:txBody>
          <a:bodyPr>
            <a:noAutofit/>
          </a:bodyPr>
          <a:lstStyle/>
          <a:p>
            <a:endParaRPr lang="he-IL" sz="2800" dirty="0"/>
          </a:p>
          <a:p>
            <a:endParaRPr lang="he-IL" sz="2800" dirty="0"/>
          </a:p>
          <a:p>
            <a:endParaRPr lang="he-IL" sz="2800" dirty="0"/>
          </a:p>
          <a:p>
            <a:pPr marL="0" indent="0">
              <a:buNone/>
            </a:pPr>
            <a:endParaRPr lang="he-IL" sz="3200" dirty="0">
              <a:hlinkClick r:id="" action="ppaction://noaction"/>
            </a:endParaRPr>
          </a:p>
          <a:p>
            <a:pPr marL="0" indent="0">
              <a:buNone/>
            </a:pPr>
            <a:endParaRPr lang="he-IL" sz="3200" dirty="0">
              <a:hlinkClick r:id="" action="ppaction://noaction"/>
            </a:endParaRPr>
          </a:p>
          <a:p>
            <a:pPr marL="0" indent="0">
              <a:buNone/>
            </a:pPr>
            <a:endParaRPr lang="he-IL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220A7FC4-FC07-41BC-BCEE-D961683FE7DD}"/>
              </a:ext>
            </a:extLst>
          </p:cNvPr>
          <p:cNvSpPr/>
          <p:nvPr/>
        </p:nvSpPr>
        <p:spPr>
          <a:xfrm>
            <a:off x="5924318" y="3549135"/>
            <a:ext cx="29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02179805-5802-41CE-9D40-BD97A450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3" y="853698"/>
            <a:ext cx="8547333" cy="1707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44D08C34-2398-4DEB-B33C-9A4BE75E1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930" y="2430759"/>
            <a:ext cx="9577646" cy="1152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תמונה 17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968FD20E-734D-46F4-BEC8-A82922D66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537" y="3738131"/>
            <a:ext cx="8547333" cy="853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תמונה 19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2B48BD11-325D-42D2-9D1B-57D7483F6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842" y="4675447"/>
            <a:ext cx="8907028" cy="981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תמונה 21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42CCDD4B-7A08-484D-8924-28C2137FF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4842" y="5754067"/>
            <a:ext cx="8907028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5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1171"/>
            <a:ext cx="5751675" cy="60666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r>
              <a:rPr lang="en-US" dirty="0"/>
              <a:t> -</a:t>
            </a:r>
            <a:r>
              <a:rPr lang="he-IL" dirty="0"/>
              <a:t>המשך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תמונה 3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8992216-774E-4855-A02B-ED7E8B301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478" y="3518675"/>
            <a:ext cx="8907028" cy="96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 descr="תמונה שמכילה אובייקט&#10;&#10;התיאור נוצר באופן אוטומטי">
            <a:extLst>
              <a:ext uri="{FF2B5EF4-FFF2-40B4-BE49-F238E27FC236}">
                <a16:creationId xmlns:a16="http://schemas.microsoft.com/office/drawing/2014/main" id="{00C84712-A444-4D16-A78D-30C785A63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478" y="2398731"/>
            <a:ext cx="8907028" cy="792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4E969F0C-8C2E-4E34-9709-81611B5F6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478" y="1124518"/>
            <a:ext cx="8907028" cy="823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2E776C43-658A-458C-BCE8-78F4D5B75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478" y="4736144"/>
            <a:ext cx="904115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235</Words>
  <Application>Microsoft Office PowerPoint</Application>
  <PresentationFormat>מסך רחב</PresentationFormat>
  <Paragraphs>44</Paragraphs>
  <Slides>8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1" baseType="lpstr">
      <vt:lpstr>Franklin Gothic Book</vt:lpstr>
      <vt:lpstr>Wingdings</vt:lpstr>
      <vt:lpstr>חיתוך</vt:lpstr>
      <vt:lpstr>עבודות פיצוץ תת-מימי  מרצה –ניסים  </vt:lpstr>
      <vt:lpstr>מבנה הקדח</vt:lpstr>
      <vt:lpstr>כללים ועקרונות לעבודה</vt:lpstr>
      <vt:lpstr>מצגת של PowerPoint‏</vt:lpstr>
      <vt:lpstr>נתונים נדרשים טרם תחילת העבודה </vt:lpstr>
      <vt:lpstr>מושגים </vt:lpstr>
      <vt:lpstr>שלבי ביצוע החישובים   </vt:lpstr>
      <vt:lpstr>שלבי ביצוע החישובים -המשך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עבודות פיצוץ איזור מאוכלס  מרצה- ניסים מור</dc:title>
  <dc:creator>ניסים מור</dc:creator>
  <cp:lastModifiedBy>ניסים מור</cp:lastModifiedBy>
  <cp:revision>176</cp:revision>
  <dcterms:created xsi:type="dcterms:W3CDTF">2019-09-29T11:14:46Z</dcterms:created>
  <dcterms:modified xsi:type="dcterms:W3CDTF">2021-12-19T06:33:49Z</dcterms:modified>
</cp:coreProperties>
</file>