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372" r:id="rId2"/>
    <p:sldId id="419" r:id="rId3"/>
    <p:sldId id="391" r:id="rId4"/>
    <p:sldId id="389" r:id="rId5"/>
    <p:sldId id="395" r:id="rId6"/>
    <p:sldId id="390" r:id="rId7"/>
    <p:sldId id="392" r:id="rId8"/>
    <p:sldId id="394" r:id="rId9"/>
    <p:sldId id="382" r:id="rId10"/>
    <p:sldId id="438" r:id="rId11"/>
    <p:sldId id="42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סגנון בהיר 3 - הדגשה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סגנון ביניים 1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סגנון בהיר 3 - הדגשה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סגנון ביניים 3 - 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סגנון בהיר 2 - הדגשה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סגנון ביניים 1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1973" autoAdjust="0"/>
    <p:restoredTop sz="94366" autoAdjust="0"/>
  </p:normalViewPr>
  <p:slideViewPr>
    <p:cSldViewPr snapToGrid="0">
      <p:cViewPr varScale="1">
        <p:scale>
          <a:sx n="77" d="100"/>
          <a:sy n="77" d="100"/>
        </p:scale>
        <p:origin x="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5E343AC-9B8D-46F8-AC55-84C2D1129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8167" y="1314922"/>
            <a:ext cx="3176246" cy="3000139"/>
          </a:xfrm>
        </p:spPr>
        <p:txBody>
          <a:bodyPr>
            <a:normAutofit/>
          </a:bodyPr>
          <a:lstStyle/>
          <a:p>
            <a:pPr algn="l"/>
            <a:r>
              <a:rPr lang="he-IL" sz="4800" dirty="0"/>
              <a:t>עבודות פיצוץ</a:t>
            </a:r>
            <a:br>
              <a:rPr lang="en-US" sz="4800" dirty="0"/>
            </a:br>
            <a:r>
              <a:rPr lang="he-IL" sz="4800" dirty="0"/>
              <a:t>תעלות</a:t>
            </a:r>
            <a:br>
              <a:rPr lang="he-IL" sz="4800" dirty="0"/>
            </a:br>
            <a:br>
              <a:rPr lang="he-IL" sz="4800" dirty="0"/>
            </a:br>
            <a:endParaRPr lang="he-IL" sz="3100" dirty="0"/>
          </a:p>
        </p:txBody>
      </p:sp>
      <p:pic>
        <p:nvPicPr>
          <p:cNvPr id="3" name="Picture 2" descr="תוצאת תמונה עבור ‪Canals for piping‬‏">
            <a:extLst>
              <a:ext uri="{FF2B5EF4-FFF2-40B4-BE49-F238E27FC236}">
                <a16:creationId xmlns:a16="http://schemas.microsoft.com/office/drawing/2014/main" id="{82FE2E41-AFB4-4648-9200-8FBA486A2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71" y="1470559"/>
            <a:ext cx="6963344" cy="39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66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964" y="120328"/>
            <a:ext cx="5551461" cy="60666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ביצוע החישובים</a:t>
            </a:r>
            <a:r>
              <a:rPr lang="en-US" dirty="0"/>
              <a:t> -</a:t>
            </a:r>
            <a:r>
              <a:rPr lang="he-IL" dirty="0"/>
              <a:t>המשך</a:t>
            </a:r>
            <a:br>
              <a:rPr lang="he-IL" dirty="0"/>
            </a:br>
            <a:endParaRPr lang="he-IL" dirty="0"/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65E55154-EC5A-4051-A5F2-C77CBE1CB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163" y="698966"/>
            <a:ext cx="9303302" cy="136562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B8BD9C3C-1C20-49EB-B9E4-FD2488506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163" y="1706456"/>
            <a:ext cx="9303302" cy="1188823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DE9CDA5A-F745-49E6-A980-2C06EA45E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204" y="5656984"/>
            <a:ext cx="8919221" cy="1201016"/>
          </a:xfrm>
          <a:prstGeom prst="rect">
            <a:avLst/>
          </a:prstGeom>
        </p:spPr>
      </p:pic>
      <p:pic>
        <p:nvPicPr>
          <p:cNvPr id="18" name="תמונה 17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41A0438D-2EDD-4789-A28E-42CD79BBFC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163" y="2576177"/>
            <a:ext cx="9303302" cy="1298561"/>
          </a:xfrm>
          <a:prstGeom prst="rect">
            <a:avLst/>
          </a:prstGeom>
        </p:spPr>
      </p:pic>
      <p:pic>
        <p:nvPicPr>
          <p:cNvPr id="22" name="תמונה 21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3BBE2670-07C6-4AB2-B7AF-571EBB44AA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163" y="3577202"/>
            <a:ext cx="9303302" cy="1188823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587411BE-6974-425E-ABBA-67965558D1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6163" y="4493119"/>
            <a:ext cx="9303302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5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92654480-3040-4E47-8EFD-1DA110DD5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4" b="3988"/>
          <a:stretch/>
        </p:blipFill>
        <p:spPr>
          <a:xfrm>
            <a:off x="2261937" y="3917482"/>
            <a:ext cx="7998594" cy="2272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A3E29138-E7EE-4A8D-816C-B3C6EC269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594" y="1317851"/>
            <a:ext cx="8475281" cy="2111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כותרת 1">
            <a:extLst>
              <a:ext uri="{FF2B5EF4-FFF2-40B4-BE49-F238E27FC236}">
                <a16:creationId xmlns:a16="http://schemas.microsoft.com/office/drawing/2014/main" id="{07D1D151-D03A-4AF4-9B6E-99F7898C4517}"/>
              </a:ext>
            </a:extLst>
          </p:cNvPr>
          <p:cNvSpPr txBox="1">
            <a:spLocks/>
          </p:cNvSpPr>
          <p:nvPr/>
        </p:nvSpPr>
        <p:spPr>
          <a:xfrm>
            <a:off x="7806087" y="321403"/>
            <a:ext cx="3806551" cy="693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r" defTabSz="914400" rtl="1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e-IL" cap="all" dirty="0"/>
              <a:t>תרשימי השהיות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300686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C3C7CE-493A-4B40-A2C7-F0D519AD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5886" y="142574"/>
            <a:ext cx="2055221" cy="74295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e-IL" dirty="0"/>
              <a:t>מאפיינים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5B84863-4430-4391-ACA3-3BA9A705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1443" y="1862488"/>
            <a:ext cx="6176776" cy="3893419"/>
          </a:xfrm>
        </p:spPr>
        <p:txBody>
          <a:bodyPr>
            <a:normAutofit/>
          </a:bodyPr>
          <a:lstStyle/>
          <a:p>
            <a:r>
              <a:rPr lang="he-IL" sz="2400" dirty="0"/>
              <a:t>השימוש בחומרי נפץ לחפירת תעלות נעשה בעיקר במקומות בהם ישנו תווך קשה (</a:t>
            </a:r>
            <a:r>
              <a:rPr lang="he-IL" sz="2400" dirty="0" err="1"/>
              <a:t>איזור</a:t>
            </a:r>
            <a:r>
              <a:rPr lang="he-IL" sz="2400" dirty="0"/>
              <a:t> </a:t>
            </a:r>
            <a:r>
              <a:rPr lang="he-IL" sz="2400" dirty="0" err="1"/>
              <a:t>סילעי</a:t>
            </a:r>
            <a:r>
              <a:rPr lang="he-IL" sz="2400" dirty="0"/>
              <a:t>) שם יש יתרון לחומרי הנפץ על פני כלים הנדסיים.</a:t>
            </a:r>
          </a:p>
          <a:p>
            <a:r>
              <a:rPr lang="he-IL" sz="2400" dirty="0"/>
              <a:t>שימושים העיקריים – חפירת תעלות להנחת תשתית  טמונה- מים , חשמל, ביוב, </a:t>
            </a:r>
            <a:r>
              <a:rPr lang="he-IL" sz="2400" dirty="0" err="1"/>
              <a:t>תיקשורת</a:t>
            </a:r>
            <a:r>
              <a:rPr lang="he-IL" sz="2400" dirty="0"/>
              <a:t> וכד'</a:t>
            </a:r>
          </a:p>
          <a:p>
            <a:r>
              <a:rPr lang="he-IL" sz="2400" dirty="0"/>
              <a:t>חפירת תעלות מצריכה מיומנות מיוחדת הן באופן ביצוע הקידוחים והן בתוכניות הפיצוץ.</a:t>
            </a:r>
          </a:p>
          <a:p>
            <a:r>
              <a:rPr lang="he-IL" sz="2400" dirty="0"/>
              <a:t>כאשר התעלה מבוצעת </a:t>
            </a:r>
            <a:r>
              <a:rPr lang="he-IL" sz="2400" dirty="0" err="1"/>
              <a:t>באיזור</a:t>
            </a:r>
            <a:r>
              <a:rPr lang="he-IL" sz="2400" dirty="0"/>
              <a:t> מאוכלס יש לקחת בחשבון את עקרונות העבודה </a:t>
            </a:r>
            <a:r>
              <a:rPr lang="he-IL" sz="2400" dirty="0" err="1"/>
              <a:t>באיזור</a:t>
            </a:r>
            <a:r>
              <a:rPr lang="he-IL" sz="2400" dirty="0"/>
              <a:t> זה.</a:t>
            </a:r>
          </a:p>
          <a:p>
            <a:pPr marL="0" indent="0">
              <a:buNone/>
            </a:pPr>
            <a:endParaRPr lang="he-IL" sz="1900" dirty="0"/>
          </a:p>
          <a:p>
            <a:endParaRPr lang="he-IL" sz="19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2E30B95-4042-4F37-BC0D-9F5227D32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610" y="816467"/>
            <a:ext cx="3887552" cy="5824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57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C3C7CE-493A-4B40-A2C7-F0D519AD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332" y="247650"/>
            <a:ext cx="7110060" cy="736419"/>
          </a:xfrm>
        </p:spPr>
        <p:txBody>
          <a:bodyPr>
            <a:normAutofit/>
          </a:bodyPr>
          <a:lstStyle/>
          <a:p>
            <a:r>
              <a:rPr lang="he-IL" sz="4100" dirty="0"/>
              <a:t>נתונים נדרשים טרם תחילת העבודה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5B84863-4430-4391-ACA3-3BA9A705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7362" y="1125038"/>
            <a:ext cx="3656419" cy="5067299"/>
          </a:xfrm>
        </p:spPr>
        <p:txBody>
          <a:bodyPr>
            <a:normAutofit fontScale="92500" lnSpcReduction="10000"/>
          </a:bodyPr>
          <a:lstStyle/>
          <a:p>
            <a:r>
              <a:rPr lang="he-IL" dirty="0"/>
              <a:t>נתונים של </a:t>
            </a:r>
            <a:r>
              <a:rPr lang="he-IL" dirty="0" err="1"/>
              <a:t>איזור</a:t>
            </a:r>
            <a:r>
              <a:rPr lang="he-IL" dirty="0"/>
              <a:t> העבודה (אורך/רוחב/עומק)</a:t>
            </a:r>
          </a:p>
          <a:p>
            <a:r>
              <a:rPr lang="he-IL" dirty="0"/>
              <a:t>קוטר המקדח.</a:t>
            </a:r>
          </a:p>
          <a:p>
            <a:r>
              <a:rPr lang="he-IL" dirty="0"/>
              <a:t>סוג חומר הנפץ והאביזרים </a:t>
            </a:r>
            <a:r>
              <a:rPr lang="he-IL" dirty="0" err="1"/>
              <a:t>הנילווים</a:t>
            </a:r>
            <a:r>
              <a:rPr lang="he-IL" dirty="0"/>
              <a:t> לעבודה.</a:t>
            </a:r>
          </a:p>
          <a:p>
            <a:r>
              <a:rPr lang="he-IL" dirty="0"/>
              <a:t>מספר קדחים שיש לקדוח (שורה וכללי)</a:t>
            </a:r>
          </a:p>
          <a:p>
            <a:r>
              <a:rPr lang="he-IL" dirty="0"/>
              <a:t>מרווח בין קדחים .</a:t>
            </a:r>
          </a:p>
          <a:p>
            <a:r>
              <a:rPr lang="he-IL" dirty="0"/>
              <a:t>עומק הקדח לעבודה.</a:t>
            </a:r>
          </a:p>
          <a:p>
            <a:r>
              <a:rPr lang="he-IL" dirty="0"/>
              <a:t>כמות חומר נפץ לקדח.</a:t>
            </a:r>
          </a:p>
          <a:p>
            <a:r>
              <a:rPr lang="he-IL" dirty="0"/>
              <a:t>כמות חומר נפץ כללית.</a:t>
            </a:r>
          </a:p>
          <a:p>
            <a:r>
              <a:rPr lang="he-IL" dirty="0"/>
              <a:t>גובה הסתימה בקדח.</a:t>
            </a:r>
          </a:p>
          <a:p>
            <a:r>
              <a:rPr lang="he-IL" dirty="0"/>
              <a:t>מס' השהיות מותרות להפעלה יחד (</a:t>
            </a:r>
            <a:r>
              <a:rPr lang="he-IL" dirty="0" err="1"/>
              <a:t>באיזור</a:t>
            </a:r>
            <a:r>
              <a:rPr lang="he-IL" dirty="0"/>
              <a:t> בנוי)</a:t>
            </a:r>
          </a:p>
          <a:p>
            <a:pPr marL="0" indent="0">
              <a:buNone/>
            </a:pPr>
            <a:endParaRPr lang="he-IL" sz="1400" dirty="0"/>
          </a:p>
          <a:p>
            <a:endParaRPr lang="he-IL" sz="1400" dirty="0"/>
          </a:p>
          <a:p>
            <a:pPr marL="0" indent="0">
              <a:buNone/>
            </a:pPr>
            <a:endParaRPr lang="he-IL" sz="1400" dirty="0"/>
          </a:p>
          <a:p>
            <a:endParaRPr lang="he-IL" sz="14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DF4ADAA-83E1-4EB2-8C6F-B4BBA5C36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232" y="950195"/>
            <a:ext cx="3882432" cy="2581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015E036-C2D2-4AB8-9285-43123C2CA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544" y="3707599"/>
            <a:ext cx="4122851" cy="2484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3093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3E4D71D-F944-4DA3-B887-39094FC9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073" y="198120"/>
            <a:ext cx="2562709" cy="65532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מבנה הקדח</a:t>
            </a:r>
          </a:p>
        </p:txBody>
      </p:sp>
      <p:pic>
        <p:nvPicPr>
          <p:cNvPr id="23" name="תמונה 22" descr="תמונה שמכילה אובייקט&#10;&#10;התיאור נוצר באופן אוטומטי">
            <a:extLst>
              <a:ext uri="{FF2B5EF4-FFF2-40B4-BE49-F238E27FC236}">
                <a16:creationId xmlns:a16="http://schemas.microsoft.com/office/drawing/2014/main" id="{49BDA988-38E0-4545-8E04-68E1057B5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299" y="1528761"/>
            <a:ext cx="6590347" cy="3292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55E565F2-16B8-42B5-AAB2-FE50EB53F3E6}"/>
              </a:ext>
            </a:extLst>
          </p:cNvPr>
          <p:cNvSpPr txBox="1"/>
          <p:nvPr/>
        </p:nvSpPr>
        <p:spPr>
          <a:xfrm>
            <a:off x="2749456" y="5320530"/>
            <a:ext cx="765145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he-IL" sz="2800" dirty="0"/>
              <a:t>את הקדחים מומלץ לקדוח בשיפוע של 3:1 לאורך של התעלה</a:t>
            </a:r>
          </a:p>
        </p:txBody>
      </p:sp>
    </p:spTree>
    <p:extLst>
      <p:ext uri="{BB962C8B-B14F-4D97-AF65-F5344CB8AC3E}">
        <p14:creationId xmlns:p14="http://schemas.microsoft.com/office/powerpoint/2010/main" val="26830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F83F21F-7180-4906-AF39-62DAD6F3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091" y="415834"/>
            <a:ext cx="1468399" cy="64661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מושגים </a:t>
            </a:r>
          </a:p>
        </p:txBody>
      </p:sp>
      <p:sp>
        <p:nvSpPr>
          <p:cNvPr id="135" name="מציין מיקום תוכן 2">
            <a:extLst>
              <a:ext uri="{FF2B5EF4-FFF2-40B4-BE49-F238E27FC236}">
                <a16:creationId xmlns:a16="http://schemas.microsoft.com/office/drawing/2014/main" id="{2936763A-55FF-49F2-81B9-F1CC213C2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7030" y="1223668"/>
            <a:ext cx="3847208" cy="5218498"/>
          </a:xfrm>
        </p:spPr>
        <p:txBody>
          <a:bodyPr>
            <a:normAutofit/>
          </a:bodyPr>
          <a:lstStyle/>
          <a:p>
            <a:r>
              <a:rPr lang="en-US"/>
              <a:t>H</a:t>
            </a:r>
            <a:r>
              <a:rPr lang="he-IL"/>
              <a:t> –</a:t>
            </a:r>
            <a:r>
              <a:rPr lang="en-US"/>
              <a:t> </a:t>
            </a:r>
            <a:r>
              <a:rPr lang="he-IL"/>
              <a:t>עומק התעלה(מ')</a:t>
            </a:r>
          </a:p>
          <a:p>
            <a:r>
              <a:rPr lang="en-US"/>
              <a:t>L</a:t>
            </a:r>
            <a:r>
              <a:rPr lang="he-IL"/>
              <a:t> -אורך התעלה(מ')</a:t>
            </a:r>
          </a:p>
          <a:p>
            <a:r>
              <a:rPr lang="en-US"/>
              <a:t>b</a:t>
            </a:r>
            <a:r>
              <a:rPr lang="he-IL"/>
              <a:t> –רוחב התעלה (מ’)</a:t>
            </a:r>
          </a:p>
          <a:p>
            <a:r>
              <a:rPr lang="en-US" sz="2800"/>
              <a:t>v</a:t>
            </a:r>
            <a:r>
              <a:rPr lang="he-IL"/>
              <a:t> –מרווח בין הקדחים (מ')</a:t>
            </a:r>
          </a:p>
          <a:p>
            <a:r>
              <a:rPr lang="en-US"/>
              <a:t>d</a:t>
            </a:r>
            <a:r>
              <a:rPr lang="he-IL"/>
              <a:t> -קוטר הקדח (ס"מ)</a:t>
            </a:r>
          </a:p>
          <a:p>
            <a:r>
              <a:rPr lang="en-US"/>
              <a:t>-q</a:t>
            </a:r>
            <a:r>
              <a:rPr lang="he-IL"/>
              <a:t>כמות חומר נפץ ספציפית למטר קוב סלע (ק"ג /מ"ק סלע)</a:t>
            </a:r>
          </a:p>
          <a:p>
            <a:r>
              <a:rPr lang="en-US"/>
              <a:t>r</a:t>
            </a:r>
            <a:r>
              <a:rPr lang="he-IL"/>
              <a:t> -צפיפות טעינה של חומר הנפץ (גר'/סמ"ק)</a:t>
            </a:r>
          </a:p>
          <a:p>
            <a:r>
              <a:rPr lang="en-US"/>
              <a:t> -K</a:t>
            </a:r>
            <a:r>
              <a:rPr lang="he-IL"/>
              <a:t> מקדם בהתאם לסוג הסלע.</a:t>
            </a:r>
          </a:p>
          <a:p>
            <a:r>
              <a:rPr lang="en-US"/>
              <a:t>n</a:t>
            </a:r>
            <a:r>
              <a:rPr lang="he-IL"/>
              <a:t>- מספר שורות.</a:t>
            </a:r>
          </a:p>
          <a:p>
            <a:r>
              <a:rPr lang="en-US"/>
              <a:t>U</a:t>
            </a:r>
            <a:r>
              <a:rPr lang="he-IL"/>
              <a:t> – קדוח מעל הדרוש.</a:t>
            </a:r>
          </a:p>
          <a:p>
            <a:pPr marL="0" indent="0">
              <a:buNone/>
            </a:pPr>
            <a:endParaRPr lang="he-IL"/>
          </a:p>
          <a:p>
            <a:endParaRPr lang="he-IL"/>
          </a:p>
          <a:p>
            <a:pPr marL="0" indent="0">
              <a:buNone/>
            </a:pPr>
            <a:endParaRPr lang="he-IL" sz="1700"/>
          </a:p>
          <a:p>
            <a:endParaRPr lang="he-IL" sz="1700" dirty="0"/>
          </a:p>
        </p:txBody>
      </p:sp>
      <p:pic>
        <p:nvPicPr>
          <p:cNvPr id="58" name="תמונה 57" descr="תמונה שמכילה אובייקט&#10;&#10;התיאור נוצר באופן אוטומטי">
            <a:extLst>
              <a:ext uri="{FF2B5EF4-FFF2-40B4-BE49-F238E27FC236}">
                <a16:creationId xmlns:a16="http://schemas.microsoft.com/office/drawing/2014/main" id="{305128B8-FE84-47CC-B0BF-7D58F65CB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62" y="847120"/>
            <a:ext cx="6291617" cy="5163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38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C3C7CE-493A-4B40-A2C7-F0D519AD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486" y="247650"/>
            <a:ext cx="3656419" cy="52741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sz="3400" dirty="0"/>
              <a:t>כללים ועקרונות לעבודה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5B84863-4430-4391-ACA3-3BA9A705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7452" y="989657"/>
            <a:ext cx="4346454" cy="5411143"/>
          </a:xfrm>
        </p:spPr>
        <p:txBody>
          <a:bodyPr>
            <a:normAutofit fontScale="85000" lnSpcReduction="10000"/>
          </a:bodyPr>
          <a:lstStyle/>
          <a:p>
            <a:r>
              <a:rPr lang="he-IL" dirty="0"/>
              <a:t>שימוש בקדחים בעלי קוטר קטן.</a:t>
            </a:r>
          </a:p>
          <a:p>
            <a:r>
              <a:rPr lang="he-IL" dirty="0"/>
              <a:t>קידוח צפוף של קדחים.</a:t>
            </a:r>
          </a:p>
          <a:p>
            <a:r>
              <a:rPr lang="he-IL" dirty="0"/>
              <a:t>קדחים בשיפוע 3:1 (לכל 3 מטר עומק מטר סטיה)</a:t>
            </a:r>
          </a:p>
          <a:p>
            <a:r>
              <a:rPr lang="he-IL" dirty="0"/>
              <a:t>שימוש בחומרי נפץ בעלי רגישות להפעלה על ידי נפץ/פתיל רועם (</a:t>
            </a:r>
            <a:r>
              <a:rPr lang="he-IL" dirty="0" err="1"/>
              <a:t>חנמקס</a:t>
            </a:r>
            <a:r>
              <a:rPr lang="he-IL" dirty="0"/>
              <a:t>, אצבעות </a:t>
            </a:r>
            <a:r>
              <a:rPr lang="he-IL" dirty="0" err="1"/>
              <a:t>אמולסייה</a:t>
            </a:r>
            <a:r>
              <a:rPr lang="he-IL" dirty="0"/>
              <a:t>)</a:t>
            </a:r>
          </a:p>
          <a:p>
            <a:r>
              <a:rPr lang="he-IL" dirty="0"/>
              <a:t>שימוש בנפצי השהייה.</a:t>
            </a:r>
          </a:p>
          <a:p>
            <a:r>
              <a:rPr lang="he-IL" dirty="0"/>
              <a:t>מספר שורות תלוי ברוחב התעלה (ככל שהתעלה רחבה יותר מספר שורות יגדל)</a:t>
            </a:r>
          </a:p>
          <a:p>
            <a:r>
              <a:rPr lang="he-IL" dirty="0"/>
              <a:t>ברוחב תעלה של מטר משתמשים בשתי שורות קדחים וברוחב תעלה של 1.5 מטר משתמשים בשלוש שורות.(כל חצי מטר שורה)</a:t>
            </a:r>
          </a:p>
          <a:p>
            <a:r>
              <a:rPr lang="he-IL" dirty="0"/>
              <a:t>כמות </a:t>
            </a:r>
            <a:r>
              <a:rPr lang="he-IL" dirty="0" err="1"/>
              <a:t>חנ"מ</a:t>
            </a:r>
            <a:r>
              <a:rPr lang="he-IL" dirty="0"/>
              <a:t> ספציפית גדולה ביחס לפיצוץ רגיל (ככל שעומק התעלה גדל כך הכמות הספציפית)</a:t>
            </a:r>
          </a:p>
          <a:p>
            <a:r>
              <a:rPr lang="he-IL" dirty="0"/>
              <a:t>תוספת מקדם לקדח מלמטה </a:t>
            </a:r>
            <a:r>
              <a:rPr lang="en-US" dirty="0"/>
              <a:t>u</a:t>
            </a:r>
            <a:r>
              <a:rPr lang="he-IL" dirty="0"/>
              <a:t> יהיה 10% מעומק התעלה או 20 ס"מ לפחות או הגדול מהשניים.</a:t>
            </a:r>
          </a:p>
          <a:p>
            <a:r>
              <a:rPr lang="he-IL" dirty="0"/>
              <a:t>סתימה גדולה.(בין 10% ל- 30%)</a:t>
            </a:r>
          </a:p>
          <a:p>
            <a:pPr marL="0" indent="0">
              <a:buNone/>
            </a:pPr>
            <a:endParaRPr lang="en-US" dirty="0"/>
          </a:p>
          <a:p>
            <a:endParaRPr lang="he-IL" dirty="0"/>
          </a:p>
          <a:p>
            <a:pPr marL="0" indent="0">
              <a:buNone/>
            </a:pPr>
            <a:endParaRPr lang="he-IL" sz="1700" dirty="0"/>
          </a:p>
          <a:p>
            <a:endParaRPr lang="he-IL" sz="1700" dirty="0"/>
          </a:p>
        </p:txBody>
      </p:sp>
      <p:pic>
        <p:nvPicPr>
          <p:cNvPr id="61" name="תמונה 60" descr="תמונה שמכילה אובייקט, מקורה&#10;&#10;התיאור נוצר באופן אוטומטי">
            <a:extLst>
              <a:ext uri="{FF2B5EF4-FFF2-40B4-BE49-F238E27FC236}">
                <a16:creationId xmlns:a16="http://schemas.microsoft.com/office/drawing/2014/main" id="{09EF7CFE-7A6D-498F-963A-2E41304A6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295" y="1121464"/>
            <a:ext cx="5553937" cy="4615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531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4638653-0745-402F-BD36-DE1A95E45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1543" y="223520"/>
            <a:ext cx="8656320" cy="70829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e-IL" dirty="0"/>
              <a:t>טבלה לכמות </a:t>
            </a:r>
            <a:r>
              <a:rPr lang="he-IL" dirty="0" err="1"/>
              <a:t>חנ"מ</a:t>
            </a:r>
            <a:r>
              <a:rPr lang="he-IL" dirty="0"/>
              <a:t> ספציפית לפי עומק תעלה</a:t>
            </a:r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D798530A-A82D-4347-A912-213121D034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659445"/>
              </p:ext>
            </p:extLst>
          </p:nvPr>
        </p:nvGraphicFramePr>
        <p:xfrm>
          <a:off x="3492137" y="1574800"/>
          <a:ext cx="6775270" cy="505968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3392244">
                  <a:extLst>
                    <a:ext uri="{9D8B030D-6E8A-4147-A177-3AD203B41FA5}">
                      <a16:colId xmlns:a16="http://schemas.microsoft.com/office/drawing/2014/main" val="1930261139"/>
                    </a:ext>
                  </a:extLst>
                </a:gridCol>
                <a:gridCol w="3383026">
                  <a:extLst>
                    <a:ext uri="{9D8B030D-6E8A-4147-A177-3AD203B41FA5}">
                      <a16:colId xmlns:a16="http://schemas.microsoft.com/office/drawing/2014/main" val="796607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עומק תעלה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כמות </a:t>
                      </a:r>
                      <a:r>
                        <a:rPr lang="he-IL" sz="2800" dirty="0" err="1"/>
                        <a:t>חנ"מ</a:t>
                      </a:r>
                      <a:r>
                        <a:rPr lang="he-IL" sz="2800" dirty="0"/>
                        <a:t> ספציפית </a:t>
                      </a:r>
                    </a:p>
                    <a:p>
                      <a:pPr algn="ctr" rtl="1"/>
                      <a:r>
                        <a:rPr lang="he-IL" sz="2800" dirty="0"/>
                        <a:t>ק"ג/מ"ק סלע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742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 מטר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0.6-0.8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87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1.5 מטר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0.7-0.9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643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 מטר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0.8-1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177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2.5 מטר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0.9-1.1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01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 מטר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1-1.2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484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3.5 מטר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1.1-1.3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21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 מטר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1.2-1.4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2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4.5 מטר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1.3-1.5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061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 מטר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1.4-1.6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287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9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66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78" name="Rectangle 70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F458D27-735E-4FD6-A3DC-4876CA1C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965" y="5152957"/>
            <a:ext cx="5573486" cy="71321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ctr" rtl="0"/>
            <a:r>
              <a:rPr lang="en-US" sz="4800" cap="all" dirty="0" err="1"/>
              <a:t>מבנה</a:t>
            </a:r>
            <a:r>
              <a:rPr lang="en-US" sz="4800" cap="all" dirty="0"/>
              <a:t> </a:t>
            </a:r>
            <a:r>
              <a:rPr lang="en-US" sz="4800" cap="all" dirty="0" err="1"/>
              <a:t>הנחת</a:t>
            </a:r>
            <a:r>
              <a:rPr lang="en-US" sz="4800" cap="all" dirty="0"/>
              <a:t> </a:t>
            </a:r>
            <a:r>
              <a:rPr lang="en-US" sz="4800" cap="all" dirty="0" err="1"/>
              <a:t>השורות</a:t>
            </a:r>
            <a:endParaRPr lang="en-US" sz="4800" cap="all" dirty="0"/>
          </a:p>
        </p:txBody>
      </p:sp>
      <p:pic>
        <p:nvPicPr>
          <p:cNvPr id="44" name="תמונה 43">
            <a:extLst>
              <a:ext uri="{FF2B5EF4-FFF2-40B4-BE49-F238E27FC236}">
                <a16:creationId xmlns:a16="http://schemas.microsoft.com/office/drawing/2014/main" id="{F5CD15F3-7BFF-4479-93CE-408092AA1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36" y="623969"/>
            <a:ext cx="3555130" cy="3510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" name="תמונה 45">
            <a:extLst>
              <a:ext uri="{FF2B5EF4-FFF2-40B4-BE49-F238E27FC236}">
                <a16:creationId xmlns:a16="http://schemas.microsoft.com/office/drawing/2014/main" id="{055F8328-C9E0-4CF0-A81E-FF2BD4779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800" y="812137"/>
            <a:ext cx="3561766" cy="3134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2" name="תמונה 61">
            <a:extLst>
              <a:ext uri="{FF2B5EF4-FFF2-40B4-BE49-F238E27FC236}">
                <a16:creationId xmlns:a16="http://schemas.microsoft.com/office/drawing/2014/main" id="{8C126BC7-B1C0-48FB-899E-9402A8E9B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336" y="2498095"/>
            <a:ext cx="3561766" cy="713212"/>
          </a:xfrm>
          <a:prstGeom prst="rect">
            <a:avLst/>
          </a:prstGeom>
        </p:spPr>
      </p:pic>
      <p:sp>
        <p:nvSpPr>
          <p:cNvPr id="79" name="Freeform: Shape 72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0" name="Freeform: Shape 74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6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2216" y="139551"/>
            <a:ext cx="4075611" cy="60666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ביצוע החישובים</a:t>
            </a:r>
            <a:br>
              <a:rPr lang="he-IL" dirty="0"/>
            </a:b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C207E27-0E75-40C6-BDDB-4960305DE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77" y="1665675"/>
            <a:ext cx="11025051" cy="4847168"/>
          </a:xfrm>
        </p:spPr>
        <p:txBody>
          <a:bodyPr>
            <a:noAutofit/>
          </a:bodyPr>
          <a:lstStyle/>
          <a:p>
            <a:endParaRPr lang="he-IL" sz="2800" dirty="0"/>
          </a:p>
          <a:p>
            <a:endParaRPr lang="he-IL" sz="2800" dirty="0"/>
          </a:p>
          <a:p>
            <a:endParaRPr lang="he-IL" sz="2800" dirty="0"/>
          </a:p>
          <a:p>
            <a:pPr marL="0" indent="0">
              <a:buNone/>
            </a:pPr>
            <a:endParaRPr lang="he-IL" sz="3200" dirty="0">
              <a:hlinkClick r:id="" action="ppaction://noaction"/>
            </a:endParaRPr>
          </a:p>
          <a:p>
            <a:pPr marL="0" indent="0">
              <a:buNone/>
            </a:pPr>
            <a:endParaRPr lang="he-IL" sz="3200" dirty="0">
              <a:hlinkClick r:id="" action="ppaction://noaction"/>
            </a:endParaRPr>
          </a:p>
          <a:p>
            <a:pPr marL="0" indent="0">
              <a:buNone/>
            </a:pPr>
            <a:endParaRPr lang="he-IL" sz="28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220A7FC4-FC07-41BC-BCEE-D961683FE7DD}"/>
              </a:ext>
            </a:extLst>
          </p:cNvPr>
          <p:cNvSpPr/>
          <p:nvPr/>
        </p:nvSpPr>
        <p:spPr>
          <a:xfrm>
            <a:off x="5924318" y="3244334"/>
            <a:ext cx="291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 </a:t>
            </a:r>
          </a:p>
        </p:txBody>
      </p:sp>
      <p:pic>
        <p:nvPicPr>
          <p:cNvPr id="9" name="תמונה 8" descr="תמונה שמכילה אובייקט&#10;&#10;התיאור נוצר באופן אוטומטי">
            <a:extLst>
              <a:ext uri="{FF2B5EF4-FFF2-40B4-BE49-F238E27FC236}">
                <a16:creationId xmlns:a16="http://schemas.microsoft.com/office/drawing/2014/main" id="{22814A63-9404-4F11-9956-7B2419DF8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393" y="967367"/>
            <a:ext cx="8547333" cy="1054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A54AF639-ECA4-4A5F-B027-7783FC03B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393" y="3363832"/>
            <a:ext cx="8547333" cy="798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8ED42DE5-6F5A-4D9F-AF67-DC9153987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409" y="4112329"/>
            <a:ext cx="8547333" cy="1012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תמונה 21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9C5AC9CC-781F-4887-9BEC-59E446CCC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714" y="5031901"/>
            <a:ext cx="8907028" cy="1005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30BDB180-9DB9-4E13-89BB-BFFC7AC1A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3714" y="5811087"/>
            <a:ext cx="8907028" cy="896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תמונה 4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911B3C50-684D-4D4F-B9FF-7156C470B8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5331" y="2079763"/>
            <a:ext cx="10193395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7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חיתוך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425</Words>
  <Application>Microsoft Office PowerPoint</Application>
  <PresentationFormat>מסך רחב</PresentationFormat>
  <Paragraphs>79</Paragraphs>
  <Slides>11</Slides>
  <Notes>0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4" baseType="lpstr">
      <vt:lpstr>Franklin Gothic Book</vt:lpstr>
      <vt:lpstr>Wingdings</vt:lpstr>
      <vt:lpstr>חיתוך</vt:lpstr>
      <vt:lpstr>עבודות פיצוץ תעלות  </vt:lpstr>
      <vt:lpstr>מאפיינים</vt:lpstr>
      <vt:lpstr>נתונים נדרשים טרם תחילת העבודה </vt:lpstr>
      <vt:lpstr>מבנה הקדח</vt:lpstr>
      <vt:lpstr>מושגים </vt:lpstr>
      <vt:lpstr>כללים ועקרונות לעבודה</vt:lpstr>
      <vt:lpstr>טבלה לכמות חנ"מ ספציפית לפי עומק תעלה</vt:lpstr>
      <vt:lpstr>מבנה הנחת השורות</vt:lpstr>
      <vt:lpstr>שלבי ביצוע החישובים   </vt:lpstr>
      <vt:lpstr>שלבי ביצוע החישובים -המשך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עבודות פיצוץ – איזור מאוכלס ,מחצבה ,תעלות  מרצה- ניסים מור</dc:title>
  <dc:creator>nissim mor</dc:creator>
  <cp:lastModifiedBy>ניסים מור</cp:lastModifiedBy>
  <cp:revision>74</cp:revision>
  <dcterms:created xsi:type="dcterms:W3CDTF">2020-08-22T07:57:28Z</dcterms:created>
  <dcterms:modified xsi:type="dcterms:W3CDTF">2021-12-19T06:32:13Z</dcterms:modified>
</cp:coreProperties>
</file>