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70" r:id="rId12"/>
    <p:sldId id="282" r:id="rId13"/>
    <p:sldId id="266" r:id="rId14"/>
    <p:sldId id="271" r:id="rId15"/>
    <p:sldId id="267" r:id="rId16"/>
    <p:sldId id="272" r:id="rId17"/>
    <p:sldId id="273" r:id="rId18"/>
    <p:sldId id="268" r:id="rId19"/>
    <p:sldId id="277" r:id="rId20"/>
    <p:sldId id="278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06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BCE5-C149-4FF3-A268-F93AF89E4655}" type="datetimeFigureOut">
              <a:rPr lang="he-IL" smtClean="0"/>
              <a:t>י"ג/ניסן/תשפ"ג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FF48-E90D-494C-B2B6-AC97723607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6745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BCE5-C149-4FF3-A268-F93AF89E4655}" type="datetimeFigureOut">
              <a:rPr lang="he-IL" smtClean="0"/>
              <a:t>י"ג/ניסן/תשפ"ג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FF48-E90D-494C-B2B6-AC97723607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5371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BCE5-C149-4FF3-A268-F93AF89E4655}" type="datetimeFigureOut">
              <a:rPr lang="he-IL" smtClean="0"/>
              <a:t>י"ג/ניסן/תשפ"ג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FF48-E90D-494C-B2B6-AC97723607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43787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BCE5-C149-4FF3-A268-F93AF89E4655}" type="datetimeFigureOut">
              <a:rPr lang="he-IL" smtClean="0"/>
              <a:t>י"ג/ניסן/תשפ"ג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FF48-E90D-494C-B2B6-AC97723607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785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BCE5-C149-4FF3-A268-F93AF89E4655}" type="datetimeFigureOut">
              <a:rPr lang="he-IL" smtClean="0"/>
              <a:t>י"ג/ניסן/תשפ"ג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FF48-E90D-494C-B2B6-AC97723607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507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BCE5-C149-4FF3-A268-F93AF89E4655}" type="datetimeFigureOut">
              <a:rPr lang="he-IL" smtClean="0"/>
              <a:t>י"ג/ניסן/תשפ"ג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FF48-E90D-494C-B2B6-AC97723607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148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BCE5-C149-4FF3-A268-F93AF89E4655}" type="datetimeFigureOut">
              <a:rPr lang="he-IL" smtClean="0"/>
              <a:t>י"ג/ניסן/תשפ"ג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FF48-E90D-494C-B2B6-AC97723607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5523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BCE5-C149-4FF3-A268-F93AF89E4655}" type="datetimeFigureOut">
              <a:rPr lang="he-IL" smtClean="0"/>
              <a:t>י"ג/ניסן/תשפ"ג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FF48-E90D-494C-B2B6-AC97723607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902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BCE5-C149-4FF3-A268-F93AF89E4655}" type="datetimeFigureOut">
              <a:rPr lang="he-IL" smtClean="0"/>
              <a:t>י"ג/ניסן/תשפ"ג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FF48-E90D-494C-B2B6-AC97723607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83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BCE5-C149-4FF3-A268-F93AF89E4655}" type="datetimeFigureOut">
              <a:rPr lang="he-IL" smtClean="0"/>
              <a:t>י"ג/ניסן/תשפ"ג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FF48-E90D-494C-B2B6-AC97723607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854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BCE5-C149-4FF3-A268-F93AF89E4655}" type="datetimeFigureOut">
              <a:rPr lang="he-IL" smtClean="0"/>
              <a:t>י"ג/ניסן/תשפ"ג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FF48-E90D-494C-B2B6-AC97723607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7881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4BCE5-C149-4FF3-A268-F93AF89E4655}" type="datetimeFigureOut">
              <a:rPr lang="he-IL" smtClean="0"/>
              <a:t>י"ג/ניסן/תשפ"ג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FFF48-E90D-494C-B2B6-AC97723607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613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emf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emf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2"/>
          <a:srcRect l="5068" t="18378" r="61554" b="23484"/>
          <a:stretch/>
        </p:blipFill>
        <p:spPr>
          <a:xfrm>
            <a:off x="3220996" y="767291"/>
            <a:ext cx="6133148" cy="6008997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sp>
        <p:nvSpPr>
          <p:cNvPr id="7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he-IL" dirty="0" smtClean="0"/>
              <a:t>שטח בנוי</a:t>
            </a:r>
            <a:endParaRPr lang="he-IL" dirty="0"/>
          </a:p>
        </p:txBody>
      </p:sp>
      <p:sp>
        <p:nvSpPr>
          <p:cNvPr id="8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he-IL" dirty="0"/>
              <a:t>קורס ממונים על פיצוצים</a:t>
            </a:r>
          </a:p>
          <a:p>
            <a:r>
              <a:rPr lang="he-IL" dirty="0" smtClean="0"/>
              <a:t>10/3/2023</a:t>
            </a:r>
            <a:endParaRPr lang="he-IL" dirty="0"/>
          </a:p>
          <a:p>
            <a:r>
              <a:rPr lang="he-IL" dirty="0"/>
              <a:t>דימה שוורץ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74906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44955"/>
            <a:ext cx="12192000" cy="59400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000" b="1" dirty="0"/>
              <a:t>דו"ח פיצוצים </a:t>
            </a:r>
            <a:endParaRPr lang="en-US" sz="1000" dirty="0"/>
          </a:p>
          <a:p>
            <a:r>
              <a:rPr lang="he-IL" sz="1000" dirty="0"/>
              <a:t> </a:t>
            </a:r>
            <a:endParaRPr lang="en-US" sz="1000" dirty="0"/>
          </a:p>
          <a:p>
            <a:r>
              <a:rPr lang="he-IL" sz="1000" dirty="0"/>
              <a:t>תאריך __________שעת הודעה למשטרה ________________ שם המקבל _____________________                                                                                                                        </a:t>
            </a:r>
            <a:endParaRPr lang="en-US" sz="1000" dirty="0"/>
          </a:p>
          <a:p>
            <a:r>
              <a:rPr lang="he-IL" sz="1000" dirty="0"/>
              <a:t>שעת הפיצוץ___________ שם הממונה על  הפיצוצים ________________________________________</a:t>
            </a:r>
            <a:endParaRPr lang="en-US" sz="1000" dirty="0"/>
          </a:p>
          <a:p>
            <a:r>
              <a:rPr lang="he-IL" sz="1000" dirty="0"/>
              <a:t>מקום הפיצוץ_______________________________________________________</a:t>
            </a:r>
            <a:endParaRPr lang="en-US" sz="1000" dirty="0"/>
          </a:p>
          <a:p>
            <a:r>
              <a:rPr lang="he-IL" sz="1000" dirty="0"/>
              <a:t>שם בעל ההיתר   ____________________________מס. ההיתר_____________________________ </a:t>
            </a:r>
            <a:endParaRPr lang="en-US" sz="1000" dirty="0"/>
          </a:p>
          <a:p>
            <a:r>
              <a:rPr lang="he-IL" sz="1000" dirty="0"/>
              <a:t>שמות עוזרים בפיצוץ  ______________________________________________________________ ______________________________________________________________________________ </a:t>
            </a:r>
            <a:endParaRPr lang="en-US" sz="1000" dirty="0"/>
          </a:p>
          <a:p>
            <a:r>
              <a:rPr lang="he-IL" sz="1000" dirty="0"/>
              <a:t>שעת הגעת חומרי נפץ לשטח ________________ </a:t>
            </a:r>
            <a:endParaRPr lang="en-US" sz="1000" dirty="0"/>
          </a:p>
          <a:p>
            <a:r>
              <a:rPr lang="he-IL" sz="1000" dirty="0"/>
              <a:t>תוצאות בדיקות ויזואליות של שטח ומבנים מסביב למקום הפיצוץ ________________________________</a:t>
            </a:r>
            <a:endParaRPr lang="en-US" sz="1000" dirty="0"/>
          </a:p>
          <a:p>
            <a:r>
              <a:rPr lang="he-IL" sz="1000" dirty="0"/>
              <a:t> ___________________________________________________________________________</a:t>
            </a:r>
            <a:endParaRPr lang="en-US" sz="1000" dirty="0"/>
          </a:p>
          <a:p>
            <a:r>
              <a:rPr lang="he-IL" sz="1000" dirty="0"/>
              <a:t> ___________________________________________________________________________</a:t>
            </a:r>
            <a:endParaRPr lang="en-US" sz="1000" dirty="0"/>
          </a:p>
          <a:p>
            <a:r>
              <a:rPr lang="he-IL" sz="1000" dirty="0"/>
              <a:t>תנאי מזג האוויר(</a:t>
            </a:r>
            <a:r>
              <a:rPr lang="he-IL" sz="1000" dirty="0" err="1"/>
              <a:t>טמפ</a:t>
            </a:r>
            <a:r>
              <a:rPr lang="he-IL" sz="1000" dirty="0"/>
              <a:t>., רוח, ממטרים  ) ___________________</a:t>
            </a:r>
            <a:endParaRPr lang="en-US" sz="1000" dirty="0"/>
          </a:p>
          <a:p>
            <a:r>
              <a:rPr lang="he-IL" sz="1000" dirty="0"/>
              <a:t>סוג ומבנה האבן _____________________________________מערות______________________</a:t>
            </a:r>
            <a:endParaRPr lang="en-US" sz="1000" dirty="0"/>
          </a:p>
          <a:p>
            <a:r>
              <a:rPr lang="he-IL" sz="1000" dirty="0"/>
              <a:t>מס' קדחים ________               קוטר______          מ"מ                                   עומק   ____________מ    </a:t>
            </a:r>
            <a:endParaRPr lang="en-US" sz="1000" dirty="0"/>
          </a:p>
          <a:p>
            <a:r>
              <a:rPr lang="he-IL" sz="1000" dirty="0"/>
              <a:t>מעמס ____________מ           מרווחים (בין הקדחים)_______מ                      עומק המים __________מ</a:t>
            </a:r>
            <a:endParaRPr lang="en-US" sz="1000" dirty="0"/>
          </a:p>
          <a:p>
            <a:r>
              <a:rPr lang="he-IL" sz="1000" dirty="0"/>
              <a:t>מספר שורות__________         סתימה ____________מ              חומר הסתימה__________________</a:t>
            </a:r>
            <a:endParaRPr lang="en-US" sz="1000" dirty="0"/>
          </a:p>
          <a:p>
            <a:r>
              <a:rPr lang="he-IL" sz="1000" b="1" dirty="0"/>
              <a:t> </a:t>
            </a:r>
            <a:endParaRPr lang="en-US" sz="1000" dirty="0"/>
          </a:p>
          <a:p>
            <a:r>
              <a:rPr lang="he-IL" sz="1000" b="1" dirty="0"/>
              <a:t>סוג חומרי הנפץ                                                          נפצים                                             </a:t>
            </a:r>
            <a:endParaRPr lang="en-US" sz="1000" dirty="0"/>
          </a:p>
          <a:p>
            <a:r>
              <a:rPr lang="he-IL" sz="1000" dirty="0"/>
              <a:t>בוסטר     ____________     _________ק"ג                              חשמליים                    לא חשמליים       </a:t>
            </a:r>
            <a:endParaRPr lang="en-US" sz="1000" dirty="0"/>
          </a:p>
          <a:p>
            <a:r>
              <a:rPr lang="he-IL" sz="1000" dirty="0"/>
              <a:t>עיקרי א'__________           _________ק"ג                        סוג  השהיות      אלפיות שניה     חצי שניה                                                                                    עיקרי ב'    __________       _________ק"ג</a:t>
            </a:r>
            <a:endParaRPr lang="en-US" sz="1000" dirty="0"/>
          </a:p>
          <a:p>
            <a:r>
              <a:rPr lang="he-IL" sz="1000" dirty="0"/>
              <a:t>עיקרי ג'     __________       _________ק"ג               מס הנפצים ________אורך מוליך פיצוץ ________מ'</a:t>
            </a:r>
            <a:endParaRPr lang="en-US" sz="1000" dirty="0"/>
          </a:p>
          <a:p>
            <a:r>
              <a:rPr lang="he-IL" sz="1000" dirty="0"/>
              <a:t> סה"כ_____________        _________ק"ג                                                                                                                                           </a:t>
            </a:r>
            <a:endParaRPr lang="en-US" sz="1000" dirty="0"/>
          </a:p>
          <a:p>
            <a:r>
              <a:rPr lang="he-IL" sz="1000" dirty="0"/>
              <a:t>                                                                                        פתיל רועם ________________________מ</a:t>
            </a:r>
            <a:endParaRPr lang="en-US" sz="1000" dirty="0"/>
          </a:p>
          <a:p>
            <a:r>
              <a:rPr lang="he-IL" sz="1000" dirty="0"/>
              <a:t>מס' מרבי של קדחים להשהיה__________                 כמות ח"ן מרבי להשהיה __________________ק"ג</a:t>
            </a:r>
            <a:endParaRPr lang="en-US" sz="1000" dirty="0"/>
          </a:p>
          <a:p>
            <a:r>
              <a:rPr lang="he-IL" sz="1000" dirty="0" err="1"/>
              <a:t>מס.סיפונים</a:t>
            </a:r>
            <a:r>
              <a:rPr lang="he-IL" sz="1000" dirty="0"/>
              <a:t> בקדח _________________                  כמות ח"ן מרבי לסיפון____ ______________ק"ג</a:t>
            </a:r>
            <a:endParaRPr lang="en-US" sz="1000" dirty="0"/>
          </a:p>
          <a:p>
            <a:r>
              <a:rPr lang="he-IL" sz="1000" dirty="0"/>
              <a:t>מרחק למבנה הקרוב ביותר______________ מ'     </a:t>
            </a:r>
            <a:endParaRPr lang="en-US" sz="1000" dirty="0"/>
          </a:p>
          <a:p>
            <a:r>
              <a:rPr lang="he-IL" sz="1000" dirty="0"/>
              <a:t>כתובת המבנה__________________________   </a:t>
            </a:r>
            <a:endParaRPr lang="en-US" sz="1000" dirty="0"/>
          </a:p>
          <a:p>
            <a:r>
              <a:rPr lang="he-IL" sz="1000" dirty="0"/>
              <a:t>מרחק ומיקום הסיסמוגרף ממקום הפיצוץ (סקיצה) _______________________מ'     </a:t>
            </a:r>
            <a:endParaRPr lang="en-US" sz="1000" dirty="0"/>
          </a:p>
          <a:p>
            <a:r>
              <a:rPr lang="he-IL" sz="1000" dirty="0"/>
              <a:t> </a:t>
            </a:r>
            <a:endParaRPr lang="en-US" sz="1000" dirty="0"/>
          </a:p>
          <a:p>
            <a:r>
              <a:rPr lang="he-IL" sz="1000" dirty="0"/>
              <a:t> </a:t>
            </a:r>
            <a:endParaRPr lang="en-US" sz="1000" dirty="0"/>
          </a:p>
          <a:p>
            <a:r>
              <a:rPr lang="he-IL" sz="1000" dirty="0"/>
              <a:t>חתימת מפעיל הסיסמוגרף (מבצע הבדיקה הסיסמית) ____________________</a:t>
            </a:r>
            <a:endParaRPr lang="en-US" sz="1000" dirty="0"/>
          </a:p>
          <a:p>
            <a:r>
              <a:rPr lang="he-IL" sz="1000" dirty="0"/>
              <a:t> </a:t>
            </a:r>
            <a:endParaRPr lang="en-US" sz="1000" dirty="0"/>
          </a:p>
          <a:p>
            <a:r>
              <a:rPr lang="he-IL" sz="1000" dirty="0"/>
              <a:t>חתימת הממונה על הפיצוצים ________________ </a:t>
            </a:r>
            <a:endParaRPr lang="en-US" sz="1000" dirty="0"/>
          </a:p>
          <a:p>
            <a:r>
              <a:rPr lang="he-IL" sz="1000" dirty="0"/>
              <a:t> </a:t>
            </a:r>
            <a:endParaRPr lang="en-US" sz="1000" dirty="0"/>
          </a:p>
          <a:p>
            <a:r>
              <a:rPr lang="he-IL" sz="1000" u="sng" dirty="0"/>
              <a:t>הערות</a:t>
            </a:r>
            <a:r>
              <a:rPr lang="he-IL" sz="1000" dirty="0"/>
              <a:t>:        1 .  יש לצרף דו"ח מדידות סיסמיות -כולל פרטי המפעיל.</a:t>
            </a:r>
            <a:endParaRPr lang="en-US" sz="1000" dirty="0"/>
          </a:p>
          <a:p>
            <a:r>
              <a:rPr lang="he-IL" sz="1000" dirty="0"/>
              <a:t>      2. יש לצרף תרשים שטח הפיצוץ , תרשים השהיות ,תרשים מיקום הסיסמוגרפים            </a:t>
            </a:r>
            <a:endParaRPr lang="en-US" sz="1000" dirty="0"/>
          </a:p>
          <a:p>
            <a:r>
              <a:rPr lang="he-IL" sz="1000" dirty="0"/>
              <a:t>                    3. יש למלא את הטופס לכל פיצוץ בנפרד.</a:t>
            </a:r>
            <a:endParaRPr lang="en-US" sz="1000" dirty="0"/>
          </a:p>
          <a:p>
            <a:endParaRPr lang="he-IL" sz="1000" dirty="0"/>
          </a:p>
        </p:txBody>
      </p:sp>
    </p:spTree>
    <p:extLst>
      <p:ext uri="{BB962C8B-B14F-4D97-AF65-F5344CB8AC3E}">
        <p14:creationId xmlns:p14="http://schemas.microsoft.com/office/powerpoint/2010/main" val="3524769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-13968" y="387864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u="sng" dirty="0" smtClean="0"/>
              <a:t>אמצעי עזר לתכנון</a:t>
            </a:r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4"/>
          <a:srcRect l="10811" t="24504" r="29662" b="15315"/>
          <a:stretch/>
        </p:blipFill>
        <p:spPr>
          <a:xfrm>
            <a:off x="6392562" y="922636"/>
            <a:ext cx="5664067" cy="3220997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5"/>
          <a:srcRect l="8108" t="24384" r="32162" b="14234"/>
          <a:stretch/>
        </p:blipFill>
        <p:spPr>
          <a:xfrm>
            <a:off x="0" y="3039762"/>
            <a:ext cx="6405812" cy="370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57506782-3A40-498A-B493-FCBA23729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9" y="4745543"/>
            <a:ext cx="4563122" cy="211245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="" xmlns:a16="http://schemas.microsoft.com/office/drawing/2014/main" id="{E1C939C4-C726-4686-B151-6DEA89F47A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" y="2212128"/>
            <a:ext cx="3595456" cy="258532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="" xmlns:a16="http://schemas.microsoft.com/office/drawing/2014/main" id="{CBC52256-031E-4C77-87A4-F97416247F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6981" y="5082466"/>
            <a:ext cx="4115263" cy="177553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="" xmlns:a16="http://schemas.microsoft.com/office/drawing/2014/main" id="{F49483F6-4B09-40EB-9DED-83F9A0AF3C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2244" y="4876777"/>
            <a:ext cx="2734323" cy="1981223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-13968" y="387864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u="sng" dirty="0" smtClean="0"/>
              <a:t>אמצעי עזר לתכנון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="" xmlns:a16="http://schemas.microsoft.com/office/drawing/2014/main" id="{6CA8416E-597B-45DC-8995-357BFE463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2879" y="1794727"/>
            <a:ext cx="2572618" cy="143811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="" xmlns:a16="http://schemas.microsoft.com/office/drawing/2014/main" id="{129032E9-2D76-4E82-A20B-4C42A9BA1A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5497" y="1794727"/>
            <a:ext cx="2356503" cy="1444261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3532" y="1785186"/>
            <a:ext cx="5088467" cy="3057723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6541" y="3346326"/>
            <a:ext cx="2802601" cy="16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3904"/>
            <a:ext cx="12192000" cy="4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3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-13968" y="387864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u="sng" dirty="0" smtClean="0"/>
              <a:t>חוק אתר</a:t>
            </a:r>
            <a:endParaRPr lang="he-IL" u="sng" dirty="0" smtClean="0"/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4"/>
          <a:srcRect l="7703" t="24504" r="32297" b="15555"/>
          <a:stretch/>
        </p:blipFill>
        <p:spPr>
          <a:xfrm>
            <a:off x="2075935" y="791064"/>
            <a:ext cx="10102096" cy="567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/>
          <a:srcRect l="2478" t="18148" r="54862" b="33951"/>
          <a:stretch/>
        </p:blipFill>
        <p:spPr>
          <a:xfrm>
            <a:off x="6559006" y="767291"/>
            <a:ext cx="5201194" cy="3285067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/>
          <a:srcRect l="2013" t="18272" r="54932" b="40987"/>
          <a:stretch/>
        </p:blipFill>
        <p:spPr>
          <a:xfrm>
            <a:off x="516466" y="2336799"/>
            <a:ext cx="5249334" cy="279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80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88534"/>
            <a:ext cx="12192000" cy="47705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u="sng" dirty="0" smtClean="0"/>
              <a:t>שטח בנוי - פיתוח</a:t>
            </a:r>
          </a:p>
          <a:p>
            <a:r>
              <a:rPr lang="he-IL" sz="1600" dirty="0" smtClean="0"/>
              <a:t>דורש תכנית פרטנית בהתאם לחוק אתר, יחס פרטני למבנים ואובייקטים ( </a:t>
            </a:r>
            <a:r>
              <a:rPr lang="he-IL" sz="1600" dirty="0" err="1" smtClean="0"/>
              <a:t>רגמות</a:t>
            </a:r>
            <a:r>
              <a:rPr lang="he-IL" sz="1600" dirty="0" smtClean="0"/>
              <a:t>, הדף אוויר, זעזועיי קרקע, </a:t>
            </a:r>
            <a:r>
              <a:rPr lang="he-IL" sz="1600" dirty="0" err="1" smtClean="0"/>
              <a:t>וכו</a:t>
            </a:r>
            <a:r>
              <a:rPr lang="he-IL" sz="1600" dirty="0" smtClean="0"/>
              <a:t>)</a:t>
            </a:r>
          </a:p>
          <a:p>
            <a:r>
              <a:rPr lang="he-IL" sz="1600" dirty="0" smtClean="0"/>
              <a:t>חלוקה לפוליגונים לפי מרחקים </a:t>
            </a:r>
          </a:p>
          <a:p>
            <a:r>
              <a:rPr lang="he-IL" sz="1600" dirty="0" smtClean="0"/>
              <a:t>במקרה של שימוש </a:t>
            </a:r>
            <a:r>
              <a:rPr lang="he-IL" sz="1600" dirty="0" err="1" smtClean="0"/>
              <a:t>בפריספליטינג</a:t>
            </a:r>
            <a:r>
              <a:rPr lang="he-IL" sz="1600" dirty="0" smtClean="0"/>
              <a:t> - פיצוץ חלק * יש לבצעה חוק אתר מתוקן (</a:t>
            </a:r>
            <a:r>
              <a:rPr lang="he-IL" sz="1600" dirty="0"/>
              <a:t>זעזועיי </a:t>
            </a:r>
            <a:r>
              <a:rPr lang="he-IL" sz="1600" dirty="0" smtClean="0"/>
              <a:t>קרקע).</a:t>
            </a:r>
          </a:p>
          <a:p>
            <a:r>
              <a:rPr lang="he-IL" sz="1600" dirty="0"/>
              <a:t>תרום טעינה - תקשורת עם הקודח, מדידה ובדיקת </a:t>
            </a:r>
            <a:r>
              <a:rPr lang="he-IL" sz="1600" dirty="0" smtClean="0"/>
              <a:t>הקדחים(הקפדה יתרה), </a:t>
            </a:r>
            <a:r>
              <a:rPr lang="he-IL" sz="1600" dirty="0"/>
              <a:t>בדיקת אזור </a:t>
            </a:r>
          </a:p>
          <a:p>
            <a:r>
              <a:rPr lang="he-IL" sz="1600" dirty="0"/>
              <a:t>הפיצוץ לאיתור </a:t>
            </a:r>
            <a:r>
              <a:rPr lang="he-IL" sz="1600" dirty="0" err="1"/>
              <a:t>נתב"ים</a:t>
            </a:r>
            <a:r>
              <a:rPr lang="he-IL" sz="1600" dirty="0"/>
              <a:t> וגורמים המשפיעים על תהליך </a:t>
            </a:r>
            <a:r>
              <a:rPr lang="he-IL" sz="1600" dirty="0" smtClean="0"/>
              <a:t>הטעינה (הקפדה יתרה , מומלץ בדיקה כפולה) .</a:t>
            </a:r>
          </a:p>
          <a:p>
            <a:r>
              <a:rPr lang="he-IL" sz="1600" dirty="0" smtClean="0"/>
              <a:t>תכנון אמצעי עזר בטיחותיים (כיסוים , קירות מגן </a:t>
            </a:r>
            <a:r>
              <a:rPr lang="he-IL" sz="1600" dirty="0" err="1" smtClean="0"/>
              <a:t>וכו</a:t>
            </a:r>
            <a:r>
              <a:rPr lang="he-IL" sz="1600" dirty="0" smtClean="0"/>
              <a:t> ) </a:t>
            </a:r>
          </a:p>
          <a:p>
            <a:r>
              <a:rPr lang="he-IL" sz="1600" dirty="0" smtClean="0"/>
              <a:t>תכנון כיווני "זריקה" וקצב "זריקה" .</a:t>
            </a:r>
          </a:p>
          <a:p>
            <a:r>
              <a:rPr lang="he-IL" sz="1600" dirty="0" smtClean="0"/>
              <a:t>פנים חופשיות בכרייה מכנית, סריקה </a:t>
            </a:r>
            <a:r>
              <a:rPr lang="he-IL" sz="1600" dirty="0" err="1" smtClean="0"/>
              <a:t>לנק</a:t>
            </a:r>
            <a:r>
              <a:rPr lang="he-IL" sz="1600" dirty="0" smtClean="0"/>
              <a:t>. תורפה </a:t>
            </a:r>
            <a:r>
              <a:rPr lang="he-IL" sz="1600" dirty="0" err="1" smtClean="0"/>
              <a:t>לרגמות</a:t>
            </a:r>
            <a:r>
              <a:rPr lang="he-IL" sz="1600" dirty="0" smtClean="0"/>
              <a:t> והדף אוויר (סדקים אופקיים , חללים, </a:t>
            </a:r>
            <a:r>
              <a:rPr lang="he-IL" sz="1600" dirty="0" err="1" smtClean="0"/>
              <a:t>קרסטים</a:t>
            </a:r>
            <a:r>
              <a:rPr lang="he-IL" sz="1600" dirty="0" smtClean="0"/>
              <a:t> </a:t>
            </a:r>
            <a:r>
              <a:rPr lang="en-US" sz="1600" dirty="0" smtClean="0"/>
              <a:t>Karsts</a:t>
            </a:r>
            <a:r>
              <a:rPr lang="he-IL" sz="1600" dirty="0" smtClean="0"/>
              <a:t>)</a:t>
            </a:r>
          </a:p>
          <a:p>
            <a:r>
              <a:rPr lang="he-IL" sz="1600" dirty="0" smtClean="0"/>
              <a:t>ניתן להשתמש ברדאר חודר קרקע *, קדחי ביקורת או קדחי סקר גאולוגי.</a:t>
            </a:r>
          </a:p>
          <a:p>
            <a:r>
              <a:rPr lang="he-IL" sz="1600" dirty="0"/>
              <a:t>טעינה - ווידוא התאמה לתוכנית , בקרת ביצוע , טיפול בחריגים, בדיקה כפולה.</a:t>
            </a:r>
          </a:p>
          <a:p>
            <a:r>
              <a:rPr lang="he-IL" sz="1600" dirty="0"/>
              <a:t>פיצוץ - ווידוא שטח נקי מאנשים וציוד, ווידוא חסימות ותצפיות, אישור </a:t>
            </a:r>
            <a:r>
              <a:rPr lang="he-IL" sz="1600" dirty="0" smtClean="0"/>
              <a:t>הפעלה.</a:t>
            </a:r>
            <a:endParaRPr lang="he-IL" sz="1600" dirty="0"/>
          </a:p>
          <a:p>
            <a:r>
              <a:rPr lang="he-IL" sz="1600" dirty="0"/>
              <a:t>בדיקה - בטיחותית , תוצאה רצויה (שינוי </a:t>
            </a:r>
            <a:r>
              <a:rPr lang="he-IL" sz="1600" dirty="0" err="1"/>
              <a:t>תוכנית</a:t>
            </a:r>
            <a:r>
              <a:rPr lang="he-IL" sz="1600" dirty="0"/>
              <a:t> להמשך פיצוצים), השפעה על השטח מבחינת תכנון להמשך.</a:t>
            </a:r>
          </a:p>
          <a:p>
            <a:endParaRPr lang="he-IL" sz="1600" dirty="0" smtClean="0"/>
          </a:p>
          <a:p>
            <a:endParaRPr lang="he-IL" sz="1600" dirty="0" smtClean="0"/>
          </a:p>
          <a:p>
            <a:endParaRPr lang="he-IL" sz="1600" dirty="0" smtClean="0"/>
          </a:p>
          <a:p>
            <a:endParaRPr lang="he-IL" sz="1600" dirty="0"/>
          </a:p>
          <a:p>
            <a:endParaRPr lang="he-IL" sz="1600" dirty="0" smtClean="0"/>
          </a:p>
          <a:p>
            <a:endParaRPr lang="he-IL" sz="16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29" y="1743904"/>
            <a:ext cx="2303522" cy="314559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28" y="4889499"/>
            <a:ext cx="2895945" cy="195128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693" y="4023097"/>
            <a:ext cx="3716867" cy="249766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1" y="4140028"/>
            <a:ext cx="3785286" cy="23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5997146" y="856357"/>
            <a:ext cx="6096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1200" dirty="0"/>
              <a:t>H – גובה קיר החציבה (מטר)</a:t>
            </a:r>
          </a:p>
          <a:p>
            <a:endParaRPr lang="he-IL" sz="1200" dirty="0"/>
          </a:p>
          <a:p>
            <a:r>
              <a:rPr lang="he-IL" sz="1200" dirty="0"/>
              <a:t>L – אורך קיר החציבה (מטר)</a:t>
            </a:r>
          </a:p>
          <a:p>
            <a:endParaRPr lang="he-IL" sz="1200" dirty="0"/>
          </a:p>
          <a:p>
            <a:r>
              <a:rPr lang="he-IL" sz="1200" dirty="0"/>
              <a:t>V – מרחק הקדח הראשון מהפנים החופשיות = עומס (מטרים)</a:t>
            </a:r>
          </a:p>
          <a:p>
            <a:endParaRPr lang="he-IL" sz="1200" dirty="0"/>
          </a:p>
          <a:p>
            <a:r>
              <a:rPr lang="he-IL" sz="1200" dirty="0"/>
              <a:t>¹V – מרווח בין הקדחים</a:t>
            </a:r>
          </a:p>
          <a:p>
            <a:endParaRPr lang="he-IL" sz="1200" dirty="0"/>
          </a:p>
          <a:p>
            <a:r>
              <a:rPr lang="he-IL" sz="1200" dirty="0"/>
              <a:t>-d קוטר הקדח (ס"מ)</a:t>
            </a:r>
          </a:p>
          <a:p>
            <a:endParaRPr lang="he-IL" sz="1200" dirty="0"/>
          </a:p>
          <a:p>
            <a:r>
              <a:rPr lang="he-IL" sz="1200" dirty="0"/>
              <a:t>- </a:t>
            </a:r>
            <a:r>
              <a:rPr lang="en-US" sz="1200" dirty="0" smtClean="0"/>
              <a:t>Q</a:t>
            </a:r>
            <a:r>
              <a:rPr lang="he-IL" sz="1200" dirty="0" smtClean="0"/>
              <a:t> כמות </a:t>
            </a:r>
            <a:r>
              <a:rPr lang="he-IL" sz="1200" dirty="0"/>
              <a:t>חומר נפץ ספציפית </a:t>
            </a:r>
            <a:r>
              <a:rPr lang="he-IL" sz="1200" dirty="0" smtClean="0"/>
              <a:t>לקוב </a:t>
            </a:r>
            <a:r>
              <a:rPr lang="he-IL" sz="1200" dirty="0"/>
              <a:t>– ק"ג חומר נפץ לכל מ"ק סלע</a:t>
            </a:r>
          </a:p>
          <a:p>
            <a:endParaRPr lang="he-IL" sz="1200" dirty="0"/>
          </a:p>
          <a:p>
            <a:r>
              <a:rPr lang="he-IL" sz="1200" dirty="0"/>
              <a:t>r- צפיפות הטעינה של חומר הנפץ גרם/סמ"ק (בהתאם לחומר הנפץ)</a:t>
            </a:r>
          </a:p>
          <a:p>
            <a:endParaRPr lang="he-IL" sz="1200" dirty="0"/>
          </a:p>
          <a:p>
            <a:r>
              <a:rPr lang="he-IL" sz="1200" dirty="0"/>
              <a:t>K- מקדם סוג האבן</a:t>
            </a:r>
          </a:p>
          <a:p>
            <a:endParaRPr lang="he-IL" sz="1200" dirty="0"/>
          </a:p>
          <a:p>
            <a:r>
              <a:rPr lang="he-IL" sz="1200" dirty="0"/>
              <a:t>n- מספר שורות קדחים</a:t>
            </a:r>
          </a:p>
          <a:p>
            <a:endParaRPr lang="he-IL" sz="1200" dirty="0"/>
          </a:p>
          <a:p>
            <a:r>
              <a:rPr lang="he-IL" sz="1200" dirty="0"/>
              <a:t>הסתימה תהיה גדולה ב10 -30 אחוז מה </a:t>
            </a:r>
            <a:r>
              <a:rPr lang="en-US" sz="1200" dirty="0"/>
              <a:t>V</a:t>
            </a:r>
            <a:endParaRPr lang="he-IL" sz="1200" dirty="0"/>
          </a:p>
          <a:p>
            <a:endParaRPr lang="he-IL" sz="1200" dirty="0"/>
          </a:p>
          <a:p>
            <a:r>
              <a:rPr lang="he-IL" sz="1200" dirty="0"/>
              <a:t>לצורך החישובים יש צורך במציאת צפיפות</a:t>
            </a:r>
          </a:p>
          <a:p>
            <a:r>
              <a:rPr lang="he-IL" sz="1200" dirty="0"/>
              <a:t>הטעינה הממוצעת של חומר הנפץ המורכב</a:t>
            </a:r>
          </a:p>
          <a:p>
            <a:r>
              <a:rPr lang="he-IL" sz="1200" dirty="0"/>
              <a:t>משני חומרים, המאיץ </a:t>
            </a:r>
            <a:r>
              <a:rPr lang="he-IL" sz="1200" dirty="0" err="1"/>
              <a:t>והאנפו</a:t>
            </a:r>
            <a:r>
              <a:rPr lang="he-IL" sz="1200" dirty="0"/>
              <a:t>.</a:t>
            </a:r>
          </a:p>
        </p:txBody>
      </p:sp>
      <p:sp>
        <p:nvSpPr>
          <p:cNvPr id="8" name="מלבן 7"/>
          <p:cNvSpPr/>
          <p:nvPr/>
        </p:nvSpPr>
        <p:spPr>
          <a:xfrm>
            <a:off x="0" y="21159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u="sng" dirty="0" smtClean="0"/>
              <a:t>הגדרות מושגים</a:t>
            </a:r>
            <a:endParaRPr lang="he-IL" u="sng" dirty="0"/>
          </a:p>
        </p:txBody>
      </p:sp>
    </p:spTree>
    <p:extLst>
      <p:ext uri="{BB962C8B-B14F-4D97-AF65-F5344CB8AC3E}">
        <p14:creationId xmlns:p14="http://schemas.microsoft.com/office/powerpoint/2010/main" val="866958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/>
          <a:srcRect l="11944" t="18519" r="64654" b="22839"/>
          <a:stretch/>
        </p:blipFill>
        <p:spPr>
          <a:xfrm>
            <a:off x="9269856" y="0"/>
            <a:ext cx="2853267" cy="4021667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5"/>
          <a:srcRect l="36142" t="29461" r="47000" b="46084"/>
          <a:stretch/>
        </p:blipFill>
        <p:spPr>
          <a:xfrm>
            <a:off x="2365442" y="137348"/>
            <a:ext cx="5174995" cy="4223074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6"/>
          <a:srcRect l="40555" t="20987" r="24028" b="30864"/>
          <a:stretch/>
        </p:blipFill>
        <p:spPr>
          <a:xfrm>
            <a:off x="7874000" y="3555999"/>
            <a:ext cx="4318000" cy="330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17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/>
          <a:srcRect l="18071" t="38349" r="43714" b="16796"/>
          <a:stretch/>
        </p:blipFill>
        <p:spPr>
          <a:xfrm>
            <a:off x="7218542" y="137348"/>
            <a:ext cx="4895079" cy="3231928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5"/>
          <a:srcRect l="19357" t="33702" r="45000" b="34096"/>
          <a:stretch/>
        </p:blipFill>
        <p:spPr>
          <a:xfrm>
            <a:off x="7205164" y="3369276"/>
            <a:ext cx="4919811" cy="250017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6"/>
          <a:srcRect l="20473" t="30380" r="45405" b="30930"/>
          <a:stretch/>
        </p:blipFill>
        <p:spPr>
          <a:xfrm>
            <a:off x="3051745" y="137348"/>
            <a:ext cx="4160108" cy="265329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7"/>
          <a:srcRect l="13784" t="24865" r="43311" b="30811"/>
          <a:stretch/>
        </p:blipFill>
        <p:spPr>
          <a:xfrm>
            <a:off x="1962783" y="2790639"/>
            <a:ext cx="5231027" cy="3039763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8"/>
          <a:srcRect l="55081" t="31732" r="37486" b="48870"/>
          <a:stretch/>
        </p:blipFill>
        <p:spPr>
          <a:xfrm>
            <a:off x="133050" y="1753312"/>
            <a:ext cx="1942012" cy="2850733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9"/>
          <a:srcRect l="37929" t="12190" r="46571" b="62286"/>
          <a:stretch/>
        </p:blipFill>
        <p:spPr>
          <a:xfrm>
            <a:off x="0" y="4615507"/>
            <a:ext cx="2420998" cy="2242493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10"/>
          <a:srcRect l="36393" t="17942" r="55892" b="76217"/>
          <a:stretch/>
        </p:blipFill>
        <p:spPr>
          <a:xfrm>
            <a:off x="6138679" y="5938118"/>
            <a:ext cx="2159726" cy="91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66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767291"/>
            <a:ext cx="12192000" cy="45683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07000"/>
              </a:lnSpc>
            </a:pPr>
            <a:r>
              <a:rPr lang="he-IL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הנדון: </a:t>
            </a:r>
            <a:r>
              <a:rPr lang="he-IL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נוהל ביצוע פיצוצים בשטח בנוי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he-IL" sz="1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he-IL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just">
              <a:lnSpc>
                <a:spcPct val="107000"/>
              </a:lnSpc>
            </a:pPr>
            <a:r>
              <a:rPr lang="he-IL" sz="16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כללי :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just">
              <a:lnSpc>
                <a:spcPct val="107000"/>
              </a:lnSpc>
            </a:pPr>
            <a:r>
              <a:rPr lang="he-IL" sz="1600" u="none" strike="noStrik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just">
              <a:lnSpc>
                <a:spcPct val="107000"/>
              </a:lnSpc>
            </a:pPr>
            <a:r>
              <a:rPr lang="he-IL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תקנה 90 לתקנות חומרי נפץ ( מסחר, העברה, יצור, החסנה ושימוש), </a:t>
            </a:r>
            <a:r>
              <a:rPr lang="he-IL" sz="1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התשנ"ד</a:t>
            </a:r>
            <a:r>
              <a:rPr lang="he-IL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–1994(להלן:-"התקנות"), קובעת כי בפיצוץ בשטח בנוי יש לנקוט באמצעים מתאימים למניעת פגיעות בנפש וברכוש, בשטח בנוי המוגדר בתקנה 1 לתקנות כ "</a:t>
            </a:r>
            <a:r>
              <a:rPr lang="he-IL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שטח שבו נמצאים מבנים או בנינים בתחום 300 מטרים משטח הפיצוץ</a:t>
            </a:r>
            <a:r>
              <a:rPr lang="he-IL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"-(להלן:-"שטח בנוי").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just">
              <a:lnSpc>
                <a:spcPct val="107000"/>
              </a:lnSpc>
            </a:pPr>
            <a:r>
              <a:rPr lang="he-IL" sz="1600" u="none" strike="noStrik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just">
              <a:lnSpc>
                <a:spcPct val="107000"/>
              </a:lnSpc>
            </a:pPr>
            <a:r>
              <a:rPr lang="he-IL" sz="16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מטרה : 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just">
              <a:lnSpc>
                <a:spcPct val="107000"/>
              </a:lnSpc>
            </a:pPr>
            <a:r>
              <a:rPr lang="he-IL" sz="1600" u="none" strike="noStrik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AutoNum type="hebrew2Minus"/>
              <a:tabLst>
                <a:tab pos="457200" algn="l"/>
              </a:tabLst>
            </a:pPr>
            <a:r>
              <a:rPr lang="he-IL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מטרת מסמך זה לקבוע את התנאים והאמצעים בהם יש לנקוט בעת ביצוע פיצוצים 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just">
              <a:lnSpc>
                <a:spcPct val="107000"/>
              </a:lnSpc>
            </a:pPr>
            <a:r>
              <a:rPr lang="he-IL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בשטח בנוי.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AutoNum type="hebrew2Minus"/>
              <a:tabLst>
                <a:tab pos="457200" algn="l"/>
              </a:tabLst>
            </a:pPr>
            <a:r>
              <a:rPr lang="he-IL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תנאים אלה יהוו חלק מהדרישות לקבלת היתר למכירה, לקניה, להעברה, לאחסנה 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just">
              <a:lnSpc>
                <a:spcPct val="107000"/>
              </a:lnSpc>
            </a:pPr>
            <a:r>
              <a:rPr lang="he-IL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ולשימוש בחומרי נפץ (להלן:-"ההיתר"), המוצא על ידי מפקח עבודה אזורי 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just">
              <a:lnSpc>
                <a:spcPct val="107000"/>
              </a:lnSpc>
            </a:pPr>
            <a:r>
              <a:rPr lang="he-IL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בשינויים  הנדרשים.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5670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4"/>
          <a:srcRect l="36216" t="66700" r="36014" b="7123"/>
          <a:stretch/>
        </p:blipFill>
        <p:spPr>
          <a:xfrm>
            <a:off x="206226" y="1743903"/>
            <a:ext cx="6405662" cy="3396507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/>
          <a:srcRect l="36216" t="30227" r="36243" b="63259"/>
          <a:stretch/>
        </p:blipFill>
        <p:spPr>
          <a:xfrm>
            <a:off x="6930007" y="1837188"/>
            <a:ext cx="5261993" cy="70006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/>
          <a:srcRect l="36216" t="38031" r="36441" b="34461"/>
          <a:stretch/>
        </p:blipFill>
        <p:spPr>
          <a:xfrm>
            <a:off x="7125939" y="2537254"/>
            <a:ext cx="5066061" cy="2866768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5"/>
          <a:srcRect l="42635" t="10931" r="42162" b="68409"/>
          <a:stretch/>
        </p:blipFill>
        <p:spPr>
          <a:xfrm>
            <a:off x="5268601" y="-4791"/>
            <a:ext cx="2686574" cy="20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67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/>
          <a:srcRect l="42635" t="10931" r="42162" b="68409"/>
          <a:stretch/>
        </p:blipFill>
        <p:spPr>
          <a:xfrm>
            <a:off x="106263" y="1743903"/>
            <a:ext cx="2686574" cy="2053739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4"/>
          <a:srcRect l="36081" t="41780" r="36149" b="36324"/>
          <a:stretch/>
        </p:blipFill>
        <p:spPr>
          <a:xfrm>
            <a:off x="6071286" y="40249"/>
            <a:ext cx="6058932" cy="2687224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4"/>
          <a:srcRect l="36081" t="72252" r="36149" b="7928"/>
          <a:stretch/>
        </p:blipFill>
        <p:spPr>
          <a:xfrm>
            <a:off x="6071286" y="2727473"/>
            <a:ext cx="6120714" cy="2457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56389" y="2075935"/>
            <a:ext cx="6096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V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631715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/>
          <a:srcRect l="42635" t="10931" r="42162" b="68409"/>
          <a:stretch/>
        </p:blipFill>
        <p:spPr>
          <a:xfrm>
            <a:off x="3178976" y="4253"/>
            <a:ext cx="2686574" cy="2053739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5"/>
          <a:srcRect l="36081" t="61085" r="36351" b="11267"/>
          <a:stretch/>
        </p:blipFill>
        <p:spPr>
          <a:xfrm>
            <a:off x="77051" y="2081765"/>
            <a:ext cx="5869007" cy="3310962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5"/>
          <a:srcRect l="36081" t="10209" r="36351" b="68808"/>
          <a:stretch/>
        </p:blipFill>
        <p:spPr>
          <a:xfrm rot="186025">
            <a:off x="6011398" y="165274"/>
            <a:ext cx="6024033" cy="2579164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5"/>
          <a:srcRect l="36081" t="36886" r="36351" b="40061"/>
          <a:stretch/>
        </p:blipFill>
        <p:spPr>
          <a:xfrm>
            <a:off x="5946058" y="2770772"/>
            <a:ext cx="6053151" cy="2847368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4341341" y="2010033"/>
            <a:ext cx="1688756" cy="137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9144001" y="1001597"/>
            <a:ext cx="3558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200" dirty="0" smtClean="0"/>
              <a:t>16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4286807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/>
          <a:srcRect l="36351" t="32673" r="36149" b="46066"/>
          <a:stretch/>
        </p:blipFill>
        <p:spPr>
          <a:xfrm rot="254398">
            <a:off x="2451532" y="486245"/>
            <a:ext cx="9592500" cy="4171676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3237470" y="137348"/>
            <a:ext cx="1342768" cy="368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7290486" y="2677297"/>
            <a:ext cx="6837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1.47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63580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91064"/>
            <a:ext cx="12192000" cy="48013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u="sng" dirty="0"/>
              <a:t>התנאים:</a:t>
            </a:r>
            <a:endParaRPr lang="en-US" dirty="0"/>
          </a:p>
          <a:p>
            <a:r>
              <a:rPr lang="he-IL" dirty="0"/>
              <a:t> </a:t>
            </a:r>
            <a:endParaRPr lang="en-US" dirty="0"/>
          </a:p>
          <a:p>
            <a:r>
              <a:rPr lang="he-IL" dirty="0"/>
              <a:t>1</a:t>
            </a:r>
            <a:r>
              <a:rPr lang="he-IL" u="sng" dirty="0"/>
              <a:t>. </a:t>
            </a:r>
            <a:r>
              <a:rPr lang="he-IL" b="1" u="sng" dirty="0"/>
              <a:t>כיסוי שטח הפיצוץ</a:t>
            </a:r>
            <a:r>
              <a:rPr lang="he-IL" u="sng" dirty="0"/>
              <a:t>: </a:t>
            </a:r>
            <a:endParaRPr lang="en-US" dirty="0"/>
          </a:p>
          <a:p>
            <a:r>
              <a:rPr lang="he-IL" b="1" dirty="0"/>
              <a:t> </a:t>
            </a:r>
            <a:endParaRPr lang="en-US" dirty="0"/>
          </a:p>
          <a:p>
            <a:r>
              <a:rPr lang="he-IL" dirty="0"/>
              <a:t>  א. יש להשתמש באמצעים המיועדים למניעת העפת אבנים, כדוגמת מרבדי פלדה   </a:t>
            </a:r>
            <a:endParaRPr lang="en-US" dirty="0"/>
          </a:p>
          <a:p>
            <a:r>
              <a:rPr lang="he-IL" dirty="0"/>
              <a:t>       או כל אמצעי יעיל אחר שאושר בכתב ע"י מפקח העבודה ראשי, לאחר שהוצגו  </a:t>
            </a:r>
            <a:endParaRPr lang="en-US" dirty="0"/>
          </a:p>
          <a:p>
            <a:r>
              <a:rPr lang="he-IL" dirty="0"/>
              <a:t>       בפניו נתונים המעידים על יעילותו.</a:t>
            </a:r>
            <a:endParaRPr lang="en-US" dirty="0"/>
          </a:p>
          <a:p>
            <a:r>
              <a:rPr lang="he-IL" dirty="0"/>
              <a:t>   מפקח עבודה אזורי רשאי לקבוע בהיתר תנאים נוספים למניעת העפת האבנים.</a:t>
            </a:r>
            <a:endParaRPr lang="en-US" dirty="0"/>
          </a:p>
          <a:p>
            <a:r>
              <a:rPr lang="he-IL" dirty="0"/>
              <a:t> </a:t>
            </a:r>
            <a:endParaRPr lang="en-US" dirty="0"/>
          </a:p>
          <a:p>
            <a:r>
              <a:rPr lang="he-IL" dirty="0"/>
              <a:t>             </a:t>
            </a:r>
            <a:r>
              <a:rPr lang="he-IL" b="1" dirty="0"/>
              <a:t>אין לאשר ואין להשתמש בכיסוי השטח ע"י עפר וחומרים דומים.</a:t>
            </a:r>
            <a:endParaRPr lang="en-US" dirty="0"/>
          </a:p>
          <a:p>
            <a:r>
              <a:rPr lang="he-IL" dirty="0"/>
              <a:t> </a:t>
            </a:r>
            <a:endParaRPr lang="en-US" dirty="0"/>
          </a:p>
          <a:p>
            <a:r>
              <a:rPr lang="he-IL" dirty="0"/>
              <a:t>  ב. האמור לעיל יחול גם  במקרים שמפקח עבודה אזורי הפעיל את שיקול דעתו וקבע, </a:t>
            </a:r>
            <a:endParaRPr lang="en-US" dirty="0"/>
          </a:p>
          <a:p>
            <a:r>
              <a:rPr lang="he-IL" dirty="0"/>
              <a:t>      שיש לכסות את השטח בהתאם לסמכותו לפי תקנה 90(ב) (2).</a:t>
            </a:r>
            <a:endParaRPr lang="en-US" dirty="0"/>
          </a:p>
          <a:p>
            <a:pPr lvl="0"/>
            <a:r>
              <a:rPr lang="he-IL" dirty="0"/>
              <a:t>בעת ביקורי פיקוח באתרי הפיצוץ יבדקו מפקחי העבודה את השימוש באמצעי </a:t>
            </a:r>
            <a:endParaRPr lang="en-US" dirty="0"/>
          </a:p>
          <a:p>
            <a:r>
              <a:rPr lang="he-IL" dirty="0"/>
              <a:t>      הכיסוי בשטח וייאסר ביצוע הפיצוץ במידה והאמצעים הנ"ל אינם מקוימים כנדרש </a:t>
            </a:r>
            <a:endParaRPr lang="en-US" dirty="0"/>
          </a:p>
          <a:p>
            <a:r>
              <a:rPr lang="he-IL" dirty="0"/>
              <a:t>     ,לרבות  נקיטת אמצעי אכיפה אחרים- במידת הצורך.</a:t>
            </a:r>
            <a:endParaRPr lang="en-US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72829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4955"/>
            <a:ext cx="12192000" cy="65248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/>
              <a:t>2 </a:t>
            </a:r>
            <a:r>
              <a:rPr lang="he-IL" dirty="0"/>
              <a:t>. </a:t>
            </a:r>
            <a:r>
              <a:rPr lang="he-IL" b="1" u="sng" dirty="0" err="1"/>
              <a:t>סייסמיקה</a:t>
            </a:r>
            <a:endParaRPr lang="en-US" sz="1400" dirty="0"/>
          </a:p>
          <a:p>
            <a:r>
              <a:rPr lang="he-IL" b="1" dirty="0"/>
              <a:t> </a:t>
            </a:r>
            <a:endParaRPr lang="en-US" sz="1400" dirty="0"/>
          </a:p>
          <a:p>
            <a:r>
              <a:rPr lang="he-IL" dirty="0"/>
              <a:t>כתנאי מוקדם להוצאת היתר, חובה על בעל ההיתר לבצע מדידות </a:t>
            </a:r>
            <a:r>
              <a:rPr lang="he-IL" dirty="0" err="1"/>
              <a:t>סייסמיות</a:t>
            </a:r>
            <a:r>
              <a:rPr lang="he-IL" dirty="0"/>
              <a:t>, כדי לקבוע כמות ח.נ </a:t>
            </a:r>
            <a:r>
              <a:rPr lang="he-IL" dirty="0" smtClean="0"/>
              <a:t>מרבית </a:t>
            </a:r>
            <a:r>
              <a:rPr lang="he-IL" dirty="0"/>
              <a:t>להשהיה  </a:t>
            </a:r>
            <a:endParaRPr lang="he-IL" dirty="0" smtClean="0"/>
          </a:p>
          <a:p>
            <a:r>
              <a:rPr lang="he-IL" dirty="0" smtClean="0"/>
              <a:t>בכל  </a:t>
            </a:r>
            <a:r>
              <a:rPr lang="he-IL" dirty="0"/>
              <a:t>אחד מהמקרים הבאים:</a:t>
            </a:r>
            <a:endParaRPr lang="en-US" sz="1400" dirty="0"/>
          </a:p>
          <a:p>
            <a:pPr lvl="1"/>
            <a:r>
              <a:rPr lang="he-IL" dirty="0"/>
              <a:t> בכל פיצוץ שהינו במרחק הקטן מ- 100 מטר למבנה כלשהו. </a:t>
            </a:r>
            <a:endParaRPr lang="he-IL" dirty="0" smtClean="0"/>
          </a:p>
          <a:p>
            <a:pPr lvl="1"/>
            <a:endParaRPr lang="he-IL" sz="1400" dirty="0"/>
          </a:p>
          <a:p>
            <a:pPr lvl="1"/>
            <a:endParaRPr lang="he-IL" sz="1400" dirty="0" smtClean="0"/>
          </a:p>
          <a:p>
            <a:pPr lvl="1"/>
            <a:endParaRPr lang="he-IL" sz="1400" dirty="0"/>
          </a:p>
          <a:p>
            <a:pPr lvl="1"/>
            <a:endParaRPr lang="he-IL" sz="1400" dirty="0" smtClean="0"/>
          </a:p>
          <a:p>
            <a:pPr lvl="1"/>
            <a:endParaRPr lang="he-IL" sz="1400" dirty="0"/>
          </a:p>
          <a:p>
            <a:pPr lvl="1"/>
            <a:endParaRPr lang="he-IL" sz="1400" dirty="0" smtClean="0"/>
          </a:p>
          <a:p>
            <a:pPr lvl="1"/>
            <a:endParaRPr lang="he-IL" sz="1400" dirty="0"/>
          </a:p>
          <a:p>
            <a:pPr lvl="1"/>
            <a:endParaRPr lang="he-IL" sz="1400" dirty="0" smtClean="0"/>
          </a:p>
          <a:p>
            <a:pPr lvl="1"/>
            <a:endParaRPr lang="he-IL" sz="1400" dirty="0"/>
          </a:p>
          <a:p>
            <a:pPr lvl="1"/>
            <a:endParaRPr lang="he-IL" sz="1400" dirty="0" smtClean="0"/>
          </a:p>
          <a:p>
            <a:pPr lvl="1"/>
            <a:endParaRPr lang="he-IL" sz="1400" dirty="0"/>
          </a:p>
          <a:p>
            <a:pPr lvl="1"/>
            <a:endParaRPr lang="he-IL" sz="1400" dirty="0" smtClean="0"/>
          </a:p>
          <a:p>
            <a:pPr lvl="1"/>
            <a:endParaRPr lang="he-IL" sz="1400" dirty="0"/>
          </a:p>
          <a:p>
            <a:r>
              <a:rPr lang="he-IL" dirty="0"/>
              <a:t> כמות ח.נ. להשהיה בטבלה הנ"ל נעשתה בהתאם להוראות תקנות למניעת   </a:t>
            </a:r>
            <a:endParaRPr lang="en-US" sz="1400" dirty="0"/>
          </a:p>
          <a:p>
            <a:r>
              <a:rPr lang="he-IL" dirty="0"/>
              <a:t>                      מפגעים  (מניעת זיהום אוויר ורעש ממחצבה),</a:t>
            </a:r>
            <a:r>
              <a:rPr lang="he-IL" dirty="0" err="1"/>
              <a:t>התשנ"ח</a:t>
            </a:r>
            <a:r>
              <a:rPr lang="he-IL" dirty="0"/>
              <a:t>  –  1998 לפי הנוסחה:</a:t>
            </a:r>
            <a:endParaRPr lang="en-US" sz="1400" dirty="0"/>
          </a:p>
          <a:p>
            <a:r>
              <a:rPr lang="en-US" b="1" dirty="0"/>
              <a:t>Q =  K*D²                                                </a:t>
            </a:r>
            <a:endParaRPr lang="en-US" sz="1600" dirty="0"/>
          </a:p>
          <a:p>
            <a:r>
              <a:rPr lang="he-IL" dirty="0"/>
              <a:t>                      לעניין זה: </a:t>
            </a:r>
            <a:r>
              <a:rPr lang="en-US" dirty="0"/>
              <a:t>Q</a:t>
            </a:r>
            <a:r>
              <a:rPr lang="he-IL" dirty="0"/>
              <a:t>  –  כמות ח.נ. להשהיה, ק"ג</a:t>
            </a:r>
            <a:endParaRPr lang="en-US" sz="1400" dirty="0"/>
          </a:p>
          <a:p>
            <a:r>
              <a:rPr lang="he-IL" dirty="0"/>
              <a:t>                                       </a:t>
            </a:r>
            <a:r>
              <a:rPr lang="en-US" dirty="0"/>
              <a:t>D</a:t>
            </a:r>
            <a:r>
              <a:rPr lang="he-IL" dirty="0"/>
              <a:t> – מרחק  </a:t>
            </a:r>
            <a:r>
              <a:rPr lang="he-IL" dirty="0" err="1"/>
              <a:t>מהפיצוץ,מטר</a:t>
            </a:r>
            <a:endParaRPr lang="en-US" sz="1400" dirty="0"/>
          </a:p>
          <a:p>
            <a:r>
              <a:rPr lang="he-IL" dirty="0"/>
              <a:t>                                       </a:t>
            </a:r>
            <a:r>
              <a:rPr lang="en-US" dirty="0"/>
              <a:t>K</a:t>
            </a:r>
            <a:r>
              <a:rPr lang="he-IL" dirty="0"/>
              <a:t>  -  מקדם</a:t>
            </a:r>
            <a:endParaRPr lang="en-US" sz="1400" dirty="0"/>
          </a:p>
          <a:p>
            <a:r>
              <a:rPr lang="he-IL" sz="2000" dirty="0"/>
              <a:t>                                   </a:t>
            </a:r>
            <a:r>
              <a:rPr lang="he-IL" dirty="0"/>
              <a:t>כשמרחק מהפיצוץ הוא מעל 90 מטר 0.0016  = </a:t>
            </a:r>
            <a:r>
              <a:rPr lang="en-US" dirty="0"/>
              <a:t>K </a:t>
            </a:r>
            <a:endParaRPr lang="en-US" sz="2000" dirty="0"/>
          </a:p>
          <a:p>
            <a:endParaRPr lang="he-IL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27" y="2224126"/>
            <a:ext cx="11919480" cy="268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64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4955"/>
            <a:ext cx="12192000" cy="64633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 (3) בכל  פיצוץ בשטח בנוי -כהגדרתו, בו נמצא מבנה רגיש.                   </a:t>
            </a:r>
            <a:endParaRPr lang="en-US" dirty="0"/>
          </a:p>
          <a:p>
            <a:r>
              <a:rPr lang="he-IL" dirty="0"/>
              <a:t>     </a:t>
            </a:r>
            <a:r>
              <a:rPr lang="he-IL" b="1" dirty="0" err="1"/>
              <a:t>לענין</a:t>
            </a:r>
            <a:r>
              <a:rPr lang="he-IL" b="1" dirty="0"/>
              <a:t> נוהל זה</a:t>
            </a:r>
            <a:r>
              <a:rPr lang="he-IL" dirty="0"/>
              <a:t> "</a:t>
            </a:r>
            <a:r>
              <a:rPr lang="he-IL" b="1" dirty="0"/>
              <a:t>מבנה רגיש</a:t>
            </a:r>
            <a:r>
              <a:rPr lang="he-IL" dirty="0"/>
              <a:t>"- : מבנה המשמש כבית-חולים, בית-הבראה, בית-אבות,    </a:t>
            </a:r>
            <a:endParaRPr lang="en-US" dirty="0"/>
          </a:p>
          <a:p>
            <a:r>
              <a:rPr lang="he-IL" b="1" dirty="0"/>
              <a:t>      </a:t>
            </a:r>
            <a:r>
              <a:rPr lang="he-IL" dirty="0"/>
              <a:t>בית –ספר או מבנה אחר שמפקח עבודה אזורי סבור שהוא עלול להיפגע מזעזועי  </a:t>
            </a:r>
            <a:endParaRPr lang="en-US" dirty="0"/>
          </a:p>
          <a:p>
            <a:r>
              <a:rPr lang="he-IL" dirty="0"/>
              <a:t>      </a:t>
            </a:r>
            <a:r>
              <a:rPr lang="he-IL" dirty="0" err="1"/>
              <a:t>קרקע,לרבות</a:t>
            </a:r>
            <a:r>
              <a:rPr lang="he-IL" dirty="0"/>
              <a:t> מבנה רעוע, בעל ערך היסטורי או מבנה בו מצוי ציוד רגיש לזעזועי קרקע. </a:t>
            </a:r>
            <a:endParaRPr lang="en-US" dirty="0"/>
          </a:p>
          <a:p>
            <a:r>
              <a:rPr lang="he-IL" dirty="0"/>
              <a:t> </a:t>
            </a:r>
            <a:endParaRPr lang="en-US" dirty="0"/>
          </a:p>
          <a:p>
            <a:r>
              <a:rPr lang="he-IL" dirty="0" err="1"/>
              <a:t>ב.מפקח</a:t>
            </a:r>
            <a:r>
              <a:rPr lang="he-IL" dirty="0"/>
              <a:t> עבודה אזורי רשאי לדרוש כתנאי בהיתר ביצוע ניטור </a:t>
            </a:r>
            <a:r>
              <a:rPr lang="he-IL" dirty="0" err="1"/>
              <a:t>סייסמי</a:t>
            </a:r>
            <a:r>
              <a:rPr lang="he-IL" dirty="0"/>
              <a:t> ("</a:t>
            </a:r>
            <a:r>
              <a:rPr lang="he-IL" dirty="0" err="1"/>
              <a:t>מוניטורינג</a:t>
            </a:r>
            <a:r>
              <a:rPr lang="he-IL" dirty="0"/>
              <a:t>") </a:t>
            </a:r>
            <a:endParaRPr lang="en-US" dirty="0"/>
          </a:p>
          <a:p>
            <a:r>
              <a:rPr lang="he-IL" dirty="0"/>
              <a:t>   במקרים  הבאים</a:t>
            </a:r>
            <a:r>
              <a:rPr lang="en-US" dirty="0"/>
              <a:t>:</a:t>
            </a:r>
          </a:p>
          <a:p>
            <a:r>
              <a:rPr lang="he-IL" dirty="0"/>
              <a:t>            (1) בנינים הנמצאים במרחק הפחות מ-300 מטר ממקום ביצוע הפיצוץ במחצבה.</a:t>
            </a:r>
            <a:endParaRPr lang="en-US" dirty="0"/>
          </a:p>
          <a:p>
            <a:r>
              <a:rPr lang="he-IL" dirty="0"/>
              <a:t>            (2)במקומות בהם  כמות  ח.נ. והמרחק מהפיצוץ מצדיקים  זאת, לדוגמה: מבנים  </a:t>
            </a:r>
            <a:endParaRPr lang="en-US" dirty="0"/>
          </a:p>
          <a:p>
            <a:r>
              <a:rPr lang="he-IL" dirty="0"/>
              <a:t>                רגישים, בנינים שבתוכם נמצא ציוד רגיש,  במקומות בהם יש תלונות,   </a:t>
            </a:r>
            <a:endParaRPr lang="en-US" dirty="0"/>
          </a:p>
          <a:p>
            <a:r>
              <a:rPr lang="he-IL" dirty="0"/>
              <a:t>                התנגדויות והשגות של הציבור </a:t>
            </a:r>
            <a:r>
              <a:rPr lang="he-IL" dirty="0" err="1"/>
              <a:t>וכו</a:t>
            </a:r>
            <a:r>
              <a:rPr lang="he-IL" dirty="0"/>
              <a:t>'.</a:t>
            </a:r>
            <a:endParaRPr lang="en-US" dirty="0"/>
          </a:p>
          <a:p>
            <a:r>
              <a:rPr lang="he-IL" dirty="0"/>
              <a:t>            (3) כאשר יש צורך מיוחד לתעד את תוצאות הפיצוצים וזעזועי הקרקע </a:t>
            </a:r>
            <a:r>
              <a:rPr lang="he-IL" dirty="0" err="1"/>
              <a:t>בעקבותם</a:t>
            </a:r>
            <a:r>
              <a:rPr lang="he-IL" dirty="0"/>
              <a:t>.</a:t>
            </a:r>
            <a:endParaRPr lang="en-US" dirty="0"/>
          </a:p>
          <a:p>
            <a:r>
              <a:rPr lang="he-IL" dirty="0"/>
              <a:t> </a:t>
            </a:r>
            <a:endParaRPr lang="en-US" dirty="0"/>
          </a:p>
          <a:p>
            <a:r>
              <a:rPr lang="he-IL" dirty="0"/>
              <a:t> </a:t>
            </a:r>
            <a:r>
              <a:rPr lang="he-IL" dirty="0" smtClean="0"/>
              <a:t>ג</a:t>
            </a:r>
            <a:r>
              <a:rPr lang="he-IL" dirty="0"/>
              <a:t>. במקום שבו מבוצעות בדיקות סיסמיות, רשאי מפקח עבודה אזורי לאשר פיצוץ עם </a:t>
            </a:r>
            <a:endParaRPr lang="en-US" dirty="0"/>
          </a:p>
          <a:p>
            <a:r>
              <a:rPr lang="he-IL" dirty="0"/>
              <a:t>    כמות  חומרי נפץ להשהיה- לפי תוצאות הבדיקה.</a:t>
            </a:r>
            <a:endParaRPr lang="en-US" dirty="0"/>
          </a:p>
          <a:p>
            <a:r>
              <a:rPr lang="he-IL" dirty="0"/>
              <a:t> </a:t>
            </a:r>
            <a:endParaRPr lang="en-US" dirty="0"/>
          </a:p>
          <a:p>
            <a:r>
              <a:rPr lang="he-IL" dirty="0" err="1"/>
              <a:t>ד.חובת</a:t>
            </a:r>
            <a:r>
              <a:rPr lang="he-IL" dirty="0"/>
              <a:t> מבצע הבדיקות </a:t>
            </a:r>
            <a:r>
              <a:rPr lang="he-IL" dirty="0" err="1"/>
              <a:t>הסייסמיות</a:t>
            </a:r>
            <a:r>
              <a:rPr lang="he-IL" dirty="0"/>
              <a:t>/ הדף אויר, לקחת בחשבון את מכלול השיקולים                 </a:t>
            </a:r>
            <a:endParaRPr lang="en-US" dirty="0"/>
          </a:p>
          <a:p>
            <a:r>
              <a:rPr lang="he-IL" dirty="0"/>
              <a:t>   המקצועיים לקבלת תוצאות בדיקה המשקפות את אתר הפיצוץ וסביבתו.</a:t>
            </a:r>
            <a:endParaRPr lang="en-US" dirty="0"/>
          </a:p>
          <a:p>
            <a:r>
              <a:rPr lang="he-IL" dirty="0"/>
              <a:t>  בנוסף ,</a:t>
            </a:r>
            <a:r>
              <a:rPr lang="he-IL" dirty="0" err="1"/>
              <a:t>ילקחו</a:t>
            </a:r>
            <a:r>
              <a:rPr lang="he-IL" dirty="0"/>
              <a:t> בחשבון ע"י מבצע הבדיקות, </a:t>
            </a:r>
            <a:r>
              <a:rPr lang="he-IL" dirty="0" err="1"/>
              <a:t>קריטוריונים</a:t>
            </a:r>
            <a:r>
              <a:rPr lang="he-IL" dirty="0"/>
              <a:t> מחמירים יותר למהירות     </a:t>
            </a:r>
            <a:endParaRPr lang="en-US" dirty="0"/>
          </a:p>
          <a:p>
            <a:r>
              <a:rPr lang="he-IL" dirty="0"/>
              <a:t>  החלקיקים, בעת ביצוע פיצוץ בקרבת מבנה רגיש.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he-IL" dirty="0"/>
              <a:t>        המהירות המרבית של תנועת חלקיקי הקרקע במדידה הנערכת בסמוך למבנה מגורים </a:t>
            </a:r>
            <a:endParaRPr lang="en-US" dirty="0"/>
          </a:p>
          <a:p>
            <a:r>
              <a:rPr lang="he-I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17443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4955"/>
            <a:ext cx="12192000" cy="48013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 או מבנה ציבור הקרוב ביותר למקום הפיצוץ לא תעלה על הערכים האלה:</a:t>
            </a:r>
            <a:endParaRPr lang="en-US" dirty="0"/>
          </a:p>
          <a:p>
            <a:pPr lvl="0"/>
            <a:r>
              <a:rPr lang="he-IL" dirty="0"/>
              <a:t>19 מילימטר </a:t>
            </a:r>
            <a:r>
              <a:rPr lang="he-IL" dirty="0" err="1"/>
              <a:t>לשניה</a:t>
            </a:r>
            <a:r>
              <a:rPr lang="he-IL" dirty="0"/>
              <a:t> – בתדירות תנודות של </a:t>
            </a:r>
            <a:r>
              <a:rPr lang="en-US" dirty="0"/>
              <a:t>HZ </a:t>
            </a:r>
            <a:r>
              <a:rPr lang="he-IL" dirty="0"/>
              <a:t> 4 – </a:t>
            </a:r>
            <a:r>
              <a:rPr lang="en-US" dirty="0"/>
              <a:t>HZ</a:t>
            </a:r>
            <a:r>
              <a:rPr lang="he-IL" dirty="0"/>
              <a:t> 11;</a:t>
            </a:r>
            <a:endParaRPr lang="en-US" dirty="0"/>
          </a:p>
          <a:p>
            <a:pPr lvl="0"/>
            <a:r>
              <a:rPr lang="he-IL" dirty="0"/>
              <a:t>בין 19 מילימטר </a:t>
            </a:r>
            <a:r>
              <a:rPr lang="he-IL" dirty="0" err="1"/>
              <a:t>לשניה</a:t>
            </a:r>
            <a:r>
              <a:rPr lang="he-IL" dirty="0"/>
              <a:t> ל-51 מילימטר </a:t>
            </a:r>
            <a:r>
              <a:rPr lang="he-IL" dirty="0" err="1"/>
              <a:t>לשניה</a:t>
            </a:r>
            <a:r>
              <a:rPr lang="he-IL" dirty="0"/>
              <a:t> – בתדירות תנודות של </a:t>
            </a:r>
            <a:r>
              <a:rPr lang="en-US" dirty="0"/>
              <a:t>HZ</a:t>
            </a:r>
            <a:r>
              <a:rPr lang="he-IL" dirty="0"/>
              <a:t> 11 </a:t>
            </a:r>
            <a:endParaRPr lang="en-US" dirty="0"/>
          </a:p>
          <a:p>
            <a:r>
              <a:rPr lang="he-IL" dirty="0"/>
              <a:t>           –</a:t>
            </a:r>
            <a:r>
              <a:rPr lang="en-US" dirty="0"/>
              <a:t>HZ</a:t>
            </a:r>
            <a:r>
              <a:rPr lang="he-IL" dirty="0"/>
              <a:t> 30 ;</a:t>
            </a:r>
            <a:endParaRPr lang="en-US" dirty="0"/>
          </a:p>
          <a:p>
            <a:pPr lvl="0"/>
            <a:r>
              <a:rPr lang="he-IL" dirty="0"/>
              <a:t>51 מילימטר </a:t>
            </a:r>
            <a:r>
              <a:rPr lang="he-IL" dirty="0" err="1"/>
              <a:t>לשניה</a:t>
            </a:r>
            <a:r>
              <a:rPr lang="he-IL" dirty="0"/>
              <a:t> – בתדירות תנודות שמעל </a:t>
            </a:r>
            <a:r>
              <a:rPr lang="en-US" dirty="0"/>
              <a:t>HZ</a:t>
            </a:r>
            <a:r>
              <a:rPr lang="he-IL" dirty="0"/>
              <a:t> 30 ;</a:t>
            </a:r>
            <a:endParaRPr lang="en-US" dirty="0"/>
          </a:p>
          <a:p>
            <a:r>
              <a:rPr lang="he-IL" dirty="0"/>
              <a:t> </a:t>
            </a:r>
            <a:endParaRPr lang="en-US" dirty="0"/>
          </a:p>
          <a:p>
            <a:r>
              <a:rPr lang="he-IL" dirty="0"/>
              <a:t> מפקח עבודה אזורי הסבור שהבדיקה לא הביאה בחשבון נתונים אלו ידרוש ביצוע בדיקה     </a:t>
            </a:r>
            <a:endParaRPr lang="en-US" dirty="0"/>
          </a:p>
          <a:p>
            <a:r>
              <a:rPr lang="he-IL" dirty="0"/>
              <a:t> חוזרת.</a:t>
            </a:r>
            <a:endParaRPr lang="en-US" dirty="0"/>
          </a:p>
          <a:p>
            <a:r>
              <a:rPr lang="he-IL" b="1" dirty="0"/>
              <a:t>3. הדף אוויר/ רעש</a:t>
            </a:r>
            <a:endParaRPr lang="en-US" dirty="0"/>
          </a:p>
          <a:p>
            <a:r>
              <a:rPr lang="he-IL" dirty="0"/>
              <a:t> </a:t>
            </a:r>
            <a:endParaRPr lang="en-US" dirty="0"/>
          </a:p>
          <a:p>
            <a:pPr lvl="0"/>
            <a:r>
              <a:rPr lang="he-IL" dirty="0"/>
              <a:t>במקרים בהם נדרשת בהתאם לנוהל זה מדידה </a:t>
            </a:r>
            <a:r>
              <a:rPr lang="he-IL" dirty="0" err="1" smtClean="0"/>
              <a:t>סייסמית</a:t>
            </a:r>
            <a:r>
              <a:rPr lang="he-IL" dirty="0" smtClean="0"/>
              <a:t> , תנאי </a:t>
            </a:r>
            <a:r>
              <a:rPr lang="he-IL" dirty="0"/>
              <a:t>נוסף לקבלת ההיתר     </a:t>
            </a:r>
            <a:endParaRPr lang="en-US" dirty="0"/>
          </a:p>
          <a:p>
            <a:r>
              <a:rPr lang="he-IL" dirty="0"/>
              <a:t>      הוא  ביצוע בדיקת הדף אויר עפ"י חוקים ,תקנות ותקנים ובלבד שלא יחרגו </a:t>
            </a:r>
            <a:endParaRPr lang="en-US" dirty="0"/>
          </a:p>
          <a:p>
            <a:r>
              <a:rPr lang="he-IL" dirty="0"/>
              <a:t>      ממפלסי הרעש  כמפורט בהמשך. </a:t>
            </a:r>
            <a:endParaRPr lang="en-US" dirty="0"/>
          </a:p>
          <a:p>
            <a:r>
              <a:rPr lang="he-IL" dirty="0"/>
              <a:t> </a:t>
            </a:r>
            <a:endParaRPr lang="en-US" dirty="0"/>
          </a:p>
          <a:p>
            <a:pPr lvl="0"/>
            <a:r>
              <a:rPr lang="he-IL" dirty="0"/>
              <a:t>בהיתר יקבעו מפלסי הרעש שלא יעלו על המפורט בטבלאות להלן; מפקח עבודה           </a:t>
            </a:r>
            <a:endParaRPr lang="en-US" dirty="0"/>
          </a:p>
          <a:p>
            <a:r>
              <a:rPr lang="he-IL" dirty="0"/>
              <a:t>אזורי רשאי לקבוע רמות מפלסים נמוכים יותר בהתאם לתוצאות בדיקות הדף </a:t>
            </a:r>
            <a:r>
              <a:rPr lang="he-IL" dirty="0" err="1"/>
              <a:t>האויר</a:t>
            </a:r>
            <a:r>
              <a:rPr lang="he-IL" dirty="0"/>
              <a:t>:</a:t>
            </a:r>
            <a:endParaRPr lang="en-US" dirty="0"/>
          </a:p>
          <a:p>
            <a:r>
              <a:rPr lang="he-I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13478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609" y="580922"/>
            <a:ext cx="8234371" cy="615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55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44955"/>
            <a:ext cx="12192000" cy="60016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 4. </a:t>
            </a:r>
            <a:r>
              <a:rPr lang="he-IL" sz="1600" b="1" u="sng" dirty="0"/>
              <a:t>תכנית ביצוע פיצוצים</a:t>
            </a:r>
            <a:endParaRPr lang="en-US" sz="1600" dirty="0"/>
          </a:p>
          <a:p>
            <a:r>
              <a:rPr lang="he-IL" sz="1600" dirty="0"/>
              <a:t> </a:t>
            </a:r>
            <a:endParaRPr lang="en-US" sz="1600" dirty="0"/>
          </a:p>
          <a:p>
            <a:r>
              <a:rPr lang="he-IL" sz="1600" dirty="0"/>
              <a:t>לבקשה לקבלת היתר לביצוע פיצוצים במקרים הבאים ,יש לצרף תכנית לביצוע פיצוצים בהתאם לנספח א' לנוהל זה:</a:t>
            </a:r>
            <a:endParaRPr lang="en-US" sz="1600" dirty="0"/>
          </a:p>
          <a:p>
            <a:pPr lvl="0"/>
            <a:r>
              <a:rPr lang="he-IL" sz="1600" dirty="0"/>
              <a:t>במרחק הפחות מ – 150 מטרים ל"מבנים רגישים" המפורטים בסעיף 2 של נוהל זה.</a:t>
            </a:r>
            <a:endParaRPr lang="en-US" sz="1600" dirty="0"/>
          </a:p>
          <a:p>
            <a:r>
              <a:rPr lang="he-IL" sz="1600" dirty="0"/>
              <a:t>ב.  בכל אתר או מבנה אחר, לפי שיקול דעתו של מפקח עבודה אזורי.</a:t>
            </a:r>
            <a:endParaRPr lang="en-US" sz="1600" dirty="0"/>
          </a:p>
          <a:p>
            <a:r>
              <a:rPr lang="he-IL" sz="1600" dirty="0"/>
              <a:t> </a:t>
            </a:r>
            <a:endParaRPr lang="en-US" sz="1600" dirty="0"/>
          </a:p>
          <a:p>
            <a:r>
              <a:rPr lang="he-IL" sz="1600" dirty="0"/>
              <a:t> </a:t>
            </a:r>
            <a:endParaRPr lang="en-US" sz="1600" dirty="0"/>
          </a:p>
          <a:p>
            <a:r>
              <a:rPr lang="he-IL" sz="1600" dirty="0"/>
              <a:t>5. </a:t>
            </a:r>
            <a:r>
              <a:rPr lang="he-IL" sz="1600" b="1" u="sng" dirty="0"/>
              <a:t>דוח פיצוצים</a:t>
            </a:r>
            <a:endParaRPr lang="en-US" sz="1600" dirty="0"/>
          </a:p>
          <a:p>
            <a:r>
              <a:rPr lang="he-IL" sz="1600" dirty="0"/>
              <a:t> </a:t>
            </a:r>
            <a:endParaRPr lang="en-US" sz="1600" dirty="0"/>
          </a:p>
          <a:p>
            <a:r>
              <a:rPr lang="he-IL" sz="1600" dirty="0"/>
              <a:t>    מפקח עבודה אזורי , רשאי לדרוש כתנאי בהיתר, למלא דוח פיצוצים בהתאם לנוסח המפורט בנספח ב';</a:t>
            </a:r>
            <a:endParaRPr lang="en-US" sz="1600" dirty="0"/>
          </a:p>
          <a:p>
            <a:r>
              <a:rPr lang="he-IL" sz="1600" dirty="0"/>
              <a:t>    את הטופס הנ"ל יש לשמור לפחות 7 שנים מיום הפיצוץ.</a:t>
            </a:r>
            <a:endParaRPr lang="en-US" sz="1600" dirty="0"/>
          </a:p>
          <a:p>
            <a:r>
              <a:rPr lang="he-IL" sz="1600" dirty="0"/>
              <a:t> </a:t>
            </a:r>
            <a:endParaRPr lang="en-US" sz="1600" dirty="0"/>
          </a:p>
          <a:p>
            <a:r>
              <a:rPr lang="he-IL" sz="1600" dirty="0"/>
              <a:t> </a:t>
            </a:r>
            <a:endParaRPr lang="en-US" sz="1600" dirty="0"/>
          </a:p>
          <a:p>
            <a:r>
              <a:rPr lang="he-IL" sz="1600" dirty="0"/>
              <a:t>לוט: דף הנחיות לתכנית ביצוע פיצוצים</a:t>
            </a:r>
            <a:endParaRPr lang="en-US" sz="1600" dirty="0"/>
          </a:p>
          <a:p>
            <a:r>
              <a:rPr lang="he-IL" sz="1600" dirty="0"/>
              <a:t>         דוח פיצוצים בשטח בנוי</a:t>
            </a:r>
            <a:endParaRPr lang="en-US" sz="1600" dirty="0"/>
          </a:p>
          <a:p>
            <a:r>
              <a:rPr lang="he-IL" sz="1600" dirty="0"/>
              <a:t> </a:t>
            </a:r>
            <a:endParaRPr lang="en-US" sz="1600" dirty="0"/>
          </a:p>
          <a:p>
            <a:r>
              <a:rPr lang="he-IL" sz="1600" dirty="0"/>
              <a:t> </a:t>
            </a:r>
            <a:endParaRPr lang="en-US" sz="1600" dirty="0"/>
          </a:p>
          <a:p>
            <a:r>
              <a:rPr lang="he-IL" sz="1600" dirty="0"/>
              <a:t> </a:t>
            </a:r>
            <a:endParaRPr lang="en-US" sz="1600" dirty="0"/>
          </a:p>
          <a:p>
            <a:pPr algn="l"/>
            <a:r>
              <a:rPr lang="he-IL" sz="1600" dirty="0"/>
              <a:t>בכבוד רב</a:t>
            </a:r>
            <a:r>
              <a:rPr lang="he-IL" sz="1600" dirty="0" smtClean="0"/>
              <a:t>,</a:t>
            </a:r>
            <a:endParaRPr lang="en-US" sz="1600" dirty="0"/>
          </a:p>
          <a:p>
            <a:pPr algn="l"/>
            <a:r>
              <a:rPr lang="he-IL" sz="1600" dirty="0"/>
              <a:t> </a:t>
            </a:r>
            <a:endParaRPr lang="en-US" sz="1600" dirty="0"/>
          </a:p>
          <a:p>
            <a:pPr algn="l"/>
            <a:r>
              <a:rPr lang="he-IL" sz="1600" dirty="0"/>
              <a:t>אינג'  פטר </a:t>
            </a:r>
            <a:r>
              <a:rPr lang="he-IL" sz="1600" dirty="0" err="1"/>
              <a:t>מגנוס</a:t>
            </a:r>
            <a:r>
              <a:rPr lang="he-IL" sz="1600" dirty="0"/>
              <a:t> </a:t>
            </a:r>
            <a:endParaRPr lang="en-US" sz="1600" dirty="0"/>
          </a:p>
          <a:p>
            <a:pPr algn="l"/>
            <a:r>
              <a:rPr lang="he-IL" sz="1600" dirty="0"/>
              <a:t> </a:t>
            </a:r>
            <a:endParaRPr lang="en-US" sz="1600" dirty="0"/>
          </a:p>
          <a:p>
            <a:pPr algn="l"/>
            <a:r>
              <a:rPr lang="he-IL" sz="1600" dirty="0"/>
              <a:t>מפקח עבודה ראשי</a:t>
            </a:r>
            <a:endParaRPr lang="en-US" sz="1600" dirty="0"/>
          </a:p>
          <a:p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213515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44955"/>
            <a:ext cx="12192000" cy="64017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000" b="1" dirty="0"/>
              <a:t>דף הנחיות לתוכנית ביצוע פיצוצים</a:t>
            </a:r>
            <a:endParaRPr lang="en-US" sz="1000" dirty="0"/>
          </a:p>
          <a:p>
            <a:r>
              <a:rPr lang="he-IL" sz="1000" dirty="0"/>
              <a:t> </a:t>
            </a:r>
            <a:endParaRPr lang="en-US" sz="1000" dirty="0"/>
          </a:p>
          <a:p>
            <a:r>
              <a:rPr lang="he-IL" sz="1000" dirty="0"/>
              <a:t>תאריך/ תקופת ביצוע       _________   שם הממונה על  הפיצוצים / שם המתכנן    __________________________ </a:t>
            </a:r>
            <a:endParaRPr lang="en-US" sz="1000" dirty="0"/>
          </a:p>
          <a:p>
            <a:r>
              <a:rPr lang="he-IL" sz="1000" dirty="0"/>
              <a:t>מקום הפיצוץ _____________________________________________________________________</a:t>
            </a:r>
            <a:endParaRPr lang="en-US" sz="1000" dirty="0"/>
          </a:p>
          <a:p>
            <a:r>
              <a:rPr lang="he-IL" sz="1000" dirty="0"/>
              <a:t>שם מזמין העבודה  __________________________________________________________________ </a:t>
            </a:r>
            <a:endParaRPr lang="en-US" sz="1000" dirty="0"/>
          </a:p>
          <a:p>
            <a:r>
              <a:rPr lang="he-IL" sz="1000" dirty="0"/>
              <a:t> </a:t>
            </a:r>
            <a:r>
              <a:rPr lang="he-IL" sz="1000" dirty="0" smtClean="0"/>
              <a:t>סוג </a:t>
            </a:r>
            <a:r>
              <a:rPr lang="he-IL" sz="1000" dirty="0"/>
              <a:t>ומבנה האבן__________________________________________________</a:t>
            </a:r>
            <a:endParaRPr lang="en-US" sz="1000" dirty="0"/>
          </a:p>
          <a:p>
            <a:r>
              <a:rPr lang="he-IL" sz="1000" dirty="0"/>
              <a:t>מידות השטח:        אורך _________מ'                רוחב ___________מ'            עומק </a:t>
            </a:r>
            <a:r>
              <a:rPr lang="he-IL" sz="1000" dirty="0" err="1"/>
              <a:t>החיצוב</a:t>
            </a:r>
            <a:r>
              <a:rPr lang="he-IL" sz="1000" dirty="0"/>
              <a:t> ___________מ</a:t>
            </a:r>
            <a:endParaRPr lang="en-US" sz="1000" dirty="0"/>
          </a:p>
          <a:p>
            <a:r>
              <a:rPr lang="he-IL" sz="1000" dirty="0"/>
              <a:t>סה"כ נפח אבן </a:t>
            </a:r>
            <a:r>
              <a:rPr lang="he-IL" sz="1000" dirty="0" err="1"/>
              <a:t>לחיצוב</a:t>
            </a:r>
            <a:r>
              <a:rPr lang="he-IL" sz="1000" dirty="0"/>
              <a:t> __________________ מ"ק          מס שכבות מתוכננות לפיצוץ__________________</a:t>
            </a:r>
            <a:endParaRPr lang="en-US" sz="1000" dirty="0"/>
          </a:p>
          <a:p>
            <a:r>
              <a:rPr lang="he-IL" sz="1000" dirty="0"/>
              <a:t> </a:t>
            </a:r>
            <a:endParaRPr lang="en-US" sz="1000" dirty="0"/>
          </a:p>
          <a:p>
            <a:r>
              <a:rPr lang="he-IL" sz="1000" dirty="0"/>
              <a:t>מרחק למבנה הקרוב ביותר _______________________________________________________מ</a:t>
            </a:r>
            <a:endParaRPr lang="en-US" sz="1000" dirty="0"/>
          </a:p>
          <a:p>
            <a:r>
              <a:rPr lang="he-IL" sz="1000" dirty="0"/>
              <a:t>כתובת המבנה_________________________________________________________________</a:t>
            </a:r>
            <a:endParaRPr lang="en-US" sz="1000" dirty="0"/>
          </a:p>
          <a:p>
            <a:r>
              <a:rPr lang="he-IL" sz="1000" dirty="0"/>
              <a:t> </a:t>
            </a:r>
            <a:endParaRPr lang="en-US" sz="1000" dirty="0"/>
          </a:p>
          <a:p>
            <a:r>
              <a:rPr lang="he-IL" sz="1000" dirty="0"/>
              <a:t>תכנון פיצוץ מייצג:                                                                                                                                                                          מס' קדחים ________            קוטר______          מ"מ                             עומק        _____________  מ</a:t>
            </a:r>
            <a:endParaRPr lang="en-US" sz="1000" dirty="0"/>
          </a:p>
          <a:p>
            <a:r>
              <a:rPr lang="he-IL" sz="1000" dirty="0"/>
              <a:t>מעמס ___________מ           מרווחים (בין הקדחים)________מ           מים בקדח/עומק __________מ</a:t>
            </a:r>
            <a:endParaRPr lang="en-US" sz="1000" dirty="0"/>
          </a:p>
          <a:p>
            <a:r>
              <a:rPr lang="he-IL" sz="1000" dirty="0"/>
              <a:t>מספר שורות_______             סתימה ___________מ.                           חומר הסתימה______________</a:t>
            </a:r>
            <a:endParaRPr lang="en-US" sz="1000" dirty="0"/>
          </a:p>
          <a:p>
            <a:r>
              <a:rPr lang="he-IL" sz="1000" dirty="0"/>
              <a:t> </a:t>
            </a:r>
            <a:endParaRPr lang="en-US" sz="1000" dirty="0"/>
          </a:p>
          <a:p>
            <a:r>
              <a:rPr lang="he-IL" sz="1000" b="1" dirty="0"/>
              <a:t>סוג חומרי הנפץ                                                          נפצים          </a:t>
            </a:r>
            <a:endParaRPr lang="en-US" sz="1000" dirty="0"/>
          </a:p>
          <a:p>
            <a:r>
              <a:rPr lang="he-IL" sz="1000" dirty="0"/>
              <a:t>בוסטר ____________         _________ק"ג               סוגים        חשמליים                    לא חשמליים       </a:t>
            </a:r>
            <a:endParaRPr lang="en-US" sz="1000" dirty="0"/>
          </a:p>
          <a:p>
            <a:r>
              <a:rPr lang="he-IL" sz="1000" dirty="0"/>
              <a:t>עיקרי א'___________         _________ק"ג              </a:t>
            </a:r>
            <a:endParaRPr lang="en-US" sz="1000" dirty="0"/>
          </a:p>
          <a:p>
            <a:r>
              <a:rPr lang="he-IL" sz="1000" dirty="0"/>
              <a:t>עיקרי ב'___________         _________ק"ג                סוג השהיות      אלפיות שניה          חצי שניה</a:t>
            </a:r>
            <a:endParaRPr lang="en-US" sz="1000" dirty="0"/>
          </a:p>
          <a:p>
            <a:r>
              <a:rPr lang="he-IL" sz="1000" dirty="0"/>
              <a:t>עיקרי ג'___________          _________ק"ג                </a:t>
            </a:r>
            <a:r>
              <a:rPr lang="he-IL" sz="1000" dirty="0" err="1"/>
              <a:t>מס.הנפצים</a:t>
            </a:r>
            <a:r>
              <a:rPr lang="he-IL" sz="1000" dirty="0"/>
              <a:t>               _______________</a:t>
            </a:r>
            <a:endParaRPr lang="en-US" sz="1000" dirty="0"/>
          </a:p>
          <a:p>
            <a:r>
              <a:rPr lang="he-IL" sz="1000" dirty="0"/>
              <a:t>סה"כ חומרי נפץ _____          _________ק"ג                פתיל רועם _____________________________מ </a:t>
            </a:r>
            <a:endParaRPr lang="en-US" sz="1000" dirty="0"/>
          </a:p>
          <a:p>
            <a:r>
              <a:rPr lang="he-IL" sz="1000" dirty="0"/>
              <a:t> </a:t>
            </a:r>
            <a:r>
              <a:rPr lang="he-IL" sz="1000" dirty="0" smtClean="0"/>
              <a:t>צריכה </a:t>
            </a:r>
            <a:r>
              <a:rPr lang="he-IL" sz="1000" dirty="0"/>
              <a:t>סגולית של ח"ן___________ גר/מ"ק</a:t>
            </a:r>
            <a:endParaRPr lang="en-US" sz="1000" dirty="0"/>
          </a:p>
          <a:p>
            <a:r>
              <a:rPr lang="he-IL" sz="1000" dirty="0"/>
              <a:t> </a:t>
            </a:r>
            <a:endParaRPr lang="en-US" sz="1000" dirty="0"/>
          </a:p>
          <a:p>
            <a:r>
              <a:rPr lang="he-IL" sz="1000" dirty="0"/>
              <a:t>מס. מרבי של קדחים להשהיה__________                   כמות ח"ן מרבית מחושבת להשהיה __________ק"ג</a:t>
            </a:r>
            <a:endParaRPr lang="en-US" sz="1000" dirty="0"/>
          </a:p>
          <a:p>
            <a:r>
              <a:rPr lang="he-IL" sz="1000" dirty="0"/>
              <a:t>מס. סיפונים בקדח _________________                    כמות ח"ן לסיפון ______________________ק"ג</a:t>
            </a:r>
            <a:endParaRPr lang="en-US" sz="1000" dirty="0"/>
          </a:p>
          <a:p>
            <a:r>
              <a:rPr lang="he-IL" sz="1000" dirty="0"/>
              <a:t>סוג הכיסוי _________________________________________________</a:t>
            </a:r>
            <a:endParaRPr lang="en-US" sz="1000" dirty="0"/>
          </a:p>
          <a:p>
            <a:r>
              <a:rPr lang="he-IL" sz="1000" dirty="0"/>
              <a:t> </a:t>
            </a:r>
            <a:endParaRPr lang="en-US" sz="1000" dirty="0"/>
          </a:p>
          <a:p>
            <a:r>
              <a:rPr lang="he-IL" sz="1000" dirty="0"/>
              <a:t>כמות חומר נפץ כוללת -----------ק"ג</a:t>
            </a:r>
            <a:endParaRPr lang="en-US" sz="1000" dirty="0"/>
          </a:p>
          <a:p>
            <a:r>
              <a:rPr lang="he-IL" sz="1000" dirty="0"/>
              <a:t>כמות נפצים כוללת     ------------יח'</a:t>
            </a:r>
            <a:endParaRPr lang="en-US" sz="1000" dirty="0"/>
          </a:p>
          <a:p>
            <a:r>
              <a:rPr lang="he-IL" sz="1000" dirty="0"/>
              <a:t>שם המתכנן והסמכתו __________________ חתימה ____________________</a:t>
            </a:r>
            <a:endParaRPr lang="en-US" sz="1000" dirty="0"/>
          </a:p>
          <a:p>
            <a:r>
              <a:rPr lang="he-IL" sz="1000" u="sng" dirty="0"/>
              <a:t>נספחים</a:t>
            </a:r>
            <a:endParaRPr lang="en-US" sz="1000" dirty="0"/>
          </a:p>
          <a:p>
            <a:r>
              <a:rPr lang="he-IL" sz="1000" dirty="0"/>
              <a:t>1.דו"ח מדידה סיסמית לפיצוצים במרחק של פחות מ -100 מ. כמות חומר הנפץ להשהיה תקבע על בסיס מדידות</a:t>
            </a:r>
            <a:endParaRPr lang="en-US" sz="1000" dirty="0"/>
          </a:p>
          <a:p>
            <a:r>
              <a:rPr lang="he-IL" sz="1000" dirty="0"/>
              <a:t> סיסמיות.                                                                                                                         </a:t>
            </a:r>
            <a:endParaRPr lang="en-US" sz="1000" dirty="0"/>
          </a:p>
          <a:p>
            <a:r>
              <a:rPr lang="he-IL" sz="1000" dirty="0"/>
              <a:t>2. מפת שטח הפיצוץ כולל סימון </a:t>
            </a:r>
            <a:r>
              <a:rPr lang="he-IL" sz="1000" dirty="0" err="1"/>
              <a:t>קוי</a:t>
            </a:r>
            <a:r>
              <a:rPr lang="he-IL" sz="1000" dirty="0"/>
              <a:t> תשתית תת ועל- קרקעיים.</a:t>
            </a:r>
            <a:endParaRPr lang="en-US" sz="1000" dirty="0"/>
          </a:p>
          <a:p>
            <a:r>
              <a:rPr lang="he-IL" sz="1000" dirty="0"/>
              <a:t>3  תרשים השהיות        </a:t>
            </a:r>
            <a:endParaRPr lang="en-US" sz="1000" dirty="0"/>
          </a:p>
          <a:p>
            <a:r>
              <a:rPr lang="he-IL" sz="1000" dirty="0"/>
              <a:t>4  תרשים מיקום הסיסמוגרפים</a:t>
            </a:r>
            <a:endParaRPr lang="en-US" sz="1000" dirty="0"/>
          </a:p>
          <a:p>
            <a:r>
              <a:rPr lang="he-IL" sz="1000" dirty="0"/>
              <a:t>5. פרטים  על כיסוים למניעת העפת אבנים.</a:t>
            </a:r>
            <a:endParaRPr lang="en-US" sz="1000" dirty="0"/>
          </a:p>
          <a:p>
            <a:r>
              <a:rPr lang="he-IL" sz="1000" dirty="0"/>
              <a:t>6 פרטים על מבנה המטען וחתך הקדח (תרשים)</a:t>
            </a:r>
            <a:endParaRPr lang="en-US" sz="1000" dirty="0"/>
          </a:p>
          <a:p>
            <a:endParaRPr lang="he-IL" sz="1000" dirty="0"/>
          </a:p>
        </p:txBody>
      </p:sp>
    </p:spTree>
    <p:extLst>
      <p:ext uri="{BB962C8B-B14F-4D97-AF65-F5344CB8AC3E}">
        <p14:creationId xmlns:p14="http://schemas.microsoft.com/office/powerpoint/2010/main" val="417785835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4627</TotalTime>
  <Words>519</Words>
  <Application>Microsoft Office PowerPoint</Application>
  <PresentationFormat>מסך רחב</PresentationFormat>
  <Paragraphs>268</Paragraphs>
  <Slides>23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David</vt:lpstr>
      <vt:lpstr>Times New Roman</vt:lpstr>
      <vt:lpstr>ערכת נושא Office</vt:lpstr>
      <vt:lpstr>שטח בנוי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Dima Shvarts</dc:creator>
  <cp:lastModifiedBy>Dima Shvarts</cp:lastModifiedBy>
  <cp:revision>30</cp:revision>
  <dcterms:created xsi:type="dcterms:W3CDTF">2023-02-21T11:22:02Z</dcterms:created>
  <dcterms:modified xsi:type="dcterms:W3CDTF">2023-04-04T11:51:06Z</dcterms:modified>
</cp:coreProperties>
</file>