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423" r:id="rId2"/>
    <p:sldId id="277" r:id="rId3"/>
    <p:sldId id="336" r:id="rId4"/>
    <p:sldId id="437" r:id="rId5"/>
    <p:sldId id="274" r:id="rId6"/>
    <p:sldId id="281" r:id="rId7"/>
    <p:sldId id="279" r:id="rId8"/>
    <p:sldId id="429" r:id="rId9"/>
    <p:sldId id="430" r:id="rId10"/>
    <p:sldId id="431" r:id="rId11"/>
    <p:sldId id="432" r:id="rId12"/>
    <p:sldId id="434" r:id="rId13"/>
    <p:sldId id="435" r:id="rId14"/>
    <p:sldId id="436" r:id="rId15"/>
    <p:sldId id="341" r:id="rId16"/>
    <p:sldId id="439" r:id="rId17"/>
    <p:sldId id="378" r:id="rId18"/>
    <p:sldId id="374" r:id="rId19"/>
    <p:sldId id="376" r:id="rId20"/>
    <p:sldId id="344" r:id="rId21"/>
    <p:sldId id="375" r:id="rId22"/>
    <p:sldId id="438" r:id="rId23"/>
    <p:sldId id="377" r:id="rId24"/>
    <p:sldId id="343" r:id="rId25"/>
    <p:sldId id="269" r:id="rId26"/>
    <p:sldId id="346" r:id="rId27"/>
    <p:sldId id="44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1B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סגנון בהיר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A111915-BE36-4E01-A7E5-04B1672EAD32}" styleName="סגנון בהיר 2 - הדגשה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סגנון בהיר 3 - הדגשה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0A1B5D5-9B99-4C35-A422-299274C87663}" styleName="סגנון ביניים 1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סגנון בהיר 3 - הדגשה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סגנון בהיר 3 - הדגשה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A488322-F2BA-4B5B-9748-0D474271808F}" styleName="סגנון ביניים 3 - הדגשה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סגנון בהיר 2 - הדגשה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סגנון ביניים 2 - הדגשה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סגנון ביניים 1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סגנון בהיר 3 - הדגשה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973" autoAdjust="0"/>
    <p:restoredTop sz="94366" autoAdjust="0"/>
  </p:normalViewPr>
  <p:slideViewPr>
    <p:cSldViewPr snapToGrid="0">
      <p:cViewPr varScale="1">
        <p:scale>
          <a:sx n="111" d="100"/>
          <a:sy n="111" d="100"/>
        </p:scale>
        <p:origin x="4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r" defTabSz="914400" rtl="1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A5E343AC-9B8D-46F8-AC55-84C2D1129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4588" y="5286205"/>
            <a:ext cx="10720685" cy="936769"/>
          </a:xfrm>
        </p:spPr>
        <p:txBody>
          <a:bodyPr>
            <a:normAutofit fontScale="90000"/>
          </a:bodyPr>
          <a:lstStyle/>
          <a:p>
            <a:pPr algn="l"/>
            <a:r>
              <a:rPr lang="he-IL" sz="5300" dirty="0"/>
              <a:t>מבוא- </a:t>
            </a:r>
            <a:r>
              <a:rPr lang="he-IL" sz="4000" dirty="0"/>
              <a:t>שימוש בחומרי נפץ בעבודות אזרחיות</a:t>
            </a:r>
            <a:br>
              <a:rPr lang="he-IL" sz="3100" dirty="0"/>
            </a:br>
            <a:br>
              <a:rPr lang="he-IL" sz="3100" dirty="0"/>
            </a:br>
            <a:r>
              <a:rPr lang="he-IL" sz="3600" dirty="0"/>
              <a:t>מרצה- ניסים מור</a:t>
            </a:r>
          </a:p>
        </p:txBody>
      </p:sp>
      <p:pic>
        <p:nvPicPr>
          <p:cNvPr id="7" name="Picture 2" descr="תוצאת תמונה עבור ‪Canals for piping‬‏">
            <a:extLst>
              <a:ext uri="{FF2B5EF4-FFF2-40B4-BE49-F238E27FC236}">
                <a16:creationId xmlns:a16="http://schemas.microsoft.com/office/drawing/2014/main" id="{24790298-3F09-4431-ABBF-6F82306C6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r="19955" b="-2"/>
          <a:stretch/>
        </p:blipFill>
        <p:spPr bwMode="auto">
          <a:xfrm>
            <a:off x="20" y="10"/>
            <a:ext cx="3979875" cy="418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תוצאת תמונה עבור ‪Explosives in quarries‬‏">
            <a:extLst>
              <a:ext uri="{FF2B5EF4-FFF2-40B4-BE49-F238E27FC236}">
                <a16:creationId xmlns:a16="http://schemas.microsoft.com/office/drawing/2014/main" id="{FF5EDC80-1E4E-4BB3-A24E-F305CBAB2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 r="24757" b="-2"/>
          <a:stretch/>
        </p:blipFill>
        <p:spPr bwMode="auto">
          <a:xfrm>
            <a:off x="4094479" y="10"/>
            <a:ext cx="4026180" cy="418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תוצאת תמונה עבור ‪Excavations with explosives‬‏">
            <a:extLst>
              <a:ext uri="{FF2B5EF4-FFF2-40B4-BE49-F238E27FC236}">
                <a16:creationId xmlns:a16="http://schemas.microsoft.com/office/drawing/2014/main" id="{6E0A1DB4-44F5-4C94-9989-CC946F338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r="21358"/>
          <a:stretch/>
        </p:blipFill>
        <p:spPr bwMode="auto">
          <a:xfrm>
            <a:off x="8235242" y="10"/>
            <a:ext cx="3956755" cy="418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10922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601667-4422-4D02-8FBD-8235062B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9397" y="113697"/>
            <a:ext cx="1599856" cy="616049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e-IL" dirty="0"/>
              <a:t>הריסות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F13CED9-3B33-40D0-84D2-B77C2EFD2D65}"/>
              </a:ext>
            </a:extLst>
          </p:cNvPr>
          <p:cNvSpPr txBox="1"/>
          <p:nvPr/>
        </p:nvSpPr>
        <p:spPr>
          <a:xfrm>
            <a:off x="2786743" y="319072"/>
            <a:ext cx="3222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he-IL" sz="2400" dirty="0"/>
              <a:t>הריסת מבנים.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he-IL" sz="2400" dirty="0"/>
              <a:t>הריסת גשרים.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he-IL" sz="2400" dirty="0"/>
              <a:t>ניתוק מתקני אבן/מתכת.</a:t>
            </a:r>
          </a:p>
        </p:txBody>
      </p:sp>
      <p:pic>
        <p:nvPicPr>
          <p:cNvPr id="3074" name="Picture 2" descr="Photos of Demolition Days Around the World - The Atlantic">
            <a:extLst>
              <a:ext uri="{FF2B5EF4-FFF2-40B4-BE49-F238E27FC236}">
                <a16:creationId xmlns:a16="http://schemas.microsoft.com/office/drawing/2014/main" id="{E56E6E62-08F8-4C7E-92FB-C79DEFF98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572" y="1226857"/>
            <a:ext cx="3753652" cy="2202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uilding implosion - Wikipedia">
            <a:extLst>
              <a:ext uri="{FF2B5EF4-FFF2-40B4-BE49-F238E27FC236}">
                <a16:creationId xmlns:a16="http://schemas.microsoft.com/office/drawing/2014/main" id="{1E91B0AF-C5CA-4504-9074-DA54AA503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1" y="1920059"/>
            <a:ext cx="4677877" cy="1495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9: Controlled explosive demolition of the main span of the Old ...">
            <a:extLst>
              <a:ext uri="{FF2B5EF4-FFF2-40B4-BE49-F238E27FC236}">
                <a16:creationId xmlns:a16="http://schemas.microsoft.com/office/drawing/2014/main" id="{81A39192-56D1-4582-BBF9-579E3DC2D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566" y="3806320"/>
            <a:ext cx="5016416" cy="2694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emolition Of A Silo Ends Badly As The Silo Falls In The Wrong ...">
            <a:extLst>
              <a:ext uri="{FF2B5EF4-FFF2-40B4-BE49-F238E27FC236}">
                <a16:creationId xmlns:a16="http://schemas.microsoft.com/office/drawing/2014/main" id="{AF9CDD0A-DC15-4DBC-A8B6-59CA0552A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820" y="3807174"/>
            <a:ext cx="4043155" cy="2693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112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601667-4422-4D02-8FBD-8235062B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965" y="257477"/>
            <a:ext cx="1732689" cy="685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e-IL" dirty="0"/>
              <a:t>חקלאות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4B40471-1349-450B-A670-D96FCBCCA7B7}"/>
              </a:ext>
            </a:extLst>
          </p:cNvPr>
          <p:cNvSpPr txBox="1"/>
          <p:nvPr/>
        </p:nvSpPr>
        <p:spPr>
          <a:xfrm>
            <a:off x="5400213" y="1186718"/>
            <a:ext cx="6094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3200" dirty="0"/>
              <a:t>הכשרת קרקע מסלעים, עקירת שורשי עצים ,חציבת מאגרי מים.</a:t>
            </a:r>
          </a:p>
        </p:txBody>
      </p:sp>
      <p:pic>
        <p:nvPicPr>
          <p:cNvPr id="4098" name="Picture 2" descr="Tree Stump Removal - Nice Explosion ⚠️ Not a how to video ...">
            <a:extLst>
              <a:ext uri="{FF2B5EF4-FFF2-40B4-BE49-F238E27FC236}">
                <a16:creationId xmlns:a16="http://schemas.microsoft.com/office/drawing/2014/main" id="{C2C9A5DE-DECE-4052-B4F9-C4315DDED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02" y="425803"/>
            <a:ext cx="4868244" cy="27383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0" name="Picture 4" descr="Water Reservoirs">
            <a:extLst>
              <a:ext uri="{FF2B5EF4-FFF2-40B4-BE49-F238E27FC236}">
                <a16:creationId xmlns:a16="http://schemas.microsoft.com/office/drawing/2014/main" id="{31B6CEEF-E221-4F99-BEF7-F4218EC0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02" y="3377613"/>
            <a:ext cx="4876800" cy="2457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2" name="Picture 6" descr="Field of rocks © Jonathan Wilkins :: Geograph Britain and Ireland">
            <a:extLst>
              <a:ext uri="{FF2B5EF4-FFF2-40B4-BE49-F238E27FC236}">
                <a16:creationId xmlns:a16="http://schemas.microsoft.com/office/drawing/2014/main" id="{75D98458-810D-4A9D-BFD5-0D6C36AA0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07" y="2564880"/>
            <a:ext cx="4360244" cy="32701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5916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601667-4422-4D02-8FBD-8235062B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224" y="384265"/>
            <a:ext cx="3082834" cy="603069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e-IL" dirty="0"/>
              <a:t>עבודות מימיות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B951700-454A-4F4C-84A9-B32F2046962F}"/>
              </a:ext>
            </a:extLst>
          </p:cNvPr>
          <p:cNvSpPr txBox="1"/>
          <p:nvPr/>
        </p:nvSpPr>
        <p:spPr>
          <a:xfrm>
            <a:off x="8238709" y="1490535"/>
            <a:ext cx="3082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he-IL" sz="2400" dirty="0"/>
              <a:t>תשתיות לנמלים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he-IL" sz="2400" dirty="0"/>
              <a:t>חפירות לקווי תשתית.</a:t>
            </a:r>
          </a:p>
        </p:txBody>
      </p:sp>
      <p:pic>
        <p:nvPicPr>
          <p:cNvPr id="5122" name="Picture 2" descr="Haifa Port Expansion - Ha'Mifratz Port | Yaron Shimoni Shacham">
            <a:extLst>
              <a:ext uri="{FF2B5EF4-FFF2-40B4-BE49-F238E27FC236}">
                <a16:creationId xmlns:a16="http://schemas.microsoft.com/office/drawing/2014/main" id="{527269E8-51AC-44B5-AD54-FB8E8245D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5468983" cy="32170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rillship - Wikipedia">
            <a:extLst>
              <a:ext uri="{FF2B5EF4-FFF2-40B4-BE49-F238E27FC236}">
                <a16:creationId xmlns:a16="http://schemas.microsoft.com/office/drawing/2014/main" id="{692D7D4D-A7A4-434E-BE38-8709C624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90" y="2976435"/>
            <a:ext cx="5206715" cy="373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267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601667-4422-4D02-8FBD-8235062B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198" y="232038"/>
            <a:ext cx="5799909" cy="67273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he-IL" dirty="0" err="1"/>
              <a:t>גאולוגייה</a:t>
            </a:r>
            <a:r>
              <a:rPr lang="he-IL" dirty="0"/>
              <a:t> – בדיקות סיסמיות</a:t>
            </a:r>
          </a:p>
        </p:txBody>
      </p:sp>
      <p:pic>
        <p:nvPicPr>
          <p:cNvPr id="6146" name="Picture 2" descr="Man Connects Cable Seismic Test Westland Stock Image | Download Now">
            <a:extLst>
              <a:ext uri="{FF2B5EF4-FFF2-40B4-BE49-F238E27FC236}">
                <a16:creationId xmlns:a16="http://schemas.microsoft.com/office/drawing/2014/main" id="{57B47712-F745-4558-A27A-37DF43DB2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2"/>
          <a:stretch/>
        </p:blipFill>
        <p:spPr bwMode="auto">
          <a:xfrm>
            <a:off x="1371600" y="904775"/>
            <a:ext cx="3713876" cy="5610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avid Does Japan: Spelunkers Beware">
            <a:extLst>
              <a:ext uri="{FF2B5EF4-FFF2-40B4-BE49-F238E27FC236}">
                <a16:creationId xmlns:a16="http://schemas.microsoft.com/office/drawing/2014/main" id="{1865B9D9-2BC9-4AC3-A77C-76DABA158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61" y="1658754"/>
            <a:ext cx="3962400" cy="3162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הערכות ושיפור עמידות מפעלים לרעידות אדמה">
            <a:extLst>
              <a:ext uri="{FF2B5EF4-FFF2-40B4-BE49-F238E27FC236}">
                <a16:creationId xmlns:a16="http://schemas.microsoft.com/office/drawing/2014/main" id="{BBCD1F51-7211-4CB0-81B1-BD2CD0E8B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392" y="5001077"/>
            <a:ext cx="3028950" cy="15144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14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601667-4422-4D02-8FBD-8235062B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225" y="264704"/>
            <a:ext cx="3457303" cy="655320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e-IL" dirty="0"/>
              <a:t>שימושים נוספים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55B65D6-77DE-4B9B-AC01-D1F863BAAA9B}"/>
              </a:ext>
            </a:extLst>
          </p:cNvPr>
          <p:cNvSpPr txBox="1"/>
          <p:nvPr/>
        </p:nvSpPr>
        <p:spPr>
          <a:xfrm>
            <a:off x="9065622" y="1527992"/>
            <a:ext cx="24154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he-IL" sz="2800" dirty="0"/>
              <a:t>חילוץ מקדחים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he-IL" sz="2800" dirty="0"/>
              <a:t>פתיחת סתימות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he-IL" sz="2800" dirty="0"/>
              <a:t>ניקוי מכלים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he-IL" sz="2800" dirty="0"/>
              <a:t>סילוק פטריות מלח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he-IL" sz="2800" dirty="0"/>
              <a:t>עוד רבים,,,</a:t>
            </a:r>
          </a:p>
        </p:txBody>
      </p:sp>
      <p:pic>
        <p:nvPicPr>
          <p:cNvPr id="7170" name="Picture 2" descr="כיצד קודחים נפט?">
            <a:extLst>
              <a:ext uri="{FF2B5EF4-FFF2-40B4-BE49-F238E27FC236}">
                <a16:creationId xmlns:a16="http://schemas.microsoft.com/office/drawing/2014/main" id="{49789CC6-60C2-4AEC-A499-7C79D6561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0" b="6505"/>
          <a:stretch/>
        </p:blipFill>
        <p:spPr bwMode="auto">
          <a:xfrm>
            <a:off x="829380" y="331157"/>
            <a:ext cx="3836126" cy="2527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ארכיון שירותי ביובית - ביובית מ.ע מקצוענים בשירותי ביוב">
            <a:extLst>
              <a:ext uri="{FF2B5EF4-FFF2-40B4-BE49-F238E27FC236}">
                <a16:creationId xmlns:a16="http://schemas.microsoft.com/office/drawing/2014/main" id="{1AD0FFA3-83CD-4A34-8173-D363A981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82" y="1207856"/>
            <a:ext cx="4344202" cy="2715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מיכלי איחסון חומרי גלם | nili">
            <a:extLst>
              <a:ext uri="{FF2B5EF4-FFF2-40B4-BE49-F238E27FC236}">
                <a16:creationId xmlns:a16="http://schemas.microsoft.com/office/drawing/2014/main" id="{0CB2D05A-A115-405D-825E-1114FFB62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18" y="3372906"/>
            <a:ext cx="28575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מסלול הפטריה בנאות הכיכר - טיולי">
            <a:extLst>
              <a:ext uri="{FF2B5EF4-FFF2-40B4-BE49-F238E27FC236}">
                <a16:creationId xmlns:a16="http://schemas.microsoft.com/office/drawing/2014/main" id="{8D0ADB39-9A7B-4EA9-A216-E34B3DE4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613" y="4160846"/>
            <a:ext cx="3418773" cy="2527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205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BF4B7A-E610-4797-8472-68AA4016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809" y="1810807"/>
            <a:ext cx="5453328" cy="37328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rtl="0"/>
            <a:r>
              <a:rPr lang="he-IL" sz="6700" cap="all" dirty="0"/>
              <a:t>מושגים ועקרונות</a:t>
            </a:r>
            <a:br>
              <a:rPr lang="he-IL" sz="6700" cap="all" dirty="0"/>
            </a:br>
            <a:r>
              <a:rPr lang="he-IL" sz="6700" cap="all" dirty="0"/>
              <a:t>בסיסיים</a:t>
            </a:r>
            <a:br>
              <a:rPr lang="he-IL" sz="6700" cap="all" dirty="0"/>
            </a:br>
            <a:r>
              <a:rPr lang="he-IL" sz="6700" cap="all" dirty="0"/>
              <a:t>בעבודות אזרחיות   </a:t>
            </a:r>
            <a:br>
              <a:rPr lang="he-IL" sz="6700" cap="all" dirty="0"/>
            </a:br>
            <a:br>
              <a:rPr lang="he-IL" sz="6700" cap="all" dirty="0"/>
            </a:br>
            <a:endParaRPr lang="en-US" sz="6700" cap="all" dirty="0"/>
          </a:p>
        </p:txBody>
      </p:sp>
      <p:pic>
        <p:nvPicPr>
          <p:cNvPr id="5" name="Picture 2" descr="תוצאת תמונה עבור Drilled building in the quarry">
            <a:extLst>
              <a:ext uri="{FF2B5EF4-FFF2-40B4-BE49-F238E27FC236}">
                <a16:creationId xmlns:a16="http://schemas.microsoft.com/office/drawing/2014/main" id="{67B6C2BA-CF6F-485E-9BEC-AFAF6AD3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91" y="584217"/>
            <a:ext cx="3408947" cy="5113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856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54D17F8-0096-47B2-9343-6E7AFDA6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974" y="167139"/>
            <a:ext cx="3755281" cy="629652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he-IL" dirty="0"/>
              <a:t>קדח בעבודות פיצוץ</a:t>
            </a:r>
          </a:p>
        </p:txBody>
      </p:sp>
      <p:graphicFrame>
        <p:nvGraphicFramePr>
          <p:cNvPr id="4" name="טבלה 4">
            <a:extLst>
              <a:ext uri="{FF2B5EF4-FFF2-40B4-BE49-F238E27FC236}">
                <a16:creationId xmlns:a16="http://schemas.microsoft.com/office/drawing/2014/main" id="{EDB69894-4EBC-4B1E-95D8-11581B4E7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568073"/>
              </p:ext>
            </p:extLst>
          </p:nvPr>
        </p:nvGraphicFramePr>
        <p:xfrm>
          <a:off x="5771072" y="970602"/>
          <a:ext cx="5992484" cy="62965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40922">
                  <a:extLst>
                    <a:ext uri="{9D8B030D-6E8A-4147-A177-3AD203B41FA5}">
                      <a16:colId xmlns:a16="http://schemas.microsoft.com/office/drawing/2014/main" val="541968479"/>
                    </a:ext>
                  </a:extLst>
                </a:gridCol>
                <a:gridCol w="4951562">
                  <a:extLst>
                    <a:ext uri="{9D8B030D-6E8A-4147-A177-3AD203B41FA5}">
                      <a16:colId xmlns:a16="http://schemas.microsoft.com/office/drawing/2014/main" val="2743728077"/>
                    </a:ext>
                  </a:extLst>
                </a:gridCol>
              </a:tblGrid>
              <a:tr h="629653"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קדח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/>
                        <a:t>גליל המשמש בית קיבול להטענת חומר נפץ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311340"/>
                  </a:ext>
                </a:extLst>
              </a:tr>
            </a:tbl>
          </a:graphicData>
        </a:graphic>
      </p:graphicFrame>
      <p:pic>
        <p:nvPicPr>
          <p:cNvPr id="5" name="תמונה 4">
            <a:extLst>
              <a:ext uri="{FF2B5EF4-FFF2-40B4-BE49-F238E27FC236}">
                <a16:creationId xmlns:a16="http://schemas.microsoft.com/office/drawing/2014/main" id="{223DB619-8FF2-4DF1-9239-0C751BC09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27" y="1996952"/>
            <a:ext cx="4175877" cy="2864095"/>
          </a:xfrm>
          <a:prstGeom prst="rect">
            <a:avLst/>
          </a:prstGeom>
        </p:spPr>
      </p:pic>
      <p:graphicFrame>
        <p:nvGraphicFramePr>
          <p:cNvPr id="3" name="טבלה 4">
            <a:extLst>
              <a:ext uri="{FF2B5EF4-FFF2-40B4-BE49-F238E27FC236}">
                <a16:creationId xmlns:a16="http://schemas.microsoft.com/office/drawing/2014/main" id="{AE76088D-4DB9-54BE-F977-9EA1CEF51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585839"/>
              </p:ext>
            </p:extLst>
          </p:nvPr>
        </p:nvGraphicFramePr>
        <p:xfrm>
          <a:off x="5745192" y="1733992"/>
          <a:ext cx="6018364" cy="15544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23670">
                  <a:extLst>
                    <a:ext uri="{9D8B030D-6E8A-4147-A177-3AD203B41FA5}">
                      <a16:colId xmlns:a16="http://schemas.microsoft.com/office/drawing/2014/main" val="541968479"/>
                    </a:ext>
                  </a:extLst>
                </a:gridCol>
                <a:gridCol w="4994694">
                  <a:extLst>
                    <a:ext uri="{9D8B030D-6E8A-4147-A177-3AD203B41FA5}">
                      <a16:colId xmlns:a16="http://schemas.microsoft.com/office/drawing/2014/main" val="2743728077"/>
                    </a:ext>
                  </a:extLst>
                </a:gridCol>
              </a:tblGrid>
              <a:tr h="1301478"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קוטר קדח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he-IL" sz="2400" dirty="0"/>
                        <a:t>נע מקוטר קטן של חצי </a:t>
                      </a:r>
                      <a:r>
                        <a:rPr lang="he-IL" sz="2400" dirty="0" err="1"/>
                        <a:t>אינש</a:t>
                      </a:r>
                      <a:r>
                        <a:rPr lang="he-IL" sz="2400" dirty="0"/>
                        <a:t>' ועד לקטרים שמעל לעשרה </a:t>
                      </a:r>
                      <a:r>
                        <a:rPr lang="he-IL" sz="2400" dirty="0" err="1"/>
                        <a:t>אינש</a:t>
                      </a:r>
                      <a:r>
                        <a:rPr lang="he-IL" sz="2400" dirty="0"/>
                        <a:t>'.</a:t>
                      </a:r>
                    </a:p>
                    <a:p>
                      <a:pPr marL="285750" indent="-285750" rtl="1">
                        <a:buFont typeface="Wingdings" panose="05000000000000000000" pitchFamily="2" charset="2"/>
                        <a:buChar char="§"/>
                      </a:pPr>
                      <a:r>
                        <a:rPr lang="he-IL" sz="2400" dirty="0"/>
                        <a:t>משתנה בהתאם לכמות חומר נפץ נדרשת.</a:t>
                      </a:r>
                    </a:p>
                    <a:p>
                      <a:pPr marL="285750" indent="-285750" rtl="1">
                        <a:buFont typeface="Wingdings" panose="05000000000000000000" pitchFamily="2" charset="2"/>
                        <a:buChar char="§"/>
                      </a:pPr>
                      <a:r>
                        <a:rPr lang="he-IL" sz="2400" dirty="0"/>
                        <a:t>יחידת המדידה </a:t>
                      </a:r>
                      <a:r>
                        <a:rPr lang="he-IL" sz="2400" dirty="0" err="1"/>
                        <a:t>באינצ</a:t>
                      </a:r>
                      <a:r>
                        <a:rPr lang="he-IL" sz="2400" dirty="0"/>
                        <a:t>' –1 </a:t>
                      </a:r>
                      <a:r>
                        <a:rPr lang="he-IL" sz="2400" dirty="0" err="1"/>
                        <a:t>אינצ</a:t>
                      </a:r>
                      <a:r>
                        <a:rPr lang="he-IL" sz="2400" dirty="0"/>
                        <a:t>' 2.54 ס"מ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37267"/>
                  </a:ext>
                </a:extLst>
              </a:tr>
            </a:tbl>
          </a:graphicData>
        </a:graphic>
      </p:graphicFrame>
      <p:graphicFrame>
        <p:nvGraphicFramePr>
          <p:cNvPr id="7" name="טבלה 4">
            <a:extLst>
              <a:ext uri="{FF2B5EF4-FFF2-40B4-BE49-F238E27FC236}">
                <a16:creationId xmlns:a16="http://schemas.microsoft.com/office/drawing/2014/main" id="{E58BE88B-D873-998B-CCB4-7D312CBF7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180814"/>
              </p:ext>
            </p:extLst>
          </p:nvPr>
        </p:nvGraphicFramePr>
        <p:xfrm>
          <a:off x="5745192" y="3435485"/>
          <a:ext cx="6018364" cy="15544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23670">
                  <a:extLst>
                    <a:ext uri="{9D8B030D-6E8A-4147-A177-3AD203B41FA5}">
                      <a16:colId xmlns:a16="http://schemas.microsoft.com/office/drawing/2014/main" val="541968479"/>
                    </a:ext>
                  </a:extLst>
                </a:gridCol>
                <a:gridCol w="4994694">
                  <a:extLst>
                    <a:ext uri="{9D8B030D-6E8A-4147-A177-3AD203B41FA5}">
                      <a16:colId xmlns:a16="http://schemas.microsoft.com/office/drawing/2014/main" val="2743728077"/>
                    </a:ext>
                  </a:extLst>
                </a:gridCol>
              </a:tblGrid>
              <a:tr h="1301478"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עומק קדח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he-IL" sz="2400" dirty="0"/>
                        <a:t>נע מסנטימטרים בודדים לעשרות מטרים.</a:t>
                      </a:r>
                    </a:p>
                    <a:p>
                      <a:pPr marL="285750" indent="-285750" rtl="1">
                        <a:buFont typeface="Wingdings" panose="05000000000000000000" pitchFamily="2" charset="2"/>
                        <a:buChar char="§"/>
                      </a:pPr>
                      <a:r>
                        <a:rPr lang="he-IL" sz="2400" dirty="0"/>
                        <a:t>משתנה בהתאם </a:t>
                      </a:r>
                      <a:r>
                        <a:rPr lang="he-IL" sz="2400" dirty="0" err="1"/>
                        <a:t>לאיזור</a:t>
                      </a:r>
                      <a:r>
                        <a:rPr lang="he-IL" sz="2400" dirty="0"/>
                        <a:t> העבודה .</a:t>
                      </a:r>
                    </a:p>
                    <a:p>
                      <a:pPr marL="285750" indent="-285750" rtl="1">
                        <a:buFont typeface="Wingdings" panose="05000000000000000000" pitchFamily="2" charset="2"/>
                        <a:buChar char="§"/>
                      </a:pPr>
                      <a:r>
                        <a:rPr lang="he-IL" sz="2400" dirty="0"/>
                        <a:t>עומק הקידוח תמיד יהיה יותר עמוק מהאובייקט עליו עובדים.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37267"/>
                  </a:ext>
                </a:extLst>
              </a:tr>
            </a:tbl>
          </a:graphicData>
        </a:graphic>
      </p:graphicFrame>
      <p:pic>
        <p:nvPicPr>
          <p:cNvPr id="18" name="תמונה 17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9F5FCB93-E467-C406-0F5B-FE3D70364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512" y="5136978"/>
            <a:ext cx="6051724" cy="100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7C3C7CE-493A-4B40-A2C7-F0D519AD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1" y="599899"/>
            <a:ext cx="4886324" cy="52741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e-IL" sz="3600" dirty="0"/>
              <a:t>קידוח מעל הדרוש-קידוח יתר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595B33E-DD94-4792-86FC-A20D070F3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56" y="1743075"/>
            <a:ext cx="6357805" cy="4251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474F52FF-2D97-DF29-3659-9390B01D0D3B}"/>
              </a:ext>
            </a:extLst>
          </p:cNvPr>
          <p:cNvSpPr/>
          <p:nvPr/>
        </p:nvSpPr>
        <p:spPr>
          <a:xfrm>
            <a:off x="7620000" y="1743075"/>
            <a:ext cx="4295776" cy="14287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3B4A270E-3D38-2871-7482-FF3860C73A26}"/>
              </a:ext>
            </a:extLst>
          </p:cNvPr>
          <p:cNvSpPr/>
          <p:nvPr/>
        </p:nvSpPr>
        <p:spPr>
          <a:xfrm>
            <a:off x="7620000" y="3639663"/>
            <a:ext cx="4298157" cy="18181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2F7D634-FBFD-44BC-94CB-666BACE844BE}"/>
              </a:ext>
            </a:extLst>
          </p:cNvPr>
          <p:cNvSpPr/>
          <p:nvPr/>
        </p:nvSpPr>
        <p:spPr>
          <a:xfrm>
            <a:off x="7536656" y="1822244"/>
            <a:ext cx="4200525" cy="127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קידוח מעל הדרוש הוא החלק שנקדח בתחתית הקדח מתחת לגובה הקיר אותו רוצים לחצוב.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AAA0231-A147-60B9-992D-387D34243379}"/>
              </a:ext>
            </a:extLst>
          </p:cNvPr>
          <p:cNvSpPr/>
          <p:nvPr/>
        </p:nvSpPr>
        <p:spPr>
          <a:xfrm>
            <a:off x="7667625" y="3679808"/>
            <a:ext cx="4200525" cy="1665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המטרה המרכזית של קידוח היתר היא למנוע השארות של 'רגליים'  ברצפת הקיר דבר שיצריך טיפול נפרד של הסלע והפסד משאבים.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3667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F930517-E1A3-4D62-A2A8-17722F19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380953"/>
            <a:ext cx="5097607" cy="61489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e-IL" dirty="0"/>
              <a:t>שלבים בקידוח וטעינת קדח</a:t>
            </a:r>
          </a:p>
        </p:txBody>
      </p:sp>
      <p:pic>
        <p:nvPicPr>
          <p:cNvPr id="32" name="תמונה 31">
            <a:extLst>
              <a:ext uri="{FF2B5EF4-FFF2-40B4-BE49-F238E27FC236}">
                <a16:creationId xmlns:a16="http://schemas.microsoft.com/office/drawing/2014/main" id="{238B784F-16DB-4E77-B2A6-074A416C5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08" y="1421399"/>
            <a:ext cx="5231527" cy="4342057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F2B36941-B2AB-0228-0443-ABE7C9E075D2}"/>
              </a:ext>
            </a:extLst>
          </p:cNvPr>
          <p:cNvSpPr/>
          <p:nvPr/>
        </p:nvSpPr>
        <p:spPr>
          <a:xfrm>
            <a:off x="7315199" y="1352416"/>
            <a:ext cx="4257675" cy="6148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A036AA23-88AA-1049-817D-D3C3611F5CBD}"/>
              </a:ext>
            </a:extLst>
          </p:cNvPr>
          <p:cNvSpPr txBox="1"/>
          <p:nvPr/>
        </p:nvSpPr>
        <p:spPr>
          <a:xfrm>
            <a:off x="7453308" y="1421399"/>
            <a:ext cx="3981450" cy="481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he-IL" sz="2400" dirty="0"/>
              <a:t>מעקב אחר קצב ירידת המקדח.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3D41AB98-3B6F-684E-DF64-92182BA1F6E5}"/>
              </a:ext>
            </a:extLst>
          </p:cNvPr>
          <p:cNvSpPr/>
          <p:nvPr/>
        </p:nvSpPr>
        <p:spPr>
          <a:xfrm>
            <a:off x="7315199" y="2123657"/>
            <a:ext cx="4257675" cy="9916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340F158-ADF3-8143-782A-0A9BCDD1FC94}"/>
              </a:ext>
            </a:extLst>
          </p:cNvPr>
          <p:cNvSpPr txBox="1"/>
          <p:nvPr/>
        </p:nvSpPr>
        <p:spPr>
          <a:xfrm>
            <a:off x="7400926" y="2151530"/>
            <a:ext cx="3981450" cy="87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he-IL" sz="2400" dirty="0"/>
              <a:t>וידו ניקיון הקדח לכל עומקו</a:t>
            </a:r>
          </a:p>
          <a:p>
            <a:pPr algn="r" rtl="1">
              <a:lnSpc>
                <a:spcPct val="107000"/>
              </a:lnSpc>
            </a:pPr>
            <a:r>
              <a:rPr lang="he-IL" sz="2400" dirty="0"/>
              <a:t>(כולל מעקב אחר רטיבות/מים בקדח)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DD132F33-AEC3-C2CD-0D7D-D4176A670129}"/>
              </a:ext>
            </a:extLst>
          </p:cNvPr>
          <p:cNvSpPr/>
          <p:nvPr/>
        </p:nvSpPr>
        <p:spPr>
          <a:xfrm>
            <a:off x="7315197" y="3214288"/>
            <a:ext cx="4257675" cy="14287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lnSpc>
                <a:spcPct val="107000"/>
              </a:lnSpc>
            </a:pPr>
            <a:r>
              <a:rPr lang="he-IL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חיבור נפץ השהייה חשמלי/</a:t>
            </a:r>
            <a:r>
              <a:rPr lang="he-IL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נונל</a:t>
            </a:r>
            <a:r>
              <a:rPr lang="he-IL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/פתיל רועם לתוך אצבע חומר נפץ מאיץ והורדה עד לתחתית הקדח.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E58FD9A-1DA1-77AE-2259-9AB242E1EC9B}"/>
              </a:ext>
            </a:extLst>
          </p:cNvPr>
          <p:cNvSpPr/>
          <p:nvPr/>
        </p:nvSpPr>
        <p:spPr>
          <a:xfrm>
            <a:off x="7315196" y="4758422"/>
            <a:ext cx="4257675" cy="9916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lnSpc>
                <a:spcPct val="107000"/>
              </a:lnSpc>
            </a:pPr>
            <a:r>
              <a:rPr lang="he-IL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טעינת הקדח בחומר נפץ (תפזורת /שרוולים) עד הגובה הנדרש.</a:t>
            </a:r>
            <a:endParaRPr lang="he-IL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0DFA9518-787C-C3DD-8C7F-ADCE45179011}"/>
              </a:ext>
            </a:extLst>
          </p:cNvPr>
          <p:cNvSpPr/>
          <p:nvPr/>
        </p:nvSpPr>
        <p:spPr>
          <a:xfrm>
            <a:off x="7315196" y="5906457"/>
            <a:ext cx="4257675" cy="6148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7F5D0D3B-CC1C-1271-4E45-2DCFFE9553DC}"/>
              </a:ext>
            </a:extLst>
          </p:cNvPr>
          <p:cNvSpPr/>
          <p:nvPr/>
        </p:nvSpPr>
        <p:spPr>
          <a:xfrm>
            <a:off x="8848725" y="5973357"/>
            <a:ext cx="1609725" cy="481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he-IL" sz="2400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מילוי סתימה.</a:t>
            </a:r>
            <a:endParaRPr lang="en-US" sz="2400" dirty="0">
              <a:effectLst/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9709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  <p:bldP spid="9" grpId="0"/>
      <p:bldP spid="10" grpId="0" animBg="1"/>
      <p:bldP spid="11" grpId="0" animBg="1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7C3C7CE-493A-4B40-A2C7-F0D519AD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450" y="385662"/>
            <a:ext cx="2295525" cy="52741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e-IL" sz="3600" dirty="0"/>
              <a:t>סתימה בקדח</a:t>
            </a:r>
          </a:p>
        </p:txBody>
      </p:sp>
      <p:pic>
        <p:nvPicPr>
          <p:cNvPr id="19" name="תמונה 18" descr="תמונה שמכילה צילום מסך&#10;&#10;התיאור נוצר באופן אוטומטי">
            <a:extLst>
              <a:ext uri="{FF2B5EF4-FFF2-40B4-BE49-F238E27FC236}">
                <a16:creationId xmlns:a16="http://schemas.microsoft.com/office/drawing/2014/main" id="{B36C5CEB-2567-4BD2-8DBA-079F5E1B6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5" b="9760"/>
          <a:stretch/>
        </p:blipFill>
        <p:spPr>
          <a:xfrm>
            <a:off x="852012" y="1325725"/>
            <a:ext cx="6300963" cy="4206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E074D29C-1905-E194-783C-74190EB24F5C}"/>
              </a:ext>
            </a:extLst>
          </p:cNvPr>
          <p:cNvSpPr/>
          <p:nvPr/>
        </p:nvSpPr>
        <p:spPr>
          <a:xfrm>
            <a:off x="7558869" y="913075"/>
            <a:ext cx="4333875" cy="15047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lnSpc>
                <a:spcPct val="107000"/>
              </a:lnSpc>
            </a:pPr>
            <a:endParaRPr lang="he-IL" sz="2400" dirty="0">
              <a:solidFill>
                <a:schemeClr val="tx1"/>
              </a:solidFill>
              <a:latin typeface="Aharoni" panose="02010803020104030203" pitchFamily="2" charset="-79"/>
              <a:ea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</a:pPr>
            <a:r>
              <a:rPr lang="he-IL" sz="2400" dirty="0">
                <a:solidFill>
                  <a:schemeClr val="tx1"/>
                </a:solidFill>
                <a:latin typeface="Aharoni" panose="02010803020104030203" pitchFamily="2" charset="-79"/>
                <a:ea typeface="Calibri" panose="020F0502020204030204" pitchFamily="34" charset="0"/>
              </a:rPr>
              <a:t>נועדה ליצור לחץ על חומר הנפץ במטרה שהפיצוץ יתפזר לאורך הקיר ולא יעוף כמו פגז תותח מתוך קנה הקדח.</a:t>
            </a:r>
          </a:p>
          <a:p>
            <a:pPr algn="r" rtl="1">
              <a:lnSpc>
                <a:spcPct val="107000"/>
              </a:lnSpc>
              <a:spcAft>
                <a:spcPts val="0"/>
              </a:spcAft>
            </a:pPr>
            <a:endParaRPr lang="en-US" sz="2400" dirty="0">
              <a:solidFill>
                <a:schemeClr val="tx1"/>
              </a:solidFill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0C45C5A9-CC42-8BE1-3A23-DB762E88C3D1}"/>
              </a:ext>
            </a:extLst>
          </p:cNvPr>
          <p:cNvSpPr/>
          <p:nvPr/>
        </p:nvSpPr>
        <p:spPr>
          <a:xfrm>
            <a:off x="7558867" y="2676646"/>
            <a:ext cx="4333875" cy="94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lnSpc>
                <a:spcPct val="107000"/>
              </a:lnSpc>
            </a:pPr>
            <a:endParaRPr lang="he-IL" sz="2400" dirty="0">
              <a:solidFill>
                <a:schemeClr val="tx1"/>
              </a:solidFill>
              <a:latin typeface="Aharoni" panose="02010803020104030203" pitchFamily="2" charset="-79"/>
              <a:ea typeface="Calibri" panose="020F0502020204030204" pitchFamily="34" charset="0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56434AD-E389-1397-01C5-D94BB8778C24}"/>
              </a:ext>
            </a:extLst>
          </p:cNvPr>
          <p:cNvSpPr txBox="1"/>
          <p:nvPr/>
        </p:nvSpPr>
        <p:spPr>
          <a:xfrm>
            <a:off x="7859210" y="2696297"/>
            <a:ext cx="4033532" cy="87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400" dirty="0">
                <a:solidFill>
                  <a:schemeClr val="tx1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סתימה טובה נועדה בין היתר למנוע </a:t>
            </a:r>
          </a:p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400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העפה </a:t>
            </a:r>
            <a:r>
              <a:rPr lang="he-IL" sz="2400" dirty="0">
                <a:solidFill>
                  <a:schemeClr val="tx1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של אבנים כלפי מעלה</a:t>
            </a:r>
            <a:r>
              <a:rPr lang="he-IL" sz="1800" dirty="0">
                <a:solidFill>
                  <a:schemeClr val="tx1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8310F6C1-0049-BD4D-90C0-29EF49F540FE}"/>
              </a:ext>
            </a:extLst>
          </p:cNvPr>
          <p:cNvSpPr/>
          <p:nvPr/>
        </p:nvSpPr>
        <p:spPr>
          <a:xfrm>
            <a:off x="7558867" y="3854216"/>
            <a:ext cx="4333875" cy="94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lnSpc>
                <a:spcPct val="107000"/>
              </a:lnSpc>
            </a:pPr>
            <a:endParaRPr lang="he-IL" sz="2400" dirty="0">
              <a:solidFill>
                <a:schemeClr val="tx1"/>
              </a:solidFill>
              <a:latin typeface="Aharoni" panose="02010803020104030203" pitchFamily="2" charset="-79"/>
              <a:ea typeface="Calibri" panose="020F0502020204030204" pitchFamily="34" charset="0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C4FDD5B9-A92D-34D9-02E1-C1073060D0D9}"/>
              </a:ext>
            </a:extLst>
          </p:cNvPr>
          <p:cNvSpPr txBox="1"/>
          <p:nvPr/>
        </p:nvSpPr>
        <p:spPr>
          <a:xfrm>
            <a:off x="7859210" y="3873867"/>
            <a:ext cx="4033532" cy="87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400" dirty="0">
                <a:solidFill>
                  <a:schemeClr val="tx1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הסתימה צריכה להיות מחול דק ללא אבנים כדי לא לפגוע </a:t>
            </a:r>
            <a:r>
              <a:rPr lang="he-IL" sz="2400" dirty="0" err="1">
                <a:solidFill>
                  <a:schemeClr val="tx1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בתיילי</a:t>
            </a:r>
            <a:r>
              <a:rPr lang="he-IL" sz="2400" dirty="0">
                <a:solidFill>
                  <a:schemeClr val="tx1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 הנפץ.</a:t>
            </a:r>
            <a:endParaRPr lang="he-IL" sz="1800" dirty="0">
              <a:solidFill>
                <a:schemeClr val="tx1"/>
              </a:solidFill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593339E9-CDB6-274B-5C9F-4AED00C40B19}"/>
              </a:ext>
            </a:extLst>
          </p:cNvPr>
          <p:cNvSpPr/>
          <p:nvPr/>
        </p:nvSpPr>
        <p:spPr>
          <a:xfrm>
            <a:off x="7558867" y="5031786"/>
            <a:ext cx="4333875" cy="13921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lnSpc>
                <a:spcPct val="107000"/>
              </a:lnSpc>
            </a:pPr>
            <a:endParaRPr lang="he-IL" sz="2400" dirty="0">
              <a:solidFill>
                <a:schemeClr val="tx1"/>
              </a:solidFill>
              <a:latin typeface="Aharoni" panose="02010803020104030203" pitchFamily="2" charset="-79"/>
              <a:ea typeface="Calibri" panose="020F0502020204030204" pitchFamily="34" charset="0"/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689140B-FABE-12EC-D2A1-2C8760C29868}"/>
              </a:ext>
            </a:extLst>
          </p:cNvPr>
          <p:cNvSpPr txBox="1"/>
          <p:nvPr/>
        </p:nvSpPr>
        <p:spPr>
          <a:xfrm>
            <a:off x="7558867" y="5068600"/>
            <a:ext cx="4033532" cy="1271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400" dirty="0">
                <a:solidFill>
                  <a:schemeClr val="tx1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עומק הסתימה צריך להיות מחושב.</a:t>
            </a:r>
          </a:p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400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(לא פחות מהמרווח בין שורת הקדחים הראשונה לפנים החופשיות)</a:t>
            </a:r>
            <a:endParaRPr lang="he-IL" sz="1800" dirty="0">
              <a:solidFill>
                <a:schemeClr val="tx1"/>
              </a:solidFill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199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×ª××¦××ª ×ª××× × ×¢×××¨ ××ª×¤×ª×××ª ×××§ ××©×¨××¤× ××¡××">
            <a:extLst>
              <a:ext uri="{FF2B5EF4-FFF2-40B4-BE49-F238E27FC236}">
                <a16:creationId xmlns:a16="http://schemas.microsoft.com/office/drawing/2014/main" id="{6B24F03F-0FD5-40E1-843A-E3B2ADFC1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2758" y="1007178"/>
            <a:ext cx="5659222" cy="3183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59303968-26E8-24BD-6133-83BEDF081B8C}"/>
              </a:ext>
            </a:extLst>
          </p:cNvPr>
          <p:cNvSpPr/>
          <p:nvPr/>
        </p:nvSpPr>
        <p:spPr>
          <a:xfrm>
            <a:off x="7953391" y="1936940"/>
            <a:ext cx="38074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התפתחות</a:t>
            </a:r>
          </a:p>
          <a:p>
            <a:pPr algn="ctr"/>
            <a:r>
              <a:rPr lang="he-I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חומרי נפץ/הדף</a:t>
            </a:r>
            <a:endParaRPr lang="he-I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7894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1E9AFE-825D-4D4C-85DE-9D6142F6D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574" y="182181"/>
            <a:ext cx="2759756" cy="63732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e-IL" dirty="0"/>
              <a:t>פנים חופשיות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37C215B-E8D3-4EDA-A9B9-78BFFF854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89" y="1080408"/>
            <a:ext cx="5374461" cy="282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C59B838-11FF-46E3-BFAF-758E11AE5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13" y="1080408"/>
            <a:ext cx="3926164" cy="3542083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4C0915DE-4445-2FAA-9811-DA0A3ABA7ED1}"/>
              </a:ext>
            </a:extLst>
          </p:cNvPr>
          <p:cNvSpPr/>
          <p:nvPr/>
        </p:nvSpPr>
        <p:spPr>
          <a:xfrm>
            <a:off x="1480868" y="4495441"/>
            <a:ext cx="4615132" cy="6806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1800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        </a:t>
            </a:r>
            <a:r>
              <a:rPr lang="he-IL" sz="2800" dirty="0">
                <a:solidFill>
                  <a:schemeClr val="tx2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הצד הגלוי והחשוף של הקיר.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F421A5F6-E6C0-0C98-4F33-2278389984A0}"/>
              </a:ext>
            </a:extLst>
          </p:cNvPr>
          <p:cNvSpPr/>
          <p:nvPr/>
        </p:nvSpPr>
        <p:spPr>
          <a:xfrm>
            <a:off x="1480868" y="5503029"/>
            <a:ext cx="4615132" cy="11727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he-IL" sz="2800" dirty="0" err="1">
                <a:solidFill>
                  <a:schemeClr val="tx2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איזור</a:t>
            </a:r>
            <a:r>
              <a:rPr lang="he-IL" sz="2800" dirty="0">
                <a:solidFill>
                  <a:schemeClr val="tx2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 בו רמת ההתנגדות הכי קטנה     בהתייחס לשאר השטח.</a:t>
            </a:r>
          </a:p>
        </p:txBody>
      </p:sp>
    </p:spTree>
    <p:extLst>
      <p:ext uri="{BB962C8B-B14F-4D97-AF65-F5344CB8AC3E}">
        <p14:creationId xmlns:p14="http://schemas.microsoft.com/office/powerpoint/2010/main" val="219767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F37696-4B9B-44A4-B21E-A28FDB17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731" y="170592"/>
            <a:ext cx="3222585" cy="71473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he-IL" dirty="0"/>
              <a:t>טעינה בסיפונים</a:t>
            </a:r>
          </a:p>
        </p:txBody>
      </p:sp>
      <p:pic>
        <p:nvPicPr>
          <p:cNvPr id="39" name="תמונה 38">
            <a:extLst>
              <a:ext uri="{FF2B5EF4-FFF2-40B4-BE49-F238E27FC236}">
                <a16:creationId xmlns:a16="http://schemas.microsoft.com/office/drawing/2014/main" id="{85B5F419-EE45-44C8-9FDE-266694D27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23" y="1390439"/>
            <a:ext cx="5112377" cy="4328202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010F0370-5723-B112-55E6-CA6ABB121897}"/>
              </a:ext>
            </a:extLst>
          </p:cNvPr>
          <p:cNvSpPr/>
          <p:nvPr/>
        </p:nvSpPr>
        <p:spPr>
          <a:xfrm>
            <a:off x="6381750" y="932953"/>
            <a:ext cx="5524500" cy="20102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lnSpc>
                <a:spcPct val="107000"/>
              </a:lnSpc>
            </a:pP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ישנם מצבים בהם מתגלים מערות במקומות </a:t>
            </a:r>
            <a:r>
              <a:rPr lang="he-IL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מסויימים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לאורך הקדח, דבר העשוי לגרום לבריחה של חומר נפץ לאותם מערות ולבזבוז משאבים.</a:t>
            </a:r>
          </a:p>
          <a:p>
            <a:pPr algn="r" rtl="1">
              <a:lnSpc>
                <a:spcPct val="107000"/>
              </a:lnSpc>
            </a:pP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כדי להתגבר על כך טוענים את הקדח בשיטה שונה.</a:t>
            </a:r>
          </a:p>
          <a:p>
            <a:pPr algn="ctr" rtl="1">
              <a:lnSpc>
                <a:spcPct val="107000"/>
              </a:lnSpc>
            </a:pP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(טעינה בסיפונים)</a:t>
            </a: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E1F10BAD-7FDD-7718-DA55-8043568160F5}"/>
              </a:ext>
            </a:extLst>
          </p:cNvPr>
          <p:cNvSpPr/>
          <p:nvPr/>
        </p:nvSpPr>
        <p:spPr>
          <a:xfrm>
            <a:off x="6381750" y="3061166"/>
            <a:ext cx="5524500" cy="1228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בחלק שבו אין מערה מורידים נפץ עם אצבע חומר נפץ מאיץ לתחתית הקדח ולאחריו שופכים חומר נפץ עד </a:t>
            </a:r>
            <a:r>
              <a:rPr lang="he-IL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לאיזור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בו התגלתה המערה</a:t>
            </a:r>
            <a:endParaRPr lang="he-IL" sz="2400" dirty="0">
              <a:solidFill>
                <a:schemeClr val="tx2"/>
              </a:solidFill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2241CBA9-33A8-085C-50DD-33EE114783E7}"/>
              </a:ext>
            </a:extLst>
          </p:cNvPr>
          <p:cNvSpPr/>
          <p:nvPr/>
        </p:nvSpPr>
        <p:spPr>
          <a:xfrm>
            <a:off x="6391275" y="4489916"/>
            <a:ext cx="5524500" cy="1228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באיזור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המערה שופכים חומר אינרטי ( חול) עד להגעה לגובה בו המערה כבר לא קיימת ושוב חוזרים על התהליך בדומה לטעינה הראשונה.</a:t>
            </a:r>
            <a:endParaRPr lang="he-IL" sz="2400" dirty="0">
              <a:solidFill>
                <a:schemeClr val="tx2"/>
              </a:solidFill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FAAABD70-7B9B-62F6-D446-1E9D51195C84}"/>
              </a:ext>
            </a:extLst>
          </p:cNvPr>
          <p:cNvSpPr/>
          <p:nvPr/>
        </p:nvSpPr>
        <p:spPr>
          <a:xfrm>
            <a:off x="6391275" y="6010274"/>
            <a:ext cx="5524500" cy="67713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ניתן להשתמש בפתיל רועם במקום נפץ חשמלי/</a:t>
            </a:r>
            <a:r>
              <a:rPr lang="he-IL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נונל</a:t>
            </a:r>
            <a:endParaRPr lang="he-IL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4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A9832FF-2FB7-4330-B055-6ABDD80C0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321" y="321731"/>
            <a:ext cx="10833946" cy="61316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90C5732-D6B3-466B-8D5C-99FF01D87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64" y="5110007"/>
            <a:ext cx="1585298" cy="118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תמונה 30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3FFFDCD3-40FE-49B4-8191-AB9EFD56A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782" y="971180"/>
            <a:ext cx="5746921" cy="491564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B1E50CD7-BA60-A219-1E43-9D116BDD11ED}"/>
              </a:ext>
            </a:extLst>
          </p:cNvPr>
          <p:cNvSpPr/>
          <p:nvPr/>
        </p:nvSpPr>
        <p:spPr>
          <a:xfrm>
            <a:off x="3916556" y="422701"/>
            <a:ext cx="324960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פריימר</a:t>
            </a:r>
            <a:r>
              <a:rPr lang="he-IL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ובוסטר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C6726208-0C6C-E084-C88B-BE42C2B97B37}"/>
              </a:ext>
            </a:extLst>
          </p:cNvPr>
          <p:cNvSpPr/>
          <p:nvPr/>
        </p:nvSpPr>
        <p:spPr>
          <a:xfrm>
            <a:off x="7166164" y="1504950"/>
            <a:ext cx="4425761" cy="1247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altLang="he-IL" sz="2400" b="1" dirty="0" err="1">
                <a:solidFill>
                  <a:schemeClr val="tx2"/>
                </a:solidFill>
              </a:rPr>
              <a:t>פריימר</a:t>
            </a:r>
            <a:r>
              <a:rPr lang="he-IL" altLang="he-IL" sz="2400" b="1" dirty="0">
                <a:solidFill>
                  <a:schemeClr val="tx2"/>
                </a:solidFill>
              </a:rPr>
              <a:t> – (תחל) </a:t>
            </a:r>
            <a:r>
              <a:rPr lang="he-IL" sz="2400" b="0" i="0" dirty="0">
                <a:solidFill>
                  <a:schemeClr val="tx2"/>
                </a:solidFill>
                <a:effectLst/>
                <a:latin typeface="FrankRuehl" panose="020E0503060101010101" pitchFamily="34" charset="-79"/>
                <a:cs typeface="+mj-cs"/>
              </a:rPr>
              <a:t>תרמיל חומר נפץ מתאים שהוכנס אליו נפץ או חובר אליו פתיל רועם.</a:t>
            </a:r>
            <a:endParaRPr lang="he-IL" altLang="he-IL" sz="2400" b="1" dirty="0">
              <a:solidFill>
                <a:schemeClr val="tx2"/>
              </a:solidFill>
              <a:cs typeface="+mj-cs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491B6D93-A170-3BEB-90B1-AE77EA19D22A}"/>
              </a:ext>
            </a:extLst>
          </p:cNvPr>
          <p:cNvSpPr/>
          <p:nvPr/>
        </p:nvSpPr>
        <p:spPr>
          <a:xfrm>
            <a:off x="7166164" y="2883431"/>
            <a:ext cx="4457699" cy="2105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altLang="he-IL" sz="2400" b="1" dirty="0">
                <a:solidFill>
                  <a:schemeClr val="tx2"/>
                </a:solidFill>
                <a:cs typeface="+mj-cs"/>
              </a:rPr>
              <a:t>בוסטר- תרמיל חומר נפץ שנועד להפעיל חומרי נפץ אדישים שלא ניתנים להפעלה באמצעות נפץ. בקדחים עמוקים ובעלי קוטר גדול מוסיפים לאורך הקדח בוסטרים כדי לשמור על גל הניפוץ בחומר הנפץ.</a:t>
            </a:r>
            <a:endParaRPr lang="he-IL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4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1E9AFE-825D-4D4C-85DE-9D6142F6D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76804"/>
            <a:ext cx="3581399" cy="704850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he-IL" dirty="0"/>
              <a:t>צפיפות חומרי נפץ</a:t>
            </a:r>
            <a:br>
              <a:rPr lang="he-IL" dirty="0"/>
            </a:br>
            <a:endParaRPr lang="he-IL" dirty="0"/>
          </a:p>
        </p:txBody>
      </p:sp>
      <p:pic>
        <p:nvPicPr>
          <p:cNvPr id="10242" name="Picture 2" descr="תוצאת תמונה עבור צפיפות של חומר">
            <a:extLst>
              <a:ext uri="{FF2B5EF4-FFF2-40B4-BE49-F238E27FC236}">
                <a16:creationId xmlns:a16="http://schemas.microsoft.com/office/drawing/2014/main" id="{77E1C01A-2F76-4FA5-87F5-9FF849573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1006" y="4566720"/>
            <a:ext cx="3407245" cy="2035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29FD0BC7-F5D9-489B-B600-2C829CDED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006" y="556519"/>
            <a:ext cx="3923645" cy="3607759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DC1B45C7-2530-4244-0363-D1018A5E4563}"/>
              </a:ext>
            </a:extLst>
          </p:cNvPr>
          <p:cNvSpPr/>
          <p:nvPr/>
        </p:nvSpPr>
        <p:spPr>
          <a:xfrm>
            <a:off x="7143750" y="1257300"/>
            <a:ext cx="4676775" cy="1219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altLang="he-IL" sz="2400" b="1" dirty="0">
                <a:solidFill>
                  <a:schemeClr val="tx2"/>
                </a:solidFill>
              </a:rPr>
              <a:t>צפיפות (</a:t>
            </a:r>
            <a:r>
              <a:rPr lang="he-IL" altLang="he-IL" sz="2400" dirty="0">
                <a:solidFill>
                  <a:schemeClr val="tx2"/>
                </a:solidFill>
              </a:rPr>
              <a:t>מסה סגולית) </a:t>
            </a:r>
            <a:r>
              <a:rPr lang="he-IL" altLang="he-IL" sz="2400" b="1" dirty="0">
                <a:solidFill>
                  <a:schemeClr val="tx2"/>
                </a:solidFill>
              </a:rPr>
              <a:t>היא מסה של החומר ליחידת </a:t>
            </a:r>
            <a:r>
              <a:rPr lang="he-IL" altLang="he-IL" sz="2400" b="1" dirty="0" err="1">
                <a:solidFill>
                  <a:schemeClr val="tx2"/>
                </a:solidFill>
              </a:rPr>
              <a:t>נפח,לכל</a:t>
            </a:r>
            <a:r>
              <a:rPr lang="he-IL" altLang="he-IL" sz="2400" b="1" dirty="0">
                <a:solidFill>
                  <a:schemeClr val="tx2"/>
                </a:solidFill>
              </a:rPr>
              <a:t> חומר צפיפות אופיינית לו והיא נמדדת ביחידות גרם/סמ"ק.</a:t>
            </a:r>
            <a:r>
              <a:rPr lang="he-IL" altLang="he-IL" sz="1800" b="1" dirty="0"/>
              <a:t>.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4D2453A6-50F8-2BFB-5645-B9EFE07BE55B}"/>
              </a:ext>
            </a:extLst>
          </p:cNvPr>
          <p:cNvSpPr/>
          <p:nvPr/>
        </p:nvSpPr>
        <p:spPr>
          <a:xfrm>
            <a:off x="7143750" y="2647950"/>
            <a:ext cx="4676775" cy="1219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altLang="he-IL" sz="2400" b="1" dirty="0">
                <a:solidFill>
                  <a:schemeClr val="tx2"/>
                </a:solidFill>
              </a:rPr>
              <a:t>הצפיפות של חומרי נפץ נעה בין חומרים שצפיפותם 0.8 גרם/סמ"ק לחומרים שצפיפותם מגיעה עד 1.9 גרם/סמ"ק</a:t>
            </a:r>
            <a:endParaRPr lang="he-IL" altLang="he-IL" sz="1800" b="1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C75E43E6-8AAE-AB66-0F8C-211D52EA1006}"/>
              </a:ext>
            </a:extLst>
          </p:cNvPr>
          <p:cNvSpPr/>
          <p:nvPr/>
        </p:nvSpPr>
        <p:spPr>
          <a:xfrm>
            <a:off x="7143750" y="4164278"/>
            <a:ext cx="4676775" cy="8077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altLang="he-IL" sz="2400" b="1" dirty="0">
                <a:solidFill>
                  <a:schemeClr val="tx2"/>
                </a:solidFill>
              </a:rPr>
              <a:t>הצפיפות מאפשרת ידיעה לגבי כמות חומר נתון ליחידת נפח</a:t>
            </a:r>
            <a:r>
              <a:rPr lang="he-IL" altLang="he-IL" sz="2400" b="1" dirty="0"/>
              <a:t>.</a:t>
            </a:r>
            <a:r>
              <a:rPr lang="en-US" altLang="he-IL" sz="2400" b="1" dirty="0"/>
              <a:t> </a:t>
            </a:r>
            <a:endParaRPr lang="he-IL" altLang="he-IL" sz="2400" b="1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86D47D94-B36C-FCE5-E00F-148A8F2F1040}"/>
              </a:ext>
            </a:extLst>
          </p:cNvPr>
          <p:cNvSpPr/>
          <p:nvPr/>
        </p:nvSpPr>
        <p:spPr>
          <a:xfrm>
            <a:off x="7143750" y="5278638"/>
            <a:ext cx="4676775" cy="111436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</a:rPr>
              <a:t>צפיפות טעינה- כאשר מהדקים את חומר הנפץ  בקדח, הצפיפות שלו עולה ומושג זה נקרא צפיפות טעינה.</a:t>
            </a:r>
          </a:p>
        </p:txBody>
      </p:sp>
      <p:pic>
        <p:nvPicPr>
          <p:cNvPr id="25" name="תמונה 2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B5AD4748-531B-4930-B0AA-B9898533A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533" y="4515701"/>
            <a:ext cx="924892" cy="45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1E9AFE-825D-4D4C-85DE-9D6142F6D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5225" y="135264"/>
            <a:ext cx="2732315" cy="63615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e-IL" dirty="0"/>
              <a:t>פריזמה-מנסרה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B691C6D-C293-4431-87A8-D21FB9808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325" y="914400"/>
            <a:ext cx="5846990" cy="636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/>
              <a:t>נפח הסלע שקדח אחד ממולא </a:t>
            </a:r>
            <a:r>
              <a:rPr lang="he-IL" sz="3200" dirty="0" err="1"/>
              <a:t>חנ"מ</a:t>
            </a:r>
            <a:r>
              <a:rPr lang="he-IL" sz="3200" dirty="0"/>
              <a:t> מזיז.</a:t>
            </a:r>
          </a:p>
        </p:txBody>
      </p:sp>
      <p:pic>
        <p:nvPicPr>
          <p:cNvPr id="36" name="תמונה 35">
            <a:extLst>
              <a:ext uri="{FF2B5EF4-FFF2-40B4-BE49-F238E27FC236}">
                <a16:creationId xmlns:a16="http://schemas.microsoft.com/office/drawing/2014/main" id="{82C31EE0-F4C6-4495-8F05-BA92D1342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366" y="1693536"/>
            <a:ext cx="4518712" cy="38429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תמונה 5" descr="תמונה שמכילה טקסט, שולחן&#10;&#10;התיאור נוצר באופן אוטומטי">
            <a:extLst>
              <a:ext uri="{FF2B5EF4-FFF2-40B4-BE49-F238E27FC236}">
                <a16:creationId xmlns:a16="http://schemas.microsoft.com/office/drawing/2014/main" id="{DE3360DC-F43B-4E28-97C2-FF8E48B1A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575" y="1977823"/>
            <a:ext cx="5478140" cy="266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21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×ª××¦××ª ×ª××× × ×¢×××¨ ×©×§×× ×©×  ××××¨ × ×¤×¥">
            <a:extLst>
              <a:ext uri="{FF2B5EF4-FFF2-40B4-BE49-F238E27FC236}">
                <a16:creationId xmlns:a16="http://schemas.microsoft.com/office/drawing/2014/main" id="{323403E0-2A24-4C0A-A6B2-DE6F17D69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23" y="3881438"/>
            <a:ext cx="4062412" cy="2426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8C71609-4C2B-4C5B-ADBE-D46F948E76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19" y="3641907"/>
            <a:ext cx="4693881" cy="2905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חץ: שמאלה-ימינה 1">
            <a:extLst>
              <a:ext uri="{FF2B5EF4-FFF2-40B4-BE49-F238E27FC236}">
                <a16:creationId xmlns:a16="http://schemas.microsoft.com/office/drawing/2014/main" id="{AEDB4A56-B59A-415D-8503-80CE864E92A5}"/>
              </a:ext>
            </a:extLst>
          </p:cNvPr>
          <p:cNvSpPr/>
          <p:nvPr/>
        </p:nvSpPr>
        <p:spPr>
          <a:xfrm>
            <a:off x="5382236" y="4837294"/>
            <a:ext cx="1773382" cy="5143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04CBA270-6570-3611-9A9A-1E3E747A61DA}"/>
              </a:ext>
            </a:extLst>
          </p:cNvPr>
          <p:cNvSpPr/>
          <p:nvPr/>
        </p:nvSpPr>
        <p:spPr>
          <a:xfrm>
            <a:off x="3818556" y="88833"/>
            <a:ext cx="476444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פיצוץ </a:t>
            </a:r>
            <a:r>
              <a:rPr lang="he-IL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סימפטטי</a:t>
            </a:r>
            <a:r>
              <a:rPr lang="he-IL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-הדדי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D86E8C7-3589-2CD3-ECC9-915CFCDAEE52}"/>
              </a:ext>
            </a:extLst>
          </p:cNvPr>
          <p:cNvSpPr/>
          <p:nvPr/>
        </p:nvSpPr>
        <p:spPr>
          <a:xfrm>
            <a:off x="1657350" y="993410"/>
            <a:ext cx="9420225" cy="19831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2C84640-EED5-41C8-A65F-4991E1006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350" y="950547"/>
            <a:ext cx="9191625" cy="19526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e-IL" dirty="0"/>
              <a:t> </a:t>
            </a:r>
            <a:endParaRPr lang="he-IL" sz="3200" dirty="0">
              <a:solidFill>
                <a:srgbClr val="00B05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/>
              <a:t> זהו פיצוץ שנוצר בין שתי ערמות של חומר נפץ המצויות במרחק </a:t>
            </a:r>
            <a:r>
              <a:rPr lang="he-IL" sz="2800" dirty="0" err="1"/>
              <a:t>מסויים</a:t>
            </a:r>
            <a:endParaRPr lang="he-IL" sz="28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/>
              <a:t> האחת מהשנייה.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/>
              <a:t> גלי ההלם הנוצרים מפיצוץ אחת </a:t>
            </a:r>
            <a:r>
              <a:rPr lang="he-IL" sz="2800" dirty="0" err="1"/>
              <a:t>הערימות</a:t>
            </a:r>
            <a:r>
              <a:rPr lang="he-IL" sz="2800" dirty="0"/>
              <a:t> ,גורמת לפיצוץ הערימה </a:t>
            </a:r>
            <a:r>
              <a:rPr lang="he-IL" sz="2800" dirty="0" err="1"/>
              <a:t>השניה</a:t>
            </a:r>
            <a:endParaRPr lang="he-IL" sz="28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/>
              <a:t> מבלי שיהא קשר פיזי </a:t>
            </a:r>
            <a:r>
              <a:rPr lang="he-IL" sz="2800" dirty="0" err="1"/>
              <a:t>בינהן</a:t>
            </a:r>
            <a:r>
              <a:rPr lang="he-IL" sz="2800" dirty="0"/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392506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5FF53F2-B274-4619-97E3-569060BE5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5" y="247002"/>
            <a:ext cx="8530086" cy="88327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he-IL" dirty="0"/>
              <a:t>חישוב מרחקי פיצוץ בין </a:t>
            </a:r>
            <a:r>
              <a:rPr lang="he-IL" dirty="0" err="1"/>
              <a:t>ערימות</a:t>
            </a:r>
            <a:r>
              <a:rPr lang="he-IL" dirty="0"/>
              <a:t> חומרי נפץ</a:t>
            </a:r>
          </a:p>
        </p:txBody>
      </p:sp>
      <p:pic>
        <p:nvPicPr>
          <p:cNvPr id="20" name="Picture 2" descr="×ª××¦××ª ×ª××× × ×¢×××¨ ×©×§×× ×©×  ××××¨ × ×¤×¥">
            <a:extLst>
              <a:ext uri="{FF2B5EF4-FFF2-40B4-BE49-F238E27FC236}">
                <a16:creationId xmlns:a16="http://schemas.microsoft.com/office/drawing/2014/main" id="{5827E96C-AC1C-4C43-A16E-ABBEB1126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54648"/>
            <a:ext cx="2275032" cy="1358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D55548E3-7B1E-45DA-92BE-3FCAEEC1324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40695"/>
            <a:ext cx="2873163" cy="148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חץ: שמאלה-ימינה 21">
            <a:extLst>
              <a:ext uri="{FF2B5EF4-FFF2-40B4-BE49-F238E27FC236}">
                <a16:creationId xmlns:a16="http://schemas.microsoft.com/office/drawing/2014/main" id="{90F5A712-CF91-4E44-A2DB-8FB85D4D29EC}"/>
              </a:ext>
            </a:extLst>
          </p:cNvPr>
          <p:cNvSpPr/>
          <p:nvPr/>
        </p:nvSpPr>
        <p:spPr>
          <a:xfrm rot="5400000">
            <a:off x="2149701" y="3569818"/>
            <a:ext cx="851926" cy="5143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1228FEA9-E645-7CF3-00E6-A1C227158B44}"/>
              </a:ext>
            </a:extLst>
          </p:cNvPr>
          <p:cNvSpPr/>
          <p:nvPr/>
        </p:nvSpPr>
        <p:spPr>
          <a:xfrm>
            <a:off x="5867400" y="1514475"/>
            <a:ext cx="5715000" cy="7280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en-US" sz="2400" dirty="0">
                <a:solidFill>
                  <a:schemeClr val="tx2"/>
                </a:solidFill>
              </a:rPr>
              <a:t>  </a:t>
            </a:r>
            <a:r>
              <a:rPr lang="he-IL" sz="2400" dirty="0">
                <a:solidFill>
                  <a:schemeClr val="tx2"/>
                </a:solidFill>
              </a:rPr>
              <a:t>משתמשים בנוסחה </a:t>
            </a:r>
            <a:r>
              <a:rPr lang="he-IL" sz="2400" dirty="0" err="1">
                <a:solidFill>
                  <a:schemeClr val="tx2"/>
                </a:solidFill>
              </a:rPr>
              <a:t>אימפירית</a:t>
            </a:r>
            <a:endParaRPr lang="he-IL" sz="2400" dirty="0">
              <a:solidFill>
                <a:schemeClr val="tx2"/>
              </a:solidFill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854B526F-6790-F46E-F683-16BBB5A5A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365" y="1470908"/>
            <a:ext cx="1673645" cy="834052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833DFCC8-F35B-9AB1-54BF-94269F2CAC2B}"/>
              </a:ext>
            </a:extLst>
          </p:cNvPr>
          <p:cNvSpPr/>
          <p:nvPr/>
        </p:nvSpPr>
        <p:spPr>
          <a:xfrm>
            <a:off x="5867400" y="2505074"/>
            <a:ext cx="5715000" cy="1948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2400" dirty="0">
                <a:solidFill>
                  <a:schemeClr val="tx2"/>
                </a:solidFill>
              </a:rPr>
              <a:t>מושגים:</a:t>
            </a:r>
          </a:p>
          <a:p>
            <a:pPr marL="0" indent="0" algn="r">
              <a:buNone/>
            </a:pPr>
            <a:r>
              <a:rPr lang="he-IL" sz="2400" dirty="0">
                <a:solidFill>
                  <a:schemeClr val="tx2"/>
                </a:solidFill>
              </a:rPr>
              <a:t>    - המרחק בין ערמות חומרי הנפץ (במטרים)</a:t>
            </a:r>
          </a:p>
          <a:p>
            <a:pPr marL="0" indent="0" algn="r">
              <a:buNone/>
            </a:pPr>
            <a:r>
              <a:rPr lang="he-IL" sz="2400" dirty="0">
                <a:solidFill>
                  <a:schemeClr val="tx2"/>
                </a:solidFill>
              </a:rPr>
              <a:t>    - כמות חומר הנפץ בערמה הגדולה (בק"ג)</a:t>
            </a:r>
          </a:p>
          <a:p>
            <a:pPr marL="0" indent="0" algn="r">
              <a:buNone/>
            </a:pPr>
            <a:r>
              <a:rPr lang="he-IL" sz="2400" dirty="0">
                <a:solidFill>
                  <a:schemeClr val="tx2"/>
                </a:solidFill>
              </a:rPr>
              <a:t>    - מקדם התלוי בסוג חומר הנפץ</a:t>
            </a:r>
            <a:r>
              <a:rPr lang="he-IL" sz="1800" dirty="0"/>
              <a:t>.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420D7233-7B35-27C3-96C8-1F823A294979}"/>
              </a:ext>
            </a:extLst>
          </p:cNvPr>
          <p:cNvSpPr txBox="1"/>
          <p:nvPr/>
        </p:nvSpPr>
        <p:spPr>
          <a:xfrm>
            <a:off x="11115675" y="3826992"/>
            <a:ext cx="33374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K</a:t>
            </a:r>
            <a:endParaRPr lang="he-IL" dirty="0"/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275B1DC0-E965-C467-21D8-9B087ECE6839}"/>
              </a:ext>
            </a:extLst>
          </p:cNvPr>
          <p:cNvSpPr txBox="1"/>
          <p:nvPr/>
        </p:nvSpPr>
        <p:spPr>
          <a:xfrm>
            <a:off x="11115675" y="3109947"/>
            <a:ext cx="33374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D</a:t>
            </a:r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491390B3-FEBF-FD9C-C344-0243D1D607F3}"/>
              </a:ext>
            </a:extLst>
          </p:cNvPr>
          <p:cNvSpPr txBox="1"/>
          <p:nvPr/>
        </p:nvSpPr>
        <p:spPr>
          <a:xfrm>
            <a:off x="11115675" y="3457660"/>
            <a:ext cx="33374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Q</a:t>
            </a:r>
            <a:endParaRPr lang="he-IL" dirty="0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A93026D2-F7F8-1BD8-3F77-3BB506784EA3}"/>
              </a:ext>
            </a:extLst>
          </p:cNvPr>
          <p:cNvSpPr/>
          <p:nvPr/>
        </p:nvSpPr>
        <p:spPr>
          <a:xfrm>
            <a:off x="5867400" y="4705350"/>
            <a:ext cx="5715000" cy="1304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16AA3DB-E624-4662-B9B6-E1E8BFAC6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365" y="4705350"/>
            <a:ext cx="5715000" cy="16943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400" dirty="0"/>
              <a:t>     </a:t>
            </a:r>
            <a:r>
              <a:rPr lang="he-IL" sz="3400" dirty="0"/>
              <a:t>דוגמאות של ערכים:</a:t>
            </a:r>
          </a:p>
          <a:p>
            <a:pPr marL="0" indent="0">
              <a:buNone/>
            </a:pPr>
            <a:r>
              <a:rPr lang="he-IL" sz="3400" dirty="0"/>
              <a:t>     חומר נפץ על בסיס ניטרו-</a:t>
            </a:r>
            <a:r>
              <a:rPr lang="he-IL" sz="3400" dirty="0" err="1"/>
              <a:t>גלצירין</a:t>
            </a:r>
            <a:r>
              <a:rPr lang="he-IL" sz="3400" dirty="0"/>
              <a:t> – </a:t>
            </a:r>
            <a:r>
              <a:rPr lang="en-US" sz="3400" dirty="0"/>
              <a:t>k- 2.2</a:t>
            </a:r>
          </a:p>
          <a:p>
            <a:pPr marL="0" indent="0">
              <a:buNone/>
            </a:pPr>
            <a:r>
              <a:rPr lang="en-US" sz="3400" dirty="0"/>
              <a:t>  </a:t>
            </a:r>
            <a:r>
              <a:rPr lang="he-IL" sz="3400" dirty="0"/>
              <a:t>   חומר נפץ על בסיס אמוניטים -      </a:t>
            </a:r>
            <a:r>
              <a:rPr lang="en-US" sz="3400" dirty="0"/>
              <a:t>k- 0.48</a:t>
            </a:r>
          </a:p>
          <a:p>
            <a:pPr marL="0" indent="0">
              <a:buNone/>
            </a:pPr>
            <a:r>
              <a:rPr lang="en-US" dirty="0"/>
              <a:t>     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1710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13" grpId="0" animBg="1"/>
      <p:bldP spid="14" grpId="0"/>
      <p:bldP spid="16" grpId="0"/>
      <p:bldP spid="17" grpId="0"/>
      <p:bldP spid="18" grpId="0" animBg="1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5FF53F2-B274-4619-97E3-569060BE5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650" y="232714"/>
            <a:ext cx="3043686" cy="72806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he-IL" dirty="0"/>
              <a:t>שאלת חישוב</a:t>
            </a:r>
          </a:p>
        </p:txBody>
      </p:sp>
      <p:pic>
        <p:nvPicPr>
          <p:cNvPr id="20" name="Picture 2" descr="×ª××¦××ª ×ª××× × ×¢×××¨ ×©×§×× ×©×  ××××¨ × ×¤×¥">
            <a:extLst>
              <a:ext uri="{FF2B5EF4-FFF2-40B4-BE49-F238E27FC236}">
                <a16:creationId xmlns:a16="http://schemas.microsoft.com/office/drawing/2014/main" id="{5827E96C-AC1C-4C43-A16E-ABBEB1126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96747"/>
            <a:ext cx="2275032" cy="1358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חץ: שמאלה-ימינה 21">
            <a:extLst>
              <a:ext uri="{FF2B5EF4-FFF2-40B4-BE49-F238E27FC236}">
                <a16:creationId xmlns:a16="http://schemas.microsoft.com/office/drawing/2014/main" id="{90F5A712-CF91-4E44-A2DB-8FB85D4D29EC}"/>
              </a:ext>
            </a:extLst>
          </p:cNvPr>
          <p:cNvSpPr/>
          <p:nvPr/>
        </p:nvSpPr>
        <p:spPr>
          <a:xfrm rot="5400000">
            <a:off x="1930753" y="2209799"/>
            <a:ext cx="851926" cy="5143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854B526F-6790-F46E-F683-16BBB5A5A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215" y="1413861"/>
            <a:ext cx="1673645" cy="834052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833DFCC8-F35B-9AB1-54BF-94269F2CAC2B}"/>
              </a:ext>
            </a:extLst>
          </p:cNvPr>
          <p:cNvSpPr/>
          <p:nvPr/>
        </p:nvSpPr>
        <p:spPr>
          <a:xfrm>
            <a:off x="5867400" y="2505074"/>
            <a:ext cx="5715000" cy="1948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400" dirty="0">
                <a:solidFill>
                  <a:schemeClr val="tx1"/>
                </a:solidFill>
              </a:rPr>
              <a:t>יש לאחסן חומר נפץ מסוג אמוניום </a:t>
            </a:r>
            <a:r>
              <a:rPr lang="he-IL" sz="2400" dirty="0" err="1">
                <a:solidFill>
                  <a:schemeClr val="tx1"/>
                </a:solidFill>
              </a:rPr>
              <a:t>ניטראט</a:t>
            </a:r>
            <a:r>
              <a:rPr lang="he-IL" sz="2400" dirty="0">
                <a:solidFill>
                  <a:schemeClr val="tx1"/>
                </a:solidFill>
              </a:rPr>
              <a:t> במשקל של 16 טון בחלוקה שווה של ארבעה מערומים.</a:t>
            </a:r>
            <a:endParaRPr lang="en-US" sz="2400" dirty="0">
              <a:solidFill>
                <a:schemeClr val="tx1"/>
              </a:solidFill>
            </a:endParaRPr>
          </a:p>
          <a:p>
            <a:pPr algn="r" rtl="1"/>
            <a:r>
              <a:rPr lang="he-IL" sz="2400" dirty="0">
                <a:solidFill>
                  <a:schemeClr val="tx1"/>
                </a:solidFill>
              </a:rPr>
              <a:t>חשב את המרחק הנדרש  בין המערומים כדי למנוע פיצוץ </a:t>
            </a:r>
            <a:r>
              <a:rPr lang="he-IL" sz="2400" dirty="0" err="1">
                <a:solidFill>
                  <a:schemeClr val="tx1"/>
                </a:solidFill>
              </a:rPr>
              <a:t>סימפטטי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420D7233-7B35-27C3-96C8-1F823A294979}"/>
              </a:ext>
            </a:extLst>
          </p:cNvPr>
          <p:cNvSpPr txBox="1"/>
          <p:nvPr/>
        </p:nvSpPr>
        <p:spPr>
          <a:xfrm>
            <a:off x="11115675" y="3826992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491390B3-FEBF-FD9C-C344-0243D1D607F3}"/>
              </a:ext>
            </a:extLst>
          </p:cNvPr>
          <p:cNvSpPr txBox="1"/>
          <p:nvPr/>
        </p:nvSpPr>
        <p:spPr>
          <a:xfrm>
            <a:off x="11115675" y="3457660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he-IL" dirty="0"/>
          </a:p>
        </p:txBody>
      </p:sp>
      <p:pic>
        <p:nvPicPr>
          <p:cNvPr id="7" name="Picture 2" descr="×ª××¦××ª ×ª××× × ×¢×××¨ ×©×§×× ×©×  ××××¨ × ×¤×¥">
            <a:extLst>
              <a:ext uri="{FF2B5EF4-FFF2-40B4-BE49-F238E27FC236}">
                <a16:creationId xmlns:a16="http://schemas.microsoft.com/office/drawing/2014/main" id="{9B0295E9-10D2-9518-E2DC-BA7CEEED4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53479"/>
            <a:ext cx="2275032" cy="1358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חץ: שמאלה-ימינה 7">
            <a:extLst>
              <a:ext uri="{FF2B5EF4-FFF2-40B4-BE49-F238E27FC236}">
                <a16:creationId xmlns:a16="http://schemas.microsoft.com/office/drawing/2014/main" id="{D783B42C-95C0-3E95-5633-3A7362D9CD0C}"/>
              </a:ext>
            </a:extLst>
          </p:cNvPr>
          <p:cNvSpPr/>
          <p:nvPr/>
        </p:nvSpPr>
        <p:spPr>
          <a:xfrm rot="5400000">
            <a:off x="1930753" y="4560503"/>
            <a:ext cx="851926" cy="5143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Picture 2" descr="×ª××¦××ª ×ª××× × ×¢×××¨ ×©×§×× ×©×  ××××¨ × ×¤×¥">
            <a:extLst>
              <a:ext uri="{FF2B5EF4-FFF2-40B4-BE49-F238E27FC236}">
                <a16:creationId xmlns:a16="http://schemas.microsoft.com/office/drawing/2014/main" id="{CF7D1C8C-9F1D-430A-BECE-4CA938D8E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07" y="5284290"/>
            <a:ext cx="2275032" cy="1358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חץ: שמאלה-ימינה 9">
            <a:extLst>
              <a:ext uri="{FF2B5EF4-FFF2-40B4-BE49-F238E27FC236}">
                <a16:creationId xmlns:a16="http://schemas.microsoft.com/office/drawing/2014/main" id="{A9DD71EB-426B-DE69-A423-AED5FB3ECDAA}"/>
              </a:ext>
            </a:extLst>
          </p:cNvPr>
          <p:cNvSpPr/>
          <p:nvPr/>
        </p:nvSpPr>
        <p:spPr>
          <a:xfrm>
            <a:off x="3494232" y="5706437"/>
            <a:ext cx="851926" cy="5143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Picture 2" descr="×ª××¦××ª ×ª××× × ×¢×××¨ ×©×§×× ×©×  ××××¨ × ×¤×¥">
            <a:extLst>
              <a:ext uri="{FF2B5EF4-FFF2-40B4-BE49-F238E27FC236}">
                <a16:creationId xmlns:a16="http://schemas.microsoft.com/office/drawing/2014/main" id="{EF398CD6-4E15-5EBC-2AA0-D3ECDA51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51" y="5284290"/>
            <a:ext cx="2275032" cy="1358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99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/>
      <p:bldP spid="17" grpId="0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A55B21-2E85-4CA6-BD16-F798C5DA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639" y="271883"/>
            <a:ext cx="5127172" cy="1485900"/>
          </a:xfrm>
        </p:spPr>
        <p:txBody>
          <a:bodyPr>
            <a:normAutofit/>
          </a:bodyPr>
          <a:lstStyle/>
          <a:p>
            <a:r>
              <a:rPr lang="he-IL" dirty="0"/>
              <a:t>קצת היסטוריה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C3280D9-D47E-48BB-B737-9E5BEA85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862" y="1757783"/>
            <a:ext cx="5071256" cy="3803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30FC4BB-078C-4D6B-92F4-35B076B46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914" y="1438275"/>
            <a:ext cx="5127172" cy="5147842"/>
          </a:xfrm>
        </p:spPr>
        <p:txBody>
          <a:bodyPr>
            <a:normAutofit fontScale="92500" lnSpcReduction="20000"/>
          </a:bodyPr>
          <a:lstStyle/>
          <a:p>
            <a:r>
              <a:rPr lang="he-IL" sz="2400" dirty="0"/>
              <a:t>מעצם בריאתם של חומרי הדף ונפץ הם נועדו למטרות הרס וחורבן (מלחמות/מאבקים)</a:t>
            </a:r>
          </a:p>
          <a:p>
            <a:r>
              <a:rPr lang="he-IL" sz="2400" dirty="0"/>
              <a:t>השימוש של חומרי הדף ונפץ כמקור אנרגיה לביצוע עבודות חציבה ,בניה ופיתוח נעשו בשלב מאוחר יותר.</a:t>
            </a:r>
          </a:p>
          <a:p>
            <a:r>
              <a:rPr lang="he-IL" sz="2400" dirty="0"/>
              <a:t>החומר הראשון שהומצא היה אבק השריפה השחור והוא  פותח על ידי הסינים במאה ה-9 כשבתחילה שימש בעיקר כחומר בעירה </a:t>
            </a:r>
            <a:r>
              <a:rPr lang="he-IL" sz="2400" dirty="0" err="1"/>
              <a:t>בזיקוקין</a:t>
            </a:r>
            <a:r>
              <a:rPr lang="he-IL" sz="2400" dirty="0"/>
              <a:t> דינור.</a:t>
            </a:r>
          </a:p>
          <a:p>
            <a:r>
              <a:rPr lang="he-IL" sz="2400" dirty="0"/>
              <a:t>באמצע המאה ה-13 גילו האירופים את הפוטנציאל הגלום בחומר והשתמשו בו למטרות מלחמה (רובים, תותחים)</a:t>
            </a:r>
          </a:p>
          <a:p>
            <a:r>
              <a:rPr lang="he-IL" sz="2400" dirty="0"/>
              <a:t>השימוש הראשון של אבק שריפה שחור בעבודות אזרחיות היה בתחילת המאה השבע עשרה.</a:t>
            </a:r>
          </a:p>
          <a:p>
            <a:pPr marL="0" indent="0">
              <a:buNone/>
            </a:pPr>
            <a:r>
              <a:rPr lang="he-IL" sz="2400" dirty="0"/>
              <a:t> </a:t>
            </a:r>
          </a:p>
          <a:p>
            <a:endParaRPr lang="he-IL" sz="2400" dirty="0"/>
          </a:p>
          <a:p>
            <a:endParaRPr lang="he-IL" sz="1700" dirty="0"/>
          </a:p>
        </p:txBody>
      </p:sp>
    </p:spTree>
    <p:extLst>
      <p:ext uri="{BB962C8B-B14F-4D97-AF65-F5344CB8AC3E}">
        <p14:creationId xmlns:p14="http://schemas.microsoft.com/office/powerpoint/2010/main" val="1553039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×ª××¦××ª ×ª××× × ×¢×××¨ ××§×××§×× ××©× ××">
            <a:extLst>
              <a:ext uri="{FF2B5EF4-FFF2-40B4-BE49-F238E27FC236}">
                <a16:creationId xmlns:a16="http://schemas.microsoft.com/office/drawing/2014/main" id="{98DCDF8F-CFF3-4708-8FCC-EFCD7361F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r="1126" b="1"/>
          <a:stretch/>
        </p:blipFill>
        <p:spPr bwMode="auto">
          <a:xfrm>
            <a:off x="10851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F33867FC-EB8E-4B00-B7D5-7967D9DF1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7" name="Freeform 6">
            <a:extLst>
              <a:ext uri="{FF2B5EF4-FFF2-40B4-BE49-F238E27FC236}">
                <a16:creationId xmlns:a16="http://schemas.microsoft.com/office/drawing/2014/main" id="{D69E00ED-B0F1-4570-A74E-E05D0E9A8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9" name="Freeform 6">
            <a:extLst>
              <a:ext uri="{FF2B5EF4-FFF2-40B4-BE49-F238E27FC236}">
                <a16:creationId xmlns:a16="http://schemas.microsoft.com/office/drawing/2014/main" id="{074D0BE7-DDD8-46AB-A2C1-5B7FFD921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6F4CDD05-CC14-4A61-BC2D-69BC4A791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066" y="1483975"/>
            <a:ext cx="7710770" cy="1086237"/>
          </a:xfrm>
        </p:spPr>
        <p:txBody>
          <a:bodyPr>
            <a:noAutofit/>
          </a:bodyPr>
          <a:lstStyle/>
          <a:p>
            <a:pPr marL="457200" indent="-457200" algn="r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he-IL" sz="3200" dirty="0">
                <a:solidFill>
                  <a:srgbClr val="191B0E"/>
                </a:solidFill>
              </a:rPr>
              <a:t>התרחבות העבודות האזרחיות הביאו לפיתוחם של חומרי נפץ מרסקים בסוף המאה השמונה עשרה.</a:t>
            </a:r>
          </a:p>
          <a:p>
            <a:pPr marL="457200" indent="-457200" algn="r">
              <a:lnSpc>
                <a:spcPct val="102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e-IL" sz="3200" dirty="0">
                <a:solidFill>
                  <a:srgbClr val="191B0E"/>
                </a:solidFill>
              </a:rPr>
              <a:t>1846</a:t>
            </a:r>
            <a:r>
              <a:rPr lang="he-IL" sz="3600" dirty="0">
                <a:solidFill>
                  <a:srgbClr val="FF0000"/>
                </a:solidFill>
              </a:rPr>
              <a:t>- פרופסור </a:t>
            </a:r>
            <a:r>
              <a:rPr lang="he-IL" sz="3600" dirty="0" err="1">
                <a:solidFill>
                  <a:srgbClr val="FF0000"/>
                </a:solidFill>
              </a:rPr>
              <a:t>אסקנין</a:t>
            </a:r>
            <a:r>
              <a:rPr lang="he-IL" sz="3600" dirty="0">
                <a:solidFill>
                  <a:srgbClr val="FF0000"/>
                </a:solidFill>
              </a:rPr>
              <a:t> </a:t>
            </a:r>
            <a:r>
              <a:rPr lang="he-IL" sz="3600" dirty="0" err="1">
                <a:solidFill>
                  <a:srgbClr val="FF0000"/>
                </a:solidFill>
              </a:rPr>
              <a:t>סובררו</a:t>
            </a:r>
            <a:r>
              <a:rPr lang="he-IL" sz="3600" dirty="0">
                <a:solidFill>
                  <a:srgbClr val="FF0000"/>
                </a:solidFill>
              </a:rPr>
              <a:t> </a:t>
            </a:r>
            <a:r>
              <a:rPr lang="he-IL" sz="3200" dirty="0">
                <a:solidFill>
                  <a:srgbClr val="191B0E"/>
                </a:solidFill>
              </a:rPr>
              <a:t>כימאי </a:t>
            </a:r>
            <a:r>
              <a:rPr lang="he-IL" sz="3200" dirty="0" err="1">
                <a:solidFill>
                  <a:srgbClr val="191B0E"/>
                </a:solidFill>
              </a:rPr>
              <a:t>באונברסיטה</a:t>
            </a:r>
            <a:r>
              <a:rPr lang="he-IL" sz="3200" dirty="0">
                <a:solidFill>
                  <a:srgbClr val="191B0E"/>
                </a:solidFill>
              </a:rPr>
              <a:t> באטליה פיתח את חומר הנפץ המרסק הראשון </a:t>
            </a:r>
            <a:r>
              <a:rPr lang="he-IL" sz="3200" dirty="0">
                <a:solidFill>
                  <a:srgbClr val="FF0000"/>
                </a:solidFill>
              </a:rPr>
              <a:t>ניטרו-</a:t>
            </a:r>
            <a:r>
              <a:rPr lang="he-IL" sz="3200" dirty="0" err="1">
                <a:solidFill>
                  <a:srgbClr val="FF0000"/>
                </a:solidFill>
              </a:rPr>
              <a:t>גלצירין</a:t>
            </a:r>
            <a:r>
              <a:rPr lang="he-IL" sz="3200" dirty="0">
                <a:solidFill>
                  <a:srgbClr val="191B0E"/>
                </a:solidFill>
              </a:rPr>
              <a:t>.(נוזל שמנוני, שקוף וצהבהב)</a:t>
            </a:r>
          </a:p>
          <a:p>
            <a:pPr marL="457200" indent="-457200" algn="r">
              <a:lnSpc>
                <a:spcPct val="102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e-IL" sz="3200" dirty="0">
                <a:solidFill>
                  <a:srgbClr val="191B0E"/>
                </a:solidFill>
              </a:rPr>
              <a:t>חומר נפץ בעל רסיקות גבוה ואף רגישות גבוהה שהביאה לתאונות רבות באחסנה, הובלה ובשימוש.</a:t>
            </a:r>
          </a:p>
        </p:txBody>
      </p:sp>
    </p:spTree>
    <p:extLst>
      <p:ext uri="{BB962C8B-B14F-4D97-AF65-F5344CB8AC3E}">
        <p14:creationId xmlns:p14="http://schemas.microsoft.com/office/powerpoint/2010/main" val="363744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×ª××¦××ª ×ª××× × ×¢×××¨ ×ª××× ××ª ×©× ××××¨ × ×¤×¥ ××× ×××">
            <a:extLst>
              <a:ext uri="{FF2B5EF4-FFF2-40B4-BE49-F238E27FC236}">
                <a16:creationId xmlns:a16="http://schemas.microsoft.com/office/drawing/2014/main" id="{5054A45B-3BA7-493C-B2C5-8D4DD94E0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36" y="4122564"/>
            <a:ext cx="2876550" cy="1590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×ª××¦××ª ×ª××× × ×¢×××¨ ×ª××× ××ª ×©× ××××¨ × ×¤×¥ ××× ×××">
            <a:extLst>
              <a:ext uri="{FF2B5EF4-FFF2-40B4-BE49-F238E27FC236}">
                <a16:creationId xmlns:a16="http://schemas.microsoft.com/office/drawing/2014/main" id="{A48DBB70-A195-48AB-A18B-18D13378F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1470839"/>
            <a:ext cx="1895475" cy="190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66EBB3E2-E4E5-4E4F-B376-27338597B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5816" y="1880221"/>
            <a:ext cx="6831673" cy="1086237"/>
          </a:xfrm>
        </p:spPr>
        <p:txBody>
          <a:bodyPr>
            <a:noAutofit/>
          </a:bodyPr>
          <a:lstStyle/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he-IL" sz="3200" dirty="0">
                <a:solidFill>
                  <a:srgbClr val="191B0E"/>
                </a:solidFill>
              </a:rPr>
              <a:t>1867- אלפרד נובל עושה מאמצים רבים כדי להקטין את הרגישות של הניטרו-</a:t>
            </a:r>
            <a:r>
              <a:rPr lang="he-IL" sz="3200" dirty="0" err="1">
                <a:solidFill>
                  <a:srgbClr val="191B0E"/>
                </a:solidFill>
              </a:rPr>
              <a:t>גלצירין</a:t>
            </a:r>
            <a:endParaRPr lang="he-IL" sz="3200" dirty="0">
              <a:solidFill>
                <a:srgbClr val="191B0E"/>
              </a:solidFill>
            </a:endParaRPr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he-IL" sz="3200" dirty="0">
                <a:solidFill>
                  <a:srgbClr val="191B0E"/>
                </a:solidFill>
              </a:rPr>
              <a:t>וכך נולד </a:t>
            </a:r>
            <a:r>
              <a:rPr lang="he-IL" sz="3200" dirty="0">
                <a:solidFill>
                  <a:srgbClr val="FF0000"/>
                </a:solidFill>
              </a:rPr>
              <a:t>הדינמיט הראשון</a:t>
            </a:r>
            <a:r>
              <a:rPr lang="he-IL" sz="3200" dirty="0">
                <a:solidFill>
                  <a:srgbClr val="191B0E"/>
                </a:solidFill>
              </a:rPr>
              <a:t>.</a:t>
            </a:r>
          </a:p>
          <a:p>
            <a:pPr>
              <a:lnSpc>
                <a:spcPct val="102000"/>
              </a:lnSpc>
            </a:pPr>
            <a:r>
              <a:rPr lang="he-IL" sz="3200" dirty="0">
                <a:solidFill>
                  <a:srgbClr val="191B0E"/>
                </a:solidFill>
              </a:rPr>
              <a:t>הניטרו </a:t>
            </a:r>
            <a:r>
              <a:rPr lang="he-IL" sz="3200" dirty="0" err="1">
                <a:solidFill>
                  <a:srgbClr val="191B0E"/>
                </a:solidFill>
              </a:rPr>
              <a:t>גלצירין</a:t>
            </a:r>
            <a:r>
              <a:rPr lang="he-IL" sz="3200" dirty="0">
                <a:solidFill>
                  <a:srgbClr val="191B0E"/>
                </a:solidFill>
              </a:rPr>
              <a:t> הוספג בחומר אינרטי</a:t>
            </a:r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he-IL" sz="3200" dirty="0">
                <a:solidFill>
                  <a:srgbClr val="191B0E"/>
                </a:solidFill>
              </a:rPr>
              <a:t>שנקרא </a:t>
            </a:r>
            <a:r>
              <a:rPr lang="he-IL" sz="3200" dirty="0" err="1">
                <a:solidFill>
                  <a:srgbClr val="191B0E"/>
                </a:solidFill>
              </a:rPr>
              <a:t>היקסלגוהר</a:t>
            </a:r>
            <a:endParaRPr lang="he-IL" sz="3200" dirty="0">
              <a:solidFill>
                <a:srgbClr val="191B0E"/>
              </a:solidFill>
            </a:endParaRPr>
          </a:p>
          <a:p>
            <a:pPr>
              <a:lnSpc>
                <a:spcPct val="102000"/>
              </a:lnSpc>
              <a:spcAft>
                <a:spcPts val="600"/>
              </a:spcAft>
            </a:pPr>
            <a:endParaRPr lang="he-IL" sz="3200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19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7C3C7CE-493A-4B40-A2C7-F0D519AD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he-IL" dirty="0"/>
              <a:t>מאז ועד היום.....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C362027-1D0F-46D7-9DD8-158513A24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" r="2688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5B84863-4430-4391-ACA3-3BA9A705D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574" y="1486088"/>
            <a:ext cx="6176776" cy="4686112"/>
          </a:xfrm>
        </p:spPr>
        <p:txBody>
          <a:bodyPr>
            <a:normAutofit lnSpcReduction="10000"/>
          </a:bodyPr>
          <a:lstStyle/>
          <a:p>
            <a:r>
              <a:rPr lang="he-IL" sz="2400" dirty="0"/>
              <a:t>חומרי הנפץ הראשונים היו רגישים מאוד דבר שהוביל לתאונות רבות במהלך הייצור, האחסנה, ההובלה והשימוש.</a:t>
            </a:r>
          </a:p>
          <a:p>
            <a:r>
              <a:rPr lang="he-IL" sz="2400" dirty="0"/>
              <a:t>פיתוחם של חומרי נפץ בטוחים ואדישים יותר הצריכה הפעלה באמצעות חומרי נפץ יוזמים ומאיצים.</a:t>
            </a:r>
          </a:p>
          <a:p>
            <a:r>
              <a:rPr lang="he-IL" sz="2400" dirty="0"/>
              <a:t>ככל שגדל השימוש בחומרי נפץ לעבודות בניה ופיתוח כך התפתחו להם סוגים  רבים של חומרי נפץ כאשר המרכיב המרכזי היום בחומרי נפץ אזרחיים הוא אמוניום </a:t>
            </a:r>
            <a:r>
              <a:rPr lang="he-IL" sz="2400" dirty="0" err="1"/>
              <a:t>ניטראט</a:t>
            </a:r>
            <a:r>
              <a:rPr lang="he-IL" sz="2400" dirty="0"/>
              <a:t>.</a:t>
            </a:r>
          </a:p>
          <a:p>
            <a:r>
              <a:rPr lang="he-IL" sz="2400" dirty="0"/>
              <a:t>מרביתם של חומרי הנפץ האזרחיים (והאביזרים </a:t>
            </a:r>
            <a:r>
              <a:rPr lang="he-IL" sz="2400" dirty="0" err="1"/>
              <a:t>הנילווים</a:t>
            </a:r>
            <a:r>
              <a:rPr lang="he-IL" sz="2400" dirty="0"/>
              <a:t>) בשימוש בארץ מיוצרים בתעשייה הישראלית. (חרושת חן </a:t>
            </a:r>
            <a:r>
              <a:rPr lang="he-IL" sz="2400" dirty="0" err="1"/>
              <a:t>ותע"ש-פרוייקט</a:t>
            </a:r>
            <a:r>
              <a:rPr lang="he-IL" sz="2400" dirty="0"/>
              <a:t> יובל)</a:t>
            </a:r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59508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C0E5B80-DC39-495B-943A-A545AFF4A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4800" cap="all" dirty="0" err="1"/>
              <a:t>שימושים</a:t>
            </a:r>
            <a:r>
              <a:rPr lang="en-US" sz="4800" cap="all" dirty="0"/>
              <a:t> </a:t>
            </a:r>
            <a:r>
              <a:rPr lang="en-US" sz="4800" cap="all" dirty="0" err="1"/>
              <a:t>אזרחיים</a:t>
            </a:r>
            <a:r>
              <a:rPr lang="en-US" sz="4800" cap="all" dirty="0"/>
              <a:t> </a:t>
            </a:r>
            <a:r>
              <a:rPr lang="en-US" sz="4800" cap="all" dirty="0" err="1"/>
              <a:t>בחומרי</a:t>
            </a:r>
            <a:r>
              <a:rPr lang="en-US" sz="4800" cap="all" dirty="0"/>
              <a:t> </a:t>
            </a:r>
            <a:r>
              <a:rPr lang="en-US" sz="4800" cap="all" dirty="0" err="1"/>
              <a:t>נפץ</a:t>
            </a:r>
            <a:endParaRPr lang="en-US" sz="4800" cap="all" dirty="0"/>
          </a:p>
        </p:txBody>
      </p:sp>
      <p:pic>
        <p:nvPicPr>
          <p:cNvPr id="3074" name="Picture 2" descr="×ª××¦××ª ×ª××× × ×¢×××¨ ×¤××¦××¥ ××× ××">
            <a:extLst>
              <a:ext uri="{FF2B5EF4-FFF2-40B4-BE49-F238E27FC236}">
                <a16:creationId xmlns:a16="http://schemas.microsoft.com/office/drawing/2014/main" id="{A28190E7-13EB-4720-8793-A09C116E2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23" b="10045"/>
          <a:stretch/>
        </p:blipFill>
        <p:spPr bwMode="auto">
          <a:xfrm>
            <a:off x="20" y="10"/>
            <a:ext cx="12191980" cy="418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6491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7B4EB6C-3E71-4B18-8B18-D60585578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821" y="247650"/>
            <a:ext cx="4707669" cy="640117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e-IL" sz="5300" dirty="0"/>
              <a:t>חציבה של חומרי גלם</a:t>
            </a:r>
            <a:endParaRPr lang="he-IL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93F6790-B5FD-4526-A46B-189EB88A39C8}"/>
              </a:ext>
            </a:extLst>
          </p:cNvPr>
          <p:cNvSpPr txBox="1"/>
          <p:nvPr/>
        </p:nvSpPr>
        <p:spPr>
          <a:xfrm>
            <a:off x="6096000" y="918456"/>
            <a:ext cx="2002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3200" dirty="0"/>
              <a:t>מכרה פתוח</a:t>
            </a:r>
          </a:p>
        </p:txBody>
      </p:sp>
      <p:pic>
        <p:nvPicPr>
          <p:cNvPr id="1026" name="Picture 2" descr="רשות ההגבלים תמליץ לחייב חברות כרייה לוותר על מחצבות כדי לעורר ...">
            <a:extLst>
              <a:ext uri="{FF2B5EF4-FFF2-40B4-BE49-F238E27FC236}">
                <a16:creationId xmlns:a16="http://schemas.microsoft.com/office/drawing/2014/main" id="{2EEA2878-3BD5-4E59-BBB2-409F82930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033" y="3996690"/>
            <a:ext cx="3653677" cy="26136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A3AE403E-E852-4810-A749-0E86D633CAAA}"/>
              </a:ext>
            </a:extLst>
          </p:cNvPr>
          <p:cNvSpPr txBox="1"/>
          <p:nvPr/>
        </p:nvSpPr>
        <p:spPr>
          <a:xfrm>
            <a:off x="2629988" y="888523"/>
            <a:ext cx="2159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rtl="1"/>
            <a:r>
              <a:rPr lang="he-IL" sz="3200" dirty="0"/>
              <a:t>מכרה סגור</a:t>
            </a:r>
          </a:p>
        </p:txBody>
      </p:sp>
      <p:pic>
        <p:nvPicPr>
          <p:cNvPr id="1028" name="Picture 4" descr="מחצבת עציונה - עמק האלה - שפיר הנדסה ייזום ותעשיות">
            <a:extLst>
              <a:ext uri="{FF2B5EF4-FFF2-40B4-BE49-F238E27FC236}">
                <a16:creationId xmlns:a16="http://schemas.microsoft.com/office/drawing/2014/main" id="{F3AC8EAA-1912-4617-9C13-7E039F498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033" y="1420710"/>
            <a:ext cx="3653677" cy="24357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2" name="Picture 8" descr="TIMNA COPPER MINES - היסטוריה">
            <a:extLst>
              <a:ext uri="{FF2B5EF4-FFF2-40B4-BE49-F238E27FC236}">
                <a16:creationId xmlns:a16="http://schemas.microsoft.com/office/drawing/2014/main" id="{9C6C4077-65DC-4F0F-A316-4EBBED695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83" y="1407628"/>
            <a:ext cx="3944983" cy="24619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תחקיר G: סימני השאלה אצל ערבה מיינס - והקשר לנתניהו - גלובס">
            <a:extLst>
              <a:ext uri="{FF2B5EF4-FFF2-40B4-BE49-F238E27FC236}">
                <a16:creationId xmlns:a16="http://schemas.microsoft.com/office/drawing/2014/main" id="{F7AFF02A-DF66-4E7E-95B9-DB400A498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3"/>
          <a:stretch/>
        </p:blipFill>
        <p:spPr bwMode="auto">
          <a:xfrm>
            <a:off x="1309083" y="4012914"/>
            <a:ext cx="3927145" cy="26136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63DD65DC-8670-471B-9EEF-104D88C3D850}"/>
              </a:ext>
            </a:extLst>
          </p:cNvPr>
          <p:cNvSpPr txBox="1"/>
          <p:nvPr/>
        </p:nvSpPr>
        <p:spPr>
          <a:xfrm>
            <a:off x="9524656" y="2067507"/>
            <a:ext cx="2228494" cy="34163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3600" dirty="0"/>
              <a:t>אבן</a:t>
            </a:r>
          </a:p>
          <a:p>
            <a:pPr algn="r"/>
            <a:r>
              <a:rPr lang="he-IL" sz="3600" dirty="0"/>
              <a:t>עפרות מתכת</a:t>
            </a:r>
          </a:p>
          <a:p>
            <a:pPr algn="r"/>
            <a:r>
              <a:rPr lang="he-IL" sz="3600" dirty="0"/>
              <a:t>פחם</a:t>
            </a:r>
          </a:p>
          <a:p>
            <a:pPr algn="r"/>
            <a:r>
              <a:rPr lang="he-IL" sz="3600" dirty="0"/>
              <a:t>מלח</a:t>
            </a:r>
          </a:p>
          <a:p>
            <a:pPr algn="r"/>
            <a:r>
              <a:rPr lang="he-IL" sz="3600" dirty="0"/>
              <a:t>יהלומים</a:t>
            </a:r>
          </a:p>
          <a:p>
            <a:pPr algn="r"/>
            <a:r>
              <a:rPr lang="he-IL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8376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7B4EB6C-3E71-4B18-8B18-D60585578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762" y="247650"/>
            <a:ext cx="4004311" cy="640117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e-IL" dirty="0"/>
              <a:t>בנייה ופיתוח תשתיות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B3B8DF3-C09A-4691-803B-626E3CC632A8}"/>
              </a:ext>
            </a:extLst>
          </p:cNvPr>
          <p:cNvSpPr txBox="1"/>
          <p:nvPr/>
        </p:nvSpPr>
        <p:spPr>
          <a:xfrm>
            <a:off x="7660777" y="1567644"/>
            <a:ext cx="43962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he-IL" sz="2800" dirty="0"/>
              <a:t>שטחים בנויים- חפירת בורות תשתית לבניינים, סילוק סלעים </a:t>
            </a:r>
            <a:r>
              <a:rPr lang="he-IL" sz="2800" dirty="0" err="1"/>
              <a:t>וכו</a:t>
            </a:r>
            <a:r>
              <a:rPr lang="he-IL" sz="2800" dirty="0"/>
              <a:t>'.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he-IL" sz="2800" dirty="0"/>
              <a:t>מנהרות.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he-IL" sz="2800" dirty="0"/>
              <a:t>שטחים פתוחים כבישים, תעלות להנחת תשתיות.</a:t>
            </a:r>
          </a:p>
        </p:txBody>
      </p:sp>
      <p:pic>
        <p:nvPicPr>
          <p:cNvPr id="2050" name="Picture 2" descr="האור בקצה המנהרה לירושלים - ידיעות אחרונות">
            <a:extLst>
              <a:ext uri="{FF2B5EF4-FFF2-40B4-BE49-F238E27FC236}">
                <a16:creationId xmlns:a16="http://schemas.microsoft.com/office/drawing/2014/main" id="{38871DDB-2F61-4B74-B2BC-A1A9B68ED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868" y="4519863"/>
            <a:ext cx="2255105" cy="2255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קירות דיפון, עיגון מבנים ופתרונות הנדסיים - עוגנים גיאוטכניקה בע&quot;מ">
            <a:extLst>
              <a:ext uri="{FF2B5EF4-FFF2-40B4-BE49-F238E27FC236}">
                <a16:creationId xmlns:a16="http://schemas.microsoft.com/office/drawing/2014/main" id="{9D50391E-20B7-44DE-A542-FB33F894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663" y="96567"/>
            <a:ext cx="4004310" cy="2002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ulder the size of a building blocks Colorado highway - CNN">
            <a:extLst>
              <a:ext uri="{FF2B5EF4-FFF2-40B4-BE49-F238E27FC236}">
                <a16:creationId xmlns:a16="http://schemas.microsoft.com/office/drawing/2014/main" id="{20D0D5B2-ADD1-4AD7-83B6-A1DD74E0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27" y="2291518"/>
            <a:ext cx="3594692" cy="2022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igging Trenches">
            <a:extLst>
              <a:ext uri="{FF2B5EF4-FFF2-40B4-BE49-F238E27FC236}">
                <a16:creationId xmlns:a16="http://schemas.microsoft.com/office/drawing/2014/main" id="{3412CE98-A980-4C13-A750-65685C1A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139" y="2311377"/>
            <a:ext cx="3019644" cy="2002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מסילת השרון – ויקיפדיה">
            <a:extLst>
              <a:ext uri="{FF2B5EF4-FFF2-40B4-BE49-F238E27FC236}">
                <a16:creationId xmlns:a16="http://schemas.microsoft.com/office/drawing/2014/main" id="{57A8A1B4-6A4D-4610-BD4D-91D6D38F6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27" y="4501340"/>
            <a:ext cx="3238094" cy="2293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orkers Are Working In Port Construction. Stock Photo - Image of ...">
            <a:extLst>
              <a:ext uri="{FF2B5EF4-FFF2-40B4-BE49-F238E27FC236}">
                <a16:creationId xmlns:a16="http://schemas.microsoft.com/office/drawing/2014/main" id="{4DEDB2FC-B4D1-4B51-8756-893B5899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193" y="4506328"/>
            <a:ext cx="1436411" cy="2244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019036"/>
      </p:ext>
    </p:extLst>
  </p:cSld>
  <p:clrMapOvr>
    <a:masterClrMapping/>
  </p:clrMapOvr>
</p:sld>
</file>

<file path=ppt/theme/theme1.xml><?xml version="1.0" encoding="utf-8"?>
<a:theme xmlns:a="http://schemas.openxmlformats.org/drawingml/2006/main" name="חיתוך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988</Words>
  <Application>Microsoft Office PowerPoint</Application>
  <PresentationFormat>מסך רחב</PresentationFormat>
  <Paragraphs>124</Paragraphs>
  <Slides>27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33" baseType="lpstr">
      <vt:lpstr>Aharoni</vt:lpstr>
      <vt:lpstr>Calibri</vt:lpstr>
      <vt:lpstr>Franklin Gothic Book</vt:lpstr>
      <vt:lpstr>FrankRuehl</vt:lpstr>
      <vt:lpstr>Wingdings</vt:lpstr>
      <vt:lpstr>חיתוך</vt:lpstr>
      <vt:lpstr>מבוא- שימוש בחומרי נפץ בעבודות אזרחיות  מרצה- ניסים מור</vt:lpstr>
      <vt:lpstr>מצגת של PowerPoint‏</vt:lpstr>
      <vt:lpstr>קצת היסטוריה</vt:lpstr>
      <vt:lpstr>מצגת של PowerPoint‏</vt:lpstr>
      <vt:lpstr>מצגת של PowerPoint‏</vt:lpstr>
      <vt:lpstr>מאז ועד היום.....</vt:lpstr>
      <vt:lpstr>שימושים אזרחיים בחומרי נפץ</vt:lpstr>
      <vt:lpstr>חציבה של חומרי גלם</vt:lpstr>
      <vt:lpstr>בנייה ופיתוח תשתיות</vt:lpstr>
      <vt:lpstr>הריסות </vt:lpstr>
      <vt:lpstr>חקלאות</vt:lpstr>
      <vt:lpstr>עבודות מימיות</vt:lpstr>
      <vt:lpstr>גאולוגייה – בדיקות סיסמיות</vt:lpstr>
      <vt:lpstr>שימושים נוספים</vt:lpstr>
      <vt:lpstr>מושגים ועקרונות בסיסיים בעבודות אזרחיות     </vt:lpstr>
      <vt:lpstr>קדח בעבודות פיצוץ</vt:lpstr>
      <vt:lpstr>קידוח מעל הדרוש-קידוח יתר</vt:lpstr>
      <vt:lpstr>שלבים בקידוח וטעינת קדח</vt:lpstr>
      <vt:lpstr>סתימה בקדח</vt:lpstr>
      <vt:lpstr>פנים חופשיות</vt:lpstr>
      <vt:lpstr>טעינה בסיפונים</vt:lpstr>
      <vt:lpstr>מצגת של PowerPoint‏</vt:lpstr>
      <vt:lpstr>צפיפות חומרי נפץ </vt:lpstr>
      <vt:lpstr>פריזמה-מנסרה</vt:lpstr>
      <vt:lpstr>מצגת של PowerPoint‏</vt:lpstr>
      <vt:lpstr>חישוב מרחקי פיצוץ בין ערימות חומרי נפץ</vt:lpstr>
      <vt:lpstr>שאלת חישוב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עבודות פיצוץ – איזור מאוכלס ,מחצבה ,תעלות  מרצה- ניסים מור</dc:title>
  <dc:creator>nissim mor</dc:creator>
  <cp:lastModifiedBy>ניסים מור</cp:lastModifiedBy>
  <cp:revision>136</cp:revision>
  <dcterms:created xsi:type="dcterms:W3CDTF">2020-08-22T07:57:28Z</dcterms:created>
  <dcterms:modified xsi:type="dcterms:W3CDTF">2023-05-27T04:44:45Z</dcterms:modified>
</cp:coreProperties>
</file>