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371" r:id="rId2"/>
    <p:sldId id="428" r:id="rId3"/>
    <p:sldId id="437" r:id="rId4"/>
    <p:sldId id="377" r:id="rId5"/>
    <p:sldId id="374" r:id="rId6"/>
    <p:sldId id="378" r:id="rId7"/>
    <p:sldId id="376" r:id="rId8"/>
    <p:sldId id="385" r:id="rId9"/>
    <p:sldId id="386" r:id="rId10"/>
    <p:sldId id="387" r:id="rId11"/>
    <p:sldId id="3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סגנון ביניים 1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3" autoAdjust="0"/>
    <p:restoredTop sz="94366" autoAdjust="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e.wikipedia.org/wiki/%D7%92%D7%A8%D7%A0%D7%99%D7%98" TargetMode="External"/><Relationship Id="rId13" Type="http://schemas.openxmlformats.org/officeDocument/2006/relationships/hyperlink" Target="https://he.wikipedia.org/wiki/%D7%90%D7%91%D7%9F_%D7%97%D7%95%D7%9C" TargetMode="External"/><Relationship Id="rId3" Type="http://schemas.openxmlformats.org/officeDocument/2006/relationships/hyperlink" Target="https://he.wikipedia.org/wiki/%D7%9E%D7%99%D7%A0%D7%A8%D7%9C" TargetMode="External"/><Relationship Id="rId7" Type="http://schemas.openxmlformats.org/officeDocument/2006/relationships/hyperlink" Target="https://he.wikipedia.org/wiki/%D7%A1%D7%9C%D7%A2_%D7%9E%D7%A9%D7%A7%D7%A2" TargetMode="External"/><Relationship Id="rId12" Type="http://schemas.openxmlformats.org/officeDocument/2006/relationships/hyperlink" Target="https://he.wikipedia.org/wiki/%D7%A9%D7%99%D7%A9" TargetMode="External"/><Relationship Id="rId17" Type="http://schemas.openxmlformats.org/officeDocument/2006/relationships/image" Target="../media/image5.jpeg"/><Relationship Id="rId2" Type="http://schemas.openxmlformats.org/officeDocument/2006/relationships/hyperlink" Target="https://he.wikipedia.org/wiki/%D7%A1%D7%9C%D7%A2" TargetMode="Externa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.wikipedia.org/wiki/%D7%97%D7%A8%D7%A1%D7%99%D7%A0%D7%94" TargetMode="External"/><Relationship Id="rId11" Type="http://schemas.openxmlformats.org/officeDocument/2006/relationships/hyperlink" Target="https://he.wikipedia.org/wiki/%D7%90%D7%91%D7%9F_%D7%92%D7%99%D7%A8" TargetMode="External"/><Relationship Id="rId5" Type="http://schemas.openxmlformats.org/officeDocument/2006/relationships/hyperlink" Target="https://he.wikipedia.org/wiki/%D7%A1%D7%9C%D7%A2_%D7%92%D7%A2%D7%A9%D7%99" TargetMode="External"/><Relationship Id="rId15" Type="http://schemas.openxmlformats.org/officeDocument/2006/relationships/image" Target="../media/image3.jpeg"/><Relationship Id="rId10" Type="http://schemas.openxmlformats.org/officeDocument/2006/relationships/hyperlink" Target="https://he.wikipedia.org/w/index.php?title=%D7%92%D7%91%D7%A1_(%D7%9E%D7%99%D7%A0%D7%A8%D7%9C)&amp;action=edit&amp;redlink=1" TargetMode="External"/><Relationship Id="rId4" Type="http://schemas.openxmlformats.org/officeDocument/2006/relationships/hyperlink" Target="https://he.wikipedia.org/wiki/%D7%90%D7%93%D7%9E%D7%94" TargetMode="External"/><Relationship Id="rId9" Type="http://schemas.openxmlformats.org/officeDocument/2006/relationships/hyperlink" Target="https://he.wikipedia.org/wiki/%D7%97%D7%A6%D7%A5" TargetMode="External"/><Relationship Id="rId1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E343AC-9B8D-46F8-AC55-84C2D112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7483" y="1245253"/>
            <a:ext cx="3176246" cy="3000139"/>
          </a:xfrm>
        </p:spPr>
        <p:txBody>
          <a:bodyPr>
            <a:normAutofit fontScale="90000"/>
          </a:bodyPr>
          <a:lstStyle/>
          <a:p>
            <a:pPr algn="l"/>
            <a:r>
              <a:rPr lang="he-IL" sz="4800" dirty="0"/>
              <a:t>עבודות חציבה</a:t>
            </a:r>
            <a:br>
              <a:rPr lang="en-US" sz="4800" dirty="0"/>
            </a:br>
            <a:r>
              <a:rPr lang="he-IL" sz="4800" dirty="0"/>
              <a:t>עם חומרי נפץ מחצבות</a:t>
            </a:r>
            <a:br>
              <a:rPr lang="he-IL" sz="4800" dirty="0"/>
            </a:br>
            <a:br>
              <a:rPr lang="he-IL" sz="4800" dirty="0"/>
            </a:br>
            <a:endParaRPr lang="he-IL" sz="3100" dirty="0"/>
          </a:p>
        </p:txBody>
      </p:sp>
      <p:pic>
        <p:nvPicPr>
          <p:cNvPr id="1026" name="Picture 2" descr="תוצאת תמונה עבור ‪Explosives in quarries‬‏">
            <a:extLst>
              <a:ext uri="{FF2B5EF4-FFF2-40B4-BE49-F238E27FC236}">
                <a16:creationId xmlns:a16="http://schemas.microsoft.com/office/drawing/2014/main" id="{30A12EFC-B049-414E-A571-9BEB8AA4F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0" y="664529"/>
            <a:ext cx="7445113" cy="4691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1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59" y="238742"/>
            <a:ext cx="5286101" cy="6066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החישובים-המשך</a:t>
            </a:r>
            <a:br>
              <a:rPr lang="he-IL" dirty="0"/>
            </a:br>
            <a:endParaRPr lang="he-IL" dirty="0"/>
          </a:p>
        </p:txBody>
      </p:sp>
      <p:pic>
        <p:nvPicPr>
          <p:cNvPr id="10" name="תמונה 9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1D2B0E10-D7BE-4A63-B64D-32218C4F7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33" y="1158961"/>
            <a:ext cx="8907028" cy="890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תמונה 13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1AE7B4CF-AD1A-4165-BCF0-ACE9C01C6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833" y="3109000"/>
            <a:ext cx="8907028" cy="981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3FF36DD4-BC1B-4DF1-B8CB-2E1C80113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833" y="4040045"/>
            <a:ext cx="8907028" cy="926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" name="תמונה 49">
            <a:extLst>
              <a:ext uri="{FF2B5EF4-FFF2-40B4-BE49-F238E27FC236}">
                <a16:creationId xmlns:a16="http://schemas.microsoft.com/office/drawing/2014/main" id="{EFD4981B-45A1-448C-B701-F4D235773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833" y="4964993"/>
            <a:ext cx="8907028" cy="932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תמונה 51">
            <a:extLst>
              <a:ext uri="{FF2B5EF4-FFF2-40B4-BE49-F238E27FC236}">
                <a16:creationId xmlns:a16="http://schemas.microsoft.com/office/drawing/2014/main" id="{E1DDF3E2-9C98-4528-B934-260044AA5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424" y="5923946"/>
            <a:ext cx="8907028" cy="944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2BB0E60E-5F35-4790-99D0-1DD9500B0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5744" y="1923650"/>
            <a:ext cx="9297206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BD0B3C19-D16C-4CE6-96E0-1439D6B7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en-US" sz="4800" cap="all" dirty="0" err="1"/>
              <a:t>תרשים</a:t>
            </a:r>
            <a:r>
              <a:rPr lang="en-US" sz="4800" cap="all" dirty="0"/>
              <a:t> </a:t>
            </a:r>
            <a:r>
              <a:rPr lang="en-US" sz="4800" cap="all" dirty="0" err="1"/>
              <a:t>סדור</a:t>
            </a:r>
            <a:r>
              <a:rPr lang="en-US" sz="4800" cap="all" dirty="0"/>
              <a:t> </a:t>
            </a:r>
            <a:r>
              <a:rPr lang="en-US" sz="4800" cap="all" dirty="0" err="1"/>
              <a:t>השהיות</a:t>
            </a:r>
            <a:r>
              <a:rPr lang="en-US" sz="4800" cap="all" dirty="0"/>
              <a:t> </a:t>
            </a:r>
            <a:r>
              <a:rPr lang="he-IL" sz="5400" cap="all" dirty="0"/>
              <a:t>וכיוון</a:t>
            </a:r>
            <a:r>
              <a:rPr lang="he-IL" sz="4800" cap="all" dirty="0"/>
              <a:t> </a:t>
            </a:r>
            <a:r>
              <a:rPr lang="en-US" sz="4800" cap="all" dirty="0" err="1"/>
              <a:t>זריקת</a:t>
            </a:r>
            <a:r>
              <a:rPr lang="en-US" sz="4800" cap="all" dirty="0"/>
              <a:t> </a:t>
            </a:r>
            <a:r>
              <a:rPr lang="en-US" sz="4800" cap="all" dirty="0" err="1"/>
              <a:t>חומר</a:t>
            </a:r>
            <a:endParaRPr lang="en-US" sz="4800" cap="all" dirty="0"/>
          </a:p>
        </p:txBody>
      </p:sp>
      <p:pic>
        <p:nvPicPr>
          <p:cNvPr id="54" name="תמונה 53">
            <a:extLst>
              <a:ext uri="{FF2B5EF4-FFF2-40B4-BE49-F238E27FC236}">
                <a16:creationId xmlns:a16="http://schemas.microsoft.com/office/drawing/2014/main" id="{BAB77E3B-A965-48DF-81CB-25409F674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79087">
            <a:off x="2116741" y="329887"/>
            <a:ext cx="3561469" cy="3543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933158B-B819-4953-8D08-A0849DB91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788" y="742536"/>
            <a:ext cx="3926164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5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771" y="127502"/>
            <a:ext cx="1688989" cy="6232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sz="4100" dirty="0"/>
              <a:t>מאפיינים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33" y="885050"/>
            <a:ext cx="5246384" cy="5734713"/>
          </a:xfrm>
        </p:spPr>
        <p:txBody>
          <a:bodyPr>
            <a:normAutofit fontScale="85000" lnSpcReduction="20000"/>
          </a:bodyPr>
          <a:lstStyle/>
          <a:p>
            <a:r>
              <a:rPr lang="he-IL" sz="2600" b="1" dirty="0">
                <a:solidFill>
                  <a:schemeClr val="tx1"/>
                </a:solidFill>
              </a:rPr>
              <a:t>מחצבה</a:t>
            </a:r>
            <a:r>
              <a:rPr lang="he-IL" sz="2600" dirty="0">
                <a:solidFill>
                  <a:schemeClr val="tx1"/>
                </a:solidFill>
              </a:rPr>
              <a:t> היא סוג של </a:t>
            </a:r>
            <a:r>
              <a:rPr lang="he-IL" sz="2600" u="sng" dirty="0">
                <a:solidFill>
                  <a:schemeClr val="tx1"/>
                </a:solidFill>
              </a:rPr>
              <a:t>מכרה בור פתוח-</a:t>
            </a:r>
            <a:r>
              <a:rPr lang="he-IL" sz="2600" dirty="0">
                <a:solidFill>
                  <a:schemeClr val="tx1"/>
                </a:solidFill>
              </a:rPr>
              <a:t>דרכה </a:t>
            </a:r>
            <a:r>
              <a:rPr lang="he-IL" sz="2600" dirty="0">
                <a:solidFill>
                  <a:schemeClr val="tx1"/>
                </a:solidFill>
                <a:hlinkClick r:id="rId2" tooltip="סלע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סלעים</a:t>
            </a:r>
            <a:r>
              <a:rPr lang="he-IL" sz="2600" dirty="0">
                <a:solidFill>
                  <a:schemeClr val="tx1"/>
                </a:solidFill>
              </a:rPr>
              <a:t> ו</a:t>
            </a:r>
            <a:r>
              <a:rPr lang="he-IL" sz="2600" dirty="0">
                <a:solidFill>
                  <a:schemeClr val="tx1"/>
                </a:solidFill>
                <a:hlinkClick r:id="rId3" tooltip="מינר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מינרלים</a:t>
            </a:r>
            <a:r>
              <a:rPr lang="he-IL" sz="2600" dirty="0">
                <a:solidFill>
                  <a:schemeClr val="tx1"/>
                </a:solidFill>
              </a:rPr>
              <a:t> מוצאים מה</a:t>
            </a:r>
            <a:r>
              <a:rPr lang="he-IL" sz="2600" dirty="0">
                <a:solidFill>
                  <a:schemeClr val="tx1"/>
                </a:solidFill>
                <a:hlinkClick r:id="rId4" tooltip="אדמ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אדמה</a:t>
            </a:r>
            <a:r>
              <a:rPr lang="he-IL" sz="2600" dirty="0">
                <a:solidFill>
                  <a:schemeClr val="tx1"/>
                </a:solidFill>
              </a:rPr>
              <a:t>.</a:t>
            </a:r>
          </a:p>
          <a:p>
            <a:r>
              <a:rPr lang="he-IL" sz="2600" dirty="0">
                <a:solidFill>
                  <a:schemeClr val="tx1"/>
                </a:solidFill>
              </a:rPr>
              <a:t>מחצבות משמשות, בדרך-כלל, להפקת חומרי בנייה מהאדמה.</a:t>
            </a:r>
          </a:p>
          <a:p>
            <a:r>
              <a:rPr lang="he-IL" sz="2800" dirty="0"/>
              <a:t>סוגי סלעים נפוצים המופקים במחצבות: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5" tooltip="סלע געש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סלעי געש</a:t>
            </a:r>
            <a:endParaRPr lang="he-I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6" tooltip="חרסינ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חרסינה</a:t>
            </a:r>
            <a:endParaRPr lang="he-I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7" tooltip="סלע משקע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סלעי משקע</a:t>
            </a:r>
            <a:endParaRPr lang="he-I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8" tooltip="גרני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גרניט</a:t>
            </a:r>
            <a:endParaRPr lang="he-I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9" tooltip="חצ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חצץ</a:t>
            </a:r>
            <a:endParaRPr lang="he-I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10" tooltip="גבס (מינרל) (הדף אינו קיים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גבס</a:t>
            </a:r>
            <a:endParaRPr lang="he-I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11" tooltip="אבן גי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גיר</a:t>
            </a:r>
            <a:endParaRPr lang="he-I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12" tooltip="שי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שיש</a:t>
            </a:r>
            <a:endParaRPr lang="he-IL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70C0"/>
                </a:solidFill>
                <a:hlinkClick r:id="rId13" tooltip="אבן חו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אבן חול</a:t>
            </a:r>
            <a:endParaRPr lang="he-IL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e-IL" sz="1400" dirty="0"/>
          </a:p>
          <a:p>
            <a:endParaRPr lang="he-IL" sz="1400" dirty="0"/>
          </a:p>
          <a:p>
            <a:pPr marL="0" indent="0">
              <a:buNone/>
            </a:pPr>
            <a:endParaRPr lang="he-IL" sz="1400" dirty="0"/>
          </a:p>
          <a:p>
            <a:endParaRPr lang="he-IL" sz="1400" dirty="0"/>
          </a:p>
        </p:txBody>
      </p:sp>
      <p:pic>
        <p:nvPicPr>
          <p:cNvPr id="1026" name="Picture 2" descr="קבוצת אורון אחזקות והשקעות | BDI">
            <a:extLst>
              <a:ext uri="{FF2B5EF4-FFF2-40B4-BE49-F238E27FC236}">
                <a16:creationId xmlns:a16="http://schemas.microsoft.com/office/drawing/2014/main" id="{D91A73EE-6285-450D-915A-DC80617FA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07" y="559253"/>
            <a:ext cx="2536257" cy="2536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מחצבה בגליל: תפוז בלוגים-אמצלם בעקבות המצלמה">
            <a:extLst>
              <a:ext uri="{FF2B5EF4-FFF2-40B4-BE49-F238E27FC236}">
                <a16:creationId xmlns:a16="http://schemas.microsoft.com/office/drawing/2014/main" id="{B8E9A5BB-DA4F-49F0-9C41-FF487A784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54" y="1552464"/>
            <a:ext cx="3147662" cy="2090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מחצבת ורד - עירון - שפיר הנדסה ייזום ותעשיות">
            <a:extLst>
              <a:ext uri="{FF2B5EF4-FFF2-40B4-BE49-F238E27FC236}">
                <a16:creationId xmlns:a16="http://schemas.microsoft.com/office/drawing/2014/main" id="{A3797A2C-1E53-4604-BFF4-F96A2E8A6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25" y="3853190"/>
            <a:ext cx="3821631" cy="2547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כרייה וחציבה">
            <a:extLst>
              <a:ext uri="{FF2B5EF4-FFF2-40B4-BE49-F238E27FC236}">
                <a16:creationId xmlns:a16="http://schemas.microsoft.com/office/drawing/2014/main" id="{2FF33FFC-AEEF-4618-AE32-C5D7DE08A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91" y="3999460"/>
            <a:ext cx="3566561" cy="2401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97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180CB2-39D0-4C7B-8B25-FE14BAC4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750" y="211412"/>
            <a:ext cx="3927566" cy="6988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תהליך הקמת מחצבה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0E69DE8-F0F1-41CA-8709-0E8889382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22" y="1291847"/>
            <a:ext cx="4528457" cy="3581400"/>
          </a:xfrm>
        </p:spPr>
        <p:txBody>
          <a:bodyPr>
            <a:noAutofit/>
          </a:bodyPr>
          <a:lstStyle/>
          <a:p>
            <a:r>
              <a:rPr lang="he-IL" sz="2400" dirty="0"/>
              <a:t>עסק טעון רישוי לכל דבר ועניין.</a:t>
            </a:r>
          </a:p>
          <a:p>
            <a:r>
              <a:rPr lang="he-IL" sz="2400" dirty="0"/>
              <a:t>רישוי – אגף מחצבות ומכרות במשרד האנרגיה.</a:t>
            </a:r>
          </a:p>
          <a:p>
            <a:r>
              <a:rPr lang="he-IL" sz="2400" dirty="0"/>
              <a:t>תנאים מרכזיים: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dirty="0"/>
              <a:t>הסכמת בעל הקרקע- פרטי/מדינה.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dirty="0"/>
              <a:t>הגשת מפת מדידה – מפה טופוגרפית.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dirty="0"/>
              <a:t>הגשת דוחות תפוקה ומכירה (סוגי תוצר).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dirty="0"/>
              <a:t>תכנית לניהול הבטיחות בגבולות המחצבה.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dirty="0"/>
              <a:t>סקרים גאולוגיים.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dirty="0"/>
              <a:t>מתקנים מתוכננים.</a:t>
            </a:r>
          </a:p>
        </p:txBody>
      </p:sp>
      <p:pic>
        <p:nvPicPr>
          <p:cNvPr id="1026" name="Picture 2" descr="מחצבה תוקם ליד אתר תיירות: &quot;סכנת חיים&quot;">
            <a:extLst>
              <a:ext uri="{FF2B5EF4-FFF2-40B4-BE49-F238E27FC236}">
                <a16:creationId xmlns:a16="http://schemas.microsoft.com/office/drawing/2014/main" id="{5D3F7414-4CF5-49CD-8B03-C92B69C93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1" y="1444247"/>
            <a:ext cx="6096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312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091" y="247650"/>
            <a:ext cx="5220300" cy="6232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sz="4100" dirty="0"/>
              <a:t>נתונים נדרשים לתחילת חציבה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811" y="1255667"/>
            <a:ext cx="3656419" cy="5067299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נתונים של </a:t>
            </a:r>
            <a:r>
              <a:rPr lang="he-IL" dirty="0" err="1"/>
              <a:t>איזור</a:t>
            </a:r>
            <a:r>
              <a:rPr lang="he-IL" dirty="0"/>
              <a:t> העבודה (אורך/רוחב/גובה)</a:t>
            </a:r>
          </a:p>
          <a:p>
            <a:r>
              <a:rPr lang="he-IL" dirty="0"/>
              <a:t>קוטר המקדח.</a:t>
            </a:r>
          </a:p>
          <a:p>
            <a:r>
              <a:rPr lang="he-IL" dirty="0"/>
              <a:t>סוג חומר הנפץ והאביזרים </a:t>
            </a:r>
            <a:r>
              <a:rPr lang="he-IL" dirty="0" err="1"/>
              <a:t>הנילווים</a:t>
            </a:r>
            <a:r>
              <a:rPr lang="he-IL" dirty="0"/>
              <a:t> לעבודה.</a:t>
            </a:r>
          </a:p>
          <a:p>
            <a:r>
              <a:rPr lang="he-IL" dirty="0"/>
              <a:t>מספר קדחים שיש לקדוח.</a:t>
            </a:r>
          </a:p>
          <a:p>
            <a:r>
              <a:rPr lang="he-IL" dirty="0"/>
              <a:t>מרווח בין קדחים .</a:t>
            </a:r>
          </a:p>
          <a:p>
            <a:r>
              <a:rPr lang="he-IL" dirty="0"/>
              <a:t>מרחק השורה הראשונה מהפנים החופשיות (עומס)</a:t>
            </a:r>
          </a:p>
          <a:p>
            <a:r>
              <a:rPr lang="he-IL" dirty="0"/>
              <a:t>עומק הקדח לעבודה.</a:t>
            </a:r>
          </a:p>
          <a:p>
            <a:r>
              <a:rPr lang="he-IL" dirty="0"/>
              <a:t>כמות חומר נפץ לקדח.</a:t>
            </a:r>
          </a:p>
          <a:p>
            <a:r>
              <a:rPr lang="he-IL" dirty="0"/>
              <a:t>כמות חומר נפץ כללית.</a:t>
            </a:r>
          </a:p>
          <a:p>
            <a:r>
              <a:rPr lang="he-IL" dirty="0"/>
              <a:t>גובה הסתימה בקדח.</a:t>
            </a:r>
          </a:p>
          <a:p>
            <a:pPr marL="0" indent="0">
              <a:buNone/>
            </a:pPr>
            <a:endParaRPr lang="he-IL" sz="1400" dirty="0"/>
          </a:p>
          <a:p>
            <a:endParaRPr lang="he-IL" sz="1400" dirty="0"/>
          </a:p>
          <a:p>
            <a:pPr marL="0" indent="0">
              <a:buNone/>
            </a:pPr>
            <a:endParaRPr lang="he-IL" sz="1400" dirty="0"/>
          </a:p>
          <a:p>
            <a:endParaRPr lang="he-IL" sz="1400" dirty="0"/>
          </a:p>
        </p:txBody>
      </p:sp>
      <p:pic>
        <p:nvPicPr>
          <p:cNvPr id="2050" name="Picture 2" descr="Suggestion: Quarries should dig out an inverted pyramid pattern ...">
            <a:extLst>
              <a:ext uri="{FF2B5EF4-FFF2-40B4-BE49-F238E27FC236}">
                <a16:creationId xmlns:a16="http://schemas.microsoft.com/office/drawing/2014/main" id="{06C6EBD8-286A-433A-8F99-891491595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28" y="1255667"/>
            <a:ext cx="6738085" cy="449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4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930517-E1A3-4D62-A2A8-17722F19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377" y="238545"/>
            <a:ext cx="2229394" cy="61489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מבנה הקדח</a:t>
            </a:r>
          </a:p>
        </p:txBody>
      </p:sp>
      <p:pic>
        <p:nvPicPr>
          <p:cNvPr id="2050" name="Picture 2" descr="תוצאת תמונה עבור Drilled building in the quarry">
            <a:extLst>
              <a:ext uri="{FF2B5EF4-FFF2-40B4-BE49-F238E27FC236}">
                <a16:creationId xmlns:a16="http://schemas.microsoft.com/office/drawing/2014/main" id="{5661AA3C-2732-4AE5-A264-5683895D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824" y="1256754"/>
            <a:ext cx="3408947" cy="5113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0CA93E7-F3DF-42CE-BB10-EE71FD301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139" y="1008678"/>
            <a:ext cx="5267401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1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83F21F-7180-4906-AF39-62DAD6F3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5839" y="300331"/>
            <a:ext cx="1468399" cy="64661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מושגים </a:t>
            </a:r>
          </a:p>
        </p:txBody>
      </p:sp>
      <p:sp>
        <p:nvSpPr>
          <p:cNvPr id="135" name="מציין מיקום תוכן 2">
            <a:extLst>
              <a:ext uri="{FF2B5EF4-FFF2-40B4-BE49-F238E27FC236}">
                <a16:creationId xmlns:a16="http://schemas.microsoft.com/office/drawing/2014/main" id="{2936763A-55FF-49F2-81B9-F1CC213C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527" y="1188834"/>
            <a:ext cx="4694798" cy="5218498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he-IL" dirty="0"/>
              <a:t> –</a:t>
            </a:r>
            <a:r>
              <a:rPr lang="en-US" dirty="0"/>
              <a:t> </a:t>
            </a:r>
            <a:r>
              <a:rPr lang="he-IL" dirty="0"/>
              <a:t>גובה הקיר לחציבה (מ')</a:t>
            </a:r>
          </a:p>
          <a:p>
            <a:r>
              <a:rPr lang="en-US" dirty="0"/>
              <a:t>L</a:t>
            </a:r>
            <a:r>
              <a:rPr lang="he-IL" dirty="0"/>
              <a:t> -אורך הקיר לחציבה (מ')</a:t>
            </a:r>
          </a:p>
          <a:p>
            <a:pPr marL="28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V</a:t>
            </a:r>
            <a:r>
              <a:rPr lang="he-IL" dirty="0"/>
              <a:t> –עומס, מרחק הקדח מהפנים החופשיות  (מ')</a:t>
            </a:r>
          </a:p>
          <a:p>
            <a:pPr marL="28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V1 </a:t>
            </a:r>
            <a:r>
              <a:rPr lang="he-IL" dirty="0"/>
              <a:t> - מרווח בין הקדחים (מ')</a:t>
            </a:r>
          </a:p>
          <a:p>
            <a:r>
              <a:rPr lang="en-US" dirty="0"/>
              <a:t>d</a:t>
            </a:r>
            <a:r>
              <a:rPr lang="he-IL" dirty="0"/>
              <a:t> -קוטר הקדח (ס"מ)</a:t>
            </a:r>
          </a:p>
          <a:p>
            <a:r>
              <a:rPr lang="en-US" dirty="0"/>
              <a:t>-q</a:t>
            </a:r>
            <a:r>
              <a:rPr lang="he-IL" dirty="0"/>
              <a:t>כמות חומר נפץ ספציפית למטר קוב סלע (ק"ג /מ"ק סלע)</a:t>
            </a:r>
          </a:p>
          <a:p>
            <a:r>
              <a:rPr lang="en-US" dirty="0"/>
              <a:t>r</a:t>
            </a:r>
            <a:r>
              <a:rPr lang="he-IL" dirty="0"/>
              <a:t> -צפיפות טעינה של חומר הנפץ   (גר'/סמ"ק)</a:t>
            </a:r>
            <a:r>
              <a:rPr lang="en-US" dirty="0"/>
              <a:t>-</a:t>
            </a:r>
            <a:r>
              <a:rPr lang="he-IL" dirty="0"/>
              <a:t>צפיפות ממוצעת.</a:t>
            </a:r>
          </a:p>
          <a:p>
            <a:r>
              <a:rPr lang="en-US" dirty="0"/>
              <a:t>-K</a:t>
            </a:r>
            <a:r>
              <a:rPr lang="he-IL" dirty="0"/>
              <a:t> מקדם בהתאם לסוג הסלע.</a:t>
            </a:r>
          </a:p>
          <a:p>
            <a:r>
              <a:rPr lang="en-US" dirty="0"/>
              <a:t>n</a:t>
            </a:r>
            <a:r>
              <a:rPr lang="he-IL" dirty="0"/>
              <a:t>- מספר שורות.</a:t>
            </a:r>
          </a:p>
          <a:p>
            <a:r>
              <a:rPr lang="en-US" dirty="0"/>
              <a:t>J </a:t>
            </a:r>
            <a:r>
              <a:rPr lang="he-IL" dirty="0"/>
              <a:t> - קידוח מעל הדרוש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sz="1700" dirty="0"/>
          </a:p>
          <a:p>
            <a:endParaRPr lang="he-IL" sz="1700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BBF5B0D-F919-4BFF-8A1B-872C406EC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72" y="855022"/>
            <a:ext cx="5923312" cy="53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282" y="247650"/>
            <a:ext cx="4085624" cy="52741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e-IL" sz="3600" dirty="0"/>
              <a:t>כללים ועקרונות לעבודה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822" y="1347766"/>
            <a:ext cx="3656419" cy="5171787"/>
          </a:xfrm>
        </p:spPr>
        <p:txBody>
          <a:bodyPr>
            <a:normAutofit fontScale="85000" lnSpcReduction="10000"/>
          </a:bodyPr>
          <a:lstStyle/>
          <a:p>
            <a:r>
              <a:rPr lang="he-IL" sz="2400" dirty="0"/>
              <a:t>שימוש בקדחים בעלי קוטר גדול (4-8 אינטש)</a:t>
            </a:r>
          </a:p>
          <a:p>
            <a:r>
              <a:rPr lang="he-IL" sz="2400" dirty="0"/>
              <a:t>שימוש בחומרי נפץ אדישים(אנפו) המצריכים הפעלה באמצעות חומר נפץ מאיץ (</a:t>
            </a:r>
            <a:r>
              <a:rPr lang="he-IL" sz="2400" dirty="0" err="1"/>
              <a:t>חנמקס</a:t>
            </a:r>
            <a:r>
              <a:rPr lang="he-IL" sz="2400" dirty="0"/>
              <a:t>, אצבעות </a:t>
            </a:r>
            <a:r>
              <a:rPr lang="he-IL" sz="2400" dirty="0" err="1"/>
              <a:t>אמולסייה</a:t>
            </a:r>
            <a:r>
              <a:rPr lang="he-IL" sz="2400" dirty="0"/>
              <a:t>) </a:t>
            </a:r>
          </a:p>
          <a:p>
            <a:r>
              <a:rPr lang="he-IL" sz="2400" dirty="0"/>
              <a:t>שימוש בנפצי השהייה.</a:t>
            </a:r>
          </a:p>
          <a:p>
            <a:r>
              <a:rPr lang="he-IL" sz="2400" dirty="0"/>
              <a:t>המרחק בין הקדחים גדול ב-20% מהמרחק בין השורות (עומס)</a:t>
            </a:r>
            <a:r>
              <a:rPr lang="en-US" sz="2400" dirty="0"/>
              <a:t> V=1.2V</a:t>
            </a:r>
            <a:endParaRPr lang="he-IL" sz="2400" dirty="0"/>
          </a:p>
          <a:p>
            <a:r>
              <a:rPr lang="he-IL" sz="2400" dirty="0"/>
              <a:t>מרחק הקדח מהפנים החופשיות (עומס) יהיה שווה לסתימה בקדח.</a:t>
            </a:r>
          </a:p>
          <a:p>
            <a:r>
              <a:rPr lang="he-IL" sz="2400" dirty="0"/>
              <a:t>ככל שנקטין את היחס בין העומס(</a:t>
            </a:r>
            <a:r>
              <a:rPr lang="en-US" sz="2400" dirty="0"/>
              <a:t>v</a:t>
            </a:r>
            <a:r>
              <a:rPr lang="he-IL" sz="2400" dirty="0"/>
              <a:t>) למרווח בין הקדחים(</a:t>
            </a:r>
            <a:r>
              <a:rPr lang="en-US" sz="2400" dirty="0"/>
              <a:t>v1</a:t>
            </a:r>
            <a:r>
              <a:rPr lang="he-IL" sz="2400" dirty="0"/>
              <a:t>) נקבל ריסוק קטן יותר וההיפך.</a:t>
            </a:r>
          </a:p>
          <a:p>
            <a:pPr marL="0" indent="0">
              <a:buNone/>
            </a:pPr>
            <a:r>
              <a:rPr lang="he-IL" dirty="0"/>
              <a:t>     </a:t>
            </a:r>
            <a:endParaRPr lang="en-US" dirty="0"/>
          </a:p>
          <a:p>
            <a:endParaRPr lang="he-IL" sz="1700" dirty="0"/>
          </a:p>
        </p:txBody>
      </p:sp>
      <p:pic>
        <p:nvPicPr>
          <p:cNvPr id="19" name="תמונה 18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B36C5CEB-2567-4BD2-8DBA-079F5E1B6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5" b="9760"/>
          <a:stretch/>
        </p:blipFill>
        <p:spPr>
          <a:xfrm>
            <a:off x="1342285" y="0"/>
            <a:ext cx="2387982" cy="1594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9A8B467-76D4-41BD-8FFE-5B96F7759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285" y="1750172"/>
            <a:ext cx="5569154" cy="5026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3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119" y="211856"/>
            <a:ext cx="5699007" cy="6066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שיטות לחישוב נתונים במחצבות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207E27-0E75-40C6-BDDB-4960305D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615" y="1101480"/>
            <a:ext cx="9601200" cy="3512875"/>
          </a:xfrm>
        </p:spPr>
        <p:txBody>
          <a:bodyPr>
            <a:noAutofit/>
          </a:bodyPr>
          <a:lstStyle/>
          <a:p>
            <a:r>
              <a:rPr lang="he-IL" sz="2400" dirty="0"/>
              <a:t>המפתח המרכזי בחישובים במחצבות הוא מציאת העומס (</a:t>
            </a:r>
            <a:r>
              <a:rPr lang="en-US" sz="2400" dirty="0"/>
              <a:t>V</a:t>
            </a:r>
            <a:r>
              <a:rPr lang="he-IL" sz="2400" dirty="0"/>
              <a:t>)</a:t>
            </a:r>
            <a:endParaRPr lang="en-US" sz="2400" dirty="0"/>
          </a:p>
          <a:p>
            <a:r>
              <a:rPr lang="he-IL" sz="2400" dirty="0"/>
              <a:t>שיטות נפוצות:</a:t>
            </a:r>
          </a:p>
          <a:p>
            <a:pPr>
              <a:buFont typeface="Wingdings" panose="05000000000000000000" pitchFamily="2" charset="2"/>
              <a:buChar char="Ø"/>
            </a:pPr>
            <a:endParaRPr lang="he-IL" sz="2400" dirty="0"/>
          </a:p>
          <a:p>
            <a:pPr>
              <a:buFont typeface="Wingdings" panose="05000000000000000000" pitchFamily="2" charset="2"/>
              <a:buChar char="Ø"/>
            </a:pPr>
            <a:endParaRPr lang="he-IL" sz="2400" dirty="0"/>
          </a:p>
          <a:p>
            <a:pPr marL="0" indent="0">
              <a:buNone/>
            </a:pPr>
            <a:r>
              <a:rPr lang="he-IL" sz="2400" dirty="0">
                <a:solidFill>
                  <a:srgbClr val="00B050"/>
                </a:solidFill>
              </a:rPr>
              <a:t>     </a:t>
            </a:r>
          </a:p>
          <a:p>
            <a:endParaRPr lang="he-IL" sz="2400" dirty="0">
              <a:solidFill>
                <a:srgbClr val="0070C0"/>
              </a:solidFill>
            </a:endParaRPr>
          </a:p>
          <a:p>
            <a:endParaRPr lang="he-IL" sz="2400" dirty="0">
              <a:solidFill>
                <a:srgbClr val="0070C0"/>
              </a:solidFill>
            </a:endParaRPr>
          </a:p>
          <a:p>
            <a:endParaRPr lang="he-IL" sz="2400" dirty="0">
              <a:solidFill>
                <a:srgbClr val="0070C0"/>
              </a:solidFill>
            </a:endParaRPr>
          </a:p>
          <a:p>
            <a:endParaRPr lang="he-IL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e-IL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e-IL" sz="2400" dirty="0">
                <a:solidFill>
                  <a:srgbClr val="0070C0"/>
                </a:solidFill>
              </a:rPr>
              <a:t>                         </a:t>
            </a:r>
          </a:p>
          <a:p>
            <a:pPr marL="0" indent="0">
              <a:buNone/>
            </a:pPr>
            <a:endParaRPr lang="he-IL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he-IL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e-IL" sz="2400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1D83C3BE-339C-416D-98DF-872DF95E2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55" y="3547128"/>
            <a:ext cx="3231160" cy="1335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08CECA26-6EF5-4F81-85AD-C9AB40153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726" y="5084278"/>
            <a:ext cx="3846909" cy="1359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40BA097-A205-460E-9879-83913CD6B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018" y="2083137"/>
            <a:ext cx="4925995" cy="1261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9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401" y="104892"/>
            <a:ext cx="4313395" cy="6066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</a:t>
            </a:r>
            <a:br>
              <a:rPr lang="he-IL" dirty="0"/>
            </a:br>
            <a:endParaRPr lang="he-IL" dirty="0"/>
          </a:p>
        </p:txBody>
      </p:sp>
      <p:pic>
        <p:nvPicPr>
          <p:cNvPr id="50" name="תמונה 49">
            <a:extLst>
              <a:ext uri="{FF2B5EF4-FFF2-40B4-BE49-F238E27FC236}">
                <a16:creationId xmlns:a16="http://schemas.microsoft.com/office/drawing/2014/main" id="{13A73318-1A3C-486A-93BE-831B32043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37" y="760400"/>
            <a:ext cx="10162913" cy="124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" name="תמונה 55">
            <a:extLst>
              <a:ext uri="{FF2B5EF4-FFF2-40B4-BE49-F238E27FC236}">
                <a16:creationId xmlns:a16="http://schemas.microsoft.com/office/drawing/2014/main" id="{348DF155-867B-48AE-95C7-3DC7CDBC6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768" y="3246138"/>
            <a:ext cx="8907028" cy="829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8" name="תמונה 57">
            <a:extLst>
              <a:ext uri="{FF2B5EF4-FFF2-40B4-BE49-F238E27FC236}">
                <a16:creationId xmlns:a16="http://schemas.microsoft.com/office/drawing/2014/main" id="{87D3AF19-CF6E-4E1C-A56F-7E430A962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768" y="4161936"/>
            <a:ext cx="8907028" cy="798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7A5877D-3BC5-4AF4-9D1F-79DA2094E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679" y="4772288"/>
            <a:ext cx="9297206" cy="1316850"/>
          </a:xfrm>
          <a:prstGeom prst="rect">
            <a:avLst/>
          </a:prstGeom>
        </p:spPr>
      </p:pic>
      <p:pic>
        <p:nvPicPr>
          <p:cNvPr id="4" name="תמונה 3" descr="תמונה שמכילה טקסט, צילום מסך, גופן, קו&#10;&#10;התיאור נוצר באופן אוטומטי">
            <a:extLst>
              <a:ext uri="{FF2B5EF4-FFF2-40B4-BE49-F238E27FC236}">
                <a16:creationId xmlns:a16="http://schemas.microsoft.com/office/drawing/2014/main" id="{32052A2E-8C93-BD91-8028-7CF6FE782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679" y="1786388"/>
            <a:ext cx="9290948" cy="154618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288A194-4EAE-AD1A-E664-3D354D8895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1873" y="5920927"/>
            <a:ext cx="8908559" cy="9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9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376</Words>
  <Application>Microsoft Office PowerPoint</Application>
  <PresentationFormat>מסך רחב</PresentationFormat>
  <Paragraphs>77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4" baseType="lpstr">
      <vt:lpstr>Franklin Gothic Book</vt:lpstr>
      <vt:lpstr>Wingdings</vt:lpstr>
      <vt:lpstr>חיתוך</vt:lpstr>
      <vt:lpstr>עבודות חציבה עם חומרי נפץ מחצבות  </vt:lpstr>
      <vt:lpstr>מאפיינים</vt:lpstr>
      <vt:lpstr>תהליך הקמת מחצבה</vt:lpstr>
      <vt:lpstr>נתונים נדרשים לתחילת חציבה </vt:lpstr>
      <vt:lpstr>מבנה הקדח</vt:lpstr>
      <vt:lpstr>מושגים </vt:lpstr>
      <vt:lpstr>כללים ועקרונות לעבודה</vt:lpstr>
      <vt:lpstr>שיטות לחישוב נתונים במחצבות </vt:lpstr>
      <vt:lpstr>שלבי ביצוע החישובים </vt:lpstr>
      <vt:lpstr>שלבי ביצוע החישובים-המשך </vt:lpstr>
      <vt:lpstr>תרשים סדור השהיות וכיוון זריקת חומר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עבודות פיצוץ – איזור מאוכלס ,מחצבה ,תעלות  מרצה- ניסים מור</dc:title>
  <dc:creator>nissim mor</dc:creator>
  <cp:lastModifiedBy>ניסים מור</cp:lastModifiedBy>
  <cp:revision>78</cp:revision>
  <dcterms:created xsi:type="dcterms:W3CDTF">2020-08-22T07:57:28Z</dcterms:created>
  <dcterms:modified xsi:type="dcterms:W3CDTF">2023-05-27T04:22:39Z</dcterms:modified>
</cp:coreProperties>
</file>