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61" r:id="rId3"/>
    <p:sldId id="257" r:id="rId4"/>
    <p:sldId id="258" r:id="rId5"/>
    <p:sldId id="259" r:id="rId6"/>
    <p:sldId id="256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0" r:id="rId2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719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733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304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9948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10676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854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217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9849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9665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055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310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B3B99-8C22-4D98-A192-4945C6B08A9C}" type="datetimeFigureOut">
              <a:rPr lang="he-IL" smtClean="0"/>
              <a:t>כ"ו/אדר/תשפ"ג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8D06E-CECE-4292-A6EC-955038B7A4D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939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emf"/><Relationship Id="rId7" Type="http://schemas.openxmlformats.org/officeDocument/2006/relationships/image" Target="../media/image26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oleObject" Target="../embeddings/Microsoft_Word_97_-_2003_Document1.doc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17.pn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emf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1.png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הפעלה תקינה של חומרי נפץ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קורס ממונים על פיצוצים</a:t>
            </a:r>
          </a:p>
          <a:p>
            <a:r>
              <a:rPr lang="he-IL" dirty="0" smtClean="0"/>
              <a:t>20/3/2023</a:t>
            </a:r>
            <a:endParaRPr lang="he-IL" dirty="0" smtClean="0"/>
          </a:p>
          <a:p>
            <a:r>
              <a:rPr lang="he-IL" dirty="0" smtClean="0"/>
              <a:t>דימה שוורץ</a:t>
            </a:r>
          </a:p>
          <a:p>
            <a:endParaRPr lang="he-IL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64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2" b="9167"/>
          <a:stretch/>
        </p:blipFill>
        <p:spPr>
          <a:xfrm rot="15857647">
            <a:off x="7400097" y="3914015"/>
            <a:ext cx="3034206" cy="1154314"/>
          </a:xfrm>
          <a:prstGeom prst="rect">
            <a:avLst/>
          </a:prstGeom>
        </p:spPr>
      </p:pic>
      <p:sp>
        <p:nvSpPr>
          <p:cNvPr id="4" name="Rectangle 1026">
            <a:extLst>
              <a:ext uri="{FF2B5EF4-FFF2-40B4-BE49-F238E27FC236}">
                <a16:creationId xmlns="" xmlns:a16="http://schemas.microsoft.com/office/drawing/2014/main" id="{891AB7DB-446C-47BF-95BD-F319EB184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0444" y="124217"/>
            <a:ext cx="7772400" cy="1676400"/>
          </a:xfrm>
        </p:spPr>
        <p:txBody>
          <a:bodyPr/>
          <a:lstStyle/>
          <a:p>
            <a:pPr algn="ctr">
              <a:defRPr/>
            </a:pPr>
            <a:r>
              <a:rPr lang="he-IL" altLang="en-US" sz="6000" dirty="0" smtClean="0">
                <a:cs typeface="+mj-cs"/>
              </a:rPr>
              <a:t>נפצי</a:t>
            </a:r>
            <a:r>
              <a:rPr lang="en-US" altLang="en-US" sz="6000" dirty="0" smtClean="0">
                <a:cs typeface="+mj-cs"/>
              </a:rPr>
              <a:t> </a:t>
            </a:r>
            <a:r>
              <a:rPr lang="he-IL" altLang="en-US" sz="6000" dirty="0" err="1" smtClean="0">
                <a:cs typeface="+mj-cs"/>
              </a:rPr>
              <a:t>לח"ש</a:t>
            </a:r>
            <a:r>
              <a:rPr lang="he-IL" altLang="en-US" sz="6000" dirty="0" smtClean="0">
                <a:cs typeface="+mj-cs"/>
              </a:rPr>
              <a:t> </a:t>
            </a:r>
            <a:r>
              <a:rPr lang="en-US" altLang="en-US" sz="6000" dirty="0" err="1" smtClean="0">
                <a:cs typeface="+mj-cs"/>
              </a:rPr>
              <a:t>nonel</a:t>
            </a:r>
            <a:r>
              <a:rPr lang="he-IL" altLang="en-US" sz="6000" dirty="0" smtClean="0">
                <a:cs typeface="+mj-cs"/>
              </a:rPr>
              <a:t> </a:t>
            </a:r>
            <a:endParaRPr lang="en-US" altLang="en-US" sz="6000" dirty="0">
              <a:cs typeface="+mj-cs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11" name="תמונה 10">
            <a:extLst>
              <a:ext uri="{FF2B5EF4-FFF2-40B4-BE49-F238E27FC236}">
                <a16:creationId xmlns="" xmlns:a16="http://schemas.microsoft.com/office/drawing/2014/main" id="{FCB8B8A2-2FC9-4FDC-9546-30F3843EA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2" y="1640866"/>
            <a:ext cx="4090523" cy="335568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="" xmlns:a16="http://schemas.microsoft.com/office/drawing/2014/main" id="{0EB94FEB-43C5-48C5-B95B-8612D1AB39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4924789"/>
            <a:ext cx="3321356" cy="193321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01DC5FF2-8A6B-44EB-B1C9-C77539D45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1" y="1241639"/>
            <a:ext cx="4761542" cy="2132111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5345" y="3593756"/>
            <a:ext cx="2523630" cy="15576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5016" y="1241639"/>
            <a:ext cx="3344563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סוגי </a:t>
            </a:r>
            <a:r>
              <a:rPr lang="en-US" dirty="0" smtClean="0"/>
              <a:t>NONEL</a:t>
            </a:r>
          </a:p>
          <a:p>
            <a:r>
              <a:rPr lang="he-IL" dirty="0" smtClean="0"/>
              <a:t>-נפץ </a:t>
            </a:r>
            <a:r>
              <a:rPr lang="he-IL" dirty="0" err="1" smtClean="0"/>
              <a:t>מיידי</a:t>
            </a:r>
            <a:r>
              <a:rPr lang="he-IL" dirty="0" smtClean="0"/>
              <a:t> או השהיה </a:t>
            </a:r>
          </a:p>
          <a:p>
            <a:r>
              <a:rPr lang="he-IL" dirty="0" smtClean="0"/>
              <a:t>עם חיבור לפתיל רועם או ללא חיבור</a:t>
            </a:r>
          </a:p>
          <a:p>
            <a:r>
              <a:rPr lang="he-IL" dirty="0" smtClean="0"/>
              <a:t>-נפץ </a:t>
            </a:r>
            <a:r>
              <a:rPr lang="he-IL" dirty="0" err="1" smtClean="0"/>
              <a:t>דוא"לי</a:t>
            </a:r>
            <a:r>
              <a:rPr lang="he-IL" dirty="0" smtClean="0"/>
              <a:t> (דו שימושי) </a:t>
            </a:r>
          </a:p>
          <a:p>
            <a:r>
              <a:rPr lang="he-IL" dirty="0" smtClean="0"/>
              <a:t>עם נפץ השהיה נוסף בקצה השני</a:t>
            </a:r>
          </a:p>
          <a:p>
            <a:r>
              <a:rPr lang="he-IL" dirty="0" smtClean="0"/>
              <a:t>-נפץ להשהיה (אל פני השטח)</a:t>
            </a:r>
          </a:p>
          <a:p>
            <a:r>
              <a:rPr lang="he-IL" dirty="0" smtClean="0"/>
              <a:t>עם קליפס חיבור למספר </a:t>
            </a:r>
            <a:r>
              <a:rPr lang="he-IL" dirty="0" err="1" smtClean="0"/>
              <a:t>צנוריות</a:t>
            </a:r>
            <a:endParaRPr lang="he-IL" dirty="0"/>
          </a:p>
        </p:txBody>
      </p:sp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BA93C20E-7AB1-4F9A-91B6-CDB749D04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2099" y="4004838"/>
            <a:ext cx="2287668" cy="14854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EAB23360-1A4E-428F-BA4F-DB9FE637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5345" y="5284573"/>
            <a:ext cx="1845886" cy="149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5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קבוצה 24"/>
          <p:cNvGrpSpPr/>
          <p:nvPr/>
        </p:nvGrpSpPr>
        <p:grpSpPr>
          <a:xfrm>
            <a:off x="798979" y="909461"/>
            <a:ext cx="6326842" cy="5948539"/>
            <a:chOff x="798979" y="909461"/>
            <a:chExt cx="6326842" cy="5948539"/>
          </a:xfrm>
        </p:grpSpPr>
        <p:sp>
          <p:nvSpPr>
            <p:cNvPr id="16" name="מלבן: פינות מעוגלות 1">
              <a:extLst>
                <a:ext uri="{FF2B5EF4-FFF2-40B4-BE49-F238E27FC236}">
                  <a16:creationId xmlns="" xmlns:a16="http://schemas.microsoft.com/office/drawing/2014/main" id="{6A8FF086-E996-42AC-8B40-DFE5801E4647}"/>
                </a:ext>
              </a:extLst>
            </p:cNvPr>
            <p:cNvSpPr/>
            <p:nvPr/>
          </p:nvSpPr>
          <p:spPr>
            <a:xfrm>
              <a:off x="798979" y="909461"/>
              <a:ext cx="6326842" cy="557823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aphicFrame>
          <p:nvGraphicFramePr>
            <p:cNvPr id="17" name="Object 3">
              <a:extLst>
                <a:ext uri="{FF2B5EF4-FFF2-40B4-BE49-F238E27FC236}">
                  <a16:creationId xmlns="" xmlns:a16="http://schemas.microsoft.com/office/drawing/2014/main" id="{22663485-C1EC-49DE-9E91-C14E49CC90E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4689317"/>
                </p:ext>
              </p:extLst>
            </p:nvPr>
          </p:nvGraphicFramePr>
          <p:xfrm>
            <a:off x="1296988" y="1054100"/>
            <a:ext cx="5260975" cy="5791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Document" r:id="rId3" imgW="5860448" imgH="7341030" progId="Word.Document.8">
                    <p:embed/>
                  </p:oleObj>
                </mc:Choice>
                <mc:Fallback>
                  <p:oleObj name="Document" r:id="rId3" imgW="5860448" imgH="734103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988" y="1054100"/>
                          <a:ext cx="5260975" cy="5791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" name="תמונה 17">
              <a:extLst>
                <a:ext uri="{FF2B5EF4-FFF2-40B4-BE49-F238E27FC236}">
                  <a16:creationId xmlns="" xmlns:a16="http://schemas.microsoft.com/office/drawing/2014/main" id="{BA93C20E-7AB1-4F9A-91B6-CDB749D04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198019">
              <a:off x="3812603" y="3223578"/>
              <a:ext cx="180317" cy="252257"/>
            </a:xfrm>
            <a:prstGeom prst="rect">
              <a:avLst/>
            </a:prstGeom>
          </p:spPr>
        </p:pic>
        <p:pic>
          <p:nvPicPr>
            <p:cNvPr id="19" name="תמונה 18">
              <a:extLst>
                <a:ext uri="{FF2B5EF4-FFF2-40B4-BE49-F238E27FC236}">
                  <a16:creationId xmlns="" xmlns:a16="http://schemas.microsoft.com/office/drawing/2014/main" id="{BA93C20E-7AB1-4F9A-91B6-CDB749D04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198019">
              <a:off x="5027457" y="3224257"/>
              <a:ext cx="186953" cy="261540"/>
            </a:xfrm>
            <a:prstGeom prst="rect">
              <a:avLst/>
            </a:prstGeom>
          </p:spPr>
        </p:pic>
        <p:pic>
          <p:nvPicPr>
            <p:cNvPr id="20" name="תמונה 19">
              <a:extLst>
                <a:ext uri="{FF2B5EF4-FFF2-40B4-BE49-F238E27FC236}">
                  <a16:creationId xmlns="" xmlns:a16="http://schemas.microsoft.com/office/drawing/2014/main" id="{BA93C20E-7AB1-4F9A-91B6-CDB749D04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198019">
              <a:off x="3682398" y="1085546"/>
              <a:ext cx="180317" cy="252257"/>
            </a:xfrm>
            <a:prstGeom prst="rect">
              <a:avLst/>
            </a:prstGeom>
          </p:spPr>
        </p:pic>
        <p:pic>
          <p:nvPicPr>
            <p:cNvPr id="21" name="תמונה 20">
              <a:extLst>
                <a:ext uri="{FF2B5EF4-FFF2-40B4-BE49-F238E27FC236}">
                  <a16:creationId xmlns="" xmlns:a16="http://schemas.microsoft.com/office/drawing/2014/main" id="{BA93C20E-7AB1-4F9A-91B6-CDB749D04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198019">
              <a:off x="4831268" y="1075582"/>
              <a:ext cx="186953" cy="261540"/>
            </a:xfrm>
            <a:prstGeom prst="rect">
              <a:avLst/>
            </a:prstGeom>
          </p:spPr>
        </p:pic>
        <p:pic>
          <p:nvPicPr>
            <p:cNvPr id="22" name="תמונה 21">
              <a:extLst>
                <a:ext uri="{FF2B5EF4-FFF2-40B4-BE49-F238E27FC236}">
                  <a16:creationId xmlns="" xmlns:a16="http://schemas.microsoft.com/office/drawing/2014/main" id="{BA93C20E-7AB1-4F9A-91B6-CDB749D04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483781">
              <a:off x="2939605" y="1080224"/>
              <a:ext cx="180317" cy="252257"/>
            </a:xfrm>
            <a:prstGeom prst="rect">
              <a:avLst/>
            </a:prstGeom>
          </p:spPr>
        </p:pic>
        <p:sp>
          <p:nvSpPr>
            <p:cNvPr id="23" name="מלבן 22"/>
            <p:cNvSpPr/>
            <p:nvPr/>
          </p:nvSpPr>
          <p:spPr>
            <a:xfrm>
              <a:off x="2430162" y="6549081"/>
              <a:ext cx="1112108" cy="308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1805" y="230659"/>
            <a:ext cx="117965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תכנון השהיות ע"י שימוש בנפצי </a:t>
            </a:r>
            <a:r>
              <a:rPr lang="he-IL" dirty="0" err="1" smtClean="0"/>
              <a:t>נונ</a:t>
            </a:r>
            <a:r>
              <a:rPr lang="he-IL" dirty="0" err="1"/>
              <a:t>ל</a:t>
            </a:r>
            <a:endParaRPr lang="he-IL" dirty="0"/>
          </a:p>
        </p:txBody>
      </p:sp>
      <p:pic>
        <p:nvPicPr>
          <p:cNvPr id="27" name="תמונה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29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</p:spTree>
    <p:extLst>
      <p:ext uri="{BB962C8B-B14F-4D97-AF65-F5344CB8AC3E}">
        <p14:creationId xmlns:p14="http://schemas.microsoft.com/office/powerpoint/2010/main" val="620303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D6C42BF6-6C22-4B27-92FA-A1D1BFBF6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9" y="1771743"/>
            <a:ext cx="3345975" cy="213810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93" y="3909845"/>
            <a:ext cx="2878867" cy="2854155"/>
          </a:xfrm>
          <a:prstGeom prst="rect">
            <a:avLst/>
          </a:prstGeom>
        </p:spPr>
      </p:pic>
      <p:sp>
        <p:nvSpPr>
          <p:cNvPr id="9" name="Rectangle 1026">
            <a:extLst>
              <a:ext uri="{FF2B5EF4-FFF2-40B4-BE49-F238E27FC236}">
                <a16:creationId xmlns="" xmlns:a16="http://schemas.microsoft.com/office/drawing/2014/main" id="{891AB7DB-446C-47BF-95BD-F319EB184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8113" y="137348"/>
            <a:ext cx="7772400" cy="1676400"/>
          </a:xfrm>
        </p:spPr>
        <p:txBody>
          <a:bodyPr/>
          <a:lstStyle/>
          <a:p>
            <a:pPr algn="ctr">
              <a:defRPr/>
            </a:pPr>
            <a:r>
              <a:rPr lang="he-IL" altLang="en-US" sz="6000" dirty="0" smtClean="0">
                <a:cs typeface="+mj-cs"/>
              </a:rPr>
              <a:t>נפצים אלקטרונים</a:t>
            </a:r>
            <a:endParaRPr lang="en-US" altLang="en-US" sz="6000" dirty="0">
              <a:cs typeface="+mj-cs"/>
            </a:endParaRPr>
          </a:p>
        </p:txBody>
      </p:sp>
      <p:pic>
        <p:nvPicPr>
          <p:cNvPr id="10" name="מציין מיקום תוכן 8">
            <a:extLst>
              <a:ext uri="{FF2B5EF4-FFF2-40B4-BE49-F238E27FC236}">
                <a16:creationId xmlns="" xmlns:a16="http://schemas.microsoft.com/office/drawing/2014/main" id="{C94696AD-7C57-4385-AA75-4469487A3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78" y="1771743"/>
            <a:ext cx="6038465" cy="41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2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>
            <a:extLst>
              <a:ext uri="{FF2B5EF4-FFF2-40B4-BE49-F238E27FC236}">
                <a16:creationId xmlns="" xmlns:a16="http://schemas.microsoft.com/office/drawing/2014/main" id="{891AB7DB-446C-47BF-95BD-F319EB184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705"/>
            <a:ext cx="12191999" cy="947952"/>
          </a:xfrm>
        </p:spPr>
        <p:txBody>
          <a:bodyPr anchor="t"/>
          <a:lstStyle/>
          <a:p>
            <a:pPr algn="ctr">
              <a:defRPr/>
            </a:pPr>
            <a:r>
              <a:rPr lang="he-IL" altLang="en-US" sz="6000" dirty="0" smtClean="0">
                <a:cs typeface="+mj-cs"/>
              </a:rPr>
              <a:t>סיכום נפצים</a:t>
            </a:r>
            <a:endParaRPr lang="en-US" altLang="en-US" sz="6000" dirty="0">
              <a:cs typeface="+mj-cs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sp>
        <p:nvSpPr>
          <p:cNvPr id="12" name="Rectangle 2051">
            <a:extLst>
              <a:ext uri="{FF2B5EF4-FFF2-40B4-BE49-F238E27FC236}">
                <a16:creationId xmlns="" xmlns:a16="http://schemas.microsoft.com/office/drawing/2014/main" id="{99A4AF45-7422-4968-A230-E4519E671ADC}"/>
              </a:ext>
            </a:extLst>
          </p:cNvPr>
          <p:cNvSpPr txBox="1">
            <a:spLocks noChangeArrowheads="1"/>
          </p:cNvSpPr>
          <p:nvPr/>
        </p:nvSpPr>
        <p:spPr>
          <a:xfrm>
            <a:off x="3251886" y="767291"/>
            <a:ext cx="8940113" cy="3783263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he-IL" altLang="en-US" dirty="0"/>
              <a:t>נפצי השהיה </a:t>
            </a:r>
            <a:r>
              <a:rPr lang="he-IL" altLang="en-US" dirty="0" smtClean="0"/>
              <a:t>חשמליים, </a:t>
            </a:r>
            <a:r>
              <a:rPr lang="he-IL" altLang="en-US" dirty="0" err="1" smtClean="0"/>
              <a:t>נונל</a:t>
            </a:r>
            <a:r>
              <a:rPr lang="he-IL" altLang="en-US" dirty="0" smtClean="0"/>
              <a:t> ואלקטרוני</a:t>
            </a:r>
          </a:p>
          <a:p>
            <a:pPr>
              <a:defRPr/>
            </a:pPr>
            <a:r>
              <a:rPr lang="he-IL" altLang="en-US" sz="1800" dirty="0" smtClean="0"/>
              <a:t>נפצים סוג </a:t>
            </a:r>
            <a:r>
              <a:rPr lang="en-US" altLang="en-US" sz="1800" dirty="0" smtClean="0"/>
              <a:t>MS</a:t>
            </a:r>
            <a:r>
              <a:rPr lang="he-IL" altLang="en-US" sz="1800" dirty="0" smtClean="0"/>
              <a:t> רגיל : 0-30 </a:t>
            </a:r>
          </a:p>
          <a:p>
            <a:pPr lvl="1">
              <a:defRPr/>
            </a:pPr>
            <a:r>
              <a:rPr lang="he-IL" altLang="en-US" sz="1600" dirty="0" smtClean="0"/>
              <a:t>בקפיצות של 25</a:t>
            </a:r>
            <a:r>
              <a:rPr lang="en-US" altLang="en-US" sz="1600" dirty="0" smtClean="0"/>
              <a:t> </a:t>
            </a:r>
            <a:r>
              <a:rPr lang="he-IL" altLang="en-US" sz="1600" dirty="0" smtClean="0"/>
              <a:t>מילישניות</a:t>
            </a:r>
            <a:r>
              <a:rPr lang="en-US" altLang="en-US" sz="1600" dirty="0" smtClean="0"/>
              <a:t> </a:t>
            </a:r>
            <a:r>
              <a:rPr lang="he-IL" altLang="en-US" sz="1600" dirty="0" smtClean="0"/>
              <a:t>מ- 0 ועד 500</a:t>
            </a:r>
            <a:r>
              <a:rPr lang="en-US" altLang="en-US" sz="1600" dirty="0" smtClean="0"/>
              <a:t> </a:t>
            </a:r>
            <a:r>
              <a:rPr lang="he-IL" altLang="en-US" sz="1600" dirty="0" smtClean="0"/>
              <a:t>מילישניות.</a:t>
            </a:r>
          </a:p>
          <a:p>
            <a:pPr lvl="1">
              <a:defRPr/>
            </a:pPr>
            <a:r>
              <a:rPr lang="he-IL" altLang="en-US" sz="1600" dirty="0" smtClean="0"/>
              <a:t>מספרים של 21-30 בקפיצות של 50 מילישניות. מ 500 עד 1000 מילישניות.</a:t>
            </a:r>
            <a:endParaRPr lang="en-US" altLang="en-US" sz="1600" dirty="0" smtClean="0"/>
          </a:p>
          <a:p>
            <a:pPr>
              <a:defRPr/>
            </a:pPr>
            <a:r>
              <a:rPr lang="he-IL" altLang="en-US" sz="1800" dirty="0" smtClean="0"/>
              <a:t>נפצים מסוג </a:t>
            </a:r>
            <a:r>
              <a:rPr lang="en-US" altLang="en-US" sz="1800" dirty="0" smtClean="0"/>
              <a:t>LP</a:t>
            </a:r>
            <a:r>
              <a:rPr lang="he-IL" altLang="en-US" sz="18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altLang="en-US" sz="1800" dirty="0" smtClean="0"/>
              <a:t>       בקפיצות של 500</a:t>
            </a:r>
            <a:r>
              <a:rPr lang="en-US" altLang="en-US" sz="1800" dirty="0" smtClean="0"/>
              <a:t> </a:t>
            </a:r>
            <a:r>
              <a:rPr lang="he-IL" altLang="en-US" sz="1800" dirty="0" smtClean="0"/>
              <a:t>מילישניות</a:t>
            </a:r>
            <a:r>
              <a:rPr lang="en-US" altLang="en-US" sz="1800" dirty="0" smtClean="0"/>
              <a:t> </a:t>
            </a:r>
            <a:r>
              <a:rPr lang="he-IL" altLang="en-US" sz="1800" dirty="0" smtClean="0"/>
              <a:t>מ- 0 ועד 9000</a:t>
            </a:r>
            <a:r>
              <a:rPr lang="en-US" altLang="en-US" sz="1800" dirty="0" smtClean="0"/>
              <a:t> </a:t>
            </a:r>
            <a:r>
              <a:rPr lang="he-IL" altLang="en-US" sz="1800" dirty="0" smtClean="0"/>
              <a:t>מילישניות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altLang="en-US" sz="1800" dirty="0" smtClean="0"/>
              <a:t>       9600(לפי הזמנה מיוחדת).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altLang="en-US" sz="1800" dirty="0" smtClean="0"/>
              <a:t>אלקטרוני ניתן לתת כל ארך מ 1 עד 10000 מילישניות (30000 דור מתקדם)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e-IL" altLang="en-US" sz="1800" dirty="0" smtClean="0"/>
              <a:t>נתונים טכניים:</a:t>
            </a:r>
          </a:p>
          <a:p>
            <a:pPr marL="0" indent="0">
              <a:buNone/>
              <a:defRPr/>
            </a:pPr>
            <a:r>
              <a:rPr lang="he-IL" altLang="en-US" sz="1800" dirty="0"/>
              <a:t>נפצים באורכים שונים,  </a:t>
            </a:r>
            <a:r>
              <a:rPr lang="he-IL" altLang="en-US" sz="1800" dirty="0" smtClean="0"/>
              <a:t>3,5,7,10,20 מטר חשמלי 12,15,18,21,24,27 מטר </a:t>
            </a:r>
            <a:r>
              <a:rPr lang="he-IL" altLang="en-US" sz="1800" dirty="0" err="1" smtClean="0"/>
              <a:t>נונל</a:t>
            </a:r>
            <a:r>
              <a:rPr lang="he-IL" altLang="en-US" sz="1800" dirty="0" smtClean="0"/>
              <a:t> מחצבות</a:t>
            </a:r>
          </a:p>
          <a:p>
            <a:pPr marL="0" indent="0">
              <a:buNone/>
              <a:defRPr/>
            </a:pPr>
            <a:r>
              <a:rPr lang="he-IL" altLang="en-US" sz="1800" dirty="0" smtClean="0"/>
              <a:t>אורך קטן 4.2 ,4.8 ,5.4 (לדוגמה) לשימוש במנהור או הריסת מבנים.</a:t>
            </a:r>
            <a:endParaRPr lang="en-US" altLang="en-US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he-IL" altLang="en-US" sz="18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840491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69344E6A-8209-4BFF-81B6-B8E51C965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9946" y="74861"/>
            <a:ext cx="10363200" cy="1143000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he-IL" altLang="en-US" sz="6600" dirty="0"/>
              <a:t>פתיל </a:t>
            </a:r>
            <a:r>
              <a:rPr lang="he-IL" altLang="en-US" sz="6600" dirty="0" smtClean="0"/>
              <a:t>רועם</a:t>
            </a:r>
            <a:br>
              <a:rPr lang="he-IL" altLang="en-US" sz="6600" dirty="0" smtClean="0"/>
            </a:br>
            <a:r>
              <a:rPr lang="he-IL" altLang="en-US" sz="6600" dirty="0" smtClean="0"/>
              <a:t/>
            </a:r>
            <a:br>
              <a:rPr lang="he-IL" altLang="en-US" sz="6600" dirty="0" smtClean="0"/>
            </a:br>
            <a:endParaRPr lang="en-US" altLang="en-US" sz="66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7D597C3C-A191-4F65-84E5-459E53A2FC3C}"/>
              </a:ext>
            </a:extLst>
          </p:cNvPr>
          <p:cNvSpPr txBox="1">
            <a:spLocks noChangeArrowheads="1"/>
          </p:cNvSpPr>
          <p:nvPr/>
        </p:nvSpPr>
        <p:spPr>
          <a:xfrm>
            <a:off x="7784758" y="990839"/>
            <a:ext cx="4026984" cy="475128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e-IL" altLang="en-US" sz="1800" dirty="0" err="1" smtClean="0">
                <a:latin typeface="+mj-lt"/>
              </a:rPr>
              <a:t>טן</a:t>
            </a:r>
            <a:r>
              <a:rPr lang="en-US" altLang="en-US" sz="1800" dirty="0" smtClean="0">
                <a:latin typeface="+mj-lt"/>
              </a:rPr>
              <a:t> –</a:t>
            </a:r>
            <a:r>
              <a:rPr lang="he-IL" altLang="en-US" sz="1800" dirty="0" smtClean="0">
                <a:latin typeface="+mj-lt"/>
              </a:rPr>
              <a:t>10/20/40/80גרם למטר פתיל</a:t>
            </a:r>
            <a:endParaRPr lang="en-US" altLang="en-US" sz="1800" dirty="0" smtClean="0">
              <a:latin typeface="+mj-lt"/>
            </a:endParaRPr>
          </a:p>
          <a:p>
            <a:pPr>
              <a:defRPr/>
            </a:pPr>
            <a:r>
              <a:rPr lang="he-IL" altLang="en-US" sz="1800" dirty="0" smtClean="0"/>
              <a:t>ניר חום לא חומצי</a:t>
            </a:r>
            <a:endParaRPr lang="en-US" altLang="en-US" sz="1800" dirty="0" smtClean="0"/>
          </a:p>
          <a:p>
            <a:pPr>
              <a:defRPr/>
            </a:pPr>
            <a:r>
              <a:rPr lang="he-IL" altLang="en-US" sz="1800" dirty="0" smtClean="0"/>
              <a:t>רשת חוטי כותנה</a:t>
            </a:r>
            <a:endParaRPr lang="en-US" altLang="en-US" sz="1800" dirty="0" smtClean="0"/>
          </a:p>
          <a:p>
            <a:pPr>
              <a:defRPr/>
            </a:pPr>
            <a:r>
              <a:rPr lang="he-IL" altLang="en-US" sz="1800" dirty="0" smtClean="0"/>
              <a:t>ציפוי פולי</a:t>
            </a:r>
            <a:r>
              <a:rPr lang="en-US" altLang="en-US" sz="1800" dirty="0" smtClean="0"/>
              <a:t> </a:t>
            </a:r>
            <a:r>
              <a:rPr lang="he-IL" altLang="en-US" sz="1800" dirty="0" err="1" smtClean="0"/>
              <a:t>ויניל</a:t>
            </a:r>
            <a:r>
              <a:rPr lang="en-US" altLang="en-US" sz="1800" dirty="0" smtClean="0"/>
              <a:t> </a:t>
            </a:r>
            <a:r>
              <a:rPr lang="he-IL" altLang="en-US" sz="1800" dirty="0" smtClean="0"/>
              <a:t>כלוריד</a:t>
            </a:r>
            <a:endParaRPr lang="en-US" altLang="en-US" sz="1800" dirty="0"/>
          </a:p>
        </p:txBody>
      </p:sp>
      <p:pic>
        <p:nvPicPr>
          <p:cNvPr id="10" name="תמונה 9">
            <a:extLst>
              <a:ext uri="{FF2B5EF4-FFF2-40B4-BE49-F238E27FC236}">
                <a16:creationId xmlns="" xmlns:a16="http://schemas.microsoft.com/office/drawing/2014/main" id="{A6250007-CD1F-4672-984B-7F3A74C475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6" r="432"/>
          <a:stretch/>
        </p:blipFill>
        <p:spPr>
          <a:xfrm>
            <a:off x="0" y="1640866"/>
            <a:ext cx="6205393" cy="431626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2976" y="132580"/>
            <a:ext cx="2052903" cy="208750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3B993646-EAA2-4AC7-838A-7C404576CE7E}"/>
              </a:ext>
            </a:extLst>
          </p:cNvPr>
          <p:cNvSpPr txBox="1">
            <a:spLocks noChangeArrowheads="1"/>
          </p:cNvSpPr>
          <p:nvPr/>
        </p:nvSpPr>
        <p:spPr>
          <a:xfrm>
            <a:off x="7784758" y="2603103"/>
            <a:ext cx="4026984" cy="1458152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e-IL" altLang="en-US" sz="1800" dirty="0" smtClean="0"/>
              <a:t>מהירות</a:t>
            </a:r>
            <a:r>
              <a:rPr lang="en-US" altLang="en-US" sz="1800" dirty="0" smtClean="0"/>
              <a:t> </a:t>
            </a:r>
            <a:r>
              <a:rPr lang="he-IL" altLang="en-US" sz="1800" dirty="0" smtClean="0"/>
              <a:t>דטונציה</a:t>
            </a:r>
            <a:r>
              <a:rPr lang="en-US" altLang="en-US" sz="1800" dirty="0" smtClean="0"/>
              <a:t> – </a:t>
            </a:r>
            <a:r>
              <a:rPr lang="he-IL" altLang="en-US" sz="1800" dirty="0" smtClean="0"/>
              <a:t>כ- </a:t>
            </a:r>
            <a:r>
              <a:rPr lang="he-IL" altLang="en-US" sz="1800" dirty="0" smtClean="0"/>
              <a:t>7000+ </a:t>
            </a:r>
            <a:r>
              <a:rPr lang="he-IL" altLang="en-US" sz="1800" dirty="0" smtClean="0"/>
              <a:t>מטר/שניה</a:t>
            </a:r>
            <a:endParaRPr lang="en-US" altLang="en-US" sz="1800" dirty="0" smtClean="0"/>
          </a:p>
          <a:p>
            <a:pPr>
              <a:defRPr/>
            </a:pPr>
            <a:r>
              <a:rPr lang="he-IL" altLang="en-US" sz="1800" dirty="0" smtClean="0"/>
              <a:t>אטום למים</a:t>
            </a:r>
            <a:endParaRPr lang="en-US" altLang="en-US" sz="1800" dirty="0" smtClean="0"/>
          </a:p>
          <a:p>
            <a:pPr>
              <a:defRPr/>
            </a:pPr>
            <a:r>
              <a:rPr lang="he-IL" altLang="en-US" sz="1800" dirty="0" smtClean="0"/>
              <a:t>ניתן לייזום אותו ע"י נפץ</a:t>
            </a:r>
            <a:endParaRPr lang="en-US" altLang="en-US" sz="1800" dirty="0" smtClean="0"/>
          </a:p>
          <a:p>
            <a:pPr>
              <a:defRPr/>
            </a:pPr>
            <a:r>
              <a:rPr lang="he-IL" altLang="en-US" sz="1800" dirty="0" smtClean="0"/>
              <a:t>יוזם אצבעות אמולסיה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33250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858BFBF7-2A18-4893-9D78-66CFFA6459D7}"/>
              </a:ext>
            </a:extLst>
          </p:cNvPr>
          <p:cNvSpPr txBox="1">
            <a:spLocks noChangeArrowheads="1"/>
          </p:cNvSpPr>
          <p:nvPr/>
        </p:nvSpPr>
        <p:spPr>
          <a:xfrm>
            <a:off x="106262" y="1170339"/>
            <a:ext cx="79448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e-IL" altLang="en-US" dirty="0" smtClean="0"/>
              <a:t>אצבעות אמולסיה </a:t>
            </a:r>
            <a:r>
              <a:rPr lang="he-IL" altLang="en-US" dirty="0" err="1" smtClean="0"/>
              <a:t>חנאמקס</a:t>
            </a:r>
            <a:r>
              <a:rPr lang="he-IL" altLang="en-US" dirty="0" smtClean="0"/>
              <a:t> 710</a:t>
            </a:r>
            <a:endParaRPr lang="en-US" altLang="en-US" dirty="0"/>
          </a:p>
        </p:txBody>
      </p:sp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285467D1-FBB7-4614-9179-935A1BFEF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7642" y="2103808"/>
            <a:ext cx="2301190" cy="2048329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99" y="3732380"/>
            <a:ext cx="2934394" cy="2200795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327728" y="5687158"/>
            <a:ext cx="5079882" cy="1164140"/>
          </a:xfrm>
          <a:prstGeom prst="rect">
            <a:avLst/>
          </a:prstGeom>
        </p:spPr>
      </p:pic>
      <p:graphicFrame>
        <p:nvGraphicFramePr>
          <p:cNvPr id="16" name="Group 49">
            <a:extLst>
              <a:ext uri="{FF2B5EF4-FFF2-40B4-BE49-F238E27FC236}">
                <a16:creationId xmlns="" xmlns:a16="http://schemas.microsoft.com/office/drawing/2014/main" id="{A67415B5-0AE8-4351-A275-FF5C7565DE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343247"/>
              </p:ext>
            </p:extLst>
          </p:nvPr>
        </p:nvGraphicFramePr>
        <p:xfrm>
          <a:off x="106262" y="2004978"/>
          <a:ext cx="5157810" cy="4846320"/>
        </p:xfrm>
        <a:graphic>
          <a:graphicData uri="http://schemas.openxmlformats.org/drawingml/2006/table">
            <a:tbl>
              <a:tblPr/>
              <a:tblGrid>
                <a:gridCol w="14158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30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94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894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115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מספר אצבעות בקרטון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משקל אצבע (גרם)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אורך (מ"מ)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קוטר (מ"מ)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6778575"/>
                  </a:ext>
                </a:extLst>
              </a:tr>
              <a:tr h="273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6452816"/>
                  </a:ext>
                </a:extLst>
              </a:tr>
              <a:tr h="273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970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1670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68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3713" marR="123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Rectangle 1026">
            <a:extLst>
              <a:ext uri="{FF2B5EF4-FFF2-40B4-BE49-F238E27FC236}">
                <a16:creationId xmlns="" xmlns:a16="http://schemas.microsoft.com/office/drawing/2014/main" id="{891AB7DB-446C-47BF-95BD-F319EB184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4396" y="0"/>
            <a:ext cx="7772400" cy="1676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e-IL" altLang="en-US" sz="6000" dirty="0" smtClean="0">
                <a:cs typeface="+mj-cs"/>
              </a:rPr>
              <a:t>מאיץ – תחל (</a:t>
            </a:r>
            <a:r>
              <a:rPr lang="en-US" altLang="en-US" sz="6000" dirty="0" smtClean="0">
                <a:cs typeface="+mj-cs"/>
              </a:rPr>
              <a:t>primer , buster</a:t>
            </a:r>
            <a:r>
              <a:rPr lang="he-IL" altLang="en-US" sz="6000" dirty="0" smtClean="0">
                <a:cs typeface="+mj-cs"/>
              </a:rPr>
              <a:t>)</a:t>
            </a:r>
            <a:endParaRPr lang="en-US" altLang="en-US" sz="6000" dirty="0">
              <a:cs typeface="+mj-cs"/>
            </a:endParaRPr>
          </a:p>
        </p:txBody>
      </p:sp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7"/>
          <a:srcRect l="25469" t="33472" r="24609" b="31667"/>
          <a:stretch/>
        </p:blipFill>
        <p:spPr>
          <a:xfrm>
            <a:off x="8563837" y="2929724"/>
            <a:ext cx="3571545" cy="1402908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858BFBF7-2A18-4893-9D78-66CFFA6459D7}"/>
              </a:ext>
            </a:extLst>
          </p:cNvPr>
          <p:cNvSpPr txBox="1">
            <a:spLocks noChangeArrowheads="1"/>
          </p:cNvSpPr>
          <p:nvPr/>
        </p:nvSpPr>
        <p:spPr>
          <a:xfrm>
            <a:off x="4190510" y="1813349"/>
            <a:ext cx="79448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e-IL" altLang="en-US" dirty="0" smtClean="0"/>
              <a:t>מאיצים מסוגים שונים</a:t>
            </a:r>
            <a:endParaRPr lang="en-US" altLang="en-US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8"/>
          <a:srcRect l="6644" t="17774" r="62805" b="42864"/>
          <a:stretch/>
        </p:blipFill>
        <p:spPr>
          <a:xfrm>
            <a:off x="9771122" y="4332632"/>
            <a:ext cx="2364260" cy="1713472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 rotWithShape="1">
          <a:blip r:embed="rId9"/>
          <a:srcRect l="2895" t="16399" r="60128" b="58735"/>
          <a:stretch/>
        </p:blipFill>
        <p:spPr>
          <a:xfrm>
            <a:off x="7876419" y="4351423"/>
            <a:ext cx="1894703" cy="71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48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07" y="1901569"/>
            <a:ext cx="7817792" cy="4087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1532237"/>
            <a:ext cx="24878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/>
              <a:t>עם פתיל רועם</a:t>
            </a:r>
            <a:endParaRPr lang="he-IL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9003" y="2388973"/>
            <a:ext cx="8084143" cy="43839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22704" y="3403597"/>
            <a:ext cx="23331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/>
              <a:t>מטען ללא פתיל</a:t>
            </a:r>
            <a:endParaRPr lang="he-IL" dirty="0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826" y="78498"/>
            <a:ext cx="4460221" cy="231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6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graphicFrame>
        <p:nvGraphicFramePr>
          <p:cNvPr id="11" name="טבלה 10"/>
          <p:cNvGraphicFramePr>
            <a:graphicFrameLocks noGrp="1"/>
          </p:cNvGraphicFramePr>
          <p:nvPr>
            <p:extLst/>
          </p:nvPr>
        </p:nvGraphicFramePr>
        <p:xfrm>
          <a:off x="1470454" y="4612032"/>
          <a:ext cx="10287000" cy="211455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  <a:gridCol w="685800"/>
              </a:tblGrid>
              <a:tr h="190500">
                <a:tc gridSpan="15">
                  <a:txBody>
                    <a:bodyPr/>
                    <a:lstStyle/>
                    <a:p>
                      <a:pPr algn="ctr" rtl="1" fontAlgn="b"/>
                      <a:r>
                        <a:rPr lang="he-IL" sz="1100" u="none" strike="noStrike" dirty="0">
                          <a:effectLst/>
                        </a:rPr>
                        <a:t>מחצבת </a:t>
                      </a:r>
                      <a:r>
                        <a:rPr lang="he-IL" sz="1100" u="none" strike="noStrike" dirty="0" err="1">
                          <a:effectLst/>
                        </a:rPr>
                        <a:t>טרפטוני</a:t>
                      </a:r>
                      <a:endParaRPr lang="he-I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</a:tr>
              <a:tr h="200025">
                <a:tc gridSpan="6">
                  <a:txBody>
                    <a:bodyPr/>
                    <a:lstStyle/>
                    <a:p>
                      <a:pPr algn="ctr" rtl="1" fontAlgn="b"/>
                      <a:r>
                        <a:rPr lang="he-IL" sz="1100" u="none" strike="noStrike">
                          <a:effectLst/>
                        </a:rPr>
                        <a:t>קדח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 fontAlgn="b"/>
                      <a:r>
                        <a:rPr lang="he-IL" sz="1100" u="none" strike="noStrike">
                          <a:effectLst/>
                        </a:rPr>
                        <a:t>כללי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תבנית קידוח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 fontAlgn="b"/>
                      <a:r>
                        <a:rPr lang="he-IL" sz="1100" u="none" strike="noStrike">
                          <a:effectLst/>
                        </a:rPr>
                        <a:t>פאודר פקטור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קוטר קידוח "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 dirty="0">
                          <a:effectLst/>
                        </a:rPr>
                        <a:t>ק"ג למטר</a:t>
                      </a:r>
                      <a:endParaRPr lang="he-I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עומק קדח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מרחק לפנים החופשיות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סתימה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כמות לקדח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כמות קדחים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רמת סידוק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כמות מתוקנת לקדח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סה"כ לקטע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בין קדחים </a:t>
                      </a:r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בין שורות </a:t>
                      </a:r>
                      <a:r>
                        <a:rPr lang="en-US" sz="1100" u="none" strike="noStrike">
                          <a:effectLst/>
                        </a:rPr>
                        <a:t>V1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מטריצה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ק"ג/מ³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100" u="none" strike="noStrike">
                          <a:effectLst/>
                        </a:rPr>
                        <a:t>ק"ג/טון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3.5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4.96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2.8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2.7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26.31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39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1.2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31.57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1231.08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2.8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67.2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0.47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0.21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3.5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4.96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17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3.6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3.5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67.00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41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1.2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80.40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3296.57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3.6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3.4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208.08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0.39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0.18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3.5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4.96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20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3.6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3.5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81.89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15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1.2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98.27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1474.08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3.6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3.4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244.8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0.40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0.18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3.5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4.96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22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3.6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3.5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91.82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55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1.2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110.18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6060.09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3.6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3.4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269.28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0.41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0.19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100" u="none" strike="noStrike">
                          <a:effectLst/>
                        </a:rPr>
                        <a:t> </a:t>
                      </a:r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100" u="none" strike="noStrike">
                          <a:effectLst/>
                        </a:rPr>
                        <a:t>12061.81</a:t>
                      </a:r>
                      <a:endParaRPr lang="he-IL" sz="1100" b="0" i="0" u="none" strike="noStrike">
                        <a:solidFill>
                          <a:srgbClr val="0061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endParaRPr lang="he-IL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2" name="תיבת טקסט 1">
            <a:extLst>
              <a:ext uri="{FF2B5EF4-FFF2-40B4-BE49-F238E27FC236}">
                <a16:creationId xmlns:a16="http://schemas.microsoft.com/office/drawing/2014/main" xmlns="" id="{C5F8BAE1-0BF8-455B-80F7-0D17317160B1}"/>
              </a:ext>
            </a:extLst>
          </p:cNvPr>
          <p:cNvSpPr txBox="1"/>
          <p:nvPr/>
        </p:nvSpPr>
        <p:spPr>
          <a:xfrm>
            <a:off x="33859" y="767291"/>
            <a:ext cx="12158141" cy="43499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0" i="0" u="sng" dirty="0" smtClean="0">
                <a:solidFill>
                  <a:srgbClr val="0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מחצבה:</a:t>
            </a:r>
          </a:p>
          <a:p>
            <a:r>
              <a:rPr lang="he-IL" sz="1600" b="0" i="0" dirty="0" smtClean="0">
                <a:solidFill>
                  <a:srgbClr val="0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תקנות 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הבטיחות בעבודה (מחצבות-אבן), תשכ"ה-1965</a:t>
            </a:r>
          </a:p>
          <a:p>
            <a:r>
              <a:rPr lang="he-IL" sz="1600" b="0" i="0" dirty="0">
                <a:solidFill>
                  <a:srgbClr val="0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"מחצבת אבן" – מחצבה שבה מתנהל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חיצוב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FrankRuehl" panose="020E0503060101010101" pitchFamily="34" charset="-79"/>
                <a:cs typeface="FrankRuehl" panose="020E0503060101010101" pitchFamily="34" charset="-79"/>
              </a:rPr>
              <a:t> על פני הקרקע, למעט מחצבה כאמור בה מפיקים חלוקים, חול או חרסית</a:t>
            </a:r>
          </a:p>
          <a:p>
            <a:pPr marL="0" marR="720090" algn="r" rtl="1">
              <a:spcBef>
                <a:spcPts val="360"/>
              </a:spcBef>
              <a:spcAft>
                <a:spcPts val="0"/>
              </a:spcAft>
            </a:pPr>
            <a:r>
              <a:rPr lang="he-IL" sz="1600" b="1" i="0" dirty="0">
                <a:effectLst/>
                <a:latin typeface="Times New Roman" panose="02020603050405020304" pitchFamily="18" charset="0"/>
                <a:cs typeface="Time New Roman"/>
              </a:rPr>
              <a:t>גובה קיר </a:t>
            </a:r>
            <a:r>
              <a:rPr lang="he-IL" sz="1600" b="1" i="0" dirty="0" err="1">
                <a:effectLst/>
                <a:latin typeface="Times New Roman" panose="02020603050405020304" pitchFamily="18" charset="0"/>
                <a:cs typeface="Time New Roman"/>
              </a:rPr>
              <a:t>החיצוב</a:t>
            </a:r>
            <a:r>
              <a:rPr lang="he-IL" sz="1600" b="1" i="0" dirty="0">
                <a:effectLst/>
                <a:latin typeface="Times New Roman" panose="02020603050405020304" pitchFamily="18" charset="0"/>
                <a:cs typeface="Time New Roman"/>
              </a:rPr>
              <a:t>, מדרגות ודרכי הגישה אליהם </a:t>
            </a:r>
            <a:r>
              <a:rPr lang="he-IL" sz="1600" dirty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*</a:t>
            </a:r>
            <a:endParaRPr lang="he-IL" sz="1600" b="0" i="0" dirty="0">
              <a:effectLst/>
              <a:latin typeface="Times New Roman" panose="02020603050405020304" pitchFamily="18" charset="0"/>
            </a:endParaRPr>
          </a:p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1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Miriam" panose="020B0502050101010101" pitchFamily="34" charset="-79"/>
              </a:rPr>
              <a:t>-.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Miriam" panose="020B0502050101010101" pitchFamily="34" charset="-79"/>
              </a:rPr>
              <a:t>   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(א) לא ייפתח קרקע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לחיצוב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 במחצבת-אבן באופן שגובה קיר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החיצוב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 יעלה על 15 מטר, אלא אם יותקנו ויוחזקו בו מדרגה או מדרגות נאותות.</a:t>
            </a:r>
            <a:endParaRPr lang="he-IL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           (ב)  רוחב מדרגה בקיר </a:t>
            </a:r>
            <a:r>
              <a:rPr lang="he-IL" sz="16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חיצוב</a:t>
            </a:r>
            <a:r>
              <a:rPr lang="he-IL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 יהיה כלהלן –</a:t>
            </a:r>
            <a:endParaRPr lang="he-IL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648335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(1)   עובדים בלי ציוד ממונע נייד, יהיה רוחב המדרגה מספיק כדי להבטיח בטיחותם של עובדים בתנועתם ועבודתם, ובלבד שהרוחב לא יהיה פחות מ-3 מטר;</a:t>
            </a:r>
            <a:endParaRPr lang="he-IL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648335" marR="720090" algn="just" rtl="1">
              <a:spcBef>
                <a:spcPts val="360"/>
              </a:spcBef>
              <a:spcAft>
                <a:spcPts val="0"/>
              </a:spcAft>
            </a:pPr>
            <a:r>
              <a:rPr lang="he-IL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FrankRuehl" panose="020E0503060101010101" pitchFamily="34" charset="-79"/>
              </a:rPr>
              <a:t>(2)   משתמשים בציוד ממונע נייד, יהיה רוחב המדרגה מספיק כדי להבטיח תנועה ופעולה ללא סכנה של הציוד האמור ובטיחותם של העובדים לצדו, ובלבד שהרוחב לא יהיה פחות מ-10 מטר.</a:t>
            </a:r>
            <a:endParaRPr lang="he-IL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he-IL" sz="1600" dirty="0" smtClean="0">
                <a:solidFill>
                  <a:srgbClr val="00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אפיון </a:t>
            </a:r>
            <a:r>
              <a:rPr lang="he-IL" sz="1600" dirty="0">
                <a:solidFill>
                  <a:srgbClr val="00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– שטח פתוח, כמות כלים גבוהה(תנועת משאיות וכלי </a:t>
            </a:r>
            <a:r>
              <a:rPr lang="he-IL" sz="1600" dirty="0" err="1">
                <a:solidFill>
                  <a:srgbClr val="00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צמ"ה</a:t>
            </a:r>
            <a:r>
              <a:rPr lang="he-IL" sz="1600" dirty="0">
                <a:solidFill>
                  <a:srgbClr val="00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), נוכחות של מספר רב של גורמי חוץ, שטח גדול שמושפע/משפיע מ/אל אזור הפיצוץ.</a:t>
            </a:r>
          </a:p>
          <a:p>
            <a:r>
              <a:rPr lang="he-IL" sz="1600" dirty="0">
                <a:solidFill>
                  <a:srgbClr val="00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אפיון ביצוע – מספר קדחים: (עשרות עד מאות, בשורה אחת או מספר שורות).</a:t>
            </a:r>
          </a:p>
          <a:p>
            <a:r>
              <a:rPr lang="he-IL" sz="1600" dirty="0">
                <a:solidFill>
                  <a:srgbClr val="00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                       עומק קידוח: מטרים בודדים עד כ 16.5/17 מטר  </a:t>
            </a:r>
            <a:r>
              <a:rPr lang="he-IL" sz="1600" dirty="0">
                <a:solidFill>
                  <a:srgbClr val="FF0000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*  .</a:t>
            </a:r>
          </a:p>
          <a:p>
            <a:r>
              <a:rPr lang="he-IL" sz="1600" dirty="0">
                <a:latin typeface="FrankRuehl" panose="020E0503060101010101" pitchFamily="34" charset="-79"/>
                <a:cs typeface="FrankRuehl" panose="020E0503060101010101" pitchFamily="34" charset="-79"/>
              </a:rPr>
              <a:t>                       קוטר קידוח: "3.5 – "5.5  לרוב, ישנם מחצבות שמשתמשות בקטרים גדולים יותר.</a:t>
            </a:r>
          </a:p>
          <a:p>
            <a:r>
              <a:rPr lang="he-IL" sz="1600" dirty="0">
                <a:latin typeface="FrankRuehl" panose="020E0503060101010101" pitchFamily="34" charset="-79"/>
                <a:cs typeface="FrankRuehl" panose="020E0503060101010101" pitchFamily="34" charset="-79"/>
              </a:rPr>
              <a:t>                       "פנים חופשיות" – </a:t>
            </a:r>
            <a:r>
              <a:rPr lang="en-US" sz="1600" dirty="0">
                <a:latin typeface="FrankRuehl" panose="020E0503060101010101" pitchFamily="34" charset="-79"/>
                <a:cs typeface="FrankRuehl" panose="020E0503060101010101" pitchFamily="34" charset="-79"/>
              </a:rPr>
              <a:t>FACE  </a:t>
            </a:r>
            <a:r>
              <a:rPr lang="he-IL" sz="1600" dirty="0">
                <a:latin typeface="FrankRuehl" panose="020E0503060101010101" pitchFamily="34" charset="-79"/>
                <a:cs typeface="FrankRuehl" panose="020E0503060101010101" pitchFamily="34" charset="-79"/>
              </a:rPr>
              <a:t> , ברוב המקרים למעט פתיחת מפלס הפיצוץ יעשה כשיש לפחות צד אחד של פנים חופשיות </a:t>
            </a:r>
          </a:p>
          <a:p>
            <a:endParaRPr lang="he-IL" sz="16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r>
              <a:rPr lang="he-IL" sz="1600" dirty="0">
                <a:latin typeface="FrankRuehl" panose="020E0503060101010101" pitchFamily="34" charset="-79"/>
                <a:cs typeface="FrankRuehl" panose="020E0503060101010101" pitchFamily="34" charset="-79"/>
              </a:rPr>
              <a:t>                        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143082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9" name="WhatsApp Video 2021-01-04 at 11.56.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35695"/>
          <a:stretch/>
        </p:blipFill>
        <p:spPr>
          <a:xfrm rot="5400000">
            <a:off x="1742036" y="1195342"/>
            <a:ext cx="5473831" cy="4681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058333"/>
            <a:ext cx="12192000" cy="30162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u="sng" dirty="0" smtClean="0"/>
              <a:t>מחצבה:</a:t>
            </a:r>
          </a:p>
          <a:p>
            <a:r>
              <a:rPr lang="he-IL" sz="1400" dirty="0" smtClean="0"/>
              <a:t>ברוב המקרים מאפשר לבצע פיצוצים לפי תכנון בסיס בהתאם לנתוני המקום</a:t>
            </a:r>
          </a:p>
          <a:p>
            <a:r>
              <a:rPr lang="he-IL" sz="1400" dirty="0" smtClean="0"/>
              <a:t>ללא שינוי משמעותי במטריצת קידוח, </a:t>
            </a:r>
            <a:r>
              <a:rPr lang="he-IL" sz="1400" dirty="0" err="1" smtClean="0"/>
              <a:t>פאודר</a:t>
            </a:r>
            <a:r>
              <a:rPr lang="he-IL" sz="1400" dirty="0" smtClean="0"/>
              <a:t> פקטור * (למעט מחצבות  שבהם </a:t>
            </a:r>
          </a:p>
          <a:p>
            <a:r>
              <a:rPr lang="he-IL" sz="1400" dirty="0" smtClean="0"/>
              <a:t>יותר מסוג סלע אחד למשל - חנתון). </a:t>
            </a:r>
          </a:p>
          <a:p>
            <a:r>
              <a:rPr lang="he-IL" sz="1400" dirty="0" smtClean="0"/>
              <a:t>תרום טעינה - תקשורת עם הקודח, מדידה ובדיקת הקדחים, בדיקת אזור </a:t>
            </a:r>
          </a:p>
          <a:p>
            <a:r>
              <a:rPr lang="he-IL" sz="1400" dirty="0" smtClean="0"/>
              <a:t>הפיצוץ לאיתור </a:t>
            </a:r>
            <a:r>
              <a:rPr lang="he-IL" sz="1400" dirty="0" err="1" smtClean="0"/>
              <a:t>נתב"ים</a:t>
            </a:r>
            <a:r>
              <a:rPr lang="he-IL" sz="1400" dirty="0" smtClean="0"/>
              <a:t> וגורמים המשפיעים על תהליך הטעינה.</a:t>
            </a:r>
          </a:p>
          <a:p>
            <a:r>
              <a:rPr lang="he-IL" sz="1400" dirty="0" smtClean="0"/>
              <a:t>טעינה - ווידוא התאמה לתוכנית , בקרת ביצוע , טיפול בחריגים, בדיקה כפולה.</a:t>
            </a:r>
          </a:p>
          <a:p>
            <a:r>
              <a:rPr lang="he-IL" sz="1400" dirty="0" smtClean="0"/>
              <a:t>פיצוץ - ווידוא שטח נקי מאנשים וציוד, ווידוא חסימות ותצפיות, אישור הפעלה,</a:t>
            </a:r>
          </a:p>
          <a:p>
            <a:r>
              <a:rPr lang="he-IL" sz="1400" dirty="0" smtClean="0"/>
              <a:t>בדיקה - בטיחותית , תוצאה רצויה (שינוי </a:t>
            </a:r>
            <a:r>
              <a:rPr lang="he-IL" sz="1400" dirty="0" err="1" smtClean="0"/>
              <a:t>תוכנית</a:t>
            </a:r>
            <a:r>
              <a:rPr lang="he-IL" sz="1400" dirty="0" smtClean="0"/>
              <a:t> להמשך פיצוצים), השפעה על השטח מבחינת תכנון להמשך.</a:t>
            </a:r>
          </a:p>
          <a:p>
            <a:r>
              <a:rPr lang="he-IL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1400" dirty="0" smtClean="0"/>
          </a:p>
          <a:p>
            <a:endParaRPr lang="he-IL" sz="1400" dirty="0" smtClean="0"/>
          </a:p>
          <a:p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800" y="3335866"/>
            <a:ext cx="4986866" cy="35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1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26" y="791064"/>
            <a:ext cx="1931850" cy="92906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934" y="137348"/>
            <a:ext cx="6424354" cy="258256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9" y="1950791"/>
            <a:ext cx="5542671" cy="3296006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8637" y="2932670"/>
            <a:ext cx="4283677" cy="35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44472"/>
            <a:ext cx="12192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 smtClean="0"/>
              <a:t>נושאים</a:t>
            </a:r>
            <a:endParaRPr lang="he-IL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90054" y="1021492"/>
            <a:ext cx="630194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1- תקנות (תחיקה בנושא חומרי נפץ).</a:t>
            </a:r>
          </a:p>
          <a:p>
            <a:r>
              <a:rPr lang="he-IL" dirty="0" smtClean="0"/>
              <a:t>2- רכיבי שרשרת הניפוץ, נפץ , תחל ( </a:t>
            </a:r>
            <a:r>
              <a:rPr lang="en-US" dirty="0" smtClean="0"/>
              <a:t>primer </a:t>
            </a:r>
            <a:r>
              <a:rPr lang="he-IL" dirty="0" smtClean="0"/>
              <a:t>, </a:t>
            </a:r>
            <a:r>
              <a:rPr lang="en-US" dirty="0" smtClean="0"/>
              <a:t>buster</a:t>
            </a:r>
            <a:r>
              <a:rPr lang="he-IL" dirty="0" smtClean="0"/>
              <a:t>)חומר עיקרי.</a:t>
            </a:r>
          </a:p>
          <a:p>
            <a:r>
              <a:rPr lang="he-IL" dirty="0" smtClean="0"/>
              <a:t>2- ייזום חומרי נפץ, שיטות יזום שונות, מערכות </a:t>
            </a:r>
            <a:r>
              <a:rPr lang="he-IL" dirty="0" err="1" smtClean="0"/>
              <a:t>ייזימה</a:t>
            </a:r>
            <a:r>
              <a:rPr lang="he-IL" dirty="0" smtClean="0"/>
              <a:t> (פצץ).</a:t>
            </a:r>
          </a:p>
          <a:p>
            <a:r>
              <a:rPr lang="he-IL" dirty="0" smtClean="0"/>
              <a:t>3- תכנון פיצוץ</a:t>
            </a:r>
            <a:endParaRPr lang="he-IL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4"/>
          <a:srcRect l="35405" t="28468" r="35879" b="38138"/>
          <a:stretch/>
        </p:blipFill>
        <p:spPr>
          <a:xfrm>
            <a:off x="465695" y="2224216"/>
            <a:ext cx="3501081" cy="229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70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sp>
        <p:nvSpPr>
          <p:cNvPr id="23" name="Rounded Rectangular Callout 9">
            <a:extLst>
              <a:ext uri="{FF2B5EF4-FFF2-40B4-BE49-F238E27FC236}">
                <a16:creationId xmlns="" xmlns:a16="http://schemas.microsoft.com/office/drawing/2014/main" id="{79B821FE-3B7F-42DB-B96E-6D3DE99CD777}"/>
              </a:ext>
            </a:extLst>
          </p:cNvPr>
          <p:cNvSpPr/>
          <p:nvPr/>
        </p:nvSpPr>
        <p:spPr>
          <a:xfrm>
            <a:off x="2539117" y="680346"/>
            <a:ext cx="1399143" cy="1115314"/>
          </a:xfrm>
          <a:prstGeom prst="wedgeRoundRectCallout">
            <a:avLst>
              <a:gd name="adj1" fmla="val 113803"/>
              <a:gd name="adj2" fmla="val -33803"/>
              <a:gd name="adj3" fmla="val 16667"/>
            </a:avLst>
          </a:prstGeom>
          <a:solidFill>
            <a:srgbClr val="FFFFFF">
              <a:alpha val="4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he-IL" altLang="en-US" dirty="0"/>
              <a:t>אמוניום ניטרט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ounded Rectangular Callout 34">
            <a:extLst>
              <a:ext uri="{FF2B5EF4-FFF2-40B4-BE49-F238E27FC236}">
                <a16:creationId xmlns="" xmlns:a16="http://schemas.microsoft.com/office/drawing/2014/main" id="{A99D79A6-8650-43A5-B6E9-A325A0D29F35}"/>
              </a:ext>
            </a:extLst>
          </p:cNvPr>
          <p:cNvSpPr/>
          <p:nvPr/>
        </p:nvSpPr>
        <p:spPr>
          <a:xfrm>
            <a:off x="4511668" y="635959"/>
            <a:ext cx="1399143" cy="1115314"/>
          </a:xfrm>
          <a:prstGeom prst="wedgeRoundRectCallout">
            <a:avLst>
              <a:gd name="adj1" fmla="val -98925"/>
              <a:gd name="adj2" fmla="val -183346"/>
              <a:gd name="adj3" fmla="val 16667"/>
            </a:avLst>
          </a:prstGeom>
          <a:solidFill>
            <a:srgbClr val="FFFFFF">
              <a:alpha val="4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סולר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="" xmlns:a16="http://schemas.microsoft.com/office/drawing/2014/main" id="{0DB5487B-9E71-42B0-A593-A8432127A6C3}"/>
              </a:ext>
            </a:extLst>
          </p:cNvPr>
          <p:cNvSpPr/>
          <p:nvPr/>
        </p:nvSpPr>
        <p:spPr>
          <a:xfrm>
            <a:off x="1999568" y="1448970"/>
            <a:ext cx="21675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altLang="en-US" sz="2800" dirty="0"/>
              <a:t> (</a:t>
            </a:r>
            <a:r>
              <a:rPr lang="en-US" altLang="he-IL" sz="2800" dirty="0"/>
              <a:t>NH</a:t>
            </a:r>
            <a:r>
              <a:rPr lang="en-US" altLang="he-IL" sz="2800" baseline="-25000" dirty="0"/>
              <a:t>4</a:t>
            </a:r>
            <a:r>
              <a:rPr lang="en-US" altLang="he-IL" sz="2800" baseline="30000" dirty="0"/>
              <a:t>+</a:t>
            </a:r>
            <a:r>
              <a:rPr lang="en-US" altLang="he-IL" sz="2800" dirty="0"/>
              <a:t>NO</a:t>
            </a:r>
            <a:r>
              <a:rPr lang="en-US" altLang="he-IL" sz="2800" baseline="-25000" dirty="0"/>
              <a:t>3</a:t>
            </a:r>
            <a:r>
              <a:rPr lang="en-US" altLang="he-IL" sz="2800" baseline="30000" dirty="0"/>
              <a:t>-</a:t>
            </a:r>
            <a:r>
              <a:rPr lang="en-US" altLang="he-IL" sz="2800" dirty="0"/>
              <a:t>)</a:t>
            </a:r>
          </a:p>
          <a:p>
            <a:pPr algn="ctr"/>
            <a:r>
              <a:rPr lang="en-US" sz="4400" b="1" spc="-15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94%</a:t>
            </a:r>
            <a:endParaRPr lang="en-US" sz="4400" b="1" spc="-150" dirty="0"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26" name="Rectangle 35">
            <a:extLst>
              <a:ext uri="{FF2B5EF4-FFF2-40B4-BE49-F238E27FC236}">
                <a16:creationId xmlns="" xmlns:a16="http://schemas.microsoft.com/office/drawing/2014/main" id="{21CFCBDA-FD65-4639-865F-9161568AEF25}"/>
              </a:ext>
            </a:extLst>
          </p:cNvPr>
          <p:cNvSpPr/>
          <p:nvPr/>
        </p:nvSpPr>
        <p:spPr>
          <a:xfrm>
            <a:off x="4395821" y="1448969"/>
            <a:ext cx="14446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dirty="0"/>
              <a:t>(</a:t>
            </a:r>
            <a:r>
              <a:rPr lang="en-US" altLang="he-IL" sz="2800" dirty="0" err="1"/>
              <a:t>CnHm</a:t>
            </a:r>
            <a:r>
              <a:rPr lang="en-US" altLang="he-IL" sz="2800" dirty="0"/>
              <a:t>)</a:t>
            </a:r>
            <a:endParaRPr lang="en-US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sz="4400" b="1" spc="-15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6%</a:t>
            </a:r>
            <a:endParaRPr lang="en-US" sz="4400" b="1" spc="-150" dirty="0"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27" name="תמונה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1" y="1238003"/>
            <a:ext cx="2312564" cy="2076588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0" y="3314591"/>
            <a:ext cx="5057574" cy="2333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7348"/>
            <a:ext cx="12192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אנפו – </a:t>
            </a:r>
            <a:r>
              <a:rPr lang="en-US" dirty="0" err="1" smtClean="0"/>
              <a:t>anfo</a:t>
            </a:r>
            <a:r>
              <a:rPr lang="he-IL" dirty="0" smtClean="0"/>
              <a:t> :אמוניום ניטרט </a:t>
            </a:r>
            <a:r>
              <a:rPr lang="he-IL" dirty="0" err="1" smtClean="0"/>
              <a:t>פיולד</a:t>
            </a:r>
            <a:r>
              <a:rPr lang="he-IL" dirty="0" smtClean="0"/>
              <a:t> </a:t>
            </a:r>
            <a:r>
              <a:rPr lang="he-IL" dirty="0" err="1" smtClean="0"/>
              <a:t>אויל</a:t>
            </a:r>
            <a:r>
              <a:rPr lang="he-IL" dirty="0" smtClean="0"/>
              <a:t> ( חומר גרגרי (</a:t>
            </a:r>
            <a:r>
              <a:rPr lang="he-IL" dirty="0" err="1" smtClean="0"/>
              <a:t>פרילים</a:t>
            </a:r>
            <a:r>
              <a:rPr lang="he-IL" dirty="0" smtClean="0"/>
              <a:t>) מאופיין בצבע ורוד, ריח סולר (6% - משקלי).</a:t>
            </a:r>
          </a:p>
          <a:p>
            <a:r>
              <a:rPr lang="he-IL" dirty="0" smtClean="0"/>
              <a:t> אנפו הינו היגרוסקופי ובמגע עם מים הוא מאבד את תכונות הנפיצות (המסת אמוניום ניטרט )</a:t>
            </a:r>
            <a:endParaRPr lang="he-IL" dirty="0"/>
          </a:p>
        </p:txBody>
      </p:sp>
      <p:sp>
        <p:nvSpPr>
          <p:cNvPr id="30" name="מלבן 29"/>
          <p:cNvSpPr/>
          <p:nvPr/>
        </p:nvSpPr>
        <p:spPr>
          <a:xfrm>
            <a:off x="2380735" y="783679"/>
            <a:ext cx="3344562" cy="201718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1" name="תמונה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39" y="4580891"/>
            <a:ext cx="2571750" cy="1771650"/>
          </a:xfrm>
          <a:prstGeom prst="rect">
            <a:avLst/>
          </a:prstGeom>
        </p:spPr>
      </p:pic>
      <p:pic>
        <p:nvPicPr>
          <p:cNvPr id="32" name="תמונה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96"/>
          <a:stretch/>
        </p:blipFill>
        <p:spPr>
          <a:xfrm>
            <a:off x="8302542" y="3594453"/>
            <a:ext cx="3798841" cy="3171846"/>
          </a:xfrm>
          <a:prstGeom prst="rect">
            <a:avLst/>
          </a:prstGeom>
        </p:spPr>
      </p:pic>
      <p:pic>
        <p:nvPicPr>
          <p:cNvPr id="33" name="תמונה 32"/>
          <p:cNvPicPr>
            <a:picLocks noChangeAspect="1"/>
          </p:cNvPicPr>
          <p:nvPr/>
        </p:nvPicPr>
        <p:blipFill rotWithShape="1">
          <a:blip r:embed="rId8"/>
          <a:srcRect l="6149" t="14775" r="62770" b="64443"/>
          <a:stretch/>
        </p:blipFill>
        <p:spPr>
          <a:xfrm>
            <a:off x="8297047" y="2040025"/>
            <a:ext cx="3789406" cy="142514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725297" y="1515762"/>
            <a:ext cx="63760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דוגמאות נוספות </a:t>
            </a:r>
            <a:r>
              <a:rPr lang="he-IL" dirty="0" err="1" smtClean="0"/>
              <a:t>לחנ"מ</a:t>
            </a:r>
            <a:r>
              <a:rPr lang="he-IL" dirty="0" smtClean="0"/>
              <a:t> עיקרי</a:t>
            </a:r>
            <a:endParaRPr lang="he-IL" dirty="0"/>
          </a:p>
        </p:txBody>
      </p:sp>
      <p:sp>
        <p:nvSpPr>
          <p:cNvPr id="35" name="TextBox 34"/>
          <p:cNvSpPr txBox="1"/>
          <p:nvPr/>
        </p:nvSpPr>
        <p:spPr>
          <a:xfrm>
            <a:off x="4914677" y="3889361"/>
            <a:ext cx="2581756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9900" dirty="0" smtClean="0"/>
              <a:t>?</a:t>
            </a:r>
            <a:endParaRPr lang="he-IL" sz="19900" dirty="0"/>
          </a:p>
        </p:txBody>
      </p:sp>
    </p:spTree>
    <p:extLst>
      <p:ext uri="{BB962C8B-B14F-4D97-AF65-F5344CB8AC3E}">
        <p14:creationId xmlns:p14="http://schemas.microsoft.com/office/powerpoint/2010/main" val="377649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/>
          <a:srcRect l="32973" t="17898" r="38243" b="7748"/>
          <a:stretch/>
        </p:blipFill>
        <p:spPr>
          <a:xfrm>
            <a:off x="7185047" y="0"/>
            <a:ext cx="4660195" cy="677150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/>
          <a:srcRect l="35203" t="16937" r="36013" b="9189"/>
          <a:stretch/>
        </p:blipFill>
        <p:spPr>
          <a:xfrm>
            <a:off x="2408199" y="102970"/>
            <a:ext cx="4679092" cy="6755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sp>
        <p:nvSpPr>
          <p:cNvPr id="11" name="מלבן 10"/>
          <p:cNvSpPr/>
          <p:nvPr/>
        </p:nvSpPr>
        <p:spPr>
          <a:xfrm>
            <a:off x="7185047" y="5313405"/>
            <a:ext cx="3960748" cy="4777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148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קבוצה 15"/>
          <p:cNvGrpSpPr/>
          <p:nvPr/>
        </p:nvGrpSpPr>
        <p:grpSpPr>
          <a:xfrm>
            <a:off x="3155619" y="766119"/>
            <a:ext cx="8961445" cy="4267202"/>
            <a:chOff x="3229761" y="1359245"/>
            <a:chExt cx="8961445" cy="4267202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 rotWithShape="1">
            <a:blip r:embed="rId2"/>
            <a:srcRect l="33513" t="48769" r="38041" b="45706"/>
            <a:stretch/>
          </p:blipFill>
          <p:spPr>
            <a:xfrm>
              <a:off x="3609081" y="1359245"/>
              <a:ext cx="8368736" cy="914400"/>
            </a:xfrm>
            <a:prstGeom prst="rect">
              <a:avLst/>
            </a:prstGeom>
          </p:spPr>
        </p:pic>
        <p:pic>
          <p:nvPicPr>
            <p:cNvPr id="5" name="תמונה 4"/>
            <p:cNvPicPr>
              <a:picLocks noChangeAspect="1"/>
            </p:cNvPicPr>
            <p:nvPr/>
          </p:nvPicPr>
          <p:blipFill rotWithShape="1">
            <a:blip r:embed="rId3"/>
            <a:srcRect l="39436" t="41922" r="36149" b="49670"/>
            <a:stretch/>
          </p:blipFill>
          <p:spPr>
            <a:xfrm>
              <a:off x="3800212" y="2273645"/>
              <a:ext cx="7049017" cy="1365526"/>
            </a:xfrm>
            <a:prstGeom prst="rect">
              <a:avLst/>
            </a:prstGeom>
          </p:spPr>
        </p:pic>
        <p:pic>
          <p:nvPicPr>
            <p:cNvPr id="6" name="תמונה 5"/>
            <p:cNvPicPr>
              <a:picLocks noChangeAspect="1"/>
            </p:cNvPicPr>
            <p:nvPr/>
          </p:nvPicPr>
          <p:blipFill rotWithShape="1">
            <a:blip r:embed="rId3"/>
            <a:srcRect l="34865" t="41922" r="60630" b="54670"/>
            <a:stretch/>
          </p:blipFill>
          <p:spPr>
            <a:xfrm>
              <a:off x="10709183" y="2273645"/>
              <a:ext cx="1300787" cy="553560"/>
            </a:xfrm>
            <a:prstGeom prst="rect">
              <a:avLst/>
            </a:prstGeom>
          </p:spPr>
        </p:pic>
        <p:pic>
          <p:nvPicPr>
            <p:cNvPr id="7" name="תמונה 6"/>
            <p:cNvPicPr>
              <a:picLocks noChangeAspect="1"/>
            </p:cNvPicPr>
            <p:nvPr/>
          </p:nvPicPr>
          <p:blipFill rotWithShape="1">
            <a:blip r:embed="rId4"/>
            <a:srcRect l="40106" t="17417" r="35879" b="78258"/>
            <a:stretch/>
          </p:blipFill>
          <p:spPr>
            <a:xfrm>
              <a:off x="3976381" y="4924276"/>
              <a:ext cx="6930513" cy="702171"/>
            </a:xfrm>
            <a:prstGeom prst="rect">
              <a:avLst/>
            </a:prstGeom>
          </p:spPr>
        </p:pic>
        <p:pic>
          <p:nvPicPr>
            <p:cNvPr id="9" name="תמונה 8"/>
            <p:cNvPicPr>
              <a:picLocks noChangeAspect="1"/>
            </p:cNvPicPr>
            <p:nvPr/>
          </p:nvPicPr>
          <p:blipFill rotWithShape="1">
            <a:blip r:embed="rId4"/>
            <a:srcRect l="34864" t="17417" r="60226" b="78258"/>
            <a:stretch/>
          </p:blipFill>
          <p:spPr>
            <a:xfrm>
              <a:off x="10721109" y="4924275"/>
              <a:ext cx="1416982" cy="702171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 rotWithShape="1">
            <a:blip r:embed="rId5"/>
            <a:srcRect l="34274" t="54173" r="37500" b="39635"/>
            <a:stretch/>
          </p:blipFill>
          <p:spPr>
            <a:xfrm>
              <a:off x="3229761" y="3639170"/>
              <a:ext cx="8961445" cy="1105825"/>
            </a:xfrm>
            <a:prstGeom prst="rect">
              <a:avLst/>
            </a:prstGeom>
          </p:spPr>
        </p:pic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4" y="152736"/>
            <a:ext cx="121912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תקנות קשורות לנפצים: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26973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קבוצה 13"/>
          <p:cNvGrpSpPr/>
          <p:nvPr/>
        </p:nvGrpSpPr>
        <p:grpSpPr>
          <a:xfrm>
            <a:off x="3731737" y="502510"/>
            <a:ext cx="8303741" cy="6277233"/>
            <a:chOff x="3888259" y="123566"/>
            <a:chExt cx="8303741" cy="6578728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 rotWithShape="1">
            <a:blip r:embed="rId2"/>
            <a:srcRect l="39716" t="33891" r="35879" b="46245"/>
            <a:stretch/>
          </p:blipFill>
          <p:spPr>
            <a:xfrm>
              <a:off x="3888259" y="123566"/>
              <a:ext cx="6960970" cy="3187065"/>
            </a:xfrm>
            <a:prstGeom prst="rect">
              <a:avLst/>
            </a:prstGeom>
          </p:spPr>
        </p:pic>
        <p:pic>
          <p:nvPicPr>
            <p:cNvPr id="5" name="תמונה 4"/>
            <p:cNvPicPr>
              <a:picLocks noChangeAspect="1"/>
            </p:cNvPicPr>
            <p:nvPr/>
          </p:nvPicPr>
          <p:blipFill rotWithShape="1">
            <a:blip r:embed="rId2"/>
            <a:srcRect l="36632" t="33891" r="60574" b="64138"/>
            <a:stretch/>
          </p:blipFill>
          <p:spPr>
            <a:xfrm>
              <a:off x="11124015" y="205946"/>
              <a:ext cx="796955" cy="316150"/>
            </a:xfrm>
            <a:prstGeom prst="rect">
              <a:avLst/>
            </a:prstGeom>
          </p:spPr>
        </p:pic>
        <p:pic>
          <p:nvPicPr>
            <p:cNvPr id="6" name="תמונה 5"/>
            <p:cNvPicPr>
              <a:picLocks noChangeAspect="1"/>
            </p:cNvPicPr>
            <p:nvPr/>
          </p:nvPicPr>
          <p:blipFill rotWithShape="1">
            <a:blip r:embed="rId3"/>
            <a:srcRect l="39925" t="48408" r="36554" b="44024"/>
            <a:stretch/>
          </p:blipFill>
          <p:spPr>
            <a:xfrm>
              <a:off x="3967993" y="3426940"/>
              <a:ext cx="6782387" cy="1227437"/>
            </a:xfrm>
            <a:prstGeom prst="rect">
              <a:avLst/>
            </a:prstGeom>
          </p:spPr>
        </p:pic>
        <p:pic>
          <p:nvPicPr>
            <p:cNvPr id="7" name="תמונה 6"/>
            <p:cNvPicPr>
              <a:picLocks noChangeAspect="1"/>
            </p:cNvPicPr>
            <p:nvPr/>
          </p:nvPicPr>
          <p:blipFill rotWithShape="1">
            <a:blip r:embed="rId3"/>
            <a:srcRect l="35736" t="48408" r="60569" b="49041"/>
            <a:stretch/>
          </p:blipFill>
          <p:spPr>
            <a:xfrm>
              <a:off x="10849229" y="3426940"/>
              <a:ext cx="1065401" cy="413710"/>
            </a:xfrm>
            <a:prstGeom prst="rect">
              <a:avLst/>
            </a:prstGeom>
          </p:spPr>
        </p:pic>
        <p:pic>
          <p:nvPicPr>
            <p:cNvPr id="8" name="תמונה 7"/>
            <p:cNvPicPr>
              <a:picLocks noChangeAspect="1"/>
            </p:cNvPicPr>
            <p:nvPr/>
          </p:nvPicPr>
          <p:blipFill rotWithShape="1">
            <a:blip r:embed="rId4"/>
            <a:srcRect l="42770" t="43699" r="36149" b="52312"/>
            <a:stretch/>
          </p:blipFill>
          <p:spPr>
            <a:xfrm>
              <a:off x="4426482" y="4770686"/>
              <a:ext cx="7765518" cy="826565"/>
            </a:xfrm>
            <a:prstGeom prst="rect">
              <a:avLst/>
            </a:prstGeom>
          </p:spPr>
        </p:pic>
        <p:pic>
          <p:nvPicPr>
            <p:cNvPr id="9" name="תמונה 8"/>
            <p:cNvPicPr>
              <a:picLocks noChangeAspect="1"/>
            </p:cNvPicPr>
            <p:nvPr/>
          </p:nvPicPr>
          <p:blipFill rotWithShape="1">
            <a:blip r:embed="rId5"/>
            <a:srcRect l="34582" t="47207" r="41622" b="46426"/>
            <a:stretch/>
          </p:blipFill>
          <p:spPr>
            <a:xfrm>
              <a:off x="3942826" y="5677825"/>
              <a:ext cx="6807554" cy="1024469"/>
            </a:xfrm>
            <a:prstGeom prst="rect">
              <a:avLst/>
            </a:prstGeom>
          </p:spPr>
        </p:pic>
        <p:pic>
          <p:nvPicPr>
            <p:cNvPr id="10" name="תמונה 9"/>
            <p:cNvPicPr>
              <a:picLocks noChangeAspect="1"/>
            </p:cNvPicPr>
            <p:nvPr/>
          </p:nvPicPr>
          <p:blipFill rotWithShape="1">
            <a:blip r:embed="rId5"/>
            <a:srcRect l="30845" t="47207" r="65460" b="46426"/>
            <a:stretch/>
          </p:blipFill>
          <p:spPr>
            <a:xfrm>
              <a:off x="10934634" y="5677824"/>
              <a:ext cx="1057013" cy="1024469"/>
            </a:xfrm>
            <a:prstGeom prst="rect">
              <a:avLst/>
            </a:prstGeom>
          </p:spPr>
        </p:pic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4" y="152736"/>
            <a:ext cx="121912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תקנות קשורות לנפצים  המשך: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67214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>
            <a:extLst>
              <a:ext uri="{FF2B5EF4-FFF2-40B4-BE49-F238E27FC236}">
                <a16:creationId xmlns="" xmlns:a16="http://schemas.microsoft.com/office/drawing/2014/main" id="{DE0816EE-95D2-444C-8FB2-74FDF3497EF1}"/>
              </a:ext>
            </a:extLst>
          </p:cNvPr>
          <p:cNvSpPr/>
          <p:nvPr/>
        </p:nvSpPr>
        <p:spPr>
          <a:xfrm>
            <a:off x="2045970" y="4069080"/>
            <a:ext cx="1588770" cy="226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>
            <a:extLst>
              <a:ext uri="{FF2B5EF4-FFF2-40B4-BE49-F238E27FC236}">
                <a16:creationId xmlns="" xmlns:a16="http://schemas.microsoft.com/office/drawing/2014/main" id="{B034223F-C16E-49EB-A811-CF4D6B7035A2}"/>
              </a:ext>
            </a:extLst>
          </p:cNvPr>
          <p:cNvSpPr/>
          <p:nvPr/>
        </p:nvSpPr>
        <p:spPr>
          <a:xfrm>
            <a:off x="8252460" y="5033802"/>
            <a:ext cx="2085341" cy="157982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מציין מיקום תוכן 13">
            <a:extLst>
              <a:ext uri="{FF2B5EF4-FFF2-40B4-BE49-F238E27FC236}">
                <a16:creationId xmlns="" xmlns:a16="http://schemas.microsoft.com/office/drawing/2014/main" id="{5B996CDB-B18A-43B2-8C80-B0BC91ECC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03" y="1088268"/>
            <a:ext cx="8274298" cy="5686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255" y="6106451"/>
            <a:ext cx="2390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005CB8"/>
                </a:solidFill>
              </a:rPr>
              <a:t>TNT flakes      PETN</a:t>
            </a:r>
            <a:endParaRPr lang="he-IL" dirty="0">
              <a:solidFill>
                <a:srgbClr val="005CB8"/>
              </a:solidFill>
            </a:endParaRPr>
          </a:p>
        </p:txBody>
      </p:sp>
      <p:sp>
        <p:nvSpPr>
          <p:cNvPr id="9" name="כותרת 11">
            <a:extLst>
              <a:ext uri="{FF2B5EF4-FFF2-40B4-BE49-F238E27FC236}">
                <a16:creationId xmlns="" xmlns:a16="http://schemas.microsoft.com/office/drawing/2014/main" id="{E802936C-F5CE-43C4-B067-2575D971B11B}"/>
              </a:ext>
            </a:extLst>
          </p:cNvPr>
          <p:cNvSpPr txBox="1">
            <a:spLocks/>
          </p:cNvSpPr>
          <p:nvPr/>
        </p:nvSpPr>
        <p:spPr>
          <a:xfrm>
            <a:off x="838200" y="244372"/>
            <a:ext cx="10515600" cy="673100"/>
          </a:xfrm>
          <a:prstGeom prst="rect">
            <a:avLst/>
          </a:prstGeom>
        </p:spPr>
        <p:txBody>
          <a:bodyPr vert="horz" lIns="91440" tIns="45720" rIns="91440" bIns="45720" rtlCol="1" anchor="b">
            <a:normAutofit fontScale="90000" lnSpcReduction="2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mtClean="0"/>
              <a:t>שרשרת ניפוץ</a:t>
            </a:r>
            <a:endParaRPr lang="he-IL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033" y="1854869"/>
            <a:ext cx="2312564" cy="20765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910119" y="3931457"/>
            <a:ext cx="15157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rgbClr val="0066FF"/>
                </a:solidFill>
              </a:rPr>
              <a:t>ANFO</a:t>
            </a:r>
            <a:endParaRPr lang="he-IL" dirty="0">
              <a:solidFill>
                <a:srgbClr val="0066FF"/>
              </a:solidFill>
            </a:endParaRPr>
          </a:p>
        </p:txBody>
      </p:sp>
      <p:sp>
        <p:nvSpPr>
          <p:cNvPr id="16" name="הסבר מלבני 15"/>
          <p:cNvSpPr/>
          <p:nvPr/>
        </p:nvSpPr>
        <p:spPr>
          <a:xfrm>
            <a:off x="9407611" y="1771743"/>
            <a:ext cx="2429986" cy="2189670"/>
          </a:xfrm>
          <a:prstGeom prst="wedgeRectCallout">
            <a:avLst>
              <a:gd name="adj1" fmla="val -64904"/>
              <a:gd name="adj2" fmla="val -251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414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>
            <a:extLst>
              <a:ext uri="{FF2B5EF4-FFF2-40B4-BE49-F238E27FC236}">
                <a16:creationId xmlns="" xmlns:a16="http://schemas.microsoft.com/office/drawing/2014/main" id="{891AB7DB-446C-47BF-95BD-F319EB184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7875" y="736674"/>
            <a:ext cx="7772400" cy="1676400"/>
          </a:xfrm>
        </p:spPr>
        <p:txBody>
          <a:bodyPr/>
          <a:lstStyle/>
          <a:p>
            <a:pPr algn="ctr">
              <a:defRPr/>
            </a:pPr>
            <a:r>
              <a:rPr lang="he-IL" altLang="en-US" sz="6000" dirty="0">
                <a:cs typeface="+mj-cs"/>
              </a:rPr>
              <a:t>נפצים</a:t>
            </a:r>
            <a:endParaRPr lang="en-US" altLang="en-US" sz="6000" dirty="0">
              <a:cs typeface="+mj-cs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2417" y="736674"/>
            <a:ext cx="2142392" cy="605637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6159" y="736674"/>
            <a:ext cx="2183423" cy="606705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695" y="4114800"/>
            <a:ext cx="2048609" cy="203102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</p:spTree>
    <p:extLst>
      <p:ext uri="{BB962C8B-B14F-4D97-AF65-F5344CB8AC3E}">
        <p14:creationId xmlns:p14="http://schemas.microsoft.com/office/powerpoint/2010/main" val="2150613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60622" y="104509"/>
            <a:ext cx="10515600" cy="4245069"/>
          </a:xfrm>
        </p:spPr>
        <p:txBody>
          <a:bodyPr anchor="t">
            <a:normAutofit/>
          </a:bodyPr>
          <a:lstStyle/>
          <a:p>
            <a:r>
              <a:rPr lang="he-IL" dirty="0" smtClean="0"/>
              <a:t>סוגי נפצים:</a:t>
            </a:r>
            <a:br>
              <a:rPr lang="he-IL" dirty="0" smtClean="0"/>
            </a:br>
            <a:r>
              <a:rPr lang="he-IL" sz="1800" dirty="0" smtClean="0"/>
              <a:t>-נפץ רגיל (</a:t>
            </a:r>
            <a:r>
              <a:rPr lang="he-IL" sz="1800" dirty="0" err="1" smtClean="0"/>
              <a:t>פרוטכני</a:t>
            </a:r>
            <a:r>
              <a:rPr lang="he-IL" sz="1800" dirty="0" smtClean="0"/>
              <a:t>)</a:t>
            </a:r>
            <a:br>
              <a:rPr lang="he-IL" sz="1800" dirty="0" smtClean="0"/>
            </a:br>
            <a:r>
              <a:rPr lang="he-IL" sz="1800" dirty="0" smtClean="0"/>
              <a:t>-נפץ חשמלי ( </a:t>
            </a:r>
            <a:r>
              <a:rPr lang="he-IL" sz="1800" dirty="0" err="1" smtClean="0"/>
              <a:t>מיידי</a:t>
            </a:r>
            <a:r>
              <a:rPr lang="he-IL" sz="1800" dirty="0" smtClean="0"/>
              <a:t> והשהיה)</a:t>
            </a:r>
            <a:br>
              <a:rPr lang="he-IL" sz="1800" dirty="0" smtClean="0"/>
            </a:br>
            <a:r>
              <a:rPr lang="he-IL" sz="1800" dirty="0" smtClean="0"/>
              <a:t>-נפץ </a:t>
            </a:r>
            <a:r>
              <a:rPr lang="he-IL" sz="1800" dirty="0" err="1" smtClean="0"/>
              <a:t>לח"ש</a:t>
            </a:r>
            <a:r>
              <a:rPr lang="he-IL" sz="1800" dirty="0" smtClean="0"/>
              <a:t> </a:t>
            </a:r>
            <a:r>
              <a:rPr lang="en-US" sz="1800" dirty="0" smtClean="0"/>
              <a:t>NONEL</a:t>
            </a:r>
            <a:r>
              <a:rPr lang="he-IL" sz="1800" dirty="0" smtClean="0"/>
              <a:t> (לכל סוגיו)</a:t>
            </a:r>
            <a:br>
              <a:rPr lang="he-IL" sz="1800" dirty="0" smtClean="0"/>
            </a:br>
            <a:r>
              <a:rPr lang="he-IL" sz="1800" dirty="0" smtClean="0"/>
              <a:t>-נפץ אלקטרוני</a:t>
            </a:r>
            <a:br>
              <a:rPr lang="he-IL" sz="1800" dirty="0" smtClean="0"/>
            </a:br>
            <a:endParaRPr lang="he-IL" dirty="0"/>
          </a:p>
        </p:txBody>
      </p:sp>
      <p:pic>
        <p:nvPicPr>
          <p:cNvPr id="11" name="תמונה 10">
            <a:extLst>
              <a:ext uri="{FF2B5EF4-FFF2-40B4-BE49-F238E27FC236}">
                <a16:creationId xmlns="" xmlns:a16="http://schemas.microsoft.com/office/drawing/2014/main" id="{F2A09456-4C11-4623-BEF4-7742B90B6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18" y="2381782"/>
            <a:ext cx="6351826" cy="4347827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5"/>
          <a:srcRect l="39392" t="18258" r="35879" b="69250"/>
          <a:stretch/>
        </p:blipFill>
        <p:spPr>
          <a:xfrm>
            <a:off x="2653854" y="13345"/>
            <a:ext cx="5798169" cy="1647568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6"/>
          <a:srcRect l="32973" t="76206" r="42803" b="19004"/>
          <a:stretch/>
        </p:blipFill>
        <p:spPr>
          <a:xfrm>
            <a:off x="1733702" y="1637284"/>
            <a:ext cx="7638472" cy="8496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65675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>
            <a:extLst>
              <a:ext uri="{FF2B5EF4-FFF2-40B4-BE49-F238E27FC236}">
                <a16:creationId xmlns="" xmlns:a16="http://schemas.microsoft.com/office/drawing/2014/main" id="{891AB7DB-446C-47BF-95BD-F319EB184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8113" y="137348"/>
            <a:ext cx="7772400" cy="1676400"/>
          </a:xfrm>
        </p:spPr>
        <p:txBody>
          <a:bodyPr/>
          <a:lstStyle/>
          <a:p>
            <a:pPr algn="ctr">
              <a:defRPr/>
            </a:pPr>
            <a:r>
              <a:rPr lang="he-IL" altLang="en-US" sz="6000" dirty="0" smtClean="0">
                <a:cs typeface="+mj-cs"/>
              </a:rPr>
              <a:t>נפצים חשמליים</a:t>
            </a:r>
            <a:endParaRPr lang="en-US" altLang="en-US" sz="6000" dirty="0">
              <a:cs typeface="+mj-cs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9" y="711799"/>
            <a:ext cx="1931850" cy="92906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610E0DF9-AEDA-46E7-8268-F427CA27F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" y="137348"/>
            <a:ext cx="474762" cy="443574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30BB2C9-91D2-4617-9C41-7EBDB28BA5D7}"/>
              </a:ext>
            </a:extLst>
          </p:cNvPr>
          <p:cNvSpPr/>
          <p:nvPr/>
        </p:nvSpPr>
        <p:spPr>
          <a:xfrm>
            <a:off x="33859" y="505681"/>
            <a:ext cx="2276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Explosives Manufacturing Industries </a:t>
            </a:r>
            <a:endParaRPr lang="he-IL" sz="1100" dirty="0"/>
          </a:p>
        </p:txBody>
      </p:sp>
      <p:pic>
        <p:nvPicPr>
          <p:cNvPr id="11" name="תמונה 10">
            <a:extLst>
              <a:ext uri="{FF2B5EF4-FFF2-40B4-BE49-F238E27FC236}">
                <a16:creationId xmlns="" xmlns:a16="http://schemas.microsoft.com/office/drawing/2014/main" id="{0964AF53-9952-4061-A32E-604B74FEFD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3"/>
          <a:stretch/>
        </p:blipFill>
        <p:spPr>
          <a:xfrm>
            <a:off x="106263" y="1771744"/>
            <a:ext cx="5116526" cy="309751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="" xmlns:a16="http://schemas.microsoft.com/office/drawing/2014/main" id="{FC7B640C-3E49-4341-B10B-4AE48284F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22" y="1355836"/>
            <a:ext cx="3041719" cy="292473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D2F4445C-98FA-48E4-8E6C-99DC57C70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13" y="3891217"/>
            <a:ext cx="3052928" cy="2935508"/>
          </a:xfrm>
          <a:prstGeom prst="rect">
            <a:avLst/>
          </a:prstGeom>
        </p:spPr>
      </p:pic>
      <p:graphicFrame>
        <p:nvGraphicFramePr>
          <p:cNvPr id="14" name="אובייקט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326075"/>
              </p:ext>
            </p:extLst>
          </p:nvPr>
        </p:nvGraphicFramePr>
        <p:xfrm>
          <a:off x="8182910" y="1573111"/>
          <a:ext cx="3631857" cy="5139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8" imgW="5667119" imgH="8019810" progId="AcroExch.Document.DC">
                  <p:embed/>
                </p:oleObj>
              </mc:Choice>
              <mc:Fallback>
                <p:oleObj name="Acrobat Document" r:id="rId8" imgW="5667119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82910" y="1573111"/>
                        <a:ext cx="3631857" cy="5139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579181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700</Words>
  <Application>Microsoft Office PowerPoint</Application>
  <PresentationFormat>מסך רחב</PresentationFormat>
  <Paragraphs>241</Paragraphs>
  <Slides>20</Slides>
  <Notes>0</Notes>
  <HiddenSlides>0</HiddenSlides>
  <MMClips>1</MMClips>
  <ScaleCrop>false</ScaleCrop>
  <HeadingPairs>
    <vt:vector size="8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2</vt:i4>
      </vt:variant>
      <vt:variant>
        <vt:lpstr>כותרות שקופיות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FrankRuehl</vt:lpstr>
      <vt:lpstr>Miriam</vt:lpstr>
      <vt:lpstr>Time New Roman</vt:lpstr>
      <vt:lpstr>Times New Roman</vt:lpstr>
      <vt:lpstr>ערכת נושא Office</vt:lpstr>
      <vt:lpstr>Acrobat Document</vt:lpstr>
      <vt:lpstr>Document</vt:lpstr>
      <vt:lpstr>הפעלה תקינה של חומרי נפץ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נפצים</vt:lpstr>
      <vt:lpstr>סוגי נפצים: -נפץ רגיל (פרוטכני) -נפץ חשמלי ( מיידי והשהיה) -נפץ לח"ש NONEL (לכל סוגיו) -נפץ אלקטרוני </vt:lpstr>
      <vt:lpstr>נפצים חשמליים</vt:lpstr>
      <vt:lpstr>נפצי לח"ש nonel </vt:lpstr>
      <vt:lpstr>מצגת של PowerPoint</vt:lpstr>
      <vt:lpstr>נפצים אלקטרונים</vt:lpstr>
      <vt:lpstr>סיכום נפצים</vt:lpstr>
      <vt:lpstr>פתיל רועם  </vt:lpstr>
      <vt:lpstr>מאיץ – תחל (primer , buster)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Dima Shvarts</dc:creator>
  <cp:lastModifiedBy>Dima Shvarts</cp:lastModifiedBy>
  <cp:revision>22</cp:revision>
  <dcterms:created xsi:type="dcterms:W3CDTF">2021-03-02T08:56:35Z</dcterms:created>
  <dcterms:modified xsi:type="dcterms:W3CDTF">2023-03-19T06:06:07Z</dcterms:modified>
</cp:coreProperties>
</file>