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  <p:sldMasterId id="2147483720" r:id="rId2"/>
  </p:sldMasterIdLst>
  <p:notesMasterIdLst>
    <p:notesMasterId r:id="rId73"/>
  </p:notesMasterIdLst>
  <p:sldIdLst>
    <p:sldId id="256" r:id="rId3"/>
    <p:sldId id="257" r:id="rId4"/>
    <p:sldId id="258" r:id="rId5"/>
    <p:sldId id="259" r:id="rId6"/>
    <p:sldId id="260" r:id="rId7"/>
    <p:sldId id="261" r:id="rId8"/>
    <p:sldId id="392" r:id="rId9"/>
    <p:sldId id="262" r:id="rId10"/>
    <p:sldId id="265" r:id="rId11"/>
    <p:sldId id="423" r:id="rId12"/>
    <p:sldId id="263" r:id="rId13"/>
    <p:sldId id="270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0" r:id="rId26"/>
    <p:sldId id="292" r:id="rId27"/>
    <p:sldId id="284" r:id="rId28"/>
    <p:sldId id="289" r:id="rId29"/>
    <p:sldId id="293" r:id="rId30"/>
    <p:sldId id="294" r:id="rId31"/>
    <p:sldId id="295" r:id="rId32"/>
    <p:sldId id="297" r:id="rId33"/>
    <p:sldId id="298" r:id="rId34"/>
    <p:sldId id="300" r:id="rId35"/>
    <p:sldId id="299" r:id="rId36"/>
    <p:sldId id="301" r:id="rId37"/>
    <p:sldId id="302" r:id="rId38"/>
    <p:sldId id="303" r:id="rId39"/>
    <p:sldId id="345" r:id="rId40"/>
    <p:sldId id="306" r:id="rId41"/>
    <p:sldId id="307" r:id="rId42"/>
    <p:sldId id="308" r:id="rId43"/>
    <p:sldId id="346" r:id="rId44"/>
    <p:sldId id="309" r:id="rId45"/>
    <p:sldId id="312" r:id="rId46"/>
    <p:sldId id="313" r:id="rId47"/>
    <p:sldId id="314" r:id="rId48"/>
    <p:sldId id="316" r:id="rId49"/>
    <p:sldId id="317" r:id="rId50"/>
    <p:sldId id="319" r:id="rId51"/>
    <p:sldId id="321" r:id="rId52"/>
    <p:sldId id="323" r:id="rId53"/>
    <p:sldId id="324" r:id="rId54"/>
    <p:sldId id="325" r:id="rId55"/>
    <p:sldId id="326" r:id="rId56"/>
    <p:sldId id="328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6" d="100"/>
          <a:sy n="86" d="100"/>
        </p:scale>
        <p:origin x="-233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E80F96-D5F7-4FCA-81AD-FA6B7FA423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8E21B2-8677-46D2-911E-4F964F588B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339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21B2-8677-46D2-911E-4F964F588B09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481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961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911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143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355F-3254-4F35-B6D8-BB700B5B3DCA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3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A463-F2DF-4E5E-A445-746AB46369C5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9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5335-B2F9-42DE-B535-634775DE67CF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0993-BA78-4E77-9D79-2BDDBB211709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59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FBF25-9EA0-48D7-8489-45B246E33B55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27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A4A6-4462-4FD0-A2A9-D5E35CDCCA88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8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9D6F-E8D5-40C9-AA5F-8B5DC92B083C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46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726C-A70F-4DF0-8FDB-E9EE178BC0E9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5091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8CF0A-C6AB-448A-807C-C878E1DA7CF3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16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AF10-0CA3-411A-AABD-33569B4AAD97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30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DAB5E-059C-4023-90F8-220A38A95778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8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589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080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840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46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30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83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24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CB88-07DD-4CB6-B74E-7A96CDB8C139}" type="datetimeFigureOut">
              <a:rPr lang="he-IL" smtClean="0"/>
              <a:t>ט'/טבת/תשע"ד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F462-BF2E-4F79-AAE1-0DCFCF097F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44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074FA-81FD-4385-98E3-89085F8D5B1A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2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/>
          <a:lstStyle/>
          <a:p>
            <a:r>
              <a:rPr lang="he-IL" b="1" i="1" dirty="0" smtClean="0"/>
              <a:t>תקנות הבטיחות בעבודה (עגורני צריח) התשכ"ז-1966</a:t>
            </a:r>
            <a:endParaRPr lang="he-IL" b="1" i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979712" y="2996952"/>
            <a:ext cx="5400600" cy="2016224"/>
          </a:xfrm>
        </p:spPr>
        <p:txBody>
          <a:bodyPr>
            <a:normAutofit/>
          </a:bodyPr>
          <a:lstStyle/>
          <a:p>
            <a:r>
              <a:rPr lang="he-IL" sz="4400" dirty="0" smtClean="0"/>
              <a:t>חיים שנקר</a:t>
            </a:r>
          </a:p>
          <a:p>
            <a:r>
              <a:rPr lang="he-IL" sz="4400" dirty="0" smtClean="0"/>
              <a:t>בודק מוסמך</a:t>
            </a:r>
            <a:endParaRPr lang="he-I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0874"/>
            <a:ext cx="3240359" cy="29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1" y="-1277036"/>
            <a:ext cx="7562850" cy="1070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15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פרק שלישי: מבנה עגורן - צריח והציוד בו</a:t>
            </a:r>
          </a:p>
        </p:txBody>
      </p:sp>
      <p:sp>
        <p:nvSpPr>
          <p:cNvPr id="3" name="מלבן 2"/>
          <p:cNvSpPr/>
          <p:nvPr/>
        </p:nvSpPr>
        <p:spPr>
          <a:xfrm>
            <a:off x="179512" y="1268761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u="sng" dirty="0"/>
              <a:t>15</a:t>
            </a:r>
            <a:r>
              <a:rPr lang="he-IL" sz="2800" u="sng" dirty="0"/>
              <a:t>. </a:t>
            </a:r>
            <a:r>
              <a:rPr lang="he-IL" sz="3600" u="sng" dirty="0"/>
              <a:t>גישה למקום עבודה בעגורן-צריח</a:t>
            </a:r>
          </a:p>
          <a:p>
            <a:r>
              <a:rPr lang="he-IL" sz="3600" dirty="0"/>
              <a:t>בעגורן-צריח יותקנו </a:t>
            </a:r>
            <a:r>
              <a:rPr lang="he-IL" sz="3600" dirty="0" err="1"/>
              <a:t>ויקויימו</a:t>
            </a:r>
            <a:r>
              <a:rPr lang="he-IL" sz="3600" dirty="0"/>
              <a:t> אמצעי-גישה בטוחים למקומות-עבודה כמפורש להלן -</a:t>
            </a:r>
          </a:p>
          <a:p>
            <a:r>
              <a:rPr lang="he-IL" sz="3600" dirty="0"/>
              <a:t>(1) אל עמדת התפעול בצריח ואל כל מקום בצריח שמעל לעמדת התפעול יותקנו </a:t>
            </a:r>
            <a:r>
              <a:rPr lang="he-IL" sz="3600" b="1" u="sng" dirty="0">
                <a:solidFill>
                  <a:srgbClr val="FF0000"/>
                </a:solidFill>
              </a:rPr>
              <a:t>סולמות</a:t>
            </a:r>
            <a:r>
              <a:rPr lang="he-IL" sz="3600" dirty="0"/>
              <a:t> </a:t>
            </a:r>
            <a:r>
              <a:rPr lang="he-IL" sz="3600" b="1" dirty="0" err="1">
                <a:solidFill>
                  <a:srgbClr val="FF0000"/>
                </a:solidFill>
              </a:rPr>
              <a:t>המצויידים</a:t>
            </a:r>
            <a:r>
              <a:rPr lang="he-IL" sz="3600" b="1" dirty="0">
                <a:solidFill>
                  <a:srgbClr val="FF0000"/>
                </a:solidFill>
              </a:rPr>
              <a:t> בכלוב-מגן</a:t>
            </a:r>
            <a:r>
              <a:rPr lang="he-IL" sz="3600" dirty="0"/>
              <a:t>, זולת אם העולה או היורד בסולם מוגן על ידי מבנה-הצריח עצמו;</a:t>
            </a:r>
          </a:p>
          <a:p>
            <a:r>
              <a:rPr lang="he-IL" sz="3600" dirty="0"/>
              <a:t>(2) אל כל מקום בזרוע של עגורן-הצריח יותקנו אמצעי-גישה בטוחים כשהדבר ניתן להיעשות מבחינה טכנית.</a:t>
            </a:r>
          </a:p>
        </p:txBody>
      </p:sp>
    </p:spTree>
    <p:extLst>
      <p:ext uri="{BB962C8B-B14F-4D97-AF65-F5344CB8AC3E}">
        <p14:creationId xmlns:p14="http://schemas.microsoft.com/office/powerpoint/2010/main" val="35666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286000" y="1484784"/>
            <a:ext cx="61024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/>
              <a:t>16</a:t>
            </a:r>
            <a:r>
              <a:rPr lang="he-IL" dirty="0" smtClean="0"/>
              <a:t>. </a:t>
            </a:r>
            <a:r>
              <a:rPr lang="he-IL" sz="3200" dirty="0"/>
              <a:t>מסלקי </a:t>
            </a:r>
            <a:r>
              <a:rPr lang="he-IL" sz="3200" dirty="0" smtClean="0"/>
              <a:t>מכשולים</a:t>
            </a:r>
          </a:p>
          <a:p>
            <a:endParaRPr lang="he-IL" sz="3200" dirty="0"/>
          </a:p>
          <a:p>
            <a:r>
              <a:rPr lang="he-IL" sz="3200" dirty="0"/>
              <a:t>מרכב הבסיס של עגורן צריח נע על פסים יצויד </a:t>
            </a:r>
            <a:r>
              <a:rPr lang="he-IL" sz="3200" dirty="0" err="1"/>
              <a:t>במסלקי</a:t>
            </a:r>
            <a:r>
              <a:rPr lang="he-IL" sz="3200" dirty="0"/>
              <a:t> מכשולים נאותים</a:t>
            </a:r>
          </a:p>
          <a:p>
            <a:r>
              <a:rPr lang="he-IL" sz="3200" dirty="0"/>
              <a:t>לפינוי מעל מסילת הפסים של מכשולים חופשיים העלולים לגרום לתקלה בנסיעת</a:t>
            </a:r>
          </a:p>
          <a:p>
            <a:r>
              <a:rPr lang="he-IL" sz="3200" dirty="0"/>
              <a:t>העגורן.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46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800" b="1" dirty="0">
                <a:solidFill>
                  <a:schemeClr val="tx2">
                    <a:lumMod val="50000"/>
                  </a:schemeClr>
                </a:solidFill>
              </a:rPr>
              <a:t>תא </a:t>
            </a:r>
            <a:r>
              <a:rPr lang="he-IL" sz="4800" b="1" dirty="0" err="1">
                <a:solidFill>
                  <a:schemeClr val="tx2">
                    <a:lumMod val="50000"/>
                  </a:schemeClr>
                </a:solidFill>
              </a:rPr>
              <a:t>לעגורנאי</a:t>
            </a:r>
            <a:endParaRPr lang="he-IL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286000" y="1484784"/>
            <a:ext cx="6318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 smtClean="0"/>
              <a:t>17 . א</a:t>
            </a:r>
            <a:r>
              <a:rPr lang="he-IL" sz="3600" dirty="0"/>
              <a:t>. </a:t>
            </a:r>
            <a:r>
              <a:rPr lang="he-IL" sz="3600" dirty="0" smtClean="0"/>
              <a:t>בעגורן </a:t>
            </a:r>
            <a:r>
              <a:rPr lang="he-IL" sz="3600" dirty="0"/>
              <a:t>צריח המופעל מעמדת - תפעול בגוף הצריח בין במקום הקרוב</a:t>
            </a:r>
          </a:p>
          <a:p>
            <a:r>
              <a:rPr lang="he-IL" sz="3600" dirty="0"/>
              <a:t>לבסיס ובין במקום מורם, תותקן עמדת התפעול בתא מיוחד לכך.</a:t>
            </a:r>
          </a:p>
          <a:p>
            <a:r>
              <a:rPr lang="he-IL" sz="3600" dirty="0" smtClean="0"/>
              <a:t>    ב</a:t>
            </a:r>
            <a:r>
              <a:rPr lang="he-IL" sz="3600" dirty="0"/>
              <a:t>. </a:t>
            </a:r>
            <a:r>
              <a:rPr lang="he-IL" sz="3600" b="1" dirty="0">
                <a:solidFill>
                  <a:srgbClr val="FF0000"/>
                </a:solidFill>
              </a:rPr>
              <a:t>התא האמור יהיה בנוי -</a:t>
            </a:r>
          </a:p>
          <a:p>
            <a:r>
              <a:rPr lang="he-IL" sz="3600" b="1" dirty="0" smtClean="0">
                <a:solidFill>
                  <a:srgbClr val="FF0000"/>
                </a:solidFill>
              </a:rPr>
              <a:t>   .1  </a:t>
            </a:r>
            <a:r>
              <a:rPr lang="he-IL" sz="3600" b="1" dirty="0">
                <a:solidFill>
                  <a:srgbClr val="FF0000"/>
                </a:solidFill>
              </a:rPr>
              <a:t>באופן </a:t>
            </a:r>
            <a:r>
              <a:rPr lang="he-IL" sz="3600" b="1" dirty="0" err="1">
                <a:solidFill>
                  <a:srgbClr val="FF0000"/>
                </a:solidFill>
              </a:rPr>
              <a:t>שיתן</a:t>
            </a:r>
            <a:r>
              <a:rPr lang="he-IL" sz="3600" b="1" dirty="0">
                <a:solidFill>
                  <a:srgbClr val="FF0000"/>
                </a:solidFill>
              </a:rPr>
              <a:t> </a:t>
            </a:r>
            <a:r>
              <a:rPr lang="he-IL" sz="3600" b="1" dirty="0" err="1">
                <a:solidFill>
                  <a:srgbClr val="FF0000"/>
                </a:solidFill>
              </a:rPr>
              <a:t>לעגורנאי</a:t>
            </a:r>
            <a:r>
              <a:rPr lang="he-IL" sz="3600" b="1" dirty="0">
                <a:solidFill>
                  <a:srgbClr val="FF0000"/>
                </a:solidFill>
              </a:rPr>
              <a:t> הגנה </a:t>
            </a:r>
            <a:r>
              <a:rPr lang="he-IL" sz="3600" b="1" dirty="0" smtClean="0">
                <a:solidFill>
                  <a:srgbClr val="FF0000"/>
                </a:solidFill>
              </a:rPr>
              <a:t>                      	סבירה בפני </a:t>
            </a:r>
            <a:r>
              <a:rPr lang="he-IL" sz="3600" b="1" dirty="0">
                <a:solidFill>
                  <a:srgbClr val="FF0000"/>
                </a:solidFill>
              </a:rPr>
              <a:t>קרני השמש </a:t>
            </a:r>
            <a:r>
              <a:rPr lang="he-IL" sz="3600" b="1" dirty="0" smtClean="0">
                <a:solidFill>
                  <a:srgbClr val="FF0000"/>
                </a:solidFill>
              </a:rPr>
              <a:t>ובפני  רוחות   וגשם</a:t>
            </a:r>
            <a:r>
              <a:rPr lang="he-IL" sz="3600" dirty="0"/>
              <a:t>.</a:t>
            </a:r>
          </a:p>
          <a:p>
            <a:r>
              <a:rPr lang="he-IL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76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5400" dirty="0">
                <a:solidFill>
                  <a:schemeClr val="tx2">
                    <a:lumMod val="50000"/>
                  </a:schemeClr>
                </a:solidFill>
              </a:rPr>
              <a:t>תא </a:t>
            </a:r>
            <a:r>
              <a:rPr lang="he-IL" sz="5400" dirty="0" err="1">
                <a:solidFill>
                  <a:schemeClr val="tx2">
                    <a:lumMod val="50000"/>
                  </a:schemeClr>
                </a:solidFill>
              </a:rPr>
              <a:t>לעגורנאי</a:t>
            </a:r>
            <a:endParaRPr lang="he-IL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286000" y="1484784"/>
            <a:ext cx="6246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2</a:t>
            </a:r>
            <a:r>
              <a:rPr lang="he-IL" sz="2800" dirty="0" smtClean="0"/>
              <a:t>.      באופן </a:t>
            </a:r>
            <a:r>
              <a:rPr lang="he-IL" sz="2800" dirty="0"/>
              <a:t>שיאפשר </a:t>
            </a:r>
            <a:r>
              <a:rPr lang="he-IL" sz="2800" dirty="0" err="1"/>
              <a:t>לעגורנאי</a:t>
            </a:r>
            <a:r>
              <a:rPr lang="he-IL" sz="2800" dirty="0"/>
              <a:t> גישה נוחה ובטוחה </a:t>
            </a:r>
            <a:r>
              <a:rPr lang="he-IL" sz="2800" dirty="0" smtClean="0"/>
              <a:t>    	לכל </a:t>
            </a:r>
            <a:r>
              <a:rPr lang="he-IL" sz="2800" dirty="0"/>
              <a:t>חלק </a:t>
            </a:r>
            <a:r>
              <a:rPr lang="he-IL" sz="2800" dirty="0" smtClean="0"/>
              <a:t>של   המנגנון </a:t>
            </a:r>
            <a:r>
              <a:rPr lang="he-IL" sz="2800" dirty="0"/>
              <a:t>שבתוך התא והוא </a:t>
            </a:r>
            <a:r>
              <a:rPr lang="he-IL" sz="2800" dirty="0" smtClean="0"/>
              <a:t>	חלק </a:t>
            </a:r>
            <a:r>
              <a:rPr lang="he-IL" sz="2800" dirty="0"/>
              <a:t>המצריך ביקורת ותחזוקה</a:t>
            </a:r>
          </a:p>
          <a:p>
            <a:r>
              <a:rPr lang="he-IL" sz="2800" dirty="0" smtClean="0"/>
              <a:t>	תדירים</a:t>
            </a:r>
            <a:r>
              <a:rPr lang="he-IL" sz="2800" dirty="0"/>
              <a:t>.</a:t>
            </a:r>
          </a:p>
          <a:p>
            <a:r>
              <a:rPr lang="he-IL" sz="2800" dirty="0"/>
              <a:t>.3 </a:t>
            </a:r>
            <a:r>
              <a:rPr lang="he-IL" sz="2800" dirty="0" smtClean="0"/>
              <a:t>     במצב </a:t>
            </a:r>
            <a:r>
              <a:rPr lang="he-IL" sz="2800" dirty="0"/>
              <a:t>ובאופן שמבנה התא ומבנה העגורן על </a:t>
            </a:r>
            <a:r>
              <a:rPr lang="he-IL" sz="2800" dirty="0" smtClean="0"/>
              <a:t>	חלקיו </a:t>
            </a:r>
            <a:r>
              <a:rPr lang="he-IL" sz="2800" dirty="0"/>
              <a:t>לא </a:t>
            </a:r>
            <a:r>
              <a:rPr lang="he-IL" sz="2800" dirty="0" smtClean="0"/>
              <a:t>יגבילו או </a:t>
            </a:r>
            <a:r>
              <a:rPr lang="he-IL" sz="2800" dirty="0"/>
              <a:t>יפריעו את מרחב </a:t>
            </a:r>
            <a:r>
              <a:rPr lang="he-IL" sz="2800" dirty="0" smtClean="0"/>
              <a:t>	הראייה </a:t>
            </a:r>
            <a:r>
              <a:rPr lang="he-IL" sz="2800" dirty="0"/>
              <a:t>הדרוש </a:t>
            </a:r>
            <a:r>
              <a:rPr lang="he-IL" sz="2800" dirty="0" err="1"/>
              <a:t>לעגורנאי</a:t>
            </a:r>
            <a:r>
              <a:rPr lang="he-IL" sz="2800" dirty="0"/>
              <a:t> לביצוע</a:t>
            </a:r>
          </a:p>
          <a:p>
            <a:r>
              <a:rPr lang="he-IL" sz="2800" dirty="0" smtClean="0"/>
              <a:t>	תפקידו.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5578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2">
                    <a:lumMod val="50000"/>
                  </a:schemeClr>
                </a:solidFill>
              </a:rPr>
              <a:t>18.  ידיות 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הפעלה</a:t>
            </a:r>
          </a:p>
        </p:txBody>
      </p:sp>
      <p:sp>
        <p:nvSpPr>
          <p:cNvPr id="3" name="מלבן 2"/>
          <p:cNvSpPr/>
          <p:nvPr/>
        </p:nvSpPr>
        <p:spPr>
          <a:xfrm>
            <a:off x="611560" y="1268760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>א. כל </a:t>
            </a:r>
            <a:r>
              <a:rPr lang="he-IL" sz="3200" dirty="0" smtClean="0"/>
              <a:t>ידית </a:t>
            </a:r>
            <a:r>
              <a:rPr lang="he-IL" sz="3200" dirty="0"/>
              <a:t>הפעלה בעגורן צריח שהפעלתה </a:t>
            </a:r>
            <a:r>
              <a:rPr lang="he-IL" sz="3200" dirty="0" smtClean="0"/>
              <a:t>או </a:t>
            </a:r>
            <a:r>
              <a:rPr lang="he-IL" sz="3200" dirty="0" err="1"/>
              <a:t>הזזתה</a:t>
            </a:r>
            <a:r>
              <a:rPr lang="he-IL" sz="3200" dirty="0"/>
              <a:t> </a:t>
            </a:r>
            <a:r>
              <a:rPr lang="he-IL" sz="3200" dirty="0" smtClean="0"/>
              <a:t>         המקרית </a:t>
            </a:r>
            <a:r>
              <a:rPr lang="he-IL" sz="3200" b="1" dirty="0" smtClean="0">
                <a:solidFill>
                  <a:srgbClr val="FF0000"/>
                </a:solidFill>
              </a:rPr>
              <a:t>גוררת סכנה</a:t>
            </a:r>
            <a:r>
              <a:rPr lang="he-IL" sz="3200" dirty="0"/>
              <a:t>, תהיה מצוידת בקפיץ או סגר מתאימים למניעת הפעלה </a:t>
            </a:r>
            <a:r>
              <a:rPr lang="he-IL" sz="3200" dirty="0" smtClean="0"/>
              <a:t>שלא במתכוון </a:t>
            </a:r>
            <a:r>
              <a:rPr lang="he-IL" sz="3200" dirty="0"/>
              <a:t>או הזזה מקרית, זולת אם מבנה הידית או הידית או </a:t>
            </a:r>
            <a:r>
              <a:rPr lang="he-IL" sz="3200" dirty="0" smtClean="0"/>
              <a:t>מצבה מונעים </a:t>
            </a:r>
            <a:r>
              <a:rPr lang="he-IL" sz="3200" dirty="0"/>
              <a:t>הפעלתה או </a:t>
            </a:r>
            <a:r>
              <a:rPr lang="he-IL" sz="3200" dirty="0" err="1"/>
              <a:t>הזזתה</a:t>
            </a:r>
            <a:r>
              <a:rPr lang="he-IL" sz="3200" dirty="0"/>
              <a:t> בדרך מקרה</a:t>
            </a:r>
            <a:r>
              <a:rPr lang="he-IL" sz="3200" dirty="0" smtClean="0"/>
              <a:t>.</a:t>
            </a:r>
          </a:p>
          <a:p>
            <a:endParaRPr lang="he-IL" sz="3200" dirty="0"/>
          </a:p>
          <a:p>
            <a:r>
              <a:rPr lang="he-IL" sz="3200" dirty="0"/>
              <a:t>ב. </a:t>
            </a:r>
            <a:r>
              <a:rPr lang="he-IL" sz="3200" b="1" dirty="0">
                <a:solidFill>
                  <a:srgbClr val="FF0000"/>
                </a:solidFill>
              </a:rPr>
              <a:t>בכל ידית הפעלה </a:t>
            </a:r>
            <a:r>
              <a:rPr lang="he-IL" sz="3200" dirty="0"/>
              <a:t>בעגורן צריח או בקרבתה </a:t>
            </a:r>
            <a:r>
              <a:rPr lang="he-IL" sz="3200" dirty="0" err="1"/>
              <a:t>המיידית</a:t>
            </a:r>
            <a:r>
              <a:rPr lang="he-IL" sz="3200" dirty="0"/>
              <a:t>, </a:t>
            </a:r>
            <a:r>
              <a:rPr lang="he-IL" sz="3200" b="1" dirty="0">
                <a:solidFill>
                  <a:srgbClr val="FF0000"/>
                </a:solidFill>
              </a:rPr>
              <a:t>יסומנו </a:t>
            </a:r>
            <a:r>
              <a:rPr lang="he-IL" sz="3200" b="1" dirty="0" smtClean="0">
                <a:solidFill>
                  <a:srgbClr val="FF0000"/>
                </a:solidFill>
              </a:rPr>
              <a:t>סימון  </a:t>
            </a:r>
            <a:r>
              <a:rPr lang="he-IL" sz="3200" dirty="0" smtClean="0"/>
              <a:t>ברור </a:t>
            </a:r>
            <a:r>
              <a:rPr lang="he-IL" sz="3200" dirty="0"/>
              <a:t>מטרתה וכיוון הפעלתה</a:t>
            </a:r>
          </a:p>
        </p:txBody>
      </p:sp>
    </p:spTree>
    <p:extLst>
      <p:ext uri="{BB962C8B-B14F-4D97-AF65-F5344CB8AC3E}">
        <p14:creationId xmlns:p14="http://schemas.microsoft.com/office/powerpoint/2010/main" val="36063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19. מכוון 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אוטומטי לעומסים הבטוחים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971600" y="148478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dirty="0"/>
              <a:t>א. </a:t>
            </a:r>
            <a:r>
              <a:rPr lang="he-IL" sz="4000" dirty="0" smtClean="0"/>
              <a:t>עגורן </a:t>
            </a:r>
            <a:r>
              <a:rPr lang="he-IL" sz="4000" dirty="0"/>
              <a:t>צריח, למעט עגורן בעל זרוע אופקית, </a:t>
            </a:r>
            <a:r>
              <a:rPr lang="he-IL" sz="4000" b="1" dirty="0">
                <a:solidFill>
                  <a:srgbClr val="C00000"/>
                </a:solidFill>
              </a:rPr>
              <a:t>יצויד במכוון </a:t>
            </a:r>
            <a:r>
              <a:rPr lang="he-IL" sz="4000" b="1" dirty="0" smtClean="0">
                <a:solidFill>
                  <a:srgbClr val="C00000"/>
                </a:solidFill>
              </a:rPr>
              <a:t>אוטומטי </a:t>
            </a:r>
            <a:r>
              <a:rPr lang="he-IL" sz="4000" dirty="0" smtClean="0"/>
              <a:t>נכון </a:t>
            </a:r>
            <a:r>
              <a:rPr lang="he-IL" sz="4000" dirty="0"/>
              <a:t>המראה ברורות </a:t>
            </a:r>
            <a:r>
              <a:rPr lang="he-IL" sz="4000" dirty="0" err="1"/>
              <a:t>לעגורנאי</a:t>
            </a:r>
            <a:r>
              <a:rPr lang="he-IL" sz="4000" dirty="0"/>
              <a:t> את </a:t>
            </a:r>
            <a:r>
              <a:rPr lang="he-IL" sz="4000" b="1" dirty="0">
                <a:solidFill>
                  <a:srgbClr val="C00000"/>
                </a:solidFill>
              </a:rPr>
              <a:t>עומס העבודה הבטוח </a:t>
            </a:r>
            <a:r>
              <a:rPr lang="he-IL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במצב  </a:t>
            </a:r>
            <a:r>
              <a:rPr lang="he-IL" sz="4000" dirty="0" smtClean="0"/>
              <a:t>ההפעלה </a:t>
            </a:r>
            <a:r>
              <a:rPr lang="he-IL" sz="4000" dirty="0"/>
              <a:t>באותה שעה.</a:t>
            </a:r>
          </a:p>
          <a:p>
            <a:r>
              <a:rPr lang="he-IL" sz="4000" dirty="0"/>
              <a:t>ב. </a:t>
            </a:r>
            <a:r>
              <a:rPr lang="he-IL" sz="4000" dirty="0" smtClean="0"/>
              <a:t>המכוון </a:t>
            </a:r>
            <a:r>
              <a:rPr lang="he-IL" sz="4000" dirty="0"/>
              <a:t>האוטומטי יקוים כהלכה</a:t>
            </a:r>
          </a:p>
        </p:txBody>
      </p:sp>
    </p:spTree>
    <p:extLst>
      <p:ext uri="{BB962C8B-B14F-4D97-AF65-F5344CB8AC3E}">
        <p14:creationId xmlns:p14="http://schemas.microsoft.com/office/powerpoint/2010/main" val="8046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i="1" u="sng" dirty="0" smtClean="0">
                <a:solidFill>
                  <a:srgbClr val="C00000"/>
                </a:solidFill>
              </a:rPr>
              <a:t>20. </a:t>
            </a:r>
            <a:r>
              <a:rPr lang="he-IL" b="1" i="1" u="sng" dirty="0">
                <a:solidFill>
                  <a:srgbClr val="C00000"/>
                </a:solidFill>
              </a:rPr>
              <a:t>מתגים גובלים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107504" y="148478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>א. </a:t>
            </a:r>
            <a:r>
              <a:rPr lang="he-IL" sz="3200" dirty="0" smtClean="0"/>
              <a:t>עגורן </a:t>
            </a:r>
            <a:r>
              <a:rPr lang="he-IL" sz="3200" dirty="0"/>
              <a:t>צריח, למעט עגורן צריח בעל זרוע אופקית, יהיה </a:t>
            </a:r>
            <a:r>
              <a:rPr lang="he-IL" sz="3200" dirty="0" smtClean="0"/>
              <a:t>מצויד </a:t>
            </a:r>
            <a:r>
              <a:rPr lang="he-IL" sz="3200" b="1" dirty="0" smtClean="0">
                <a:solidFill>
                  <a:srgbClr val="FF0000"/>
                </a:solidFill>
              </a:rPr>
              <a:t>במתגים </a:t>
            </a:r>
            <a:r>
              <a:rPr lang="he-IL" sz="3200" b="1" dirty="0">
                <a:solidFill>
                  <a:srgbClr val="FF0000"/>
                </a:solidFill>
              </a:rPr>
              <a:t>גובלים לנטיית הזרוע</a:t>
            </a:r>
            <a:r>
              <a:rPr lang="he-IL" sz="3200" dirty="0" smtClean="0"/>
              <a:t>.</a:t>
            </a:r>
          </a:p>
          <a:p>
            <a:r>
              <a:rPr lang="he-IL" sz="3200" dirty="0" smtClean="0"/>
              <a:t>ב</a:t>
            </a:r>
            <a:r>
              <a:rPr lang="he-IL" sz="3200" dirty="0"/>
              <a:t>. </a:t>
            </a:r>
            <a:r>
              <a:rPr lang="he-IL" sz="3200" dirty="0" smtClean="0"/>
              <a:t>עגורן </a:t>
            </a:r>
            <a:r>
              <a:rPr lang="he-IL" sz="3200" dirty="0"/>
              <a:t>צריח בעל זרוע אופקית יהיה מצויד במתגים </a:t>
            </a:r>
            <a:r>
              <a:rPr lang="he-IL" sz="3200" b="1" dirty="0">
                <a:solidFill>
                  <a:srgbClr val="FF0000"/>
                </a:solidFill>
              </a:rPr>
              <a:t>גובלים </a:t>
            </a:r>
            <a:r>
              <a:rPr lang="he-IL" sz="3200" b="1" dirty="0" smtClean="0">
                <a:solidFill>
                  <a:srgbClr val="FF0000"/>
                </a:solidFill>
              </a:rPr>
              <a:t>לתנועת העגלה </a:t>
            </a:r>
            <a:r>
              <a:rPr lang="he-IL" sz="3200" b="1" dirty="0">
                <a:solidFill>
                  <a:srgbClr val="FF0000"/>
                </a:solidFill>
              </a:rPr>
              <a:t>על הזרוע </a:t>
            </a:r>
            <a:r>
              <a:rPr lang="he-IL" sz="3200" dirty="0"/>
              <a:t>או בהתקנים מסוג אחד המבטיחים את </a:t>
            </a:r>
            <a:r>
              <a:rPr lang="he-IL" sz="3200" dirty="0" smtClean="0"/>
              <a:t>הגבלת  תנועת </a:t>
            </a:r>
            <a:r>
              <a:rPr lang="he-IL" sz="3200" dirty="0"/>
              <a:t>העגלה בנקודות הדרושות בזרוע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16" y="4221088"/>
            <a:ext cx="472342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3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21. </a:t>
            </a:r>
            <a:r>
              <a:rPr lang="he-IL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גובלי</a:t>
            </a:r>
            <a:r>
              <a:rPr lang="he-IL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e-I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עומס יתר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3528" y="1340768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21</a:t>
            </a:r>
            <a:r>
              <a:rPr lang="he-IL" sz="2800" b="1" dirty="0" smtClean="0">
                <a:latin typeface="Guttman Frank" pitchFamily="2" charset="-79"/>
                <a:cs typeface="Guttman Frank" pitchFamily="2" charset="-79"/>
              </a:rPr>
              <a:t>. </a:t>
            </a:r>
            <a:r>
              <a:rPr lang="he-IL" sz="2800" dirty="0" smtClean="0">
                <a:latin typeface="Guttman Frank" pitchFamily="2" charset="-79"/>
                <a:cs typeface="Guttman Frank" pitchFamily="2" charset="-79"/>
              </a:rPr>
              <a:t>עגורן </a:t>
            </a:r>
            <a:r>
              <a:rPr lang="he-IL" sz="2800" dirty="0">
                <a:latin typeface="Guttman Frank" pitchFamily="2" charset="-79"/>
                <a:cs typeface="Guttman Frank" pitchFamily="2" charset="-79"/>
              </a:rPr>
              <a:t>צריח יצויד </a:t>
            </a:r>
            <a:r>
              <a:rPr lang="he-IL" sz="2800" dirty="0" err="1">
                <a:latin typeface="Guttman Frank" pitchFamily="2" charset="-79"/>
                <a:cs typeface="Guttman Frank" pitchFamily="2" charset="-79"/>
              </a:rPr>
              <a:t>בגובלי</a:t>
            </a:r>
            <a:r>
              <a:rPr lang="he-IL" sz="2800" dirty="0">
                <a:latin typeface="Guttman Frank" pitchFamily="2" charset="-79"/>
                <a:cs typeface="Guttman Frank" pitchFamily="2" charset="-79"/>
              </a:rPr>
              <a:t> עומס יתר</a:t>
            </a:r>
            <a:r>
              <a:rPr lang="he-IL" sz="2800" dirty="0" smtClean="0">
                <a:latin typeface="Guttman Frank" pitchFamily="2" charset="-79"/>
                <a:cs typeface="Guttman Frank" pitchFamily="2" charset="-79"/>
              </a:rPr>
              <a:t>.</a:t>
            </a:r>
          </a:p>
          <a:p>
            <a:endParaRPr lang="he-IL" sz="2800" dirty="0">
              <a:latin typeface="Guttman Frank" pitchFamily="2" charset="-79"/>
              <a:cs typeface="Guttman Frank" pitchFamily="2" charset="-79"/>
            </a:endParaRPr>
          </a:p>
          <a:p>
            <a:r>
              <a:rPr lang="he-IL" sz="2800" b="1" dirty="0">
                <a:latin typeface="Guttman Frank" pitchFamily="2" charset="-79"/>
                <a:cs typeface="Guttman Frank" pitchFamily="2" charset="-79"/>
              </a:rPr>
              <a:t>22 . תופי כננות</a:t>
            </a:r>
          </a:p>
          <a:p>
            <a:r>
              <a:rPr lang="he-IL" sz="2800" dirty="0">
                <a:latin typeface="Guttman Frank" pitchFamily="2" charset="-79"/>
                <a:cs typeface="Guttman Frank" pitchFamily="2" charset="-79"/>
              </a:rPr>
              <a:t>א. תוף כננת בעגורן צריח שעליו ליפוף כבל, יהיה בעל מבנה </a:t>
            </a:r>
            <a:r>
              <a:rPr lang="he-IL" sz="2800" dirty="0" smtClean="0">
                <a:latin typeface="Guttman Frank" pitchFamily="2" charset="-79"/>
                <a:cs typeface="Guttman Frank" pitchFamily="2" charset="-79"/>
              </a:rPr>
              <a:t>וקוטר  המתאימים </a:t>
            </a:r>
            <a:r>
              <a:rPr lang="he-IL" sz="2800" dirty="0">
                <a:latin typeface="Guttman Frank" pitchFamily="2" charset="-79"/>
                <a:cs typeface="Guttman Frank" pitchFamily="2" charset="-79"/>
              </a:rPr>
              <a:t>לכבל שבשימוש</a:t>
            </a:r>
            <a:r>
              <a:rPr lang="he-IL" sz="2800" dirty="0" smtClean="0">
                <a:latin typeface="Guttman Frank" pitchFamily="2" charset="-79"/>
                <a:cs typeface="Guttman Frank" pitchFamily="2" charset="-79"/>
              </a:rPr>
              <a:t>.</a:t>
            </a:r>
          </a:p>
          <a:p>
            <a:endParaRPr lang="he-IL" sz="2800" dirty="0">
              <a:latin typeface="Guttman Frank" pitchFamily="2" charset="-79"/>
              <a:cs typeface="Guttman Frank" pitchFamily="2" charset="-79"/>
            </a:endParaRPr>
          </a:p>
          <a:p>
            <a:r>
              <a:rPr lang="he-IL" sz="2800" dirty="0">
                <a:latin typeface="Guttman Frank" pitchFamily="2" charset="-79"/>
                <a:cs typeface="Guttman Frank" pitchFamily="2" charset="-79"/>
              </a:rPr>
              <a:t>ב. קצה הכבל הליפוף על תוף הכננת בעגורן צריח יהיה מחובר </a:t>
            </a:r>
            <a:r>
              <a:rPr lang="he-IL" sz="2800" dirty="0" smtClean="0">
                <a:latin typeface="Guttman Frank" pitchFamily="2" charset="-79"/>
                <a:cs typeface="Guttman Frank" pitchFamily="2" charset="-79"/>
              </a:rPr>
              <a:t>היטב לתוף </a:t>
            </a:r>
            <a:r>
              <a:rPr lang="he-IL" sz="2800" dirty="0">
                <a:latin typeface="Guttman Frank" pitchFamily="2" charset="-79"/>
                <a:cs typeface="Guttman Frank" pitchFamily="2" charset="-79"/>
              </a:rPr>
              <a:t>ואורך הכבל יהיה כך </a:t>
            </a:r>
            <a:r>
              <a:rPr lang="he-IL" sz="2800" u="sng" dirty="0">
                <a:solidFill>
                  <a:srgbClr val="C00000"/>
                </a:solidFill>
                <a:latin typeface="Guttman Frank" pitchFamily="2" charset="-79"/>
                <a:cs typeface="Guttman Frank" pitchFamily="2" charset="-79"/>
              </a:rPr>
              <a:t>שלפחות שני ליפופים</a:t>
            </a:r>
            <a:r>
              <a:rPr lang="he-IL" sz="2800" dirty="0">
                <a:latin typeface="Guttman Frank" pitchFamily="2" charset="-79"/>
                <a:cs typeface="Guttman Frank" pitchFamily="2" charset="-79"/>
              </a:rPr>
              <a:t> של הכבל </a:t>
            </a:r>
            <a:r>
              <a:rPr lang="he-IL" sz="2800" dirty="0" smtClean="0">
                <a:latin typeface="Guttman Frank" pitchFamily="2" charset="-79"/>
                <a:cs typeface="Guttman Frank" pitchFamily="2" charset="-79"/>
              </a:rPr>
              <a:t>יישארו  תמיד </a:t>
            </a:r>
            <a:r>
              <a:rPr lang="he-IL" sz="2800" dirty="0">
                <a:latin typeface="Guttman Frank" pitchFamily="2" charset="-79"/>
                <a:cs typeface="Guttman Frank" pitchFamily="2" charset="-79"/>
              </a:rPr>
              <a:t>על התוף בכל מצב אפשרי של הפעלת העגורן.</a:t>
            </a:r>
          </a:p>
        </p:txBody>
      </p:sp>
    </p:spTree>
    <p:extLst>
      <p:ext uri="{BB962C8B-B14F-4D97-AF65-F5344CB8AC3E}">
        <p14:creationId xmlns:p14="http://schemas.microsoft.com/office/powerpoint/2010/main" val="27066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23.  בלמים 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למנועים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395536" y="1484784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/>
              <a:t>23. </a:t>
            </a:r>
            <a:r>
              <a:rPr lang="he-IL" sz="3200" dirty="0" smtClean="0"/>
              <a:t>א</a:t>
            </a:r>
            <a:r>
              <a:rPr lang="he-IL" sz="3200" dirty="0"/>
              <a:t>. כל </a:t>
            </a:r>
            <a:r>
              <a:rPr lang="he-IL" sz="3200" dirty="0" smtClean="0"/>
              <a:t>מנוע </a:t>
            </a:r>
            <a:r>
              <a:rPr lang="he-IL" sz="3200" dirty="0"/>
              <a:t>המשמש לנסיעת עגורן צריח, לסיבוב </a:t>
            </a:r>
            <a:r>
              <a:rPr lang="he-IL" sz="3200" dirty="0" smtClean="0"/>
              <a:t>         	הצריח</a:t>
            </a:r>
            <a:r>
              <a:rPr lang="he-IL" sz="3200" dirty="0"/>
              <a:t>, לסיבוב </a:t>
            </a:r>
            <a:r>
              <a:rPr lang="he-IL" sz="3200" dirty="0" smtClean="0"/>
              <a:t>הזרוע  או </a:t>
            </a:r>
            <a:r>
              <a:rPr lang="he-IL" sz="3200" dirty="0"/>
              <a:t>לנטייתו או להנעת עגלה </a:t>
            </a:r>
            <a:r>
              <a:rPr lang="he-IL" sz="3200" dirty="0" smtClean="0"/>
              <a:t>  	שעל </a:t>
            </a:r>
            <a:r>
              <a:rPr lang="he-IL" sz="3200" dirty="0"/>
              <a:t>הזרוע, יהיה מצויד </a:t>
            </a:r>
            <a:r>
              <a:rPr lang="he-IL" sz="3200" dirty="0" smtClean="0"/>
              <a:t>בבלם </a:t>
            </a:r>
            <a:r>
              <a:rPr lang="he-IL" sz="3200" dirty="0"/>
              <a:t>נאות</a:t>
            </a:r>
            <a:r>
              <a:rPr lang="he-IL" sz="3200" dirty="0" smtClean="0"/>
              <a:t>.</a:t>
            </a:r>
          </a:p>
          <a:p>
            <a:endParaRPr lang="he-IL" sz="3200" dirty="0"/>
          </a:p>
          <a:p>
            <a:r>
              <a:rPr lang="he-IL" sz="3200" dirty="0"/>
              <a:t>ב. מנוע בעגורן צריח המשמש להרמת מטען יהיה בנוי כך שהמטען </a:t>
            </a:r>
            <a:r>
              <a:rPr lang="he-IL" sz="3200" dirty="0" smtClean="0"/>
              <a:t>ירד  בכוח </a:t>
            </a:r>
            <a:r>
              <a:rPr lang="he-IL" sz="3200" dirty="0" err="1"/>
              <a:t>מיכני</a:t>
            </a:r>
            <a:r>
              <a:rPr lang="he-IL" sz="3200" dirty="0"/>
              <a:t> בלבד ויהיה מצויד בבלם או בלמים </a:t>
            </a:r>
            <a:r>
              <a:rPr lang="he-IL" sz="3200" dirty="0" smtClean="0"/>
              <a:t>אוטומטיים   הפועלים </a:t>
            </a:r>
            <a:r>
              <a:rPr lang="he-IL" sz="3200" dirty="0"/>
              <a:t>בשיטה אלקטרו - מכנית.</a:t>
            </a:r>
          </a:p>
          <a:p>
            <a:r>
              <a:rPr lang="he-IL" b="1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55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467544" y="474345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/>
              <a:t>פרק ראשון: הוראות כלליות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 smtClean="0"/>
              <a:t>. </a:t>
            </a:r>
            <a:r>
              <a:rPr lang="he-IL" dirty="0"/>
              <a:t>הגדרות (תיקון: תשכ"ז, תש"ל)</a:t>
            </a:r>
          </a:p>
          <a:p>
            <a:r>
              <a:rPr lang="he-IL" dirty="0"/>
              <a:t>בתקנות אלה -</a:t>
            </a:r>
          </a:p>
          <a:p>
            <a:r>
              <a:rPr lang="he-IL" sz="2800" dirty="0"/>
              <a:t>"אבזר-הרמה" - כמשמעותו בסעיף 25(2) לפקודה;</a:t>
            </a:r>
          </a:p>
          <a:p>
            <a:r>
              <a:rPr lang="he-IL" sz="2800" dirty="0"/>
              <a:t>"אונקל-עגורן" - אונקל-עגורן המשמש לתליית מטען או לתליית כלי-טעינה;</a:t>
            </a:r>
          </a:p>
          <a:p>
            <a:r>
              <a:rPr lang="he-IL" sz="2800" dirty="0"/>
              <a:t>"איתות" - מתן הוראות בכל שיטה שהיא, בין ישירות </a:t>
            </a:r>
            <a:r>
              <a:rPr lang="he-IL" sz="2800" dirty="0" err="1"/>
              <a:t>לעגורנאי</a:t>
            </a:r>
            <a:r>
              <a:rPr lang="he-IL" sz="2800" dirty="0"/>
              <a:t> ובין לאדם אחר כדי שהוא יעביר את הסימנים </a:t>
            </a:r>
            <a:r>
              <a:rPr lang="he-IL" sz="2800" dirty="0" err="1"/>
              <a:t>לעגורנאי</a:t>
            </a:r>
            <a:r>
              <a:rPr lang="he-IL" sz="2800" dirty="0"/>
              <a:t>, בקשר להרמת מטען בעגורן, כיוונון מטען או כיוונון אונקל העגורן</a:t>
            </a:r>
            <a:r>
              <a:rPr lang="he-IL" sz="2800" dirty="0" smtClean="0"/>
              <a:t>;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761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25. </a:t>
            </a:r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כבלים 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ואביזרי הרמה - הסדרי בטיחות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95536" y="148478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dirty="0" smtClean="0"/>
          </a:p>
          <a:p>
            <a:r>
              <a:rPr lang="he-IL" sz="2400" dirty="0" smtClean="0"/>
              <a:t>ההוראות </a:t>
            </a:r>
            <a:r>
              <a:rPr lang="he-IL" sz="2400" dirty="0"/>
              <a:t>הבאות מתוך סימן י' לפרק ג' לפקודה יחולו על כל כבל,</a:t>
            </a:r>
          </a:p>
          <a:p>
            <a:r>
              <a:rPr lang="he-IL" sz="2400" dirty="0"/>
              <a:t>אביזר הרמה וכלי טעינה המשמשים לתליית מטען לאונקל העגורן</a:t>
            </a:r>
            <a:r>
              <a:rPr lang="he-IL" sz="2400" dirty="0" smtClean="0"/>
              <a:t>:</a:t>
            </a:r>
          </a:p>
          <a:p>
            <a:endParaRPr lang="he-IL" sz="2400" dirty="0"/>
          </a:p>
          <a:p>
            <a:r>
              <a:rPr lang="he-IL" sz="2400" dirty="0"/>
              <a:t>1 לוח עומסי עבודה או סימון </a:t>
            </a:r>
            <a:r>
              <a:rPr lang="he-IL" sz="2400" dirty="0" err="1"/>
              <a:t>ע.ע.ב</a:t>
            </a:r>
            <a:r>
              <a:rPr lang="he-IL" sz="2400" dirty="0"/>
              <a:t>. - סעיף 73 לפקודה. .</a:t>
            </a:r>
          </a:p>
          <a:p>
            <a:r>
              <a:rPr lang="he-IL" sz="2400" dirty="0"/>
              <a:t>2 איסור עומס יתר - סעיף 74 לפקודה. .</a:t>
            </a:r>
          </a:p>
          <a:p>
            <a:r>
              <a:rPr lang="he-IL" sz="2400" dirty="0"/>
              <a:t>3. בדיקות תקופתיות ע"י בודק מוסמך - סעיף 75 לפקודה.</a:t>
            </a:r>
          </a:p>
          <a:p>
            <a:r>
              <a:rPr lang="he-IL" sz="2400" dirty="0"/>
              <a:t>4 בדיקה לפני שימוש ראשון - סעיף 76 לפקודה.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61189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26</a:t>
            </a:r>
            <a:r>
              <a:rPr lang="he-IL" dirty="0" smtClean="0"/>
              <a:t>. </a:t>
            </a:r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תסקיר 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על בדיקת כבל ואביזר הרמה</a:t>
            </a:r>
            <a:b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e-I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755576" y="1484784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/>
              <a:t>א</a:t>
            </a:r>
            <a:r>
              <a:rPr lang="he-IL" sz="2800" dirty="0"/>
              <a:t>. תסקיר על תוצאות כל בדיקה תקופתית או בדיקה לפני שימוש</a:t>
            </a:r>
          </a:p>
          <a:p>
            <a:r>
              <a:rPr lang="he-IL" sz="2800" dirty="0"/>
              <a:t>ראשון, ערוך ע"י הבודק המוסמך שעשה את הבדיקות וחתום </a:t>
            </a:r>
            <a:r>
              <a:rPr lang="he-IL" sz="2800" dirty="0" smtClean="0"/>
              <a:t>בידו, יוחזק </a:t>
            </a:r>
            <a:r>
              <a:rPr lang="he-IL" sz="2800" dirty="0"/>
              <a:t>במקום בו משתמשים באביזרי הרמה או בכלי טעינה כאמור.</a:t>
            </a:r>
          </a:p>
          <a:p>
            <a:r>
              <a:rPr lang="he-IL" sz="2800" dirty="0"/>
              <a:t>ב. התסקיר יהיה ערוך בשני עותקים בהתאם לתוספת הראשונה.</a:t>
            </a:r>
          </a:p>
          <a:p>
            <a:r>
              <a:rPr lang="he-IL" sz="2800" dirty="0"/>
              <a:t>ג. עותק מהתסקיר יימסר ע"י הבודק המוסמך למפקח העבודה </a:t>
            </a:r>
            <a:r>
              <a:rPr lang="he-IL" sz="2800" dirty="0" smtClean="0"/>
              <a:t>האזורי    </a:t>
            </a:r>
            <a:r>
              <a:rPr lang="he-IL" sz="2800" b="1" dirty="0" smtClean="0"/>
              <a:t>תוך </a:t>
            </a:r>
            <a:r>
              <a:rPr lang="he-IL" sz="2800" b="1" dirty="0"/>
              <a:t>שבעה ימים מיום הבדיקה.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531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27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אונקל 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העגורן - אונקל בטיחות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971600" y="148478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/>
              <a:t>א</a:t>
            </a:r>
            <a:r>
              <a:rPr lang="he-IL" sz="2800" dirty="0"/>
              <a:t>. כבל הרמה בעגורן צריח יצויד באונקל ובו יתלו את המטען.</a:t>
            </a:r>
          </a:p>
          <a:p>
            <a:r>
              <a:rPr lang="he-IL" sz="2800" dirty="0"/>
              <a:t>ב. </a:t>
            </a:r>
            <a:r>
              <a:rPr lang="he-IL" sz="2800" b="1" dirty="0">
                <a:solidFill>
                  <a:srgbClr val="FF0000"/>
                </a:solidFill>
              </a:rPr>
              <a:t>אונק ל העגורן יהיה אונקל - בטיחות </a:t>
            </a:r>
            <a:r>
              <a:rPr lang="he-IL" sz="2800" dirty="0"/>
              <a:t>שיהיה בנוי או מצויד </a:t>
            </a:r>
            <a:r>
              <a:rPr lang="he-IL" sz="2800" dirty="0" smtClean="0"/>
              <a:t>בהתקן  כדי </a:t>
            </a:r>
            <a:r>
              <a:rPr lang="he-IL" sz="2800" dirty="0"/>
              <a:t>למנוע יציאה מקרית של המטען דרך פתח האונקל.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1177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996952"/>
            <a:ext cx="19082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12108"/>
            <a:ext cx="2313731" cy="197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6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פרק רביעי: תדפיסי הוראות הפעלה ושלטים</a:t>
            </a:r>
          </a:p>
        </p:txBody>
      </p:sp>
      <p:sp>
        <p:nvSpPr>
          <p:cNvPr id="4" name="מלבן 3"/>
          <p:cNvSpPr/>
          <p:nvPr/>
        </p:nvSpPr>
        <p:spPr>
          <a:xfrm>
            <a:off x="611560" y="1340768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u="sng" dirty="0"/>
              <a:t>31 . </a:t>
            </a:r>
            <a:r>
              <a:rPr lang="he-IL" sz="2800" b="1" u="sng" dirty="0">
                <a:solidFill>
                  <a:srgbClr val="FF0000"/>
                </a:solidFill>
              </a:rPr>
              <a:t>מסירת הוראות הפעלה והחזקתן</a:t>
            </a:r>
          </a:p>
          <a:p>
            <a:r>
              <a:rPr lang="he-IL" sz="2800" dirty="0"/>
              <a:t>עותק אחד מהוראות הפעלה לעגורן צריח יימסר לידי כל </a:t>
            </a:r>
            <a:r>
              <a:rPr lang="he-IL" sz="2800" dirty="0" err="1" smtClean="0"/>
              <a:t>עגורנאי</a:t>
            </a:r>
            <a:r>
              <a:rPr lang="he-IL" sz="2800" dirty="0" smtClean="0"/>
              <a:t>  ועותק </a:t>
            </a:r>
            <a:r>
              <a:rPr lang="he-IL" sz="2800" dirty="0"/>
              <a:t>אחד יוחזק כנספח לפנקס העגורן</a:t>
            </a:r>
            <a:r>
              <a:rPr lang="he-IL" sz="2800" dirty="0" smtClean="0"/>
              <a:t>.</a:t>
            </a:r>
          </a:p>
          <a:p>
            <a:endParaRPr lang="he-IL" sz="2800" dirty="0"/>
          </a:p>
          <a:p>
            <a:r>
              <a:rPr lang="he-IL" sz="2800" dirty="0"/>
              <a:t>33</a:t>
            </a:r>
            <a:r>
              <a:rPr lang="he-IL" sz="2800" u="sng" dirty="0"/>
              <a:t> . </a:t>
            </a:r>
            <a:r>
              <a:rPr lang="he-IL" sz="2800" b="1" u="sng" dirty="0">
                <a:solidFill>
                  <a:srgbClr val="FF0000"/>
                </a:solidFill>
              </a:rPr>
              <a:t>הצגת שלט העומסים הבטוחים</a:t>
            </a:r>
          </a:p>
          <a:p>
            <a:r>
              <a:rPr lang="he-IL" sz="2800" dirty="0"/>
              <a:t>בעגורן צריח יוצג שלט המראה באופן ברור את עומסי העבודה הבטוחים</a:t>
            </a:r>
          </a:p>
          <a:p>
            <a:r>
              <a:rPr lang="he-IL" sz="2800" dirty="0"/>
              <a:t>לטווח הפעולה הקטן, הבינוני והגדול ביותר.</a:t>
            </a:r>
          </a:p>
        </p:txBody>
      </p:sp>
    </p:spTree>
    <p:extLst>
      <p:ext uri="{BB962C8B-B14F-4D97-AF65-F5344CB8AC3E}">
        <p14:creationId xmlns:p14="http://schemas.microsoft.com/office/powerpoint/2010/main" val="6945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פרק חמישי: הקמה ופירוק של עגורן צריח</a:t>
            </a:r>
          </a:p>
        </p:txBody>
      </p:sp>
      <p:sp>
        <p:nvSpPr>
          <p:cNvPr id="4" name="מלבן 3"/>
          <p:cNvSpPr/>
          <p:nvPr/>
        </p:nvSpPr>
        <p:spPr>
          <a:xfrm>
            <a:off x="539552" y="1484784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35</a:t>
            </a:r>
            <a:r>
              <a:rPr lang="he-IL" sz="2800" dirty="0" smtClean="0"/>
              <a:t>. </a:t>
            </a:r>
            <a:r>
              <a:rPr lang="he-IL" sz="2800" b="1" i="1" u="sng" dirty="0" smtClean="0"/>
              <a:t>ביסוס </a:t>
            </a:r>
            <a:r>
              <a:rPr lang="he-IL" sz="2800" b="1" i="1" u="sng" dirty="0"/>
              <a:t>ועיגון של עגורן-צריח נייח</a:t>
            </a:r>
          </a:p>
          <a:p>
            <a:r>
              <a:rPr lang="he-IL" sz="2800" dirty="0"/>
              <a:t>(א) עגורן-צריח נייח </a:t>
            </a:r>
            <a:r>
              <a:rPr lang="he-IL" sz="2800" b="1" dirty="0">
                <a:solidFill>
                  <a:srgbClr val="FF0000"/>
                </a:solidFill>
              </a:rPr>
              <a:t>יוצב על תשתית יציבה</a:t>
            </a:r>
            <a:r>
              <a:rPr lang="he-IL" sz="2800" dirty="0"/>
              <a:t>, ובהעדרה יוצב בעזרת אמצעים נאותים המבטיחים ביסוסו הבטוח</a:t>
            </a:r>
            <a:r>
              <a:rPr lang="he-IL" sz="2800" dirty="0" smtClean="0"/>
              <a:t>.</a:t>
            </a:r>
          </a:p>
          <a:p>
            <a:endParaRPr lang="he-IL" sz="2800" dirty="0"/>
          </a:p>
          <a:p>
            <a:r>
              <a:rPr lang="he-IL" sz="2800" dirty="0"/>
              <a:t>(ב) בעגורן-צריח נייח המוצב </a:t>
            </a:r>
            <a:r>
              <a:rPr lang="he-IL" sz="3200" b="1" dirty="0">
                <a:solidFill>
                  <a:srgbClr val="FF0000"/>
                </a:solidFill>
              </a:rPr>
              <a:t>על מבנה</a:t>
            </a:r>
            <a:r>
              <a:rPr lang="he-IL" sz="2800" dirty="0"/>
              <a:t>, בין ארעי ובין קבוע, יהיה המבנה בנוי היטב מחומר בריא ללא פגם נראה לעין ובעל חוזק מספיק בהתחשב עם תכונותיו של העגורן, טווח פעולתו ועומס העבודה הבטוח שנקבע לעגורן.</a:t>
            </a:r>
          </a:p>
        </p:txBody>
      </p:sp>
    </p:spTree>
    <p:extLst>
      <p:ext uri="{BB962C8B-B14F-4D97-AF65-F5344CB8AC3E}">
        <p14:creationId xmlns:p14="http://schemas.microsoft.com/office/powerpoint/2010/main" val="18926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9005" y="288985"/>
            <a:ext cx="8534400" cy="758952"/>
          </a:xfrm>
        </p:spPr>
        <p:txBody>
          <a:bodyPr>
            <a:noAutofit/>
          </a:bodyPr>
          <a:lstStyle/>
          <a:p>
            <a:r>
              <a:rPr lang="he-I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37. הבטחת שיווי-המשקל ע"י משקולות</a:t>
            </a:r>
            <a:br>
              <a:rPr lang="he-I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e-IL" sz="3600" dirty="0"/>
          </a:p>
        </p:txBody>
      </p:sp>
      <p:sp>
        <p:nvSpPr>
          <p:cNvPr id="3" name="מלבן 2"/>
          <p:cNvSpPr/>
          <p:nvPr/>
        </p:nvSpPr>
        <p:spPr>
          <a:xfrm>
            <a:off x="539552" y="155679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 smtClean="0"/>
              <a:t>בעגורן-צריח </a:t>
            </a:r>
            <a:r>
              <a:rPr lang="he-IL" sz="3600" dirty="0"/>
              <a:t>שהבטחת שיווי-משקלו מתוכננת באמצעות משקולות-נגד או משקולות מייצבות, יושמו משקולות במקומות הנכונים של המבנה ויובטחו מפני הזזה או הפחתה מקרית ולא ישנו </a:t>
            </a:r>
            <a:r>
              <a:rPr lang="he-IL" sz="3600" dirty="0" smtClean="0"/>
              <a:t>מקומם.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7596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פרק חמישי: הקמה ופירוק של עגורן צריח</a:t>
            </a:r>
          </a:p>
        </p:txBody>
      </p:sp>
      <p:sp>
        <p:nvSpPr>
          <p:cNvPr id="3" name="מלבן 2"/>
          <p:cNvSpPr/>
          <p:nvPr/>
        </p:nvSpPr>
        <p:spPr>
          <a:xfrm>
            <a:off x="2286000" y="1412776"/>
            <a:ext cx="653447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/>
              <a:t>42</a:t>
            </a:r>
            <a:r>
              <a:rPr lang="he-IL" sz="3200" b="1" dirty="0" smtClean="0"/>
              <a:t>. </a:t>
            </a:r>
            <a:r>
              <a:rPr lang="he-IL" sz="3200" b="1" dirty="0"/>
              <a:t>הקמה ופירוק בהנהלת מומחה</a:t>
            </a:r>
          </a:p>
          <a:p>
            <a:r>
              <a:rPr lang="he-IL" sz="3200" dirty="0"/>
              <a:t>לא יוקם, יורכב או </a:t>
            </a:r>
            <a:r>
              <a:rPr lang="he-IL" sz="3200" dirty="0" smtClean="0"/>
              <a:t>יזקוף, </a:t>
            </a:r>
            <a:r>
              <a:rPr lang="he-IL" sz="3200" dirty="0"/>
              <a:t>לא יוגבה או יונמך ולא יפורק עגורן צריח אלא</a:t>
            </a:r>
          </a:p>
          <a:p>
            <a:r>
              <a:rPr lang="he-IL" sz="3200" dirty="0"/>
              <a:t>בהנהלתו והשגחתו של אדם שהוא מומחה לפעולות כאמור או של </a:t>
            </a:r>
            <a:r>
              <a:rPr lang="he-IL" sz="3200" dirty="0" err="1"/>
              <a:t>עגורנאי</a:t>
            </a:r>
            <a:endParaRPr lang="he-IL" sz="3200" dirty="0"/>
          </a:p>
          <a:p>
            <a:r>
              <a:rPr lang="he-IL" sz="3200" dirty="0"/>
              <a:t>שהוכשר לכך במיוחד.</a:t>
            </a:r>
          </a:p>
          <a:p>
            <a:endParaRPr lang="he-IL" dirty="0"/>
          </a:p>
        </p:txBody>
      </p:sp>
      <p:pic>
        <p:nvPicPr>
          <p:cNvPr id="7170" name="Picture 2" descr="C:\Users\ron\Desktop\מפעילי עגורני צריח\עבודה בגובה\DSCN0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478136"/>
            <a:ext cx="3528391" cy="25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44. מרחב 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למעבר לאורך המסלול ומניעת לכידה</a:t>
            </a:r>
          </a:p>
        </p:txBody>
      </p:sp>
      <p:sp>
        <p:nvSpPr>
          <p:cNvPr id="3" name="מלבן 2"/>
          <p:cNvSpPr/>
          <p:nvPr/>
        </p:nvSpPr>
        <p:spPr>
          <a:xfrm>
            <a:off x="2286000" y="1443841"/>
            <a:ext cx="6462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/>
              <a:t>א. ב תקנה זו, </a:t>
            </a:r>
            <a:r>
              <a:rPr lang="he-IL" sz="2800" b="1" dirty="0"/>
              <a:t>"מבנה" </a:t>
            </a:r>
            <a:r>
              <a:rPr lang="he-IL" sz="2800" dirty="0"/>
              <a:t>- לרבות מיתקן, פיגום וכיוצא באלה, ולרבות </a:t>
            </a:r>
            <a:r>
              <a:rPr lang="he-IL" sz="2800" dirty="0" smtClean="0"/>
              <a:t>מעקה  וגידור </a:t>
            </a:r>
            <a:r>
              <a:rPr lang="he-IL" sz="2800" dirty="0"/>
              <a:t>שאינם לצורך קיום הוראות תקנה זו.</a:t>
            </a:r>
          </a:p>
          <a:p>
            <a:r>
              <a:rPr lang="he-IL" sz="2800" dirty="0"/>
              <a:t>ב. </a:t>
            </a:r>
            <a:r>
              <a:rPr lang="he-IL" sz="2800" dirty="0" smtClean="0"/>
              <a:t>ל אורך </a:t>
            </a:r>
            <a:r>
              <a:rPr lang="he-IL" sz="2800" dirty="0"/>
              <a:t>מסלולו של עגורן-צריח נע על פסים ומסביב לעגורן-צריח נייד </a:t>
            </a:r>
            <a:r>
              <a:rPr lang="he-IL" sz="2800" dirty="0" smtClean="0"/>
              <a:t>יושאר  מרחב </a:t>
            </a:r>
            <a:r>
              <a:rPr lang="he-IL" sz="2800" dirty="0"/>
              <a:t>למעבר, בין העגורן על כל חלקו העשוי לנוע ובין כל מבנה</a:t>
            </a:r>
            <a:r>
              <a:rPr lang="he-IL" sz="2800" dirty="0" smtClean="0"/>
              <a:t>.</a:t>
            </a:r>
          </a:p>
          <a:p>
            <a:endParaRPr lang="he-IL" sz="2800" dirty="0"/>
          </a:p>
          <a:p>
            <a:r>
              <a:rPr lang="he-IL" sz="2800" dirty="0"/>
              <a:t>ג. </a:t>
            </a:r>
            <a:r>
              <a:rPr lang="he-IL" sz="2800" b="1" u="sng" dirty="0" smtClean="0">
                <a:solidFill>
                  <a:srgbClr val="C00000"/>
                </a:solidFill>
              </a:rPr>
              <a:t>רוחב </a:t>
            </a:r>
            <a:r>
              <a:rPr lang="he-IL" sz="2800" b="1" u="sng" dirty="0">
                <a:solidFill>
                  <a:srgbClr val="C00000"/>
                </a:solidFill>
              </a:rPr>
              <a:t>המרחב למעבר יהיה 60 ס"מ </a:t>
            </a:r>
            <a:r>
              <a:rPr lang="he-IL" sz="2800" dirty="0"/>
              <a:t>לפחות ויימדד בין המבנה ובין קצהו </a:t>
            </a:r>
            <a:r>
              <a:rPr lang="he-IL" sz="2800" dirty="0" smtClean="0"/>
              <a:t>של אותו </a:t>
            </a:r>
            <a:r>
              <a:rPr lang="he-IL" sz="2800" dirty="0"/>
              <a:t>חלק של העגורן העשוי לנוע כשאותו קצה במצב הקרוב ביותר </a:t>
            </a:r>
            <a:r>
              <a:rPr lang="he-IL" sz="2800" dirty="0" smtClean="0"/>
              <a:t>למבנה  האמור.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5908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פרק שישי: קרבה של מתקן חשמל או קו חשמל עילי</a:t>
            </a:r>
          </a:p>
        </p:txBody>
      </p:sp>
      <p:sp>
        <p:nvSpPr>
          <p:cNvPr id="3" name="מלבן 2"/>
          <p:cNvSpPr/>
          <p:nvPr/>
        </p:nvSpPr>
        <p:spPr>
          <a:xfrm>
            <a:off x="1115616" y="1443841"/>
            <a:ext cx="76328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"תחום סכנה מחשמל" </a:t>
            </a:r>
            <a:r>
              <a:rPr lang="he-IL" sz="2000" dirty="0"/>
              <a:t>- התחום מסביב למיתקן חשמלי על כל חלקיו </a:t>
            </a:r>
            <a:r>
              <a:rPr lang="he-IL" sz="2000" dirty="0" smtClean="0"/>
              <a:t>ומסביב  למוליך </a:t>
            </a:r>
            <a:r>
              <a:rPr lang="he-IL" sz="2000" dirty="0"/>
              <a:t>של קו-חשמל עילי עד למרחק כמפורש להלן מכל נקודה על פני המיתקן </a:t>
            </a:r>
            <a:r>
              <a:rPr lang="he-IL" sz="2000" dirty="0" smtClean="0"/>
              <a:t>או   המוליך </a:t>
            </a:r>
            <a:r>
              <a:rPr lang="he-IL" sz="2000" dirty="0"/>
              <a:t>כאמור;</a:t>
            </a:r>
          </a:p>
          <a:p>
            <a:r>
              <a:rPr lang="he-IL" sz="2000" dirty="0"/>
              <a:t>.1 אם המיתקן או המוליך תחת מתח של </a:t>
            </a:r>
            <a:r>
              <a:rPr lang="he-IL" sz="2000" b="1" dirty="0">
                <a:solidFill>
                  <a:srgbClr val="C00000"/>
                </a:solidFill>
              </a:rPr>
              <a:t>פחות מ -22,000 וולט - שני מטרים</a:t>
            </a:r>
            <a:r>
              <a:rPr lang="he-IL" sz="2000" dirty="0"/>
              <a:t>*.</a:t>
            </a:r>
          </a:p>
          <a:p>
            <a:r>
              <a:rPr lang="he-IL" sz="2000" dirty="0"/>
              <a:t>.2 אם המיתקן או המוליך תחת מתח של 22,000</a:t>
            </a:r>
            <a:r>
              <a:rPr lang="he-IL" sz="2000" b="1" dirty="0">
                <a:solidFill>
                  <a:srgbClr val="C00000"/>
                </a:solidFill>
              </a:rPr>
              <a:t> וולט או יותר - שלושה מטרים</a:t>
            </a:r>
            <a:r>
              <a:rPr lang="he-IL" sz="2000" dirty="0" smtClean="0"/>
              <a:t>*.</a:t>
            </a:r>
          </a:p>
          <a:p>
            <a:endParaRPr lang="he-IL" sz="2000" dirty="0"/>
          </a:p>
          <a:p>
            <a:r>
              <a:rPr lang="he-IL" sz="2000" dirty="0"/>
              <a:t>: * לפי תקנות הבטיחות בנושא עבודות בנייה סעיף 164</a:t>
            </a:r>
          </a:p>
          <a:p>
            <a:r>
              <a:rPr lang="he-IL" sz="2000" dirty="0"/>
              <a:t>א. </a:t>
            </a:r>
            <a:r>
              <a:rPr lang="he-IL" sz="2000" dirty="0" smtClean="0"/>
              <a:t>מרחק </a:t>
            </a:r>
            <a:r>
              <a:rPr lang="he-IL" sz="2000" dirty="0"/>
              <a:t>בטיחות מקו חשמל במתח </a:t>
            </a:r>
            <a:r>
              <a:rPr lang="he-IL" sz="2000" b="1" dirty="0">
                <a:solidFill>
                  <a:srgbClr val="C00000"/>
                </a:solidFill>
              </a:rPr>
              <a:t>עד 33,000 וולט - 3.25 מטר.</a:t>
            </a:r>
          </a:p>
          <a:p>
            <a:r>
              <a:rPr lang="he-IL" sz="2000" dirty="0"/>
              <a:t>ב. </a:t>
            </a:r>
            <a:r>
              <a:rPr lang="he-IL" sz="2000" dirty="0" smtClean="0"/>
              <a:t>מרחק </a:t>
            </a:r>
            <a:r>
              <a:rPr lang="he-IL" sz="2000" dirty="0"/>
              <a:t>בטיחות מקו חשמל במתח </a:t>
            </a:r>
            <a:r>
              <a:rPr lang="he-IL" sz="2000" b="1" dirty="0">
                <a:solidFill>
                  <a:srgbClr val="C00000"/>
                </a:solidFill>
              </a:rPr>
              <a:t>מעל 33,000 וולט - 5 מטר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17032"/>
            <a:ext cx="2304256" cy="255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9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286000" y="1844824"/>
            <a:ext cx="6534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חובת </a:t>
            </a:r>
            <a:r>
              <a:rPr lang="he-IL" sz="3600" b="1" dirty="0" err="1"/>
              <a:t>העגורנאי</a:t>
            </a:r>
            <a:r>
              <a:rPr lang="he-IL" sz="3600" b="1" dirty="0"/>
              <a:t> </a:t>
            </a:r>
            <a:r>
              <a:rPr lang="he-IL" sz="3600" b="1" dirty="0" err="1"/>
              <a:t>בענין</a:t>
            </a:r>
            <a:r>
              <a:rPr lang="he-IL" sz="3600" b="1" dirty="0"/>
              <a:t> </a:t>
            </a:r>
            <a:r>
              <a:rPr lang="he-IL" sz="3600" b="1" dirty="0">
                <a:solidFill>
                  <a:srgbClr val="FF0000"/>
                </a:solidFill>
              </a:rPr>
              <a:t>הפעלת </a:t>
            </a:r>
            <a:r>
              <a:rPr lang="he-IL" sz="3600" b="1" dirty="0"/>
              <a:t>העגורן בקרבת מיתקן חשמלי</a:t>
            </a:r>
          </a:p>
          <a:p>
            <a:pPr algn="ctr"/>
            <a:endParaRPr lang="he-IL" sz="3600" b="1" dirty="0"/>
          </a:p>
          <a:p>
            <a:pPr algn="ctr"/>
            <a:r>
              <a:rPr lang="he-IL" sz="3600" dirty="0"/>
              <a:t>החובה לקיום הדרישה מוטלת על </a:t>
            </a:r>
            <a:r>
              <a:rPr lang="he-IL" sz="3600" dirty="0" err="1"/>
              <a:t>העגורנאי</a:t>
            </a:r>
            <a:r>
              <a:rPr lang="he-IL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2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פרק ראשון: הוראות כלליות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2286000" y="1997839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2400" dirty="0">
                <a:solidFill>
                  <a:prstClr val="black"/>
                </a:solidFill>
              </a:rPr>
              <a:t>"</a:t>
            </a:r>
            <a:r>
              <a:rPr lang="he-IL" sz="2400" b="1" dirty="0">
                <a:solidFill>
                  <a:prstClr val="black"/>
                </a:solidFill>
              </a:rPr>
              <a:t>בודק מוסמך" </a:t>
            </a:r>
            <a:r>
              <a:rPr lang="he-IL" sz="2400" dirty="0">
                <a:solidFill>
                  <a:prstClr val="black"/>
                </a:solidFill>
              </a:rPr>
              <a:t>- מי שהמפקח הראשי הסמיכו בהתאם לסעיף 25 לפקודה או בהתאם לסעיף 26 לפקודה וההסמכה הורחבה במפורש לעשיית בדיקות של עגורני-צריח בהתאם לתקנות אלה;</a:t>
            </a:r>
          </a:p>
          <a:p>
            <a:pPr lvl="0"/>
            <a:r>
              <a:rPr lang="he-IL" sz="2400" dirty="0">
                <a:solidFill>
                  <a:prstClr val="black"/>
                </a:solidFill>
              </a:rPr>
              <a:t>"</a:t>
            </a:r>
            <a:r>
              <a:rPr lang="he-IL" sz="2400" b="1" dirty="0">
                <a:solidFill>
                  <a:prstClr val="black"/>
                </a:solidFill>
              </a:rPr>
              <a:t>בניה"</a:t>
            </a:r>
            <a:r>
              <a:rPr lang="he-IL" sz="2400" dirty="0">
                <a:solidFill>
                  <a:prstClr val="black"/>
                </a:solidFill>
              </a:rPr>
              <a:t> - כמשמעות "פעולות-בניה" בפקודה;</a:t>
            </a:r>
          </a:p>
          <a:p>
            <a:pPr lvl="0"/>
            <a:r>
              <a:rPr lang="he-IL" sz="2400" dirty="0">
                <a:solidFill>
                  <a:prstClr val="black"/>
                </a:solidFill>
              </a:rPr>
              <a:t>"</a:t>
            </a:r>
            <a:r>
              <a:rPr lang="he-IL" sz="2400" b="1" dirty="0">
                <a:solidFill>
                  <a:prstClr val="black"/>
                </a:solidFill>
              </a:rPr>
              <a:t>בניה הנדסית</a:t>
            </a:r>
            <a:r>
              <a:rPr lang="he-IL" sz="2400" dirty="0">
                <a:solidFill>
                  <a:prstClr val="black"/>
                </a:solidFill>
              </a:rPr>
              <a:t>" - כמשמעות "עבודת-בניה מכונאית" בפקודה ובצו על פיה;</a:t>
            </a:r>
          </a:p>
          <a:p>
            <a:pPr lvl="0"/>
            <a:r>
              <a:rPr lang="he-IL" sz="2400" dirty="0">
                <a:solidFill>
                  <a:prstClr val="black"/>
                </a:solidFill>
              </a:rPr>
              <a:t>"</a:t>
            </a:r>
            <a:r>
              <a:rPr lang="he-IL" sz="2400" b="1" dirty="0">
                <a:solidFill>
                  <a:prstClr val="black"/>
                </a:solidFill>
              </a:rPr>
              <a:t>הפעלת עגורן</a:t>
            </a:r>
            <a:r>
              <a:rPr lang="he-IL" sz="2400" dirty="0">
                <a:solidFill>
                  <a:prstClr val="black"/>
                </a:solidFill>
              </a:rPr>
              <a:t>" - הרמת מטען בעגורן, הסעת עגורן, סיבובו או סיבוב חלק ממנו, לרבות הפעלת עגורן לשם ניסוי, ביקורת או בדיקה;</a:t>
            </a:r>
          </a:p>
        </p:txBody>
      </p:sp>
    </p:spTree>
    <p:extLst>
      <p:ext uri="{BB962C8B-B14F-4D97-AF65-F5344CB8AC3E}">
        <p14:creationId xmlns:p14="http://schemas.microsoft.com/office/powerpoint/2010/main" val="36188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C00000"/>
                </a:solidFill>
              </a:rPr>
              <a:t>פרק שביעי: בטיחות בתחום הפעלתו של עגורן צריח</a:t>
            </a:r>
          </a:p>
        </p:txBody>
      </p:sp>
      <p:sp>
        <p:nvSpPr>
          <p:cNvPr id="3" name="מלבן 2"/>
          <p:cNvSpPr/>
          <p:nvPr/>
        </p:nvSpPr>
        <p:spPr>
          <a:xfrm>
            <a:off x="395536" y="1412776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/>
              <a:t>. העמסת המטען על ידי </a:t>
            </a:r>
            <a:r>
              <a:rPr lang="he-IL" sz="2400" b="1" dirty="0" err="1"/>
              <a:t>עניבן</a:t>
            </a:r>
            <a:r>
              <a:rPr lang="he-IL" sz="2400" b="1" dirty="0"/>
              <a:t> המוסמך למתן </a:t>
            </a:r>
            <a:r>
              <a:rPr lang="he-IL" sz="2400" b="1" dirty="0" smtClean="0"/>
              <a:t>איתות</a:t>
            </a:r>
          </a:p>
          <a:p>
            <a:endParaRPr lang="he-IL" sz="2400" b="1" dirty="0"/>
          </a:p>
          <a:p>
            <a:r>
              <a:rPr lang="he-IL" sz="3200" dirty="0"/>
              <a:t>העמסת המטען בעגורן צריח תיעשה על ידי </a:t>
            </a:r>
            <a:r>
              <a:rPr lang="he-IL" sz="3200" dirty="0" err="1"/>
              <a:t>עניבן</a:t>
            </a:r>
            <a:r>
              <a:rPr lang="he-IL" sz="3200" dirty="0"/>
              <a:t> שנתקיימו בו שני אלה:</a:t>
            </a:r>
          </a:p>
          <a:p>
            <a:r>
              <a:rPr lang="he-IL" sz="3200" dirty="0"/>
              <a:t>.1 הוא הודרך ומאומן בשיטות לקשירת מטענים ולתלייתם באונקל</a:t>
            </a:r>
          </a:p>
          <a:p>
            <a:r>
              <a:rPr lang="he-IL" sz="3200" dirty="0"/>
              <a:t>העגורן, בשימוש באביזרי הרמה ובכלי טעינה, למטענים </a:t>
            </a:r>
            <a:r>
              <a:rPr lang="he-IL" sz="3200" dirty="0" smtClean="0"/>
              <a:t>שנהוג להרימם </a:t>
            </a:r>
            <a:r>
              <a:rPr lang="he-IL" sz="3200" dirty="0"/>
              <a:t>בבניה</a:t>
            </a:r>
            <a:r>
              <a:rPr lang="he-IL" sz="3200" dirty="0" smtClean="0"/>
              <a:t>.</a:t>
            </a:r>
          </a:p>
          <a:p>
            <a:endParaRPr lang="he-IL" sz="3200" dirty="0"/>
          </a:p>
          <a:p>
            <a:r>
              <a:rPr lang="he-IL" sz="3200" dirty="0"/>
              <a:t>.2 הוא מוסמך למתן איתות.</a:t>
            </a:r>
          </a:p>
        </p:txBody>
      </p:sp>
    </p:spTree>
    <p:extLst>
      <p:ext uri="{BB962C8B-B14F-4D97-AF65-F5344CB8AC3E}">
        <p14:creationId xmlns:p14="http://schemas.microsoft.com/office/powerpoint/2010/main" val="26062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53. שימוש </a:t>
            </a: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באונקל העגורן ובכלי טעינה</a:t>
            </a:r>
            <a:b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286000" y="1412776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/>
              <a:t>לא </a:t>
            </a:r>
            <a:r>
              <a:rPr lang="he-IL" sz="2800" dirty="0"/>
              <a:t>יופעל עגורן צריח להרמת מטען אלא אם המטען נתלה באונקל העגורן</a:t>
            </a:r>
          </a:p>
          <a:p>
            <a:r>
              <a:rPr lang="he-IL" sz="2800" dirty="0"/>
              <a:t>או הושם בכלי טעינה שנתלה באונקל העגורן.</a:t>
            </a:r>
          </a:p>
          <a:p>
            <a:r>
              <a:rPr lang="he-IL" sz="2800" dirty="0"/>
              <a:t>בהרמה בכלי טעינה שהינו משטח פתוח יהיה המטען עמוס באופן המבטיח</a:t>
            </a:r>
          </a:p>
          <a:p>
            <a:r>
              <a:rPr lang="he-IL" sz="2800" dirty="0"/>
              <a:t>שהוא או חלק ממנו לא יכול ליפול מתוך כלי הטעינה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457200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5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54. טיפול </a:t>
            </a: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במטען תלוי</a:t>
            </a:r>
            <a:b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3528" y="1484784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. </a:t>
            </a:r>
            <a:r>
              <a:rPr lang="he-IL" sz="2800" dirty="0" smtClean="0"/>
              <a:t>לא </a:t>
            </a:r>
            <a:r>
              <a:rPr lang="he-IL" sz="2800" dirty="0"/>
              <a:t>ייגש אדם למטען תלוי בעגורן </a:t>
            </a:r>
            <a:r>
              <a:rPr lang="he-IL" sz="2800" dirty="0" smtClean="0"/>
              <a:t>צריח  ולא </a:t>
            </a:r>
            <a:r>
              <a:rPr lang="he-IL" sz="2800" dirty="0"/>
              <a:t>יטפל אדם במטען כאמור </a:t>
            </a:r>
            <a:r>
              <a:rPr lang="he-IL" sz="2800" dirty="0" smtClean="0"/>
              <a:t>אלא    כשהמטען </a:t>
            </a:r>
            <a:r>
              <a:rPr lang="he-IL" sz="2800" dirty="0"/>
              <a:t>נמצא במצב תנוחה סביר,</a:t>
            </a:r>
          </a:p>
          <a:p>
            <a:r>
              <a:rPr lang="he-IL" sz="2800" dirty="0"/>
              <a:t>רגוע וללא תנודות וכשהמרווח </a:t>
            </a:r>
            <a:r>
              <a:rPr lang="he-IL" sz="2800" dirty="0" smtClean="0"/>
              <a:t>בין    המטען </a:t>
            </a:r>
            <a:r>
              <a:rPr lang="he-IL" sz="2800" dirty="0"/>
              <a:t>לבין הקרקע או </a:t>
            </a:r>
            <a:r>
              <a:rPr lang="he-IL" sz="2800" dirty="0" smtClean="0"/>
              <a:t>למשטח העבודה </a:t>
            </a:r>
            <a:r>
              <a:rPr lang="he-IL" sz="2800" dirty="0"/>
              <a:t>עליו נמצא </a:t>
            </a:r>
            <a:r>
              <a:rPr lang="he-IL" sz="2800" dirty="0" smtClean="0"/>
              <a:t>האדם      </a:t>
            </a:r>
            <a:r>
              <a:rPr lang="he-IL" sz="2800" b="1" u="sng" dirty="0" smtClean="0">
                <a:solidFill>
                  <a:srgbClr val="C00000"/>
                </a:solidFill>
              </a:rPr>
              <a:t>אינו </a:t>
            </a:r>
            <a:r>
              <a:rPr lang="he-IL" sz="2800" b="1" u="sng" dirty="0">
                <a:solidFill>
                  <a:srgbClr val="C00000"/>
                </a:solidFill>
              </a:rPr>
              <a:t>עולה על מטר אחד.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807"/>
            <a:ext cx="45720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6094" y="3761656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0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11560" y="1772817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/>
              <a:t>55.    האיתות </a:t>
            </a:r>
            <a:r>
              <a:rPr lang="he-IL" sz="3200" dirty="0"/>
              <a:t>בהפעלת עגורן צריח:</a:t>
            </a:r>
          </a:p>
          <a:p>
            <a:pPr marL="514350" indent="-514350">
              <a:buAutoNum type="arabicPeriod"/>
            </a:pPr>
            <a:r>
              <a:rPr lang="he-IL" sz="3200" dirty="0" smtClean="0"/>
              <a:t>יהיה </a:t>
            </a:r>
            <a:r>
              <a:rPr lang="he-IL" sz="3200" dirty="0"/>
              <a:t>לפי שיטה אחידה, מוסכמת וידועה מראש לכל </a:t>
            </a:r>
            <a:r>
              <a:rPr lang="he-IL" sz="3200" dirty="0" smtClean="0"/>
              <a:t>העוסקים    בהרמת </a:t>
            </a:r>
            <a:r>
              <a:rPr lang="he-IL" sz="3200" dirty="0"/>
              <a:t>מטענים</a:t>
            </a:r>
            <a:r>
              <a:rPr lang="he-IL" sz="3200" dirty="0" smtClean="0"/>
              <a:t>.</a:t>
            </a:r>
          </a:p>
          <a:p>
            <a:pPr marL="514350" indent="-514350">
              <a:buAutoNum type="arabicPeriod"/>
            </a:pPr>
            <a:endParaRPr lang="he-IL" sz="3200" dirty="0"/>
          </a:p>
          <a:p>
            <a:r>
              <a:rPr lang="he-IL" sz="3200" dirty="0"/>
              <a:t>2. יינתן באופן ברור ובצורה שהמקבל יוכל להבינו.</a:t>
            </a:r>
          </a:p>
          <a:p>
            <a:r>
              <a:rPr lang="he-IL" sz="3200" dirty="0"/>
              <a:t>אם ניתן איתות בעזרת מכשיר, יוגן מכשיר האיתות מפני הפעלה מקרית וליקויים.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69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56. חובת 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משגיחי מסלול ההרמה</a:t>
            </a:r>
          </a:p>
        </p:txBody>
      </p:sp>
      <p:sp>
        <p:nvSpPr>
          <p:cNvPr id="3" name="מלבן 2"/>
          <p:cNvSpPr/>
          <p:nvPr/>
        </p:nvSpPr>
        <p:spPr>
          <a:xfrm>
            <a:off x="467544" y="1484784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err="1" smtClean="0"/>
              <a:t>כשעגורנאי</a:t>
            </a:r>
            <a:r>
              <a:rPr lang="he-IL" sz="3200" b="1" dirty="0" smtClean="0"/>
              <a:t> </a:t>
            </a:r>
            <a:r>
              <a:rPr lang="he-IL" sz="3200" b="1" dirty="0"/>
              <a:t>של עגורן צריח אינו יכול לראות את אונקל - העגורן ואת המטען</a:t>
            </a:r>
          </a:p>
          <a:p>
            <a:r>
              <a:rPr lang="he-IL" sz="3200" dirty="0"/>
              <a:t>לכל מסלול ההרמה מנקודת העמסת המטען עד לנקודת נחיתתו, יוצבו משגיחים</a:t>
            </a:r>
          </a:p>
          <a:p>
            <a:r>
              <a:rPr lang="he-IL" sz="3200" dirty="0"/>
              <a:t>במספר מספיק בהתאם לנסיבות והם יהיו </a:t>
            </a:r>
            <a:r>
              <a:rPr lang="he-IL" sz="3200" b="1" dirty="0"/>
              <a:t>מוסמכים למתן איתות</a:t>
            </a:r>
            <a:r>
              <a:rPr lang="he-I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0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C00000"/>
                </a:solidFill>
              </a:rPr>
              <a:t>57.הימצאות </a:t>
            </a:r>
            <a:r>
              <a:rPr lang="he-IL" b="1" dirty="0">
                <a:solidFill>
                  <a:srgbClr val="C00000"/>
                </a:solidFill>
              </a:rPr>
              <a:t>אדם בתחום העגורן</a:t>
            </a:r>
            <a:br>
              <a:rPr lang="he-IL" b="1" dirty="0">
                <a:solidFill>
                  <a:srgbClr val="C00000"/>
                </a:solidFill>
              </a:rPr>
            </a:br>
            <a:endParaRPr lang="he-IL" b="1" dirty="0">
              <a:solidFill>
                <a:srgbClr val="C0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286000" y="1484784"/>
            <a:ext cx="6318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. </a:t>
            </a:r>
            <a:r>
              <a:rPr lang="he-IL" sz="3200" dirty="0" smtClean="0"/>
              <a:t>ככל </a:t>
            </a:r>
            <a:r>
              <a:rPr lang="he-IL" sz="3200" dirty="0"/>
              <a:t>שהדבר מעשי ינקטו אמצעים נאותים כדי למנוע מכל אדם לעבור או </a:t>
            </a:r>
            <a:r>
              <a:rPr lang="he-IL" sz="3200" dirty="0" smtClean="0"/>
              <a:t>להימצא  מתחת </a:t>
            </a:r>
            <a:r>
              <a:rPr lang="he-IL" sz="3200" dirty="0"/>
              <a:t>למטען או זרוע העגורן בשעת ההרמה או כאשר המטען תלוי.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63" y="3586857"/>
            <a:ext cx="496855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7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58. איסור </a:t>
            </a:r>
            <a:r>
              <a:rPr lang="he-IL" dirty="0"/>
              <a:t>הסעת אדם</a:t>
            </a:r>
          </a:p>
        </p:txBody>
      </p:sp>
      <p:sp>
        <p:nvSpPr>
          <p:cNvPr id="3" name="מלבן 2"/>
          <p:cNvSpPr/>
          <p:nvPr/>
        </p:nvSpPr>
        <p:spPr>
          <a:xfrm>
            <a:off x="467544" y="1412776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/>
              <a:t>. </a:t>
            </a:r>
            <a:endParaRPr lang="he-IL" sz="4000" b="1" dirty="0" smtClean="0"/>
          </a:p>
          <a:p>
            <a:r>
              <a:rPr lang="he-IL" sz="4000" dirty="0" smtClean="0"/>
              <a:t>לא </a:t>
            </a:r>
            <a:r>
              <a:rPr lang="he-IL" sz="4000" dirty="0"/>
              <a:t>יוסע אדם ולא ייסע על מרכב הבסיס של עגורן צריח - נע מחוץ לעמדת התפעול</a:t>
            </a:r>
          </a:p>
          <a:p>
            <a:r>
              <a:rPr lang="he-IL" sz="4000" dirty="0"/>
              <a:t>אלא לצורך עריכת בקורת, פעולת תחזוקה או בדיקה לפי הוראות הפרק העשירי.</a:t>
            </a:r>
          </a:p>
        </p:txBody>
      </p:sp>
    </p:spTree>
    <p:extLst>
      <p:ext uri="{BB962C8B-B14F-4D97-AF65-F5344CB8AC3E}">
        <p14:creationId xmlns:p14="http://schemas.microsoft.com/office/powerpoint/2010/main" val="40760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C00000"/>
                </a:solidFill>
              </a:rPr>
              <a:t>פרק שמיני: הפעלת עגורן צריח</a:t>
            </a:r>
          </a:p>
        </p:txBody>
      </p:sp>
      <p:sp>
        <p:nvSpPr>
          <p:cNvPr id="3" name="מלבן 2"/>
          <p:cNvSpPr/>
          <p:nvPr/>
        </p:nvSpPr>
        <p:spPr>
          <a:xfrm>
            <a:off x="539552" y="1412777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 smtClean="0"/>
              <a:t>59</a:t>
            </a:r>
            <a:r>
              <a:rPr lang="he-IL" b="1" dirty="0" smtClean="0"/>
              <a:t>. </a:t>
            </a:r>
            <a:r>
              <a:rPr lang="he-IL" sz="2800" b="1" dirty="0"/>
              <a:t>בקורת יומית בידי </a:t>
            </a:r>
            <a:r>
              <a:rPr lang="he-IL" sz="2800" b="1" dirty="0" err="1" smtClean="0"/>
              <a:t>עגורנאי</a:t>
            </a:r>
            <a:endParaRPr lang="he-IL" sz="2800" b="1" dirty="0" smtClean="0"/>
          </a:p>
          <a:p>
            <a:pPr algn="ctr"/>
            <a:endParaRPr lang="he-IL" sz="2800" b="1" dirty="0"/>
          </a:p>
          <a:p>
            <a:r>
              <a:rPr lang="he-IL" sz="2800" dirty="0"/>
              <a:t>א. מדי יום ביומו, עם התחלת ההפעלה ינוסו ע"י </a:t>
            </a:r>
            <a:r>
              <a:rPr lang="he-IL" sz="2800" dirty="0" err="1"/>
              <a:t>העגורנאי</a:t>
            </a:r>
            <a:r>
              <a:rPr lang="he-IL" sz="2800" dirty="0"/>
              <a:t> </a:t>
            </a:r>
            <a:r>
              <a:rPr lang="he-IL" sz="2800" dirty="0" smtClean="0"/>
              <a:t>פעילותם התקינה </a:t>
            </a:r>
            <a:r>
              <a:rPr lang="he-IL" sz="2800" dirty="0"/>
              <a:t>של אלה:</a:t>
            </a:r>
          </a:p>
          <a:p>
            <a:r>
              <a:rPr lang="he-IL" sz="2800" b="1" dirty="0"/>
              <a:t>1</a:t>
            </a:r>
            <a:r>
              <a:rPr lang="he-IL" sz="3200" b="1" dirty="0"/>
              <a:t>. הבלמים לסוגיהם</a:t>
            </a:r>
            <a:r>
              <a:rPr lang="he-IL" sz="3200" b="1" dirty="0" smtClean="0"/>
              <a:t>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he-IL" sz="3200" b="1" dirty="0"/>
          </a:p>
          <a:p>
            <a:r>
              <a:rPr lang="he-IL" sz="3200" b="1" dirty="0"/>
              <a:t>2 מגבילי עומס יתר - בהעמסת משקולות מבחן. </a:t>
            </a:r>
          </a:p>
          <a:p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20051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. </a:t>
            </a:r>
            <a:r>
              <a:rPr lang="he-IL" b="1" dirty="0">
                <a:solidFill>
                  <a:srgbClr val="FF0000"/>
                </a:solidFill>
              </a:rPr>
              <a:t>בקורת יומית בידי </a:t>
            </a:r>
            <a:r>
              <a:rPr lang="he-IL" b="1" dirty="0" err="1">
                <a:solidFill>
                  <a:srgbClr val="FF0000"/>
                </a:solidFill>
              </a:rPr>
              <a:t>עגורנאי</a:t>
            </a:r>
            <a:r>
              <a:rPr lang="he-IL" b="1" dirty="0">
                <a:solidFill>
                  <a:srgbClr val="FF0000"/>
                </a:solidFill>
              </a:rPr>
              <a:t/>
            </a:r>
            <a:br>
              <a:rPr lang="he-IL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899592" y="1484785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 startAt="3"/>
            </a:pPr>
            <a:r>
              <a:rPr lang="he-IL" sz="4800" dirty="0" smtClean="0"/>
              <a:t>התקני </a:t>
            </a:r>
            <a:r>
              <a:rPr lang="he-IL" sz="4800" dirty="0"/>
              <a:t>האזעקה למניעת עומס יתר. </a:t>
            </a:r>
            <a:endParaRPr lang="he-IL" sz="4800" dirty="0" smtClean="0"/>
          </a:p>
          <a:p>
            <a:pPr marL="914400" indent="-914400">
              <a:buAutoNum type="arabicPeriod" startAt="3"/>
            </a:pPr>
            <a:endParaRPr lang="he-IL" sz="4800" dirty="0"/>
          </a:p>
          <a:p>
            <a:r>
              <a:rPr lang="he-IL" sz="4800" dirty="0"/>
              <a:t>4. המתגים הגובלים.</a:t>
            </a:r>
          </a:p>
        </p:txBody>
      </p:sp>
    </p:spTree>
    <p:extLst>
      <p:ext uri="{BB962C8B-B14F-4D97-AF65-F5344CB8AC3E}">
        <p14:creationId xmlns:p14="http://schemas.microsoft.com/office/powerpoint/2010/main" val="871565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. בקורת יומית בידי </a:t>
            </a:r>
            <a:r>
              <a:rPr lang="he-IL" b="1" dirty="0" err="1">
                <a:solidFill>
                  <a:srgbClr val="FF0000"/>
                </a:solidFill>
              </a:rPr>
              <a:t>עגורנאי</a:t>
            </a:r>
            <a:r>
              <a:rPr lang="he-IL" b="1" dirty="0">
                <a:solidFill>
                  <a:srgbClr val="FF0000"/>
                </a:solidFill>
              </a:rPr>
              <a:t/>
            </a:r>
            <a:br>
              <a:rPr lang="he-IL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3528" y="1484784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ב</a:t>
            </a:r>
            <a:r>
              <a:rPr lang="he-IL" sz="4000" dirty="0"/>
              <a:t>. בעגורן צריח נע על פסים ייבדקו בדיקת ראיה מסילות הפסים,</a:t>
            </a:r>
          </a:p>
          <a:p>
            <a:r>
              <a:rPr lang="he-IL" sz="4000" dirty="0"/>
              <a:t>ההתקנים להפעלת המתגים הגובלים לנסיעתו במסילה </a:t>
            </a:r>
            <a:r>
              <a:rPr lang="he-IL" sz="4000" dirty="0" err="1" smtClean="0"/>
              <a:t>והפגושות</a:t>
            </a:r>
            <a:r>
              <a:rPr lang="he-IL" sz="4000" dirty="0" smtClean="0"/>
              <a:t>  בה</a:t>
            </a:r>
            <a:r>
              <a:rPr lang="he-IL" sz="4000" dirty="0"/>
              <a:t>.</a:t>
            </a:r>
          </a:p>
          <a:p>
            <a:r>
              <a:rPr lang="he-IL" sz="4000" dirty="0"/>
              <a:t>ג. בעגורן צריח נע שלא על פסים תיבדק הצבתו הבטוחה של העגורן</a:t>
            </a:r>
          </a:p>
        </p:txBody>
      </p:sp>
    </p:spTree>
    <p:extLst>
      <p:ext uri="{BB962C8B-B14F-4D97-AF65-F5344CB8AC3E}">
        <p14:creationId xmlns:p14="http://schemas.microsoft.com/office/powerpoint/2010/main" val="24439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פרק ראשון: הוראות כלליות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2286000" y="1556792"/>
            <a:ext cx="5742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/>
              <a:t>"הרמה</a:t>
            </a:r>
            <a:r>
              <a:rPr lang="he-IL" sz="2800" dirty="0"/>
              <a:t>" - לרבות הורדה, הובלה והחזקה במצב תלוי;</a:t>
            </a:r>
          </a:p>
          <a:p>
            <a:r>
              <a:rPr lang="he-IL" sz="2800" dirty="0"/>
              <a:t>"</a:t>
            </a:r>
            <a:r>
              <a:rPr lang="he-IL" sz="2800" b="1" dirty="0"/>
              <a:t>התקן אזעקה</a:t>
            </a:r>
            <a:r>
              <a:rPr lang="he-IL" sz="2800" dirty="0"/>
              <a:t>" - מנגנון הנותן אותות אקוסטיים או אופטיים או שניהם במקרים של העמסת-יתר או תנועות-יתר של עגורן-צריח או חלק מחלקיו;</a:t>
            </a:r>
          </a:p>
          <a:p>
            <a:r>
              <a:rPr lang="he-IL" sz="2800" dirty="0"/>
              <a:t>"</a:t>
            </a:r>
            <a:r>
              <a:rPr lang="he-IL" sz="2800" b="1" dirty="0"/>
              <a:t>ידית-הפעלה</a:t>
            </a:r>
            <a:r>
              <a:rPr lang="he-IL" sz="2800" dirty="0"/>
              <a:t>" - כל צורה של מפסק או מתג, לרבות דוושת-הפעלה, וכל אמצעי כיוצא באלה;</a:t>
            </a:r>
          </a:p>
          <a:p>
            <a:r>
              <a:rPr lang="he-IL" sz="2800" dirty="0"/>
              <a:t>"</a:t>
            </a:r>
            <a:r>
              <a:rPr lang="he-IL" sz="2800" b="1" dirty="0"/>
              <a:t>כבל</a:t>
            </a:r>
            <a:r>
              <a:rPr lang="he-IL" sz="2800" dirty="0"/>
              <a:t>" - לרבות חבל ושרשרת;</a:t>
            </a:r>
          </a:p>
        </p:txBody>
      </p:sp>
    </p:spTree>
    <p:extLst>
      <p:ext uri="{BB962C8B-B14F-4D97-AF65-F5344CB8AC3E}">
        <p14:creationId xmlns:p14="http://schemas.microsoft.com/office/powerpoint/2010/main" val="32226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51520" y="1628800"/>
            <a:ext cx="81369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>
                <a:solidFill>
                  <a:srgbClr val="FF0000"/>
                </a:solidFill>
              </a:rPr>
              <a:t>60</a:t>
            </a:r>
            <a:r>
              <a:rPr lang="he-IL" b="1" dirty="0" smtClean="0">
                <a:solidFill>
                  <a:srgbClr val="FF0000"/>
                </a:solidFill>
              </a:rPr>
              <a:t>. </a:t>
            </a:r>
            <a:r>
              <a:rPr lang="he-IL" sz="4400" b="1" dirty="0">
                <a:solidFill>
                  <a:srgbClr val="FF0000"/>
                </a:solidFill>
              </a:rPr>
              <a:t>בקורת שבועית בידי </a:t>
            </a:r>
            <a:r>
              <a:rPr lang="he-IL" sz="4400" b="1" dirty="0" err="1" smtClean="0">
                <a:solidFill>
                  <a:srgbClr val="FF0000"/>
                </a:solidFill>
              </a:rPr>
              <a:t>עגורנאי</a:t>
            </a:r>
            <a:endParaRPr lang="he-IL" sz="4400" b="1" dirty="0" smtClean="0">
              <a:solidFill>
                <a:srgbClr val="FF0000"/>
              </a:solidFill>
            </a:endParaRPr>
          </a:p>
          <a:p>
            <a:endParaRPr lang="he-IL" sz="4400" b="1" dirty="0"/>
          </a:p>
          <a:p>
            <a:r>
              <a:rPr lang="he-IL" sz="4400" dirty="0"/>
              <a:t>אחת לשבוע ייבדק בעגורן צריח בדיקת ראיה ע"י </a:t>
            </a:r>
            <a:r>
              <a:rPr lang="he-IL" sz="4400" dirty="0" err="1"/>
              <a:t>העגורנאי</a:t>
            </a:r>
            <a:r>
              <a:rPr lang="he-IL" sz="4400" dirty="0"/>
              <a:t> </a:t>
            </a:r>
            <a:r>
              <a:rPr lang="he-IL" sz="4400" b="1" dirty="0"/>
              <a:t>כל כבל</a:t>
            </a:r>
          </a:p>
          <a:p>
            <a:r>
              <a:rPr lang="he-IL" sz="4400" dirty="0"/>
              <a:t>שהוא חלק של עגורן הצריח.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75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C00000"/>
                </a:solidFill>
              </a:rPr>
              <a:t>61.  פגם </a:t>
            </a:r>
            <a:r>
              <a:rPr lang="he-IL" b="1" dirty="0">
                <a:solidFill>
                  <a:srgbClr val="C00000"/>
                </a:solidFill>
              </a:rPr>
              <a:t>שנתגלה </a:t>
            </a:r>
            <a:r>
              <a:rPr lang="he-IL" b="1" dirty="0" err="1">
                <a:solidFill>
                  <a:srgbClr val="C00000"/>
                </a:solidFill>
              </a:rPr>
              <a:t>לעגורנאי</a:t>
            </a:r>
            <a:r>
              <a:rPr lang="he-IL" b="1" dirty="0">
                <a:solidFill>
                  <a:srgbClr val="C00000"/>
                </a:solidFill>
              </a:rPr>
              <a:t/>
            </a:r>
            <a:br>
              <a:rPr lang="he-IL" b="1" dirty="0">
                <a:solidFill>
                  <a:srgbClr val="C00000"/>
                </a:solidFill>
              </a:rPr>
            </a:br>
            <a:endParaRPr lang="he-IL" b="1" dirty="0">
              <a:solidFill>
                <a:srgbClr val="C0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79512" y="1340768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 smtClean="0"/>
              <a:t>א</a:t>
            </a:r>
            <a:r>
              <a:rPr lang="he-IL" sz="3600" dirty="0"/>
              <a:t>. </a:t>
            </a:r>
            <a:r>
              <a:rPr lang="he-IL" sz="3600" dirty="0" smtClean="0"/>
              <a:t>נתגלה </a:t>
            </a:r>
            <a:r>
              <a:rPr lang="he-IL" sz="3600" dirty="0" err="1"/>
              <a:t>לעגורנאי</a:t>
            </a:r>
            <a:r>
              <a:rPr lang="he-IL" sz="3600" dirty="0"/>
              <a:t> בביקורת היומית או השבועית פגם כלשהו או צורך</a:t>
            </a:r>
          </a:p>
          <a:p>
            <a:r>
              <a:rPr lang="he-IL" sz="3600" dirty="0"/>
              <a:t>לפעולת תחזוקה כלשהי, או נודע לו מצב כאמור בדרך אחרת, </a:t>
            </a:r>
            <a:r>
              <a:rPr lang="he-IL" sz="3600" dirty="0" smtClean="0"/>
              <a:t>ירשום  </a:t>
            </a:r>
            <a:r>
              <a:rPr lang="he-IL" sz="3600" dirty="0" err="1" smtClean="0"/>
              <a:t>העגורנאי</a:t>
            </a:r>
            <a:r>
              <a:rPr lang="he-IL" sz="3600" dirty="0" smtClean="0"/>
              <a:t> </a:t>
            </a:r>
            <a:r>
              <a:rPr lang="he-IL" sz="3600" dirty="0"/>
              <a:t>את הפרטים המתאימים בחלק ג' של פנקס העגורן</a:t>
            </a:r>
            <a:r>
              <a:rPr lang="he-IL" sz="3600" dirty="0" smtClean="0"/>
              <a:t>.</a:t>
            </a:r>
          </a:p>
          <a:p>
            <a:endParaRPr lang="he-IL" sz="36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75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61.  פגם שנתגלה </a:t>
            </a:r>
            <a:r>
              <a:rPr lang="he-IL" b="1" dirty="0" err="1">
                <a:solidFill>
                  <a:srgbClr val="FF0000"/>
                </a:solidFill>
              </a:rPr>
              <a:t>לעגורנאי</a:t>
            </a:r>
            <a:r>
              <a:rPr lang="he-IL" b="1" dirty="0">
                <a:solidFill>
                  <a:srgbClr val="FF0000"/>
                </a:solidFill>
              </a:rPr>
              <a:t/>
            </a:r>
            <a:br>
              <a:rPr lang="he-IL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83568" y="1196752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>ב. </a:t>
            </a:r>
            <a:r>
              <a:rPr lang="he-IL" sz="3200" dirty="0" err="1"/>
              <a:t>העגורנאי</a:t>
            </a:r>
            <a:r>
              <a:rPr lang="he-IL" sz="3200" dirty="0"/>
              <a:t> יודיע על הפרטים למנהל העבודה, או לתופש המפעל </a:t>
            </a:r>
            <a:r>
              <a:rPr lang="he-IL" sz="3200" b="1" dirty="0" err="1">
                <a:solidFill>
                  <a:srgbClr val="FF0000"/>
                </a:solidFill>
              </a:rPr>
              <a:t>מייד</a:t>
            </a:r>
            <a:r>
              <a:rPr lang="he-IL" sz="3200" dirty="0"/>
              <a:t>.</a:t>
            </a:r>
          </a:p>
          <a:p>
            <a:r>
              <a:rPr lang="he-IL" sz="3200" dirty="0"/>
              <a:t>משנמסרה להם הודעה כאמור, חייבים הם לאשר קבלתה על </a:t>
            </a:r>
            <a:r>
              <a:rPr lang="he-IL" sz="3200" dirty="0" smtClean="0"/>
              <a:t>ידי  חתימה </a:t>
            </a:r>
            <a:r>
              <a:rPr lang="he-IL" sz="3200" dirty="0"/>
              <a:t>לצד הרישום בחלק ג' של פנקס העגורן.</a:t>
            </a:r>
          </a:p>
          <a:p>
            <a:endParaRPr lang="he-IL" sz="3200" dirty="0"/>
          </a:p>
          <a:p>
            <a:r>
              <a:rPr lang="he-IL" sz="3200" dirty="0"/>
              <a:t>ג. ההודעה תינתן ע"י </a:t>
            </a:r>
            <a:r>
              <a:rPr lang="he-IL" sz="3200" dirty="0" err="1"/>
              <a:t>העגורנאי</a:t>
            </a:r>
            <a:r>
              <a:rPr lang="he-IL" sz="3200" dirty="0"/>
              <a:t> מיד או תוך זמן סביר בהתחשב </a:t>
            </a:r>
            <a:r>
              <a:rPr lang="he-IL" sz="3200" dirty="0" smtClean="0"/>
              <a:t>במידת   הסיכון</a:t>
            </a:r>
            <a:r>
              <a:rPr lang="he-I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5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1043608" y="134076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/>
              <a:t>62</a:t>
            </a:r>
            <a:r>
              <a:rPr lang="he-IL" sz="4000" b="1" dirty="0" smtClean="0"/>
              <a:t>. איסור </a:t>
            </a:r>
            <a:r>
              <a:rPr lang="he-IL" sz="4000" b="1" dirty="0"/>
              <a:t>הפעלת עגורן </a:t>
            </a:r>
            <a:r>
              <a:rPr lang="he-IL" sz="4000" b="1" dirty="0" smtClean="0"/>
              <a:t>פגום</a:t>
            </a:r>
          </a:p>
          <a:p>
            <a:endParaRPr lang="he-IL" sz="4000" b="1" dirty="0"/>
          </a:p>
          <a:p>
            <a:r>
              <a:rPr lang="he-IL" sz="4000" b="1" dirty="0"/>
              <a:t>לא יופעל עגורן צריח אשר נמצא בו פגם, אלא אחרי תיקונו</a:t>
            </a:r>
            <a:endParaRPr lang="he-IL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2448272" cy="239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ron\Desktop\מפעילי עגורני צריח\תמונות\IMG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58802"/>
            <a:ext cx="3775968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27584" y="26064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63</a:t>
            </a:r>
            <a:r>
              <a:rPr lang="he-IL" sz="3200" b="1" dirty="0" smtClean="0"/>
              <a:t>. </a:t>
            </a:r>
            <a:r>
              <a:rPr lang="he-IL" sz="3200" b="1" dirty="0">
                <a:solidFill>
                  <a:srgbClr val="FF0000"/>
                </a:solidFill>
              </a:rPr>
              <a:t>איסור העמסת יתר</a:t>
            </a:r>
          </a:p>
          <a:p>
            <a:endParaRPr lang="he-IL" sz="3200" b="1" dirty="0" smtClean="0"/>
          </a:p>
          <a:p>
            <a:r>
              <a:rPr lang="he-IL" sz="3200" b="1" dirty="0" smtClean="0"/>
              <a:t>אין </a:t>
            </a:r>
            <a:r>
              <a:rPr lang="he-IL" sz="3200" b="1" dirty="0"/>
              <a:t>להרים בעגורן צריח מטען שמעל לעומס העבודה הבטוח </a:t>
            </a:r>
            <a:r>
              <a:rPr lang="he-IL" sz="3200" dirty="0"/>
              <a:t>בנסיבות המקרה,</a:t>
            </a:r>
          </a:p>
          <a:p>
            <a:r>
              <a:rPr lang="he-IL" sz="3200" dirty="0"/>
              <a:t>אולם לצורך בקורת של העגורן או בדיקתו מותר להרים בעגורן מטענים </a:t>
            </a:r>
            <a:r>
              <a:rPr lang="he-IL" sz="3200" dirty="0" smtClean="0"/>
              <a:t>במשקל  עד </a:t>
            </a:r>
            <a:r>
              <a:rPr lang="he-IL" sz="3200" dirty="0"/>
              <a:t>לעומס המבחן או בשיעור אשר הרשה </a:t>
            </a:r>
            <a:r>
              <a:rPr lang="he-IL" sz="3200" b="1" dirty="0">
                <a:solidFill>
                  <a:srgbClr val="FF0000"/>
                </a:solidFill>
              </a:rPr>
              <a:t>הבודק המוסמך.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3286125" cy="250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3709020" cy="297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7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467544" y="1700808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/>
              <a:t>64</a:t>
            </a:r>
            <a:r>
              <a:rPr lang="he-IL" sz="3200" b="1" dirty="0" smtClean="0"/>
              <a:t>. </a:t>
            </a:r>
            <a:r>
              <a:rPr lang="he-IL" sz="3200" b="1" dirty="0"/>
              <a:t>איסור הפעלת עגורן מחוץ </a:t>
            </a:r>
            <a:r>
              <a:rPr lang="he-IL" sz="3200" b="1" dirty="0" smtClean="0"/>
              <a:t>ליעדו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he-IL" sz="3200" b="1" dirty="0"/>
          </a:p>
          <a:p>
            <a:r>
              <a:rPr lang="he-IL" sz="3200" dirty="0"/>
              <a:t>לא יופעל עגורן צריח אלא למטרה שלביצועה </a:t>
            </a:r>
            <a:r>
              <a:rPr lang="he-IL" sz="3200" dirty="0" smtClean="0"/>
              <a:t>נבנה,  ובמיוחד </a:t>
            </a:r>
            <a:r>
              <a:rPr lang="he-IL" sz="3200" dirty="0"/>
              <a:t>לא יופעל לגרירת מטען או טובין או לשחררם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4" y="3717031"/>
            <a:ext cx="3999780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5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1043608" y="1772817"/>
            <a:ext cx="7272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/>
              <a:t>65</a:t>
            </a:r>
            <a:r>
              <a:rPr lang="he-IL" sz="3600" dirty="0" smtClean="0"/>
              <a:t>. </a:t>
            </a:r>
            <a:r>
              <a:rPr lang="he-IL" sz="3600" dirty="0"/>
              <a:t>איסור הרמת </a:t>
            </a:r>
            <a:r>
              <a:rPr lang="he-IL" sz="3600" dirty="0" smtClean="0"/>
              <a:t>אדם</a:t>
            </a:r>
          </a:p>
          <a:p>
            <a:endParaRPr lang="he-IL" sz="3600" dirty="0"/>
          </a:p>
          <a:p>
            <a:endParaRPr lang="he-IL" sz="3600" dirty="0"/>
          </a:p>
          <a:p>
            <a:r>
              <a:rPr lang="he-IL" sz="4000" dirty="0"/>
              <a:t>לא יופעל עגורן צריח להרמת אדם</a:t>
            </a:r>
            <a:r>
              <a:rPr lang="he-IL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6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611560" y="1772816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/>
              <a:t>66</a:t>
            </a:r>
            <a:r>
              <a:rPr lang="he-IL" sz="3200" b="1" dirty="0" smtClean="0"/>
              <a:t>. </a:t>
            </a:r>
            <a:r>
              <a:rPr lang="he-IL" sz="3200" b="1" dirty="0"/>
              <a:t>הרמה </a:t>
            </a:r>
            <a:r>
              <a:rPr lang="he-IL" sz="3200" b="1" dirty="0" smtClean="0"/>
              <a:t>אנכית</a:t>
            </a:r>
          </a:p>
          <a:p>
            <a:endParaRPr lang="he-IL" sz="3200" b="1" dirty="0"/>
          </a:p>
          <a:p>
            <a:r>
              <a:rPr lang="he-IL" sz="3200" dirty="0"/>
              <a:t>לא יופעל עגורן צריח להרמת מטען אלא אם</a:t>
            </a:r>
          </a:p>
          <a:p>
            <a:r>
              <a:rPr lang="he-IL" sz="3200" dirty="0"/>
              <a:t>כבל ההרמה נמצא במצב אנכי מעל למטען</a:t>
            </a:r>
          </a:p>
        </p:txBody>
      </p:sp>
    </p:spTree>
    <p:extLst>
      <p:ext uri="{BB962C8B-B14F-4D97-AF65-F5344CB8AC3E}">
        <p14:creationId xmlns:p14="http://schemas.microsoft.com/office/powerpoint/2010/main" val="2121853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179512" y="1700808"/>
            <a:ext cx="842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 smtClean="0"/>
              <a:t>67. </a:t>
            </a:r>
            <a:r>
              <a:rPr lang="he-IL" sz="4000" b="1" dirty="0"/>
              <a:t>הרמה לפני הובלה</a:t>
            </a:r>
          </a:p>
          <a:p>
            <a:r>
              <a:rPr lang="he-IL" sz="4000" dirty="0"/>
              <a:t>מטען שיש להרים ולהוביל בעגורן צריח יורם תחילה לגובה </a:t>
            </a:r>
            <a:r>
              <a:rPr lang="he-IL" sz="4000" dirty="0" smtClean="0"/>
              <a:t>הדרוש  ורק </a:t>
            </a:r>
            <a:r>
              <a:rPr lang="he-IL" sz="4000" dirty="0"/>
              <a:t>לאחר מכן יופעל העגורן לסיבוב או לנסיעה.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4400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539552" y="1628800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/>
              <a:t>68</a:t>
            </a:r>
            <a:r>
              <a:rPr lang="he-IL" sz="4000" b="1" dirty="0" smtClean="0"/>
              <a:t>.  הסעת </a:t>
            </a:r>
            <a:r>
              <a:rPr lang="he-IL" sz="4000" b="1" dirty="0"/>
              <a:t>עגורן עם מטען תלוי</a:t>
            </a:r>
          </a:p>
          <a:p>
            <a:r>
              <a:rPr lang="he-IL" sz="4000" dirty="0"/>
              <a:t>עגורן צריח נע על פסים לא יוסע עם מטען התלוי בו, אלא אם הוא בנוי לנסיעה</a:t>
            </a:r>
          </a:p>
          <a:p>
            <a:r>
              <a:rPr lang="he-IL" sz="4000" dirty="0"/>
              <a:t>כאמור והותקן אותה שעה להיות מוסע כאמור ללא סכנה.</a:t>
            </a:r>
          </a:p>
        </p:txBody>
      </p:sp>
    </p:spTree>
    <p:extLst>
      <p:ext uri="{BB962C8B-B14F-4D97-AF65-F5344CB8AC3E}">
        <p14:creationId xmlns:p14="http://schemas.microsoft.com/office/powerpoint/2010/main" val="404775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פרק ראשון: הוראות כלליות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2286000" y="1412776"/>
            <a:ext cx="5814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/>
              <a:t>2</a:t>
            </a:r>
            <a:r>
              <a:rPr lang="he-IL" sz="4400" dirty="0"/>
              <a:t>. תחולה ופטור</a:t>
            </a:r>
          </a:p>
          <a:p>
            <a:r>
              <a:rPr lang="he-IL" sz="4400" dirty="0"/>
              <a:t>(א) תקנות אלה יחולו על </a:t>
            </a:r>
            <a:r>
              <a:rPr lang="he-IL" sz="4400" dirty="0" smtClean="0"/>
              <a:t>בניה</a:t>
            </a:r>
            <a:r>
              <a:rPr lang="he-IL" sz="4400" dirty="0"/>
              <a:t>, בניה הנדסית ומפעל למוצרי-בטון.</a:t>
            </a:r>
          </a:p>
        </p:txBody>
      </p:sp>
    </p:spTree>
    <p:extLst>
      <p:ext uri="{BB962C8B-B14F-4D97-AF65-F5344CB8AC3E}">
        <p14:creationId xmlns:p14="http://schemas.microsoft.com/office/powerpoint/2010/main" val="28781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70.סכנה מתוך מגע בין המטען לבין גוף</a:t>
            </a:r>
            <a:endParaRPr lang="he-IL" b="1" dirty="0"/>
          </a:p>
        </p:txBody>
      </p:sp>
      <p:sp>
        <p:nvSpPr>
          <p:cNvPr id="3" name="מלבן 2"/>
          <p:cNvSpPr/>
          <p:nvPr/>
        </p:nvSpPr>
        <p:spPr>
          <a:xfrm>
            <a:off x="539552" y="1484784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 smtClean="0"/>
              <a:t>היה </a:t>
            </a:r>
            <a:r>
              <a:rPr lang="he-IL" sz="3600" dirty="0"/>
              <a:t>מטען עלול לבוא במגע במסלול ההרמה עם חפץ או גוף אחר, יכוון </a:t>
            </a:r>
            <a:r>
              <a:rPr lang="he-IL" sz="3600" dirty="0" err="1"/>
              <a:t>העגורנאי</a:t>
            </a:r>
            <a:endParaRPr lang="he-IL" sz="3600" dirty="0"/>
          </a:p>
          <a:p>
            <a:r>
              <a:rPr lang="he-IL" sz="3600" dirty="0"/>
              <a:t>את מסלול ההרמה כדי למנוע את המגע, זולת אם ננקטו אמצעים נאותים </a:t>
            </a:r>
            <a:r>
              <a:rPr lang="he-IL" sz="3600" dirty="0" smtClean="0"/>
              <a:t>כדי  למנוע </a:t>
            </a:r>
            <a:r>
              <a:rPr lang="he-IL" sz="3600" dirty="0"/>
              <a:t>כל סכנה מהמגע.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8587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71. סיום הפעלה של עגורן צריח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51520" y="148478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 smtClean="0"/>
              <a:t>לא </a:t>
            </a:r>
            <a:r>
              <a:rPr lang="he-IL" sz="3600" dirty="0"/>
              <a:t>יעזוב </a:t>
            </a:r>
            <a:r>
              <a:rPr lang="he-IL" sz="3600" dirty="0" err="1"/>
              <a:t>העגורנאי</a:t>
            </a:r>
            <a:r>
              <a:rPr lang="he-IL" sz="3600" dirty="0"/>
              <a:t> את עמדת התפעול או את מכשיר התפעול של עגורן צריח:</a:t>
            </a:r>
          </a:p>
          <a:p>
            <a:pPr marL="742950" indent="-742950">
              <a:buAutoNum type="arabicPeriod"/>
            </a:pPr>
            <a:r>
              <a:rPr lang="he-IL" sz="3600" dirty="0" smtClean="0">
                <a:solidFill>
                  <a:srgbClr val="FF0000"/>
                </a:solidFill>
              </a:rPr>
              <a:t>כל </a:t>
            </a:r>
            <a:r>
              <a:rPr lang="he-IL" sz="3600" dirty="0">
                <a:solidFill>
                  <a:srgbClr val="FF0000"/>
                </a:solidFill>
              </a:rPr>
              <a:t>עוד נשאר מטען תלוי </a:t>
            </a:r>
            <a:r>
              <a:rPr lang="he-IL" sz="3600" dirty="0" smtClean="0">
                <a:solidFill>
                  <a:srgbClr val="FF0000"/>
                </a:solidFill>
              </a:rPr>
              <a:t>בעגורן.</a:t>
            </a:r>
          </a:p>
          <a:p>
            <a:pPr marL="742950" indent="-742950">
              <a:buAutoNum type="arabicPeriod"/>
            </a:pPr>
            <a:endParaRPr lang="he-IL" sz="3600" dirty="0" smtClean="0">
              <a:solidFill>
                <a:srgbClr val="FF0000"/>
              </a:solidFill>
            </a:endParaRPr>
          </a:p>
          <a:p>
            <a:r>
              <a:rPr lang="he-IL" sz="3600" dirty="0" smtClean="0">
                <a:solidFill>
                  <a:srgbClr val="FF0000"/>
                </a:solidFill>
              </a:rPr>
              <a:t>2</a:t>
            </a:r>
            <a:r>
              <a:rPr lang="he-IL" sz="3600" dirty="0" smtClean="0"/>
              <a:t>. </a:t>
            </a:r>
            <a:r>
              <a:rPr lang="he-IL" sz="3600" dirty="0" smtClean="0">
                <a:solidFill>
                  <a:srgbClr val="FF0000"/>
                </a:solidFill>
              </a:rPr>
              <a:t>בטרם הביא את כל ידיות ההפעלה אל מצב האפס והופסקה אספקת החשמל </a:t>
            </a:r>
            <a:r>
              <a:rPr lang="he-IL" sz="3600" dirty="0">
                <a:solidFill>
                  <a:srgbClr val="FF0000"/>
                </a:solidFill>
              </a:rPr>
              <a:t>במפסיק הזרם הראשי לעגורן.</a:t>
            </a:r>
          </a:p>
          <a:p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5948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72. הימצאות בני אדם בעמדת התפעול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51520" y="170080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/>
              <a:t>לא </a:t>
            </a:r>
            <a:r>
              <a:rPr lang="he-IL" sz="3200" b="1" dirty="0"/>
              <a:t>ימצא אדם - בעמדת התפעול של עגורן צריח </a:t>
            </a:r>
            <a:r>
              <a:rPr lang="he-IL" sz="3200" dirty="0"/>
              <a:t>או בכל חלק אחר שלו, אלא אם </a:t>
            </a:r>
            <a:r>
              <a:rPr lang="he-IL" sz="3200" b="1" dirty="0" smtClean="0">
                <a:solidFill>
                  <a:srgbClr val="FF0000"/>
                </a:solidFill>
              </a:rPr>
              <a:t>יש לו </a:t>
            </a:r>
            <a:r>
              <a:rPr lang="he-IL" sz="3200" b="1" dirty="0">
                <a:solidFill>
                  <a:srgbClr val="FF0000"/>
                </a:solidFill>
              </a:rPr>
              <a:t>תפקיד שם בקשר </a:t>
            </a:r>
            <a:r>
              <a:rPr lang="he-IL" sz="3200" dirty="0"/>
              <a:t>להפעלת העגורן, הביקורת עליו, בדיקתו, תחזוקתו, תיקונו,</a:t>
            </a:r>
          </a:p>
          <a:p>
            <a:r>
              <a:rPr lang="he-IL" sz="3200" dirty="0"/>
              <a:t>זקיפתו, הגבהתו, הנמכתו או פירוקו, </a:t>
            </a:r>
            <a:r>
              <a:rPr lang="he-IL" sz="3200" b="1" dirty="0">
                <a:solidFill>
                  <a:srgbClr val="FF0000"/>
                </a:solidFill>
              </a:rPr>
              <a:t>או שהוא עסוק בקשר להכשרתו </a:t>
            </a:r>
            <a:r>
              <a:rPr lang="he-IL" sz="3200" b="1" dirty="0" err="1" smtClean="0">
                <a:solidFill>
                  <a:srgbClr val="FF0000"/>
                </a:solidFill>
              </a:rPr>
              <a:t>כעגורנאי</a:t>
            </a:r>
            <a:r>
              <a:rPr lang="he-IL" sz="3200" b="1" dirty="0" smtClean="0">
                <a:solidFill>
                  <a:srgbClr val="FF0000"/>
                </a:solidFill>
              </a:rPr>
              <a:t>.</a:t>
            </a:r>
            <a:endParaRPr lang="he-I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467544" y="1772816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/>
              <a:t>73. </a:t>
            </a:r>
            <a:r>
              <a:rPr lang="he-IL" sz="3200" b="1" dirty="0"/>
              <a:t>הפעלת עגורן צריח במזג אויר מסוכן</a:t>
            </a:r>
          </a:p>
          <a:p>
            <a:r>
              <a:rPr lang="he-IL" sz="3200" dirty="0"/>
              <a:t>לא יופעל עגורן צריח שעה שנושבת רוח בעלת חוזק העלולה לסכן את יציבות</a:t>
            </a:r>
          </a:p>
          <a:p>
            <a:r>
              <a:rPr lang="he-IL" sz="3200" dirty="0"/>
              <a:t>עגורן הצריח או את העובדים בו או בקרבתו</a:t>
            </a:r>
            <a:r>
              <a:rPr lang="he-IL" sz="3200" dirty="0" smtClean="0"/>
              <a:t>.</a:t>
            </a:r>
          </a:p>
          <a:p>
            <a:endParaRPr lang="he-IL" sz="3200" dirty="0"/>
          </a:p>
          <a:p>
            <a:r>
              <a:rPr lang="he-IL" sz="3200" b="1" dirty="0"/>
              <a:t>74 . חובת </a:t>
            </a:r>
            <a:r>
              <a:rPr lang="he-IL" sz="3200" b="1" dirty="0" err="1"/>
              <a:t>העגורנאי</a:t>
            </a:r>
            <a:r>
              <a:rPr lang="he-IL" sz="3200" b="1" dirty="0"/>
              <a:t> לקיום ההוראות</a:t>
            </a:r>
          </a:p>
          <a:p>
            <a:r>
              <a:rPr lang="he-IL" sz="3200" dirty="0"/>
              <a:t>החובה לקיום הוראות סימן זה מוטלת על </a:t>
            </a:r>
            <a:r>
              <a:rPr lang="he-IL" sz="3200" dirty="0" err="1"/>
              <a:t>העגורנאי</a:t>
            </a:r>
            <a:r>
              <a:rPr lang="he-IL" sz="3200" dirty="0"/>
              <a:t>.</a:t>
            </a:r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1645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סימן ג': הוראות נוספות בעניין בטיחות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467544" y="1412776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/>
              <a:t>80 . </a:t>
            </a:r>
            <a:r>
              <a:rPr lang="he-IL" sz="3600" b="1" dirty="0"/>
              <a:t>משקולות </a:t>
            </a:r>
            <a:r>
              <a:rPr lang="he-IL" sz="3600" b="1" dirty="0" smtClean="0"/>
              <a:t>מבחן</a:t>
            </a:r>
          </a:p>
          <a:p>
            <a:endParaRPr lang="he-IL" sz="3600" b="1" dirty="0"/>
          </a:p>
          <a:p>
            <a:r>
              <a:rPr lang="he-IL" sz="3600" dirty="0"/>
              <a:t>לניסוי היומי במגבילי עומס יתר יוכנו משקולות - מבחן מתאימות שיוצבו במקום</a:t>
            </a:r>
          </a:p>
          <a:p>
            <a:r>
              <a:rPr lang="he-IL" sz="3600" dirty="0"/>
              <a:t>נוח לעשיית הניסוי.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25710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72225" y="274638"/>
            <a:ext cx="2314575" cy="2867025"/>
          </a:xfrm>
        </p:spPr>
        <p:txBody>
          <a:bodyPr/>
          <a:lstStyle/>
          <a:p>
            <a:pPr eaLnBrk="1" hangingPunct="1"/>
            <a:r>
              <a:rPr lang="he-IL" dirty="0" smtClean="0"/>
              <a:t>מבנה משקלות</a:t>
            </a:r>
            <a:endParaRPr lang="en-US" dirty="0" smtClean="0"/>
          </a:p>
        </p:txBody>
      </p:sp>
      <p:pic>
        <p:nvPicPr>
          <p:cNvPr id="17411" name="Picture 4" descr="עגורן_צריח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44500" y="-1588"/>
            <a:ext cx="43053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11188" y="5589588"/>
            <a:ext cx="936625" cy="503237"/>
          </a:xfrm>
          <a:prstGeom prst="rect">
            <a:avLst/>
          </a:prstGeom>
          <a:solidFill>
            <a:srgbClr val="FFFF00">
              <a:alpha val="5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227763" y="4221163"/>
            <a:ext cx="1873250" cy="11922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A=1970 kg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B=1000 Kg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C= 1600 Kg</a:t>
            </a:r>
          </a:p>
        </p:txBody>
      </p:sp>
    </p:spTree>
    <p:extLst>
      <p:ext uri="{BB962C8B-B14F-4D97-AF65-F5344CB8AC3E}">
        <p14:creationId xmlns:p14="http://schemas.microsoft.com/office/powerpoint/2010/main" val="30003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/>
              <a:t>81. תאורה </a:t>
            </a:r>
            <a:r>
              <a:rPr lang="he-IL" b="1" dirty="0"/>
              <a:t>לפעולות בלילה</a:t>
            </a:r>
          </a:p>
          <a:p>
            <a:r>
              <a:rPr lang="he-IL" dirty="0"/>
              <a:t>כשמבצעים בעגורן צריח פעולה במשך השעות שבין שקיעת החמה לבין</a:t>
            </a:r>
          </a:p>
          <a:p>
            <a:r>
              <a:rPr lang="he-IL" dirty="0"/>
              <a:t>זריחתה, יוארו תאורה נאותה עגורן הצריח על חלקיו, המקום בו הוא נמצא</a:t>
            </a:r>
          </a:p>
          <a:p>
            <a:r>
              <a:rPr lang="he-IL" dirty="0"/>
              <a:t>והשטח שמעליו הוא הופעל.</a:t>
            </a:r>
          </a:p>
          <a:p>
            <a:r>
              <a:rPr lang="he-IL" dirty="0"/>
              <a:t>לעניין זה פעולה תחשב הפעלה, תחזוקה, תיקון, הרכבה או פירוק.</a:t>
            </a:r>
          </a:p>
        </p:txBody>
      </p:sp>
    </p:spTree>
    <p:extLst>
      <p:ext uri="{BB962C8B-B14F-4D97-AF65-F5344CB8AC3E}">
        <p14:creationId xmlns:p14="http://schemas.microsoft.com/office/powerpoint/2010/main" val="2901603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82. הרמת מטען בשני עגורני צריח</a:t>
            </a:r>
            <a:br>
              <a:rPr lang="he-IL" b="1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</a:t>
            </a:r>
            <a:r>
              <a:rPr lang="he-IL" dirty="0"/>
              <a:t>. אם משתמשים להרמת מטען בשני עגורני צריח או יותר </a:t>
            </a:r>
            <a:r>
              <a:rPr lang="he-IL" dirty="0" smtClean="0"/>
              <a:t>במשותף, תיעשה </a:t>
            </a:r>
            <a:r>
              <a:rPr lang="he-IL" dirty="0"/>
              <a:t>הפעולה בהשגחתו של </a:t>
            </a:r>
            <a:r>
              <a:rPr lang="he-IL" b="1" dirty="0">
                <a:solidFill>
                  <a:srgbClr val="FF0000"/>
                </a:solidFill>
              </a:rPr>
              <a:t>אדם מנוסה שמונה במיוחד לתפקיד</a:t>
            </a:r>
            <a:r>
              <a:rPr lang="he-IL" dirty="0"/>
              <a:t>.</a:t>
            </a:r>
          </a:p>
          <a:p>
            <a:r>
              <a:rPr lang="he-IL" dirty="0"/>
              <a:t>ב. </a:t>
            </a:r>
            <a:r>
              <a:rPr lang="he-IL" dirty="0" smtClean="0"/>
              <a:t>העגורנים </a:t>
            </a:r>
            <a:r>
              <a:rPr lang="he-IL" dirty="0"/>
              <a:t>שמשתמשים בהם כאמור בתקנת משנה </a:t>
            </a:r>
            <a:r>
              <a:rPr lang="he-IL" dirty="0" smtClean="0"/>
              <a:t>(א) </a:t>
            </a:r>
            <a:r>
              <a:rPr lang="he-IL" dirty="0"/>
              <a:t>יסודרו </a:t>
            </a:r>
            <a:r>
              <a:rPr lang="he-IL" dirty="0" smtClean="0"/>
              <a:t>ויופעלו מבלי </a:t>
            </a:r>
            <a:r>
              <a:rPr lang="he-IL" dirty="0"/>
              <a:t>שאף אחד מהם יועמס בהרמה המשותפת מעבר לעומס העבודה</a:t>
            </a:r>
          </a:p>
          <a:p>
            <a:r>
              <a:rPr lang="he-IL" dirty="0"/>
              <a:t>הבטוח שלו ומבלי שיציבותם ומבניהם יסוכנו.</a:t>
            </a:r>
          </a:p>
        </p:txBody>
      </p:sp>
    </p:spTree>
    <p:extLst>
      <p:ext uri="{BB962C8B-B14F-4D97-AF65-F5344CB8AC3E}">
        <p14:creationId xmlns:p14="http://schemas.microsoft.com/office/powerpoint/2010/main" val="35514322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83. פעולת תחזוקה</a:t>
            </a:r>
            <a:br>
              <a:rPr lang="he-IL" b="1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א. לא יעשו בעגורן צריח פעולת תחזוקה, סיכה או תיקון בעת הפעלתו או כאשר מטען תלוי בו.</a:t>
            </a:r>
          </a:p>
          <a:p>
            <a:r>
              <a:rPr lang="he-IL" dirty="0" smtClean="0"/>
              <a:t>ב. היו נסיבות מיוחדות מחייבות לבצע פעולת תחזוקה, סיכה או תיקון ואי אפשר לבצעה אלא כשמטען תלוי בעגורן, תיעשה הפעולה תחת</a:t>
            </a:r>
          </a:p>
          <a:p>
            <a:r>
              <a:rPr lang="he-IL" b="1" dirty="0" smtClean="0">
                <a:solidFill>
                  <a:srgbClr val="FF0000"/>
                </a:solidFill>
              </a:rPr>
              <a:t>השגחתו הישירה של אדם מנוסה </a:t>
            </a:r>
            <a:r>
              <a:rPr lang="he-IL" dirty="0" smtClean="0"/>
              <a:t>אשר מונה לתפקיד זה.</a:t>
            </a:r>
          </a:p>
          <a:p>
            <a:r>
              <a:rPr lang="he-IL" sz="3600" b="1" i="1" u="sng" dirty="0" smtClean="0"/>
              <a:t>החובה לקיום התקנה מוטלת על </a:t>
            </a:r>
            <a:r>
              <a:rPr lang="he-IL" sz="3600" b="1" i="1" u="sng" dirty="0" err="1" smtClean="0"/>
              <a:t>עגורנאי</a:t>
            </a:r>
            <a:r>
              <a:rPr lang="he-IL" sz="3600" b="1" i="1" u="sng" dirty="0" smtClean="0"/>
              <a:t> !!!</a:t>
            </a:r>
            <a:endParaRPr lang="he-IL" sz="3600" b="1" i="1" u="sng" dirty="0"/>
          </a:p>
        </p:txBody>
      </p:sp>
    </p:spTree>
    <p:extLst>
      <p:ext uri="{BB962C8B-B14F-4D97-AF65-F5344CB8AC3E}">
        <p14:creationId xmlns:p14="http://schemas.microsoft.com/office/powerpoint/2010/main" val="1115235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84. הגנה מפני נפילת אדם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היה </a:t>
            </a:r>
            <a:r>
              <a:rPr lang="he-IL" dirty="0"/>
              <a:t>על אדם לעסוק בעגורן צריח שלא בעמדת התפעול או הסולמות בצריח,</a:t>
            </a:r>
          </a:p>
          <a:p>
            <a:r>
              <a:rPr lang="he-IL" b="1" dirty="0"/>
              <a:t>והוא עלול ליפול ממקום עיסוקו יותר משני מטרים </a:t>
            </a:r>
            <a:r>
              <a:rPr lang="he-IL" dirty="0"/>
              <a:t>ואותו מקום </a:t>
            </a:r>
            <a:r>
              <a:rPr lang="he-IL" dirty="0" smtClean="0"/>
              <a:t>אינו מאפשר </a:t>
            </a:r>
            <a:r>
              <a:rPr lang="he-IL" dirty="0"/>
              <a:t>אחיזת רגל בטוחה, ולפי הצורך - אחיזת יד בטוחה ולא </a:t>
            </a:r>
            <a:r>
              <a:rPr lang="he-IL" dirty="0" smtClean="0"/>
              <a:t>הובטחה בטיחותו </a:t>
            </a:r>
            <a:r>
              <a:rPr lang="he-IL" dirty="0"/>
              <a:t>על ידי גידור המקום, </a:t>
            </a:r>
            <a:r>
              <a:rPr lang="he-IL" b="1" dirty="0">
                <a:solidFill>
                  <a:srgbClr val="FF0000"/>
                </a:solidFill>
              </a:rPr>
              <a:t>תסופק לאדם חגורת בטיחות, ומשסופקה </a:t>
            </a:r>
            <a:r>
              <a:rPr lang="he-IL" b="1" dirty="0" smtClean="0">
                <a:solidFill>
                  <a:srgbClr val="FF0000"/>
                </a:solidFill>
              </a:rPr>
              <a:t>לו  עליו </a:t>
            </a:r>
            <a:r>
              <a:rPr lang="he-IL" b="1" dirty="0">
                <a:solidFill>
                  <a:srgbClr val="FF0000"/>
                </a:solidFill>
              </a:rPr>
              <a:t>להשתמש בה.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665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.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חובת רישום דגם</a:t>
            </a:r>
            <a:br>
              <a:rPr lang="he-IL" dirty="0" smtClean="0"/>
            </a:br>
            <a:r>
              <a:rPr lang="he-I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e-I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e-IL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79512" y="1720840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6</a:t>
            </a:r>
            <a:r>
              <a:rPr lang="he-IL" sz="2400" dirty="0" smtClean="0">
                <a:latin typeface="Guttman Kav" pitchFamily="2" charset="-79"/>
                <a:cs typeface="Guttman Kav" pitchFamily="2" charset="-79"/>
              </a:rPr>
              <a:t> </a:t>
            </a:r>
            <a:r>
              <a:rPr lang="he-IL" sz="2800" dirty="0" smtClean="0">
                <a:latin typeface="Guttman Kav" pitchFamily="2" charset="-79"/>
                <a:cs typeface="Guttman Kav" pitchFamily="2" charset="-79"/>
              </a:rPr>
              <a:t>(א) לא יוקם עגורן-צריח ולא יופעל אלא אם מבצע הבנייה או הבנייה ההנדסית או התופש במפעל למוצרי-בטון, לפי </a:t>
            </a:r>
            <a:r>
              <a:rPr lang="he-IL" sz="2800" dirty="0" err="1" smtClean="0">
                <a:latin typeface="Guttman Kav" pitchFamily="2" charset="-79"/>
                <a:cs typeface="Guttman Kav" pitchFamily="2" charset="-79"/>
              </a:rPr>
              <a:t>הענין</a:t>
            </a:r>
            <a:r>
              <a:rPr lang="he-IL" sz="2800" dirty="0" smtClean="0">
                <a:latin typeface="Guttman Kav" pitchFamily="2" charset="-79"/>
                <a:cs typeface="Guttman Kav" pitchFamily="2" charset="-79"/>
              </a:rPr>
              <a:t>, מחזיקים בתעודות אלה:</a:t>
            </a:r>
          </a:p>
          <a:p>
            <a:r>
              <a:rPr lang="he-IL" sz="2800" dirty="0" smtClean="0">
                <a:latin typeface="Guttman Kav" pitchFamily="2" charset="-79"/>
                <a:cs typeface="Guttman Kav" pitchFamily="2" charset="-79"/>
              </a:rPr>
              <a:t>(1) </a:t>
            </a:r>
            <a:r>
              <a:rPr lang="he-IL" sz="2800" b="1" dirty="0" smtClean="0">
                <a:solidFill>
                  <a:srgbClr val="FF0000"/>
                </a:solidFill>
                <a:latin typeface="Guttman Kav" pitchFamily="2" charset="-79"/>
                <a:cs typeface="Guttman Kav" pitchFamily="2" charset="-79"/>
              </a:rPr>
              <a:t>אישור מאת היצרן המעיד </a:t>
            </a:r>
            <a:r>
              <a:rPr lang="he-IL" sz="2800" dirty="0" smtClean="0">
                <a:latin typeface="Guttman Kav" pitchFamily="2" charset="-79"/>
                <a:cs typeface="Guttman Kav" pitchFamily="2" charset="-79"/>
              </a:rPr>
              <a:t>על הדגם לפיו בנוי עגורן-צריח, ואם בעגורן-הצריח סטיות מהדגם האמור יהיה באישור היצרן פירוט בדבר הסטיות;</a:t>
            </a:r>
          </a:p>
          <a:p>
            <a:r>
              <a:rPr lang="he-IL" sz="2800" dirty="0" smtClean="0">
                <a:latin typeface="Guttman Kav" pitchFamily="2" charset="-79"/>
                <a:cs typeface="Guttman Kav" pitchFamily="2" charset="-79"/>
              </a:rPr>
              <a:t>(2) </a:t>
            </a:r>
            <a:r>
              <a:rPr lang="he-I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uttman Kav" pitchFamily="2" charset="-79"/>
                <a:cs typeface="Guttman Kav" pitchFamily="2" charset="-79"/>
              </a:rPr>
              <a:t>תעודה מאת המפקח הראשי </a:t>
            </a:r>
            <a:r>
              <a:rPr lang="he-IL" sz="2800" dirty="0" smtClean="0">
                <a:latin typeface="Guttman Kav" pitchFamily="2" charset="-79"/>
                <a:cs typeface="Guttman Kav" pitchFamily="2" charset="-79"/>
              </a:rPr>
              <a:t>המעידה שדגם עגור-הצריח רשום בפנקס דגמי העגורנים (להלן - תעודת רישום דגם העגורן).</a:t>
            </a:r>
          </a:p>
          <a:p>
            <a:r>
              <a:rPr lang="he-IL" sz="2800" dirty="0" smtClean="0">
                <a:latin typeface="Guttman Kav" pitchFamily="2" charset="-79"/>
                <a:cs typeface="Guttman Kav" pitchFamily="2" charset="-79"/>
              </a:rPr>
              <a:t>(ב) תעודת-רישום דגם העגורן ואישור היצרן              יצורפו לפנקס העגורן.</a:t>
            </a:r>
            <a:endParaRPr lang="he-IL" sz="2800" dirty="0">
              <a:latin typeface="Guttman Kav" pitchFamily="2" charset="-79"/>
              <a:cs typeface="Guttman Kav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21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תשיעי: בדיקת עגורן צריח בידי בודק מוסמך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בדיקת עגורן צריח</a:t>
            </a:r>
          </a:p>
          <a:p>
            <a:r>
              <a:rPr lang="he-IL" dirty="0"/>
              <a:t>בעגורן צריח תיערך בדיקה יסודית על ידי בודק מוסמך בכל אחד מאלה:</a:t>
            </a:r>
          </a:p>
          <a:p>
            <a:r>
              <a:rPr lang="he-IL" b="1" dirty="0"/>
              <a:t>1. מיד לאחר הקמתו, ולפני הפעלתו.</a:t>
            </a:r>
          </a:p>
          <a:p>
            <a:r>
              <a:rPr lang="he-IL" b="1" dirty="0"/>
              <a:t>2. מיד לאחר כל שינוי במבנהו או תיקון יסודי בו ולפני הפעלתו.</a:t>
            </a:r>
          </a:p>
          <a:p>
            <a:r>
              <a:rPr lang="he-IL" b="1" dirty="0" smtClean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6046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תשיעי: בדיקת עגורן צריח בידי בודק מוסמך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/>
              <a:t>3. אחת לששה חודשים לפחות לאחר תאריך הבדיקה האחרונה, כל עוד העגורן מוקם.</a:t>
            </a:r>
          </a:p>
          <a:p>
            <a:endParaRPr lang="he-IL" b="1" dirty="0" smtClean="0"/>
          </a:p>
          <a:p>
            <a:r>
              <a:rPr lang="he-IL" dirty="0" smtClean="0"/>
              <a:t>המסילה תיבדק באותם מועדים וכן לאחר הוספת קטע או שינוי תווי הפסים.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1692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96448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549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0648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549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8774"/>
            <a:ext cx="4572000" cy="431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611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457200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65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עשירי: פנקס העגורן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92.   חובת ניהול פנקס עגורן</a:t>
            </a:r>
          </a:p>
          <a:p>
            <a:r>
              <a:rPr lang="he-IL" dirty="0" smtClean="0"/>
              <a:t>לגבי כל עגורן צריח ינוהל פנקס עגורן בהתאם לתוספת השלישית.</a:t>
            </a:r>
          </a:p>
          <a:p>
            <a:r>
              <a:rPr lang="he-IL" dirty="0" smtClean="0"/>
              <a:t>הפנקס יכלול את החלקים הבאים:</a:t>
            </a:r>
          </a:p>
          <a:p>
            <a:r>
              <a:rPr lang="he-IL" dirty="0" smtClean="0"/>
              <a:t>חלק א' - העגורן ובעליו.</a:t>
            </a:r>
          </a:p>
          <a:p>
            <a:r>
              <a:rPr lang="he-IL" dirty="0" smtClean="0"/>
              <a:t>חלק ב' - מקומות הפעלת העגורן ומחזיקים בו.</a:t>
            </a:r>
          </a:p>
          <a:p>
            <a:r>
              <a:rPr lang="he-IL" dirty="0" smtClean="0"/>
              <a:t>חלק ג' - הביקורת היומית והשבועית.</a:t>
            </a:r>
          </a:p>
          <a:p>
            <a:r>
              <a:rPr lang="he-IL" dirty="0" smtClean="0"/>
              <a:t>חלק ד' - רישומים של מפקח עבודה ואחרים.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83920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4000" dirty="0" smtClean="0"/>
              <a:t>93   . מקום החזקת הפנקס</a:t>
            </a:r>
          </a:p>
          <a:p>
            <a:endParaRPr lang="he-IL" sz="4000" dirty="0" smtClean="0"/>
          </a:p>
          <a:p>
            <a:r>
              <a:rPr lang="he-IL" dirty="0" smtClean="0"/>
              <a:t>פנקס העגורן ינוהל במקום בו מוצב העגורן או נמצא לשם הצבתו.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58190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/>
              <a:t>94.  הפנקס </a:t>
            </a:r>
            <a:r>
              <a:rPr lang="he-IL" b="1" dirty="0"/>
              <a:t>מלווה את </a:t>
            </a:r>
            <a:r>
              <a:rPr lang="he-IL" b="1" dirty="0" smtClean="0"/>
              <a:t>העגורן</a:t>
            </a:r>
          </a:p>
          <a:p>
            <a:endParaRPr lang="he-IL" b="1" dirty="0"/>
          </a:p>
          <a:p>
            <a:r>
              <a:rPr lang="he-IL" dirty="0"/>
              <a:t>הועבר עגורן צריח לידי מחזיק אחר, חייב המחזיק החדש לקבל לידו גם את </a:t>
            </a:r>
            <a:r>
              <a:rPr lang="he-IL" dirty="0" smtClean="0"/>
              <a:t>פנקס העגורן </a:t>
            </a:r>
            <a:r>
              <a:rPr lang="he-IL" dirty="0"/>
              <a:t>על כל כרכיו ולהמשיך לנהלו ולשמרו.</a:t>
            </a:r>
          </a:p>
        </p:txBody>
      </p:sp>
    </p:spTree>
    <p:extLst>
      <p:ext uri="{BB962C8B-B14F-4D97-AF65-F5344CB8AC3E}">
        <p14:creationId xmlns:p14="http://schemas.microsoft.com/office/powerpoint/2010/main" val="37101381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smtClean="0"/>
              <a:t>תקנה .92 פנקס עגורן (תוספת שלישית )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חלק ג' - </a:t>
            </a:r>
            <a:r>
              <a:rPr lang="he-IL" b="1" dirty="0" err="1"/>
              <a:t>הבקורת</a:t>
            </a:r>
            <a:r>
              <a:rPr lang="he-IL" b="1" dirty="0"/>
              <a:t> היומית והשבועית</a:t>
            </a:r>
            <a:endParaRPr lang="en-US" b="1" dirty="0"/>
          </a:p>
          <a:p>
            <a:r>
              <a:rPr lang="he-IL" i="1" u="sng" dirty="0">
                <a:solidFill>
                  <a:srgbClr val="FF0000"/>
                </a:solidFill>
              </a:rPr>
              <a:t>(א)	בלוח 1 </a:t>
            </a:r>
            <a:r>
              <a:rPr lang="he-IL" dirty="0"/>
              <a:t>בחלק זה יאשר </a:t>
            </a:r>
            <a:r>
              <a:rPr lang="he-IL" dirty="0" err="1"/>
              <a:t>העגורנאי</a:t>
            </a:r>
            <a:r>
              <a:rPr lang="he-IL" dirty="0"/>
              <a:t> בחתימת ידו את מילוי חובתו </a:t>
            </a:r>
            <a:r>
              <a:rPr lang="he-IL" dirty="0" err="1"/>
              <a:t>לבקורת</a:t>
            </a:r>
            <a:r>
              <a:rPr lang="he-IL" dirty="0"/>
              <a:t> יומית ובקורת שבועית בדבר הפריטים המפורטים בטורים 2 עד 10 ויציין את תאריך </a:t>
            </a:r>
            <a:r>
              <a:rPr lang="he-IL" dirty="0" err="1"/>
              <a:t>הבקורת</a:t>
            </a:r>
            <a:r>
              <a:rPr lang="he-IL" dirty="0"/>
              <a:t> בטור 1.</a:t>
            </a:r>
            <a:endParaRPr lang="en-US" dirty="0"/>
          </a:p>
          <a:p>
            <a:r>
              <a:rPr lang="he-IL" dirty="0">
                <a:solidFill>
                  <a:srgbClr val="FF0000"/>
                </a:solidFill>
              </a:rPr>
              <a:t>(</a:t>
            </a:r>
            <a:r>
              <a:rPr lang="he-IL" i="1" u="sng" dirty="0">
                <a:solidFill>
                  <a:srgbClr val="FF0000"/>
                </a:solidFill>
              </a:rPr>
              <a:t>ב)	בלוח 2 </a:t>
            </a:r>
            <a:r>
              <a:rPr lang="he-IL" dirty="0"/>
              <a:t>בחלק זה –</a:t>
            </a:r>
            <a:endParaRPr lang="en-US" dirty="0"/>
          </a:p>
          <a:p>
            <a:r>
              <a:rPr lang="he-IL" dirty="0"/>
              <a:t>(1)	ירשום כל </a:t>
            </a:r>
            <a:r>
              <a:rPr lang="he-IL" dirty="0" err="1"/>
              <a:t>עגורנאי</a:t>
            </a:r>
            <a:r>
              <a:rPr lang="he-IL" dirty="0"/>
              <a:t> בטור 2 את הפרטים החייבים רישום בהתאם לתקנה 61 בדבר פגמים או צורך לפעולת תחזוקה, ויציין את תאריך הרישום ויחתום בטורים </a:t>
            </a:r>
            <a:r>
              <a:rPr lang="he-IL" dirty="0" smtClean="0"/>
              <a:t>המיועדים לכך: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353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-1820863"/>
            <a:ext cx="7559675" cy="105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7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smtClean="0"/>
              <a:t>תקנה .92 פנקס עגורן (תוספת שלישית )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he-IL" dirty="0"/>
              <a:t>(2)	מנהל העבודה או הממונה האחר, שאליו הודיע </a:t>
            </a:r>
            <a:r>
              <a:rPr lang="he-IL" dirty="0" err="1"/>
              <a:t>העגורנאי</a:t>
            </a:r>
            <a:r>
              <a:rPr lang="he-IL" dirty="0"/>
              <a:t> בהתאם לתקנה 61, יאשר בחתימת ידו בטור 4 את קבלת ההודעה על הפגם או הצורך לפעולת תחזוקה.</a:t>
            </a:r>
            <a:endParaRPr lang="en-US" dirty="0"/>
          </a:p>
          <a:p>
            <a:r>
              <a:rPr lang="he-IL" dirty="0"/>
              <a:t> </a:t>
            </a:r>
            <a:r>
              <a:rPr lang="he-IL" dirty="0" smtClean="0"/>
              <a:t> חלק </a:t>
            </a:r>
            <a:r>
              <a:rPr lang="he-IL" dirty="0"/>
              <a:t>ד' - רישומים של מפקח עבודה ואחרים</a:t>
            </a:r>
            <a:endParaRPr lang="en-US" dirty="0"/>
          </a:p>
          <a:p>
            <a:r>
              <a:rPr lang="he-IL" dirty="0"/>
              <a:t>	בחלק זה רשאים מפקח עבודה, בודק מוסמך, ממונה על בטיחות, נאמן לבטיחות וכל עובד במקום שבו מופעל עגורן-הצריח, לרשום את הערותיהם בדבר הפעלת העגורן וניהול פנקס העגורן.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668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פרק שלישי: מבנה עגורן - צריח והציוד בו</a:t>
            </a:r>
          </a:p>
        </p:txBody>
      </p:sp>
      <p:sp>
        <p:nvSpPr>
          <p:cNvPr id="3" name="מלבן 2"/>
          <p:cNvSpPr/>
          <p:nvPr/>
        </p:nvSpPr>
        <p:spPr>
          <a:xfrm>
            <a:off x="323528" y="2413338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>מבנה עגורן - צריח </a:t>
            </a:r>
            <a:r>
              <a:rPr lang="he-IL" sz="3200" dirty="0" smtClean="0"/>
              <a:t>וקיומו</a:t>
            </a:r>
          </a:p>
          <a:p>
            <a:endParaRPr lang="he-IL" sz="3200" dirty="0"/>
          </a:p>
          <a:p>
            <a:r>
              <a:rPr lang="he-IL" sz="3200" dirty="0"/>
              <a:t>הוראות סעיף 80 לפקודה יחולו לגבי עגורן צריח, לגבי כל התקן המשמש</a:t>
            </a:r>
          </a:p>
          <a:p>
            <a:r>
              <a:rPr lang="he-IL" sz="3200" dirty="0"/>
              <a:t>להרכבתו, הגבהתו ופירוקו, ובעגורן צריח נע על פסים גם לגבי המסילה על חלקיה</a:t>
            </a:r>
          </a:p>
          <a:p>
            <a:r>
              <a:rPr lang="he-IL" sz="3200" dirty="0"/>
              <a:t>והציוד והאבזרים המחוברים לה.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76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928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2763</Words>
  <Application>Microsoft Office PowerPoint</Application>
  <PresentationFormat>‫הצגה על המסך (4:3)</PresentationFormat>
  <Paragraphs>286</Paragraphs>
  <Slides>70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70</vt:i4>
      </vt:variant>
    </vt:vector>
  </HeadingPairs>
  <TitlesOfParts>
    <vt:vector size="72" baseType="lpstr">
      <vt:lpstr>ערכת נושא Office</vt:lpstr>
      <vt:lpstr>עיצוב ברירת מחדל</vt:lpstr>
      <vt:lpstr>תקנות הבטיחות בעבודה (עגורני צריח) התשכ"ז-1966</vt:lpstr>
      <vt:lpstr>מצגת של PowerPoint</vt:lpstr>
      <vt:lpstr>פרק ראשון: הוראות כלליות</vt:lpstr>
      <vt:lpstr>פרק ראשון: הוראות כלליות</vt:lpstr>
      <vt:lpstr>פרק ראשון: הוראות כלליות</vt:lpstr>
      <vt:lpstr>.    חובת רישום דגם  </vt:lpstr>
      <vt:lpstr>מצגת של PowerPoint</vt:lpstr>
      <vt:lpstr>פרק שלישי: מבנה עגורן - צריח והציוד בו</vt:lpstr>
      <vt:lpstr>מצגת של PowerPoint</vt:lpstr>
      <vt:lpstr>מצגת של PowerPoint</vt:lpstr>
      <vt:lpstr>פרק שלישי: מבנה עגורן - צריח והציוד בו</vt:lpstr>
      <vt:lpstr>מצגת של PowerPoint</vt:lpstr>
      <vt:lpstr>תא לעגורנאי</vt:lpstr>
      <vt:lpstr>תא לעגורנאי</vt:lpstr>
      <vt:lpstr>18.  ידיות הפעלה</vt:lpstr>
      <vt:lpstr>19. מכוון אוטומטי לעומסים הבטוחים</vt:lpstr>
      <vt:lpstr>20. מתגים גובלים</vt:lpstr>
      <vt:lpstr>21. גובלי עומס יתר </vt:lpstr>
      <vt:lpstr>23.  בלמים למנועים</vt:lpstr>
      <vt:lpstr>   25. כבלים ואביזרי הרמה - הסדרי בטיחות </vt:lpstr>
      <vt:lpstr>26. תסקיר על בדיקת כבל ואביזר הרמה </vt:lpstr>
      <vt:lpstr>27. אונקל העגורן - אונקל בטיחות</vt:lpstr>
      <vt:lpstr>פרק רביעי: תדפיסי הוראות הפעלה ושלטים</vt:lpstr>
      <vt:lpstr>פרק חמישי: הקמה ופירוק של עגורן צריח</vt:lpstr>
      <vt:lpstr>37. הבטחת שיווי-המשקל ע"י משקולות </vt:lpstr>
      <vt:lpstr>פרק חמישי: הקמה ופירוק של עגורן צריח</vt:lpstr>
      <vt:lpstr>44. מרחב למעבר לאורך המסלול ומניעת לכידה</vt:lpstr>
      <vt:lpstr>פרק שישי: קרבה של מתקן חשמל או קו חשמל עילי</vt:lpstr>
      <vt:lpstr>מצגת של PowerPoint</vt:lpstr>
      <vt:lpstr>פרק שביעי: בטיחות בתחום הפעלתו של עגורן צריח</vt:lpstr>
      <vt:lpstr>53. שימוש באונקל העגורן ובכלי טעינה </vt:lpstr>
      <vt:lpstr>54. טיפול במטען תלוי </vt:lpstr>
      <vt:lpstr>מצגת של PowerPoint</vt:lpstr>
      <vt:lpstr>56. חובת משגיחי מסלול ההרמה</vt:lpstr>
      <vt:lpstr>57.הימצאות אדם בתחום העגורן </vt:lpstr>
      <vt:lpstr>58. איסור הסעת אדם</vt:lpstr>
      <vt:lpstr>פרק שמיני: הפעלת עגורן צריח</vt:lpstr>
      <vt:lpstr>. בקורת יומית בידי עגורנאי </vt:lpstr>
      <vt:lpstr>. בקורת יומית בידי עגורנאי </vt:lpstr>
      <vt:lpstr>מצגת של PowerPoint</vt:lpstr>
      <vt:lpstr>61.  פגם שנתגלה לעגורנאי </vt:lpstr>
      <vt:lpstr>61.  פגם שנתגלה לעגורנאי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70.סכנה מתוך מגע בין המטען לבין גוף</vt:lpstr>
      <vt:lpstr>71. סיום הפעלה של עגורן צריח </vt:lpstr>
      <vt:lpstr>72. הימצאות בני אדם בעמדת התפעול </vt:lpstr>
      <vt:lpstr>מצגת של PowerPoint</vt:lpstr>
      <vt:lpstr>סימן ג': הוראות נוספות בעניין בטיחות</vt:lpstr>
      <vt:lpstr>מבנה משקלות</vt:lpstr>
      <vt:lpstr>מצגת של PowerPoint</vt:lpstr>
      <vt:lpstr>82. הרמת מטען בשני עגורני צריח </vt:lpstr>
      <vt:lpstr>83. פעולת תחזוקה </vt:lpstr>
      <vt:lpstr>84. הגנה מפני נפילת אדם </vt:lpstr>
      <vt:lpstr>פרק תשיעי: בדיקת עגורן צריח בידי בודק מוסמך</vt:lpstr>
      <vt:lpstr>פרק תשיעי: בדיקת עגורן צריח בידי בודק מוסמך</vt:lpstr>
      <vt:lpstr>מצגת של PowerPoint</vt:lpstr>
      <vt:lpstr>מצגת של PowerPoint</vt:lpstr>
      <vt:lpstr>מצגת של PowerPoint</vt:lpstr>
      <vt:lpstr>מצגת של PowerPoint</vt:lpstr>
      <vt:lpstr>פרק עשירי: פנקס העגורן</vt:lpstr>
      <vt:lpstr>מצגת של PowerPoint</vt:lpstr>
      <vt:lpstr>מצגת של PowerPoint</vt:lpstr>
      <vt:lpstr>תקנה .92 פנקס עגורן (תוספת שלישית )</vt:lpstr>
      <vt:lpstr>תקנה .92 פנקס עגורן (תוספת שלישית )</vt:lpstr>
    </vt:vector>
  </TitlesOfParts>
  <Company>Yaron'S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תקנות הבטיחות בעבודה (עגורני צריח) התשכ"ז-1966</dc:title>
  <dc:creator>ron</dc:creator>
  <cp:lastModifiedBy>ron</cp:lastModifiedBy>
  <cp:revision>249</cp:revision>
  <dcterms:created xsi:type="dcterms:W3CDTF">2012-12-15T12:29:59Z</dcterms:created>
  <dcterms:modified xsi:type="dcterms:W3CDTF">2013-12-12T13:09:00Z</dcterms:modified>
</cp:coreProperties>
</file>