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8" r:id="rId1"/>
    <p:sldMasterId id="2147483666" r:id="rId2"/>
  </p:sldMasterIdLst>
  <p:sldIdLst>
    <p:sldId id="262" r:id="rId3"/>
    <p:sldId id="557" r:id="rId4"/>
    <p:sldId id="346" r:id="rId5"/>
    <p:sldId id="332" r:id="rId6"/>
    <p:sldId id="357" r:id="rId7"/>
    <p:sldId id="339" r:id="rId8"/>
    <p:sldId id="338" r:id="rId9"/>
    <p:sldId id="364" r:id="rId10"/>
    <p:sldId id="347" r:id="rId11"/>
    <p:sldId id="453" r:id="rId12"/>
    <p:sldId id="448" r:id="rId13"/>
    <p:sldId id="450" r:id="rId14"/>
    <p:sldId id="451" r:id="rId15"/>
    <p:sldId id="559" r:id="rId16"/>
    <p:sldId id="441" r:id="rId17"/>
    <p:sldId id="442" r:id="rId18"/>
    <p:sldId id="443" r:id="rId19"/>
    <p:sldId id="558" r:id="rId20"/>
    <p:sldId id="282" r:id="rId21"/>
    <p:sldId id="341" r:id="rId22"/>
    <p:sldId id="626" r:id="rId23"/>
    <p:sldId id="625" r:id="rId24"/>
    <p:sldId id="392" r:id="rId25"/>
    <p:sldId id="560" r:id="rId26"/>
    <p:sldId id="634" r:id="rId27"/>
    <p:sldId id="635" r:id="rId28"/>
    <p:sldId id="561" r:id="rId29"/>
    <p:sldId id="562" r:id="rId30"/>
    <p:sldId id="623" r:id="rId31"/>
    <p:sldId id="624" r:id="rId32"/>
    <p:sldId id="563" r:id="rId33"/>
    <p:sldId id="293" r:id="rId34"/>
    <p:sldId id="564" r:id="rId35"/>
    <p:sldId id="633" r:id="rId36"/>
    <p:sldId id="369" r:id="rId37"/>
    <p:sldId id="379" r:id="rId38"/>
    <p:sldId id="383" r:id="rId39"/>
    <p:sldId id="380" r:id="rId40"/>
    <p:sldId id="381" r:id="rId41"/>
    <p:sldId id="622" r:id="rId42"/>
    <p:sldId id="495" r:id="rId43"/>
    <p:sldId id="619" r:id="rId44"/>
    <p:sldId id="620" r:id="rId45"/>
    <p:sldId id="496" r:id="rId46"/>
    <p:sldId id="497" r:id="rId47"/>
    <p:sldId id="500" r:id="rId48"/>
    <p:sldId id="501" r:id="rId49"/>
    <p:sldId id="504" r:id="rId50"/>
    <p:sldId id="506" r:id="rId51"/>
    <p:sldId id="510" r:id="rId52"/>
    <p:sldId id="515" r:id="rId53"/>
    <p:sldId id="517" r:id="rId54"/>
    <p:sldId id="544" r:id="rId55"/>
    <p:sldId id="518" r:id="rId56"/>
    <p:sldId id="520" r:id="rId57"/>
    <p:sldId id="531" r:id="rId58"/>
    <p:sldId id="533" r:id="rId59"/>
    <p:sldId id="534" r:id="rId60"/>
    <p:sldId id="536" r:id="rId61"/>
    <p:sldId id="537" r:id="rId62"/>
    <p:sldId id="538" r:id="rId63"/>
    <p:sldId id="535" r:id="rId64"/>
    <p:sldId id="541" r:id="rId65"/>
    <p:sldId id="539" r:id="rId66"/>
    <p:sldId id="540" r:id="rId67"/>
    <p:sldId id="521" r:id="rId68"/>
    <p:sldId id="522" r:id="rId69"/>
    <p:sldId id="523" r:id="rId70"/>
    <p:sldId id="526" r:id="rId71"/>
    <p:sldId id="527" r:id="rId72"/>
    <p:sldId id="543" r:id="rId73"/>
    <p:sldId id="528" r:id="rId74"/>
    <p:sldId id="546" r:id="rId75"/>
    <p:sldId id="529" r:id="rId76"/>
    <p:sldId id="530" r:id="rId77"/>
    <p:sldId id="545" r:id="rId78"/>
    <p:sldId id="547" r:id="rId79"/>
    <p:sldId id="548" r:id="rId80"/>
    <p:sldId id="627" r:id="rId81"/>
    <p:sldId id="628" r:id="rId82"/>
    <p:sldId id="629" r:id="rId83"/>
    <p:sldId id="630" r:id="rId84"/>
  </p:sldIdLst>
  <p:sldSz cx="9144000" cy="6858000" type="screen4x3"/>
  <p:notesSz cx="6858000" cy="9144000"/>
  <p:defaultTextStyle>
    <a:defPPr>
      <a:defRPr lang="he-IL"/>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71A03"/>
    <a:srgbClr val="FF99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507" autoAdjust="0"/>
    <p:restoredTop sz="94581" autoAdjust="0"/>
  </p:normalViewPr>
  <p:slideViewPr>
    <p:cSldViewPr snapToObjects="1">
      <p:cViewPr>
        <p:scale>
          <a:sx n="66" d="100"/>
          <a:sy n="66" d="100"/>
        </p:scale>
        <p:origin x="-763" y="37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a:prstGeom prst="rect">
            <a:avLst/>
          </a:prstGeom>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accent1"/>
            </a:gs>
          </a:gsLst>
          <a:lin ang="2700000" scaled="1"/>
        </a:gradFill>
        <a:effectLst/>
      </p:bgPr>
    </p:bg>
    <p:spTree>
      <p:nvGrpSpPr>
        <p:cNvPr id="1" name=""/>
        <p:cNvGrpSpPr/>
        <p:nvPr/>
      </p:nvGrpSpPr>
      <p:grpSpPr>
        <a:xfrm>
          <a:off x="0" y="0"/>
          <a:ext cx="0" cy="0"/>
          <a:chOff x="0" y="0"/>
          <a:chExt cx="0" cy="0"/>
        </a:xfrm>
      </p:grpSpPr>
      <p:pic>
        <p:nvPicPr>
          <p:cNvPr id="325635" name="Picture 3"/>
          <p:cNvPicPr>
            <a:picLocks noChangeAspect="1" noChangeArrowheads="1"/>
          </p:cNvPicPr>
          <p:nvPr/>
        </p:nvPicPr>
        <p:blipFill>
          <a:blip r:embed="rId13" cstate="print"/>
          <a:srcRect/>
          <a:stretch>
            <a:fillRect/>
          </a:stretch>
        </p:blipFill>
        <p:spPr bwMode="auto">
          <a:xfrm>
            <a:off x="179388" y="188913"/>
            <a:ext cx="1657350" cy="765175"/>
          </a:xfrm>
          <a:prstGeom prst="rect">
            <a:avLst/>
          </a:prstGeom>
          <a:noFill/>
          <a:ln w="9525">
            <a:noFill/>
            <a:miter lim="800000"/>
            <a:headEnd/>
            <a:tailEnd/>
          </a:ln>
        </p:spPr>
      </p:pic>
      <p:sp>
        <p:nvSpPr>
          <p:cNvPr id="325636" name="Oval 4"/>
          <p:cNvSpPr>
            <a:spLocks noChangeArrowheads="1"/>
          </p:cNvSpPr>
          <p:nvPr/>
        </p:nvSpPr>
        <p:spPr bwMode="auto">
          <a:xfrm>
            <a:off x="-252413" y="-387350"/>
            <a:ext cx="2232026" cy="1800225"/>
          </a:xfrm>
          <a:prstGeom prst="ellipse">
            <a:avLst/>
          </a:prstGeom>
          <a:noFill/>
          <a:ln w="9525">
            <a:solidFill>
              <a:schemeClr val="tx1"/>
            </a:solidFill>
            <a:round/>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rtl="1" fontAlgn="base">
        <a:lnSpc>
          <a:spcPct val="90000"/>
        </a:lnSpc>
        <a:spcBef>
          <a:spcPct val="0"/>
        </a:spcBef>
        <a:spcAft>
          <a:spcPct val="0"/>
        </a:spcAft>
        <a:defRPr sz="3600" b="1">
          <a:solidFill>
            <a:schemeClr val="tx2"/>
          </a:solidFill>
          <a:latin typeface="+mj-lt"/>
          <a:ea typeface="+mj-ea"/>
          <a:cs typeface="+mj-cs"/>
        </a:defRPr>
      </a:lvl1pPr>
      <a:lvl2pPr algn="l" rtl="1" fontAlgn="base">
        <a:lnSpc>
          <a:spcPct val="90000"/>
        </a:lnSpc>
        <a:spcBef>
          <a:spcPct val="0"/>
        </a:spcBef>
        <a:spcAft>
          <a:spcPct val="0"/>
        </a:spcAft>
        <a:defRPr sz="3600" b="1">
          <a:solidFill>
            <a:schemeClr val="tx2"/>
          </a:solidFill>
          <a:latin typeface="Arial" charset="0"/>
          <a:cs typeface="Arial" charset="0"/>
        </a:defRPr>
      </a:lvl2pPr>
      <a:lvl3pPr algn="l" rtl="1" fontAlgn="base">
        <a:lnSpc>
          <a:spcPct val="90000"/>
        </a:lnSpc>
        <a:spcBef>
          <a:spcPct val="0"/>
        </a:spcBef>
        <a:spcAft>
          <a:spcPct val="0"/>
        </a:spcAft>
        <a:defRPr sz="3600" b="1">
          <a:solidFill>
            <a:schemeClr val="tx2"/>
          </a:solidFill>
          <a:latin typeface="Arial" charset="0"/>
          <a:cs typeface="Arial" charset="0"/>
        </a:defRPr>
      </a:lvl3pPr>
      <a:lvl4pPr algn="l" rtl="1" fontAlgn="base">
        <a:lnSpc>
          <a:spcPct val="90000"/>
        </a:lnSpc>
        <a:spcBef>
          <a:spcPct val="0"/>
        </a:spcBef>
        <a:spcAft>
          <a:spcPct val="0"/>
        </a:spcAft>
        <a:defRPr sz="3600" b="1">
          <a:solidFill>
            <a:schemeClr val="tx2"/>
          </a:solidFill>
          <a:latin typeface="Arial" charset="0"/>
          <a:cs typeface="Arial" charset="0"/>
        </a:defRPr>
      </a:lvl4pPr>
      <a:lvl5pPr algn="l" rtl="1" fontAlgn="base">
        <a:lnSpc>
          <a:spcPct val="90000"/>
        </a:lnSpc>
        <a:spcBef>
          <a:spcPct val="0"/>
        </a:spcBef>
        <a:spcAft>
          <a:spcPct val="0"/>
        </a:spcAft>
        <a:defRPr sz="3600" b="1">
          <a:solidFill>
            <a:schemeClr val="tx2"/>
          </a:solidFill>
          <a:latin typeface="Arial" charset="0"/>
          <a:cs typeface="Arial" charset="0"/>
        </a:defRPr>
      </a:lvl5pPr>
      <a:lvl6pPr marL="457200" algn="l" rtl="1" fontAlgn="base">
        <a:lnSpc>
          <a:spcPct val="90000"/>
        </a:lnSpc>
        <a:spcBef>
          <a:spcPct val="0"/>
        </a:spcBef>
        <a:spcAft>
          <a:spcPct val="0"/>
        </a:spcAft>
        <a:defRPr sz="3600" b="1">
          <a:solidFill>
            <a:schemeClr val="tx2"/>
          </a:solidFill>
          <a:latin typeface="Arial" charset="0"/>
          <a:cs typeface="Arial" charset="0"/>
        </a:defRPr>
      </a:lvl6pPr>
      <a:lvl7pPr marL="914400" algn="l" rtl="1" fontAlgn="base">
        <a:lnSpc>
          <a:spcPct val="90000"/>
        </a:lnSpc>
        <a:spcBef>
          <a:spcPct val="0"/>
        </a:spcBef>
        <a:spcAft>
          <a:spcPct val="0"/>
        </a:spcAft>
        <a:defRPr sz="3600" b="1">
          <a:solidFill>
            <a:schemeClr val="tx2"/>
          </a:solidFill>
          <a:latin typeface="Arial" charset="0"/>
          <a:cs typeface="Arial" charset="0"/>
        </a:defRPr>
      </a:lvl7pPr>
      <a:lvl8pPr marL="1371600" algn="l" rtl="1" fontAlgn="base">
        <a:lnSpc>
          <a:spcPct val="90000"/>
        </a:lnSpc>
        <a:spcBef>
          <a:spcPct val="0"/>
        </a:spcBef>
        <a:spcAft>
          <a:spcPct val="0"/>
        </a:spcAft>
        <a:defRPr sz="3600" b="1">
          <a:solidFill>
            <a:schemeClr val="tx2"/>
          </a:solidFill>
          <a:latin typeface="Arial" charset="0"/>
          <a:cs typeface="Arial" charset="0"/>
        </a:defRPr>
      </a:lvl8pPr>
      <a:lvl9pPr marL="1828800" algn="l" rtl="1" fontAlgn="base">
        <a:lnSpc>
          <a:spcPct val="90000"/>
        </a:lnSpc>
        <a:spcBef>
          <a:spcPct val="0"/>
        </a:spcBef>
        <a:spcAft>
          <a:spcPct val="0"/>
        </a:spcAft>
        <a:defRPr sz="3600" b="1">
          <a:solidFill>
            <a:schemeClr val="tx2"/>
          </a:solidFill>
          <a:latin typeface="Arial" charset="0"/>
          <a:cs typeface="Arial" charset="0"/>
        </a:defRPr>
      </a:lvl9pPr>
    </p:titleStyle>
    <p:bodyStyle>
      <a:lvl1pPr marL="342900" indent="-342900" algn="r" rtl="1" fontAlgn="base">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r" rtl="1" fontAlgn="base">
        <a:spcBef>
          <a:spcPct val="20000"/>
        </a:spcBef>
        <a:spcAft>
          <a:spcPct val="0"/>
        </a:spcAft>
        <a:buClr>
          <a:schemeClr val="tx1"/>
        </a:buClr>
        <a:buSzPct val="75000"/>
        <a:buChar char="–"/>
        <a:defRPr sz="2400">
          <a:solidFill>
            <a:schemeClr val="tx1"/>
          </a:solidFill>
          <a:latin typeface="+mn-lt"/>
          <a:cs typeface="+mn-cs"/>
        </a:defRPr>
      </a:lvl2pPr>
      <a:lvl3pPr marL="1143000" indent="-228600" algn="r" rtl="1" fontAlgn="base">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r" rtl="1" fontAlgn="base">
        <a:spcBef>
          <a:spcPct val="20000"/>
        </a:spcBef>
        <a:spcAft>
          <a:spcPct val="0"/>
        </a:spcAft>
        <a:buClr>
          <a:schemeClr val="tx1"/>
        </a:buClr>
        <a:buSzPct val="80000"/>
        <a:buChar char="–"/>
        <a:defRPr>
          <a:solidFill>
            <a:schemeClr val="tx1"/>
          </a:solidFill>
          <a:latin typeface="+mn-lt"/>
          <a:cs typeface="+mn-cs"/>
        </a:defRPr>
      </a:lvl4pPr>
      <a:lvl5pPr marL="2057400" indent="-228600" algn="r" rtl="1"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5pPr>
      <a:lvl6pPr marL="2514600" indent="-228600" algn="r" rtl="1"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r" rtl="1"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r" rtl="1"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r" rtl="1"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accent1"/>
            </a:gs>
          </a:gsLst>
          <a:lin ang="2700000" scaled="1"/>
        </a:gradFill>
        <a:effectLst/>
      </p:bgPr>
    </p:bg>
    <p:spTree>
      <p:nvGrpSpPr>
        <p:cNvPr id="1" name=""/>
        <p:cNvGrpSpPr/>
        <p:nvPr/>
      </p:nvGrpSpPr>
      <p:grpSpPr>
        <a:xfrm>
          <a:off x="0" y="0"/>
          <a:ext cx="0" cy="0"/>
          <a:chOff x="0" y="0"/>
          <a:chExt cx="0" cy="0"/>
        </a:xfrm>
      </p:grpSpPr>
      <p:pic>
        <p:nvPicPr>
          <p:cNvPr id="300035" name="Picture 3"/>
          <p:cNvPicPr>
            <a:picLocks noChangeAspect="1" noChangeArrowheads="1"/>
          </p:cNvPicPr>
          <p:nvPr/>
        </p:nvPicPr>
        <p:blipFill>
          <a:blip r:embed="rId17" cstate="print"/>
          <a:srcRect/>
          <a:stretch>
            <a:fillRect/>
          </a:stretch>
        </p:blipFill>
        <p:spPr bwMode="auto">
          <a:xfrm>
            <a:off x="179388" y="188913"/>
            <a:ext cx="1657350" cy="765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p:txStyles>
    <p:titleStyle>
      <a:lvl1pPr algn="l" rtl="1" fontAlgn="base">
        <a:lnSpc>
          <a:spcPct val="90000"/>
        </a:lnSpc>
        <a:spcBef>
          <a:spcPct val="0"/>
        </a:spcBef>
        <a:spcAft>
          <a:spcPct val="0"/>
        </a:spcAft>
        <a:defRPr sz="3600" b="1">
          <a:solidFill>
            <a:schemeClr val="tx2"/>
          </a:solidFill>
          <a:latin typeface="+mj-lt"/>
          <a:ea typeface="+mj-ea"/>
          <a:cs typeface="+mj-cs"/>
        </a:defRPr>
      </a:lvl1pPr>
      <a:lvl2pPr algn="l" rtl="1" fontAlgn="base">
        <a:lnSpc>
          <a:spcPct val="90000"/>
        </a:lnSpc>
        <a:spcBef>
          <a:spcPct val="0"/>
        </a:spcBef>
        <a:spcAft>
          <a:spcPct val="0"/>
        </a:spcAft>
        <a:defRPr sz="3600" b="1">
          <a:solidFill>
            <a:schemeClr val="tx2"/>
          </a:solidFill>
          <a:latin typeface="Arial" charset="0"/>
          <a:cs typeface="Arial" charset="0"/>
        </a:defRPr>
      </a:lvl2pPr>
      <a:lvl3pPr algn="l" rtl="1" fontAlgn="base">
        <a:lnSpc>
          <a:spcPct val="90000"/>
        </a:lnSpc>
        <a:spcBef>
          <a:spcPct val="0"/>
        </a:spcBef>
        <a:spcAft>
          <a:spcPct val="0"/>
        </a:spcAft>
        <a:defRPr sz="3600" b="1">
          <a:solidFill>
            <a:schemeClr val="tx2"/>
          </a:solidFill>
          <a:latin typeface="Arial" charset="0"/>
          <a:cs typeface="Arial" charset="0"/>
        </a:defRPr>
      </a:lvl3pPr>
      <a:lvl4pPr algn="l" rtl="1" fontAlgn="base">
        <a:lnSpc>
          <a:spcPct val="90000"/>
        </a:lnSpc>
        <a:spcBef>
          <a:spcPct val="0"/>
        </a:spcBef>
        <a:spcAft>
          <a:spcPct val="0"/>
        </a:spcAft>
        <a:defRPr sz="3600" b="1">
          <a:solidFill>
            <a:schemeClr val="tx2"/>
          </a:solidFill>
          <a:latin typeface="Arial" charset="0"/>
          <a:cs typeface="Arial" charset="0"/>
        </a:defRPr>
      </a:lvl4pPr>
      <a:lvl5pPr algn="l" rtl="1" fontAlgn="base">
        <a:lnSpc>
          <a:spcPct val="90000"/>
        </a:lnSpc>
        <a:spcBef>
          <a:spcPct val="0"/>
        </a:spcBef>
        <a:spcAft>
          <a:spcPct val="0"/>
        </a:spcAft>
        <a:defRPr sz="3600" b="1">
          <a:solidFill>
            <a:schemeClr val="tx2"/>
          </a:solidFill>
          <a:latin typeface="Arial" charset="0"/>
          <a:cs typeface="Arial" charset="0"/>
        </a:defRPr>
      </a:lvl5pPr>
      <a:lvl6pPr marL="457200" algn="l" rtl="1" fontAlgn="base">
        <a:lnSpc>
          <a:spcPct val="90000"/>
        </a:lnSpc>
        <a:spcBef>
          <a:spcPct val="0"/>
        </a:spcBef>
        <a:spcAft>
          <a:spcPct val="0"/>
        </a:spcAft>
        <a:defRPr sz="3600" b="1">
          <a:solidFill>
            <a:schemeClr val="tx2"/>
          </a:solidFill>
          <a:latin typeface="Arial" charset="0"/>
          <a:cs typeface="Arial" charset="0"/>
        </a:defRPr>
      </a:lvl6pPr>
      <a:lvl7pPr marL="914400" algn="l" rtl="1" fontAlgn="base">
        <a:lnSpc>
          <a:spcPct val="90000"/>
        </a:lnSpc>
        <a:spcBef>
          <a:spcPct val="0"/>
        </a:spcBef>
        <a:spcAft>
          <a:spcPct val="0"/>
        </a:spcAft>
        <a:defRPr sz="3600" b="1">
          <a:solidFill>
            <a:schemeClr val="tx2"/>
          </a:solidFill>
          <a:latin typeface="Arial" charset="0"/>
          <a:cs typeface="Arial" charset="0"/>
        </a:defRPr>
      </a:lvl7pPr>
      <a:lvl8pPr marL="1371600" algn="l" rtl="1" fontAlgn="base">
        <a:lnSpc>
          <a:spcPct val="90000"/>
        </a:lnSpc>
        <a:spcBef>
          <a:spcPct val="0"/>
        </a:spcBef>
        <a:spcAft>
          <a:spcPct val="0"/>
        </a:spcAft>
        <a:defRPr sz="3600" b="1">
          <a:solidFill>
            <a:schemeClr val="tx2"/>
          </a:solidFill>
          <a:latin typeface="Arial" charset="0"/>
          <a:cs typeface="Arial" charset="0"/>
        </a:defRPr>
      </a:lvl8pPr>
      <a:lvl9pPr marL="1828800" algn="l" rtl="1" fontAlgn="base">
        <a:lnSpc>
          <a:spcPct val="90000"/>
        </a:lnSpc>
        <a:spcBef>
          <a:spcPct val="0"/>
        </a:spcBef>
        <a:spcAft>
          <a:spcPct val="0"/>
        </a:spcAft>
        <a:defRPr sz="3600" b="1">
          <a:solidFill>
            <a:schemeClr val="tx2"/>
          </a:solidFill>
          <a:latin typeface="Arial" charset="0"/>
          <a:cs typeface="Arial" charset="0"/>
        </a:defRPr>
      </a:lvl9pPr>
    </p:titleStyle>
    <p:bodyStyle>
      <a:lvl1pPr marL="342900" indent="-342900" algn="r" rtl="1" fontAlgn="base">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r" rtl="1" fontAlgn="base">
        <a:spcBef>
          <a:spcPct val="20000"/>
        </a:spcBef>
        <a:spcAft>
          <a:spcPct val="0"/>
        </a:spcAft>
        <a:buClr>
          <a:schemeClr val="tx1"/>
        </a:buClr>
        <a:buSzPct val="75000"/>
        <a:buChar char="–"/>
        <a:defRPr sz="2400">
          <a:solidFill>
            <a:schemeClr val="tx1"/>
          </a:solidFill>
          <a:latin typeface="+mn-lt"/>
          <a:cs typeface="+mn-cs"/>
        </a:defRPr>
      </a:lvl2pPr>
      <a:lvl3pPr marL="1143000" indent="-228600" algn="r" rtl="1" fontAlgn="base">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r" rtl="1" fontAlgn="base">
        <a:spcBef>
          <a:spcPct val="20000"/>
        </a:spcBef>
        <a:spcAft>
          <a:spcPct val="0"/>
        </a:spcAft>
        <a:buClr>
          <a:schemeClr val="tx1"/>
        </a:buClr>
        <a:buSzPct val="80000"/>
        <a:buChar char="–"/>
        <a:defRPr>
          <a:solidFill>
            <a:schemeClr val="tx1"/>
          </a:solidFill>
          <a:latin typeface="+mn-lt"/>
          <a:cs typeface="+mn-cs"/>
        </a:defRPr>
      </a:lvl4pPr>
      <a:lvl5pPr marL="2057400" indent="-228600" algn="r" rtl="1"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5pPr>
      <a:lvl6pPr marL="2514600" indent="-228600" algn="r" rtl="1"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r" rtl="1"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r" rtl="1"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r" rtl="1"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jpeg"/><Relationship Id="rId7" Type="http://schemas.openxmlformats.org/officeDocument/2006/relationships/slide" Target="slide3.xml"/><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slide" Target="slide1.xml"/><Relationship Id="rId5" Type="http://schemas.openxmlformats.org/officeDocument/2006/relationships/image" Target="../media/image16.jpeg"/><Relationship Id="rId4" Type="http://schemas.openxmlformats.org/officeDocument/2006/relationships/oleObject" Target="../embeddings/oleObject1.bin"/><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slide" Target="slide3.xml"/><Relationship Id="rId4" Type="http://schemas.openxmlformats.org/officeDocument/2006/relationships/slide" Target="slid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slide" Target="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3.jpeg"/><Relationship Id="rId1" Type="http://schemas.openxmlformats.org/officeDocument/2006/relationships/slideLayout" Target="../slideLayouts/slideLayout18.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80.xml"/><Relationship Id="rId7" Type="http://schemas.openxmlformats.org/officeDocument/2006/relationships/slide" Target="slide5.xml"/><Relationship Id="rId2" Type="http://schemas.openxmlformats.org/officeDocument/2006/relationships/slide" Target="slide28.xml"/><Relationship Id="rId1" Type="http://schemas.openxmlformats.org/officeDocument/2006/relationships/slideLayout" Target="../slideLayouts/slideLayout18.xml"/><Relationship Id="rId6" Type="http://schemas.openxmlformats.org/officeDocument/2006/relationships/slide" Target="slide79.xml"/><Relationship Id="rId5" Type="http://schemas.openxmlformats.org/officeDocument/2006/relationships/slide" Target="slide19.xml"/><Relationship Id="rId10" Type="http://schemas.openxmlformats.org/officeDocument/2006/relationships/slide" Target="slide24.xml"/><Relationship Id="rId4" Type="http://schemas.openxmlformats.org/officeDocument/2006/relationships/slide" Target="slide16.xml"/><Relationship Id="rId9" Type="http://schemas.openxmlformats.org/officeDocument/2006/relationships/slide" Target="slide10.xml"/></Relationships>
</file>

<file path=ppt/slides/_rels/slide3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slide" Target="slide3.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 Id="rId5" Type="http://schemas.openxmlformats.org/officeDocument/2006/relationships/slide" Target="slide3.xml"/><Relationship Id="rId4" Type="http://schemas.openxmlformats.org/officeDocument/2006/relationships/slide" Target="slide1.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 Id="rId5" Type="http://schemas.openxmlformats.org/officeDocument/2006/relationships/slide" Target="slide3.xml"/><Relationship Id="rId4" Type="http://schemas.openxmlformats.org/officeDocument/2006/relationships/slide" Target="slide1.xml"/></Relationships>
</file>

<file path=ppt/slides/_rels/slide3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 Id="rId5" Type="http://schemas.openxmlformats.org/officeDocument/2006/relationships/slide" Target="slide3.xml"/><Relationship Id="rId4"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1.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hyperlink" Target="http://www.hortal-eng.com/images/stories/aguran_gate.jpg" TargetMode="External"/><Relationship Id="rId2" Type="http://schemas.openxmlformats.org/officeDocument/2006/relationships/image" Target="../media/image35.jpeg"/><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jpeg"/><Relationship Id="rId1" Type="http://schemas.openxmlformats.org/officeDocument/2006/relationships/slideLayout" Target="../slideLayouts/slideLayout18.xml"/><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5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9.jpeg"/><Relationship Id="rId1" Type="http://schemas.openxmlformats.org/officeDocument/2006/relationships/slideLayout" Target="../slideLayouts/slideLayout18.xml"/><Relationship Id="rId5" Type="http://schemas.openxmlformats.org/officeDocument/2006/relationships/image" Target="../media/image50.jpeg"/><Relationship Id="rId4" Type="http://schemas.openxmlformats.org/officeDocument/2006/relationships/hyperlink" Target="http://www.google.co.il/imgres?imgurl=http://upload.wikimedia.org/wikipedia/commons/thumb/a/a7/Stop_sign_MUTCD.svg/200px-Stop_sign_MUTCD.svg.png&amp;imgrefurl=http://he.wikipedia.org/wiki/%D7%AA%D7%9E%D7%A8%D7%95%D7%A8_%D7%A2%D7%A6%D7%95%D7%A8&amp;usg=__tzSslI48aQ4mvT-fG57glJECLKs=&amp;h=200&amp;w=200&amp;sz=7&amp;hl=iw&amp;start=7&amp;zoom=1&amp;tbnid=QbB0sQzSCIAwUM:&amp;tbnh=104&amp;tbnw=104&amp;ei=rrpLUMWKDLKW0QXk5IGYBQ&amp;prev=/search?q=%D7%A2%D7%A6%D7%95%D7%A8&amp;hl=iw&amp;gbv=2&amp;tbm=isch&amp;itbs=1"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5.xml"/><Relationship Id="rId5" Type="http://schemas.openxmlformats.org/officeDocument/2006/relationships/slide" Target="slide3.xml"/><Relationship Id="rId4" Type="http://schemas.openxmlformats.org/officeDocument/2006/relationships/slide" Target="slide1.xml"/></Relationships>
</file>

<file path=ppt/slides/_rels/slide6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 Target="slide1.xml"/><Relationship Id="rId1" Type="http://schemas.openxmlformats.org/officeDocument/2006/relationships/slideLayout" Target="../slideLayouts/slideLayout18.xml"/><Relationship Id="rId6" Type="http://schemas.openxmlformats.org/officeDocument/2006/relationships/image" Target="../media/image64.jpeg"/><Relationship Id="rId5" Type="http://schemas.openxmlformats.org/officeDocument/2006/relationships/hyperlink" Target="http://www.google.co.il/imgres?imgurl=http://www.amidananatot.co.il/Media/Image/%D7%A9%D7%9C%D7%98%D7%99%20%D7%97%D7%95%D7%91%D7%94/0041%20%D7%90%D7%99%D7%96%D7%95%D7%A8%20%D7%A1%D7%9B%D7%A0%D7%94.jpg&amp;imgrefurl=http://www.breslev.co.il/forum/forum_posts.asp?TID=34951&amp;usg=__bfkXJhbZ_ub3dkZmQS_bq1do7Lo=&amp;h=380&amp;w=380&amp;sz=44&amp;hl=iw&amp;start=5&amp;zoom=1&amp;tbnid=hvIZzNB2lX7bNM:&amp;tbnh=123&amp;tbnw=123&amp;ei=FbpLUPuhOcmw0QW5joHoCQ&amp;prev=/search?q=%D7%A2%D7%A6%D7%95%D7%A8+%D7%A1%D7%9B%D7%A0%D7%94&amp;hl=iw&amp;gbv=2&amp;tbm=isch&amp;itbs=1" TargetMode="External"/><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15.xml"/><Relationship Id="rId5" Type="http://schemas.openxmlformats.org/officeDocument/2006/relationships/slide" Target="slide3.xml"/><Relationship Id="rId4" Type="http://schemas.openxmlformats.org/officeDocument/2006/relationships/slide" Target="slide1.xml"/></Relationships>
</file>

<file path=ppt/slides/_rels/slide7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5.png"/><Relationship Id="rId1" Type="http://schemas.openxmlformats.org/officeDocument/2006/relationships/slideLayout" Target="../slideLayouts/slideLayout15.xml"/><Relationship Id="rId5" Type="http://schemas.openxmlformats.org/officeDocument/2006/relationships/image" Target="../media/image76.jpeg"/><Relationship Id="rId4" Type="http://schemas.openxmlformats.org/officeDocument/2006/relationships/slide" Target="slide3.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8.jpe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7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9.jpe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3.xml"/><Relationship Id="rId6" Type="http://schemas.openxmlformats.org/officeDocument/2006/relationships/slide" Target="slide3.xml"/><Relationship Id="rId5" Type="http://schemas.openxmlformats.org/officeDocument/2006/relationships/slide" Target="slide1.xml"/><Relationship Id="rId4" Type="http://schemas.openxmlformats.org/officeDocument/2006/relationships/image" Target="../media/image82.jpeg"/></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slide" Target="slide3.xml"/></Relationships>
</file>

<file path=ppt/slides/_rels/slide8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3.jpe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8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4.jpe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 Id="rId5" Type="http://schemas.openxmlformats.org/officeDocument/2006/relationships/slide" Target="slide3.xml"/><Relationship Id="rId4"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8" name="Rectangle 22"/>
          <p:cNvSpPr>
            <a:spLocks noChangeArrowheads="1"/>
          </p:cNvSpPr>
          <p:nvPr/>
        </p:nvSpPr>
        <p:spPr bwMode="auto">
          <a:xfrm>
            <a:off x="0" y="0"/>
            <a:ext cx="1908175" cy="3860800"/>
          </a:xfrm>
          <a:prstGeom prst="rect">
            <a:avLst/>
          </a:prstGeom>
          <a:solidFill>
            <a:schemeClr val="bg1"/>
          </a:solidFill>
          <a:ln w="9525">
            <a:noFill/>
            <a:miter lim="800000"/>
            <a:headEnd/>
            <a:tailEnd/>
          </a:ln>
          <a:effectLst/>
        </p:spPr>
        <p:txBody>
          <a:bodyPr wrap="none" anchor="ctr"/>
          <a:lstStyle/>
          <a:p>
            <a:pPr algn="ctr"/>
            <a:endParaRPr lang="en-US"/>
          </a:p>
        </p:txBody>
      </p:sp>
      <p:sp>
        <p:nvSpPr>
          <p:cNvPr id="14357" name="Rectangle 21"/>
          <p:cNvSpPr>
            <a:spLocks noChangeArrowheads="1"/>
          </p:cNvSpPr>
          <p:nvPr/>
        </p:nvSpPr>
        <p:spPr bwMode="auto">
          <a:xfrm>
            <a:off x="1835150" y="0"/>
            <a:ext cx="3313113" cy="1125538"/>
          </a:xfrm>
          <a:prstGeom prst="rect">
            <a:avLst/>
          </a:prstGeom>
          <a:solidFill>
            <a:schemeClr val="bg1"/>
          </a:solidFill>
          <a:ln w="9525">
            <a:noFill/>
            <a:miter lim="800000"/>
            <a:headEnd/>
            <a:tailEnd/>
          </a:ln>
          <a:effectLst/>
        </p:spPr>
        <p:txBody>
          <a:bodyPr wrap="none" anchor="ctr"/>
          <a:lstStyle/>
          <a:p>
            <a:endParaRPr lang="en-US"/>
          </a:p>
        </p:txBody>
      </p:sp>
      <p:sp>
        <p:nvSpPr>
          <p:cNvPr id="14356" name="Rectangle 20"/>
          <p:cNvSpPr>
            <a:spLocks noChangeArrowheads="1"/>
          </p:cNvSpPr>
          <p:nvPr/>
        </p:nvSpPr>
        <p:spPr bwMode="auto">
          <a:xfrm>
            <a:off x="1116013" y="0"/>
            <a:ext cx="8027987" cy="3860800"/>
          </a:xfrm>
          <a:prstGeom prst="rect">
            <a:avLst/>
          </a:prstGeom>
          <a:solidFill>
            <a:schemeClr val="bg1"/>
          </a:solidFill>
          <a:ln w="9525">
            <a:noFill/>
            <a:miter lim="800000"/>
            <a:headEnd/>
            <a:tailEnd/>
          </a:ln>
          <a:effectLst/>
        </p:spPr>
        <p:txBody>
          <a:bodyPr wrap="none" anchor="ctr"/>
          <a:lstStyle/>
          <a:p>
            <a:endParaRPr lang="en-US"/>
          </a:p>
        </p:txBody>
      </p:sp>
      <p:pic>
        <p:nvPicPr>
          <p:cNvPr id="14338" name="Picture 2"/>
          <p:cNvPicPr>
            <a:picLocks noChangeAspect="1" noChangeArrowheads="1"/>
          </p:cNvPicPr>
          <p:nvPr/>
        </p:nvPicPr>
        <p:blipFill>
          <a:blip r:embed="rId2" cstate="print"/>
          <a:srcRect/>
          <a:stretch>
            <a:fillRect/>
          </a:stretch>
        </p:blipFill>
        <p:spPr bwMode="auto">
          <a:xfrm>
            <a:off x="2771775" y="0"/>
            <a:ext cx="4284663" cy="1978025"/>
          </a:xfrm>
          <a:prstGeom prst="rect">
            <a:avLst/>
          </a:prstGeom>
          <a:noFill/>
          <a:ln w="9525">
            <a:noFill/>
            <a:miter lim="800000"/>
            <a:headEnd/>
            <a:tailEnd/>
          </a:ln>
        </p:spPr>
      </p:pic>
      <p:sp>
        <p:nvSpPr>
          <p:cNvPr id="14339" name="Rectangle 3"/>
          <p:cNvSpPr>
            <a:spLocks noChangeArrowheads="1"/>
          </p:cNvSpPr>
          <p:nvPr/>
        </p:nvSpPr>
        <p:spPr bwMode="auto">
          <a:xfrm>
            <a:off x="0" y="2781300"/>
            <a:ext cx="9144000" cy="0"/>
          </a:xfrm>
          <a:prstGeom prst="rect">
            <a:avLst/>
          </a:prstGeom>
          <a:noFill/>
          <a:ln w="9525">
            <a:noFill/>
            <a:miter lim="800000"/>
            <a:headEnd/>
            <a:tailEnd/>
          </a:ln>
          <a:effectLst/>
        </p:spPr>
        <p:txBody>
          <a:bodyPr wrap="none" anchor="ctr">
            <a:spAutoFit/>
          </a:bodyPr>
          <a:lstStyle/>
          <a:p>
            <a:endParaRPr lang="en-US"/>
          </a:p>
        </p:txBody>
      </p:sp>
      <p:sp>
        <p:nvSpPr>
          <p:cNvPr id="14340" name="Text Box 4"/>
          <p:cNvSpPr txBox="1">
            <a:spLocks noChangeArrowheads="1"/>
          </p:cNvSpPr>
          <p:nvPr/>
        </p:nvSpPr>
        <p:spPr bwMode="auto">
          <a:xfrm>
            <a:off x="2268538" y="1916113"/>
            <a:ext cx="4751387" cy="336550"/>
          </a:xfrm>
          <a:prstGeom prst="rect">
            <a:avLst/>
          </a:prstGeom>
          <a:noFill/>
          <a:ln w="9525">
            <a:noFill/>
            <a:miter lim="800000"/>
            <a:headEnd/>
            <a:tailEnd/>
          </a:ln>
          <a:effectLst/>
        </p:spPr>
        <p:txBody>
          <a:bodyPr>
            <a:spAutoFit/>
          </a:bodyPr>
          <a:lstStyle/>
          <a:p>
            <a:pPr algn="r" rtl="1" eaLnBrk="1" hangingPunct="1"/>
            <a:r>
              <a:rPr lang="he-IL" sz="1600" b="1">
                <a:cs typeface="Guttman Drogolin" pitchFamily="2" charset="-79"/>
              </a:rPr>
              <a:t>המרכז להדרכה ויעוץ לבטיחות בעבודה ובתחבורה</a:t>
            </a:r>
            <a:endParaRPr lang="en-US" sz="1600" b="1">
              <a:cs typeface="Guttman Drogolin" pitchFamily="2" charset="-79"/>
            </a:endParaRPr>
          </a:p>
        </p:txBody>
      </p:sp>
      <p:sp>
        <p:nvSpPr>
          <p:cNvPr id="14342" name="Rectangle 6"/>
          <p:cNvSpPr>
            <a:spLocks noChangeArrowheads="1"/>
          </p:cNvSpPr>
          <p:nvPr/>
        </p:nvSpPr>
        <p:spPr bwMode="auto">
          <a:xfrm>
            <a:off x="6804025" y="2924175"/>
            <a:ext cx="1944688" cy="792163"/>
          </a:xfrm>
          <a:prstGeom prst="rect">
            <a:avLst/>
          </a:prstGeom>
          <a:solidFill>
            <a:schemeClr val="bg1"/>
          </a:solidFill>
          <a:ln w="9525" algn="ctr">
            <a:noFill/>
            <a:miter lim="800000"/>
            <a:headEnd/>
            <a:tailEnd/>
          </a:ln>
          <a:effectLst/>
        </p:spPr>
        <p:txBody>
          <a:bodyPr wrap="none" anchor="ctr"/>
          <a:lstStyle/>
          <a:p>
            <a:endParaRPr lang="en-US"/>
          </a:p>
        </p:txBody>
      </p:sp>
      <p:sp>
        <p:nvSpPr>
          <p:cNvPr id="14343" name="Rectangle 7"/>
          <p:cNvSpPr>
            <a:spLocks noChangeArrowheads="1"/>
          </p:cNvSpPr>
          <p:nvPr/>
        </p:nvSpPr>
        <p:spPr bwMode="auto">
          <a:xfrm>
            <a:off x="1908175" y="5445125"/>
            <a:ext cx="1079500" cy="720725"/>
          </a:xfrm>
          <a:prstGeom prst="rect">
            <a:avLst/>
          </a:prstGeom>
          <a:solidFill>
            <a:schemeClr val="bg1"/>
          </a:solidFill>
          <a:ln w="9525" algn="ctr">
            <a:noFill/>
            <a:miter lim="800000"/>
            <a:headEnd/>
            <a:tailEnd/>
          </a:ln>
          <a:effectLst/>
        </p:spPr>
        <p:txBody>
          <a:bodyPr wrap="none" anchor="ctr"/>
          <a:lstStyle/>
          <a:p>
            <a:endParaRPr lang="en-US"/>
          </a:p>
        </p:txBody>
      </p:sp>
      <p:sp>
        <p:nvSpPr>
          <p:cNvPr id="14352" name="WordArt 16"/>
          <p:cNvSpPr>
            <a:spLocks noChangeArrowheads="1" noChangeShapeType="1" noTextEdit="1"/>
          </p:cNvSpPr>
          <p:nvPr/>
        </p:nvSpPr>
        <p:spPr bwMode="auto">
          <a:xfrm>
            <a:off x="395288" y="2252663"/>
            <a:ext cx="8424862" cy="1479550"/>
          </a:xfrm>
          <a:prstGeom prst="rect">
            <a:avLst/>
          </a:prstGeom>
        </p:spPr>
        <p:txBody>
          <a:bodyPr wrap="none" fromWordArt="1">
            <a:prstTxWarp prst="textCanDown">
              <a:avLst>
                <a:gd name="adj" fmla="val 14287"/>
              </a:avLst>
            </a:prstTxWarp>
          </a:bodyPr>
          <a:lstStyle/>
          <a:p>
            <a:pPr algn="ctr" rtl="1"/>
            <a:r>
              <a:rPr lang="he-IL"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עגורנאים, מפעילי מכונות הרמה אחרות, ואתתים</a:t>
            </a:r>
          </a:p>
          <a:p>
            <a:pPr algn="ctr" rtl="1"/>
            <a:r>
              <a:rPr lang="he-IL"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rPr>
              <a:t>התשנ"ג -1992 </a:t>
            </a:r>
            <a:endParaRPr lang="en-US" sz="3600" b="1"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a:endParaRPr>
          </a:p>
        </p:txBody>
      </p:sp>
      <p:pic>
        <p:nvPicPr>
          <p:cNvPr id="14366" name="Picture 30" descr="עגורן שער"/>
          <p:cNvPicPr>
            <a:picLocks noGrp="1" noChangeAspect="1" noChangeArrowheads="1"/>
          </p:cNvPicPr>
          <p:nvPr>
            <p:ph sz="half" idx="1"/>
          </p:nvPr>
        </p:nvPicPr>
        <p:blipFill>
          <a:blip r:embed="rId3" cstate="print"/>
          <a:srcRect/>
          <a:stretch>
            <a:fillRect/>
          </a:stretch>
        </p:blipFill>
        <p:spPr bwMode="auto">
          <a:xfrm>
            <a:off x="395288" y="3860800"/>
            <a:ext cx="2746375" cy="2509838"/>
          </a:xfrm>
          <a:noFill/>
          <a:ln>
            <a:miter lim="800000"/>
            <a:headEnd/>
            <a:tailEnd/>
          </a:ln>
        </p:spPr>
      </p:pic>
      <p:pic>
        <p:nvPicPr>
          <p:cNvPr id="14367" name="Picture 31" descr="under_bridge_crane"/>
          <p:cNvPicPr>
            <a:picLocks noChangeAspect="1" noChangeArrowheads="1"/>
          </p:cNvPicPr>
          <p:nvPr/>
        </p:nvPicPr>
        <p:blipFill>
          <a:blip r:embed="rId4" cstate="print"/>
          <a:srcRect/>
          <a:stretch>
            <a:fillRect/>
          </a:stretch>
        </p:blipFill>
        <p:spPr bwMode="auto">
          <a:xfrm>
            <a:off x="5795963" y="3860800"/>
            <a:ext cx="3313112" cy="2466975"/>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1" name="Text Box 3"/>
          <p:cNvSpPr txBox="1">
            <a:spLocks noChangeArrowheads="1"/>
          </p:cNvSpPr>
          <p:nvPr/>
        </p:nvSpPr>
        <p:spPr bwMode="auto">
          <a:xfrm>
            <a:off x="250825" y="1100138"/>
            <a:ext cx="8642350" cy="5568950"/>
          </a:xfrm>
          <a:prstGeom prst="rect">
            <a:avLst/>
          </a:prstGeom>
          <a:noFill/>
          <a:ln w="9525">
            <a:noFill/>
            <a:miter lim="800000"/>
            <a:headEnd/>
            <a:tailEnd/>
          </a:ln>
          <a:effectLst/>
        </p:spPr>
        <p:txBody>
          <a:bodyPr>
            <a:spAutoFit/>
          </a:bodyPr>
          <a:lstStyle/>
          <a:p>
            <a:pPr algn="r" rtl="1"/>
            <a:r>
              <a:rPr lang="he-IL" sz="2400" b="1">
                <a:solidFill>
                  <a:srgbClr val="000000"/>
                </a:solidFill>
              </a:rPr>
              <a:t>הגדרות</a:t>
            </a:r>
          </a:p>
          <a:p>
            <a:pPr algn="r" rtl="1"/>
            <a:r>
              <a:rPr lang="he-IL" sz="2400" b="1">
                <a:solidFill>
                  <a:srgbClr val="000000"/>
                </a:solidFill>
              </a:rPr>
              <a:t>"איתות" </a:t>
            </a:r>
            <a:r>
              <a:rPr lang="he-IL" sz="2400">
                <a:solidFill>
                  <a:srgbClr val="000000"/>
                </a:solidFill>
              </a:rPr>
              <a:t>- מתן הוראות, בכל שיטה שהיא, בין ישירות לעגורנאי ובין אדם אחר כדי שהוא יעביר את ההוראות לעגורנאי, בקשר להרמת מטען בעגורן, כיוונון מטען או כיוונון אונקל העגורן.</a:t>
            </a:r>
            <a:endParaRPr lang="he-IL" sz="2400" b="1">
              <a:solidFill>
                <a:srgbClr val="000000"/>
              </a:solidFill>
            </a:endParaRPr>
          </a:p>
          <a:p>
            <a:pPr algn="r" rtl="1"/>
            <a:r>
              <a:rPr lang="he-IL" sz="2400" b="1">
                <a:solidFill>
                  <a:srgbClr val="000000"/>
                </a:solidFill>
              </a:rPr>
              <a:t>"אתת מוסמך" </a:t>
            </a:r>
            <a:r>
              <a:rPr lang="he-IL" sz="2400">
                <a:solidFill>
                  <a:srgbClr val="000000"/>
                </a:solidFill>
              </a:rPr>
              <a:t>- מי שהוסמך למתן איתות או מי שהוא עגורנאי מוסמך.</a:t>
            </a:r>
            <a:endParaRPr lang="he-IL" sz="2400" b="1">
              <a:solidFill>
                <a:srgbClr val="000000"/>
              </a:solidFill>
            </a:endParaRPr>
          </a:p>
          <a:p>
            <a:pPr algn="r" rtl="1"/>
            <a:r>
              <a:rPr lang="he-IL" sz="2400" b="1">
                <a:solidFill>
                  <a:srgbClr val="000000"/>
                </a:solidFill>
              </a:rPr>
              <a:t>"הפעלת עגורן" </a:t>
            </a:r>
            <a:r>
              <a:rPr lang="he-IL" sz="2400">
                <a:solidFill>
                  <a:srgbClr val="000000"/>
                </a:solidFill>
              </a:rPr>
              <a:t>- הרמת מטען בעגורן, הורדתו, הסעת העגורן, סיבובו או סיבוב חלק ממנו, לרבות הפעלה כאמור לשם ניסוי, ביקורת או בדיקה.</a:t>
            </a:r>
            <a:endParaRPr lang="he-IL" sz="2400" b="1">
              <a:solidFill>
                <a:srgbClr val="000000"/>
              </a:solidFill>
            </a:endParaRPr>
          </a:p>
          <a:p>
            <a:pPr algn="r" rtl="1"/>
            <a:r>
              <a:rPr lang="he-IL" sz="2400" b="1">
                <a:solidFill>
                  <a:srgbClr val="000000"/>
                </a:solidFill>
              </a:rPr>
              <a:t>"מטען" </a:t>
            </a:r>
            <a:r>
              <a:rPr lang="he-IL" sz="2400">
                <a:solidFill>
                  <a:srgbClr val="000000"/>
                </a:solidFill>
              </a:rPr>
              <a:t>- לרבות כלי טעינה ואביזר לתלות המטען לאונקל העגורן.</a:t>
            </a:r>
            <a:endParaRPr lang="he-IL" sz="2400" b="1">
              <a:solidFill>
                <a:srgbClr val="000000"/>
              </a:solidFill>
            </a:endParaRPr>
          </a:p>
          <a:p>
            <a:pPr algn="r" rtl="1"/>
            <a:r>
              <a:rPr lang="he-IL" sz="2400" b="1">
                <a:solidFill>
                  <a:srgbClr val="000000"/>
                </a:solidFill>
              </a:rPr>
              <a:t>"מכונת הרמה"</a:t>
            </a:r>
            <a:r>
              <a:rPr lang="he-IL" sz="2400">
                <a:solidFill>
                  <a:srgbClr val="000000"/>
                </a:solidFill>
              </a:rPr>
              <a:t> - כהגדרתה בסעיף 79  לפקודה, למעט מלגזה.</a:t>
            </a:r>
            <a:endParaRPr lang="he-IL" sz="2400" b="1">
              <a:solidFill>
                <a:srgbClr val="000000"/>
              </a:solidFill>
            </a:endParaRPr>
          </a:p>
          <a:p>
            <a:pPr algn="r" rtl="1"/>
            <a:r>
              <a:rPr lang="he-IL" sz="2400" b="1">
                <a:solidFill>
                  <a:srgbClr val="000000"/>
                </a:solidFill>
              </a:rPr>
              <a:t>"עגורנאי מוסמך"</a:t>
            </a:r>
            <a:r>
              <a:rPr lang="he-IL" sz="2400">
                <a:solidFill>
                  <a:srgbClr val="000000"/>
                </a:solidFill>
              </a:rPr>
              <a:t> - מי שהוסמך להפעיל עגורן לפי תקנות אלה:</a:t>
            </a:r>
            <a:endParaRPr lang="he-IL" sz="2400" b="1">
              <a:solidFill>
                <a:srgbClr val="000000"/>
              </a:solidFill>
            </a:endParaRPr>
          </a:p>
          <a:p>
            <a:pPr algn="r" rtl="1"/>
            <a:r>
              <a:rPr lang="he-IL" sz="2400" b="1">
                <a:solidFill>
                  <a:srgbClr val="000000"/>
                </a:solidFill>
              </a:rPr>
              <a:t>"עגורן"</a:t>
            </a:r>
            <a:r>
              <a:rPr lang="he-IL" sz="2400">
                <a:solidFill>
                  <a:srgbClr val="000000"/>
                </a:solidFill>
              </a:rPr>
              <a:t> - כל אחד מאלה:</a:t>
            </a:r>
          </a:p>
          <a:p>
            <a:pPr algn="r" rtl="1"/>
            <a:r>
              <a:rPr lang="he-IL" sz="2400" b="1">
                <a:solidFill>
                  <a:srgbClr val="000000"/>
                </a:solidFill>
              </a:rPr>
              <a:t>1.</a:t>
            </a:r>
            <a:r>
              <a:rPr lang="he-IL" sz="2400">
                <a:solidFill>
                  <a:srgbClr val="000000"/>
                </a:solidFill>
              </a:rPr>
              <a:t> עגורן צריח.</a:t>
            </a:r>
          </a:p>
          <a:p>
            <a:pPr algn="r" rtl="1"/>
            <a:r>
              <a:rPr lang="he-IL" sz="2400" b="1">
                <a:solidFill>
                  <a:srgbClr val="000000"/>
                </a:solidFill>
              </a:rPr>
              <a:t>2.</a:t>
            </a:r>
            <a:r>
              <a:rPr lang="he-IL" sz="2400">
                <a:solidFill>
                  <a:srgbClr val="000000"/>
                </a:solidFill>
              </a:rPr>
              <a:t> עגורן נייד, אופני, זחלי או חצי- זחלי.</a:t>
            </a:r>
          </a:p>
          <a:p>
            <a:pPr algn="r" rtl="1"/>
            <a:r>
              <a:rPr lang="he-IL" sz="2400" b="1">
                <a:solidFill>
                  <a:srgbClr val="000000"/>
                </a:solidFill>
              </a:rPr>
              <a:t>3.</a:t>
            </a:r>
            <a:r>
              <a:rPr lang="he-IL" sz="2400">
                <a:solidFill>
                  <a:srgbClr val="000000"/>
                </a:solidFill>
              </a:rPr>
              <a:t> עגורן גשר עילי ועגורן גשר שער.</a:t>
            </a:r>
          </a:p>
          <a:p>
            <a:pPr algn="r" rtl="1"/>
            <a:r>
              <a:rPr lang="he-IL" sz="2400" b="1">
                <a:solidFill>
                  <a:srgbClr val="000000"/>
                </a:solidFill>
              </a:rPr>
              <a:t>4.</a:t>
            </a:r>
            <a:r>
              <a:rPr lang="he-IL" sz="2400">
                <a:solidFill>
                  <a:srgbClr val="000000"/>
                </a:solidFill>
              </a:rPr>
              <a:t> עגורן להעמסה עצמית.</a:t>
            </a:r>
            <a:endParaRPr lang="en-US" sz="2400">
              <a:solidFill>
                <a:srgbClr val="000000"/>
              </a:solidFill>
            </a:endParaRPr>
          </a:p>
        </p:txBody>
      </p:sp>
      <p:sp>
        <p:nvSpPr>
          <p:cNvPr id="360454" name="AutoShape 6">
            <a:hlinkClick r:id="rId2"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2" action="ppaction://hlinksldjump"/>
              </a:rPr>
              <a:t>תפריט</a:t>
            </a:r>
            <a:r>
              <a:rPr lang="he-IL"/>
              <a:t> </a:t>
            </a:r>
          </a:p>
          <a:p>
            <a:pPr algn="ctr"/>
            <a:r>
              <a:rPr lang="he-IL">
                <a:hlinkClick r:id="rId2" action="ppaction://hlinksldjump"/>
              </a:rPr>
              <a:t>ראשי</a:t>
            </a:r>
            <a:endParaRPr lang="en-US"/>
          </a:p>
        </p:txBody>
      </p:sp>
      <p:sp>
        <p:nvSpPr>
          <p:cNvPr id="360455" name="WordArt 7"/>
          <p:cNvSpPr>
            <a:spLocks noChangeArrowheads="1" noChangeShapeType="1" noTextEdit="1"/>
          </p:cNvSpPr>
          <p:nvPr/>
        </p:nvSpPr>
        <p:spPr bwMode="auto">
          <a:xfrm>
            <a:off x="3492500" y="260350"/>
            <a:ext cx="3841750" cy="895350"/>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תקנות בטיחות בעבודה</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360451">
                                            <p:txEl>
                                              <p:pRg st="0" end="0"/>
                                            </p:txEl>
                                          </p:spTgt>
                                        </p:tgtEl>
                                        <p:attrNameLst>
                                          <p:attrName>style.visibility</p:attrName>
                                        </p:attrNameLst>
                                      </p:cBhvr>
                                      <p:to>
                                        <p:strVal val="visible"/>
                                      </p:to>
                                    </p:set>
                                    <p:anim calcmode="lin" valueType="num">
                                      <p:cBhvr additive="base">
                                        <p:cTn id="7" dur="500" fill="hold"/>
                                        <p:tgtEl>
                                          <p:spTgt spid="3604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0451">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360451">
                                            <p:txEl>
                                              <p:pRg st="1" end="1"/>
                                            </p:txEl>
                                          </p:spTgt>
                                        </p:tgtEl>
                                        <p:attrNameLst>
                                          <p:attrName>style.visibility</p:attrName>
                                        </p:attrNameLst>
                                      </p:cBhvr>
                                      <p:to>
                                        <p:strVal val="visible"/>
                                      </p:to>
                                    </p:set>
                                    <p:anim calcmode="lin" valueType="num">
                                      <p:cBhvr additive="base">
                                        <p:cTn id="11" dur="500" fill="hold"/>
                                        <p:tgtEl>
                                          <p:spTgt spid="36045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60451">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7" presetClass="entr" presetSubtype="4" fill="hold" nodeType="afterEffect">
                                  <p:stCondLst>
                                    <p:cond delay="4000"/>
                                  </p:stCondLst>
                                  <p:childTnLst>
                                    <p:set>
                                      <p:cBhvr>
                                        <p:cTn id="15" dur="1" fill="hold">
                                          <p:stCondLst>
                                            <p:cond delay="0"/>
                                          </p:stCondLst>
                                        </p:cTn>
                                        <p:tgtEl>
                                          <p:spTgt spid="360451">
                                            <p:txEl>
                                              <p:pRg st="2" end="2"/>
                                            </p:txEl>
                                          </p:spTgt>
                                        </p:tgtEl>
                                        <p:attrNameLst>
                                          <p:attrName>style.visibility</p:attrName>
                                        </p:attrNameLst>
                                      </p:cBhvr>
                                      <p:to>
                                        <p:strVal val="visible"/>
                                      </p:to>
                                    </p:set>
                                    <p:anim calcmode="lin" valueType="num">
                                      <p:cBhvr additive="base">
                                        <p:cTn id="16" dur="500" fill="hold"/>
                                        <p:tgtEl>
                                          <p:spTgt spid="360451">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60451">
                                            <p:txEl>
                                              <p:pRg st="2" end="2"/>
                                            </p:txEl>
                                          </p:spTgt>
                                        </p:tgtEl>
                                        <p:attrNameLst>
                                          <p:attrName>ppt_y</p:attrName>
                                        </p:attrNameLst>
                                      </p:cBhvr>
                                      <p:tavLst>
                                        <p:tav tm="0">
                                          <p:val>
                                            <p:strVal val="1+#ppt_h/2"/>
                                          </p:val>
                                        </p:tav>
                                        <p:tav tm="100000">
                                          <p:val>
                                            <p:strVal val="#ppt_y"/>
                                          </p:val>
                                        </p:tav>
                                      </p:tavLst>
                                    </p:anim>
                                  </p:childTnLst>
                                </p:cTn>
                              </p:par>
                              <p:par>
                                <p:cTn id="18" presetID="7" presetClass="entr" presetSubtype="4" fill="hold" nodeType="withEffect">
                                  <p:stCondLst>
                                    <p:cond delay="4000"/>
                                  </p:stCondLst>
                                  <p:childTnLst>
                                    <p:set>
                                      <p:cBhvr>
                                        <p:cTn id="19" dur="1" fill="hold">
                                          <p:stCondLst>
                                            <p:cond delay="0"/>
                                          </p:stCondLst>
                                        </p:cTn>
                                        <p:tgtEl>
                                          <p:spTgt spid="360451">
                                            <p:txEl>
                                              <p:pRg st="3" end="3"/>
                                            </p:txEl>
                                          </p:spTgt>
                                        </p:tgtEl>
                                        <p:attrNameLst>
                                          <p:attrName>style.visibility</p:attrName>
                                        </p:attrNameLst>
                                      </p:cBhvr>
                                      <p:to>
                                        <p:strVal val="visible"/>
                                      </p:to>
                                    </p:set>
                                    <p:anim calcmode="lin" valueType="num">
                                      <p:cBhvr additive="base">
                                        <p:cTn id="20" dur="500" fill="hold"/>
                                        <p:tgtEl>
                                          <p:spTgt spid="360451">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60451">
                                            <p:txEl>
                                              <p:pRg st="3" end="3"/>
                                            </p:txEl>
                                          </p:spTgt>
                                        </p:tgtEl>
                                        <p:attrNameLst>
                                          <p:attrName>ppt_y</p:attrName>
                                        </p:attrNameLst>
                                      </p:cBhvr>
                                      <p:tavLst>
                                        <p:tav tm="0">
                                          <p:val>
                                            <p:strVal val="1+#ppt_h/2"/>
                                          </p:val>
                                        </p:tav>
                                        <p:tav tm="100000">
                                          <p:val>
                                            <p:strVal val="#ppt_y"/>
                                          </p:val>
                                        </p:tav>
                                      </p:tavLst>
                                    </p:anim>
                                  </p:childTnLst>
                                </p:cTn>
                              </p:par>
                            </p:childTnLst>
                          </p:cTn>
                        </p:par>
                        <p:par>
                          <p:cTn id="22" fill="hold">
                            <p:stCondLst>
                              <p:cond delay="5000"/>
                            </p:stCondLst>
                            <p:childTnLst>
                              <p:par>
                                <p:cTn id="23" presetID="7" presetClass="entr" presetSubtype="4" fill="hold" nodeType="afterEffect">
                                  <p:stCondLst>
                                    <p:cond delay="4000"/>
                                  </p:stCondLst>
                                  <p:childTnLst>
                                    <p:set>
                                      <p:cBhvr>
                                        <p:cTn id="24" dur="1" fill="hold">
                                          <p:stCondLst>
                                            <p:cond delay="0"/>
                                          </p:stCondLst>
                                        </p:cTn>
                                        <p:tgtEl>
                                          <p:spTgt spid="360451">
                                            <p:txEl>
                                              <p:pRg st="4" end="4"/>
                                            </p:txEl>
                                          </p:spTgt>
                                        </p:tgtEl>
                                        <p:attrNameLst>
                                          <p:attrName>style.visibility</p:attrName>
                                        </p:attrNameLst>
                                      </p:cBhvr>
                                      <p:to>
                                        <p:strVal val="visible"/>
                                      </p:to>
                                    </p:set>
                                    <p:anim calcmode="lin" valueType="num">
                                      <p:cBhvr additive="base">
                                        <p:cTn id="25" dur="500" fill="hold"/>
                                        <p:tgtEl>
                                          <p:spTgt spid="36045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0451">
                                            <p:txEl>
                                              <p:pRg st="4" end="4"/>
                                            </p:txEl>
                                          </p:spTgt>
                                        </p:tgtEl>
                                        <p:attrNameLst>
                                          <p:attrName>ppt_y</p:attrName>
                                        </p:attrNameLst>
                                      </p:cBhvr>
                                      <p:tavLst>
                                        <p:tav tm="0">
                                          <p:val>
                                            <p:strVal val="1+#ppt_h/2"/>
                                          </p:val>
                                        </p:tav>
                                        <p:tav tm="100000">
                                          <p:val>
                                            <p:strVal val="#ppt_y"/>
                                          </p:val>
                                        </p:tav>
                                      </p:tavLst>
                                    </p:anim>
                                  </p:childTnLst>
                                </p:cTn>
                              </p:par>
                              <p:par>
                                <p:cTn id="27" presetID="7" presetClass="entr" presetSubtype="4" fill="hold" nodeType="withEffect">
                                  <p:stCondLst>
                                    <p:cond delay="4000"/>
                                  </p:stCondLst>
                                  <p:childTnLst>
                                    <p:set>
                                      <p:cBhvr>
                                        <p:cTn id="28" dur="1" fill="hold">
                                          <p:stCondLst>
                                            <p:cond delay="0"/>
                                          </p:stCondLst>
                                        </p:cTn>
                                        <p:tgtEl>
                                          <p:spTgt spid="360451">
                                            <p:txEl>
                                              <p:pRg st="5" end="5"/>
                                            </p:txEl>
                                          </p:spTgt>
                                        </p:tgtEl>
                                        <p:attrNameLst>
                                          <p:attrName>style.visibility</p:attrName>
                                        </p:attrNameLst>
                                      </p:cBhvr>
                                      <p:to>
                                        <p:strVal val="visible"/>
                                      </p:to>
                                    </p:set>
                                    <p:anim calcmode="lin" valueType="num">
                                      <p:cBhvr additive="base">
                                        <p:cTn id="29" dur="500" fill="hold"/>
                                        <p:tgtEl>
                                          <p:spTgt spid="36045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60451">
                                            <p:txEl>
                                              <p:pRg st="5" end="5"/>
                                            </p:txEl>
                                          </p:spTgt>
                                        </p:tgtEl>
                                        <p:attrNameLst>
                                          <p:attrName>ppt_y</p:attrName>
                                        </p:attrNameLst>
                                      </p:cBhvr>
                                      <p:tavLst>
                                        <p:tav tm="0">
                                          <p:val>
                                            <p:strVal val="1+#ppt_h/2"/>
                                          </p:val>
                                        </p:tav>
                                        <p:tav tm="100000">
                                          <p:val>
                                            <p:strVal val="#ppt_y"/>
                                          </p:val>
                                        </p:tav>
                                      </p:tavLst>
                                    </p:anim>
                                  </p:childTnLst>
                                </p:cTn>
                              </p:par>
                            </p:childTnLst>
                          </p:cTn>
                        </p:par>
                        <p:par>
                          <p:cTn id="31" fill="hold">
                            <p:stCondLst>
                              <p:cond delay="9500"/>
                            </p:stCondLst>
                            <p:childTnLst>
                              <p:par>
                                <p:cTn id="32" presetID="7" presetClass="entr" presetSubtype="4" fill="hold" nodeType="afterEffect">
                                  <p:stCondLst>
                                    <p:cond delay="4000"/>
                                  </p:stCondLst>
                                  <p:childTnLst>
                                    <p:set>
                                      <p:cBhvr>
                                        <p:cTn id="33" dur="1" fill="hold">
                                          <p:stCondLst>
                                            <p:cond delay="0"/>
                                          </p:stCondLst>
                                        </p:cTn>
                                        <p:tgtEl>
                                          <p:spTgt spid="360451">
                                            <p:txEl>
                                              <p:pRg st="6" end="6"/>
                                            </p:txEl>
                                          </p:spTgt>
                                        </p:tgtEl>
                                        <p:attrNameLst>
                                          <p:attrName>style.visibility</p:attrName>
                                        </p:attrNameLst>
                                      </p:cBhvr>
                                      <p:to>
                                        <p:strVal val="visible"/>
                                      </p:to>
                                    </p:set>
                                    <p:anim calcmode="lin" valueType="num">
                                      <p:cBhvr additive="base">
                                        <p:cTn id="34" dur="500" fill="hold"/>
                                        <p:tgtEl>
                                          <p:spTgt spid="360451">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60451">
                                            <p:txEl>
                                              <p:pRg st="6" end="6"/>
                                            </p:txEl>
                                          </p:spTgt>
                                        </p:tgtEl>
                                        <p:attrNameLst>
                                          <p:attrName>ppt_y</p:attrName>
                                        </p:attrNameLst>
                                      </p:cBhvr>
                                      <p:tavLst>
                                        <p:tav tm="0">
                                          <p:val>
                                            <p:strVal val="1+#ppt_h/2"/>
                                          </p:val>
                                        </p:tav>
                                        <p:tav tm="100000">
                                          <p:val>
                                            <p:strVal val="#ppt_y"/>
                                          </p:val>
                                        </p:tav>
                                      </p:tavLst>
                                    </p:anim>
                                  </p:childTnLst>
                                </p:cTn>
                              </p:par>
                              <p:par>
                                <p:cTn id="36" presetID="7" presetClass="entr" presetSubtype="4" fill="hold" nodeType="withEffect">
                                  <p:stCondLst>
                                    <p:cond delay="4000"/>
                                  </p:stCondLst>
                                  <p:childTnLst>
                                    <p:set>
                                      <p:cBhvr>
                                        <p:cTn id="37" dur="1" fill="hold">
                                          <p:stCondLst>
                                            <p:cond delay="0"/>
                                          </p:stCondLst>
                                        </p:cTn>
                                        <p:tgtEl>
                                          <p:spTgt spid="360451">
                                            <p:txEl>
                                              <p:pRg st="7" end="7"/>
                                            </p:txEl>
                                          </p:spTgt>
                                        </p:tgtEl>
                                        <p:attrNameLst>
                                          <p:attrName>style.visibility</p:attrName>
                                        </p:attrNameLst>
                                      </p:cBhvr>
                                      <p:to>
                                        <p:strVal val="visible"/>
                                      </p:to>
                                    </p:set>
                                    <p:anim calcmode="lin" valueType="num">
                                      <p:cBhvr additive="base">
                                        <p:cTn id="38" dur="500" fill="hold"/>
                                        <p:tgtEl>
                                          <p:spTgt spid="360451">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60451">
                                            <p:txEl>
                                              <p:pRg st="7" end="7"/>
                                            </p:txEl>
                                          </p:spTgt>
                                        </p:tgtEl>
                                        <p:attrNameLst>
                                          <p:attrName>ppt_y</p:attrName>
                                        </p:attrNameLst>
                                      </p:cBhvr>
                                      <p:tavLst>
                                        <p:tav tm="0">
                                          <p:val>
                                            <p:strVal val="1+#ppt_h/2"/>
                                          </p:val>
                                        </p:tav>
                                        <p:tav tm="100000">
                                          <p:val>
                                            <p:strVal val="#ppt_y"/>
                                          </p:val>
                                        </p:tav>
                                      </p:tavLst>
                                    </p:anim>
                                  </p:childTnLst>
                                </p:cTn>
                              </p:par>
                            </p:childTnLst>
                          </p:cTn>
                        </p:par>
                        <p:par>
                          <p:cTn id="40" fill="hold">
                            <p:stCondLst>
                              <p:cond delay="14000"/>
                            </p:stCondLst>
                            <p:childTnLst>
                              <p:par>
                                <p:cTn id="41" presetID="7" presetClass="entr" presetSubtype="4" fill="hold" nodeType="afterEffect">
                                  <p:stCondLst>
                                    <p:cond delay="4000"/>
                                  </p:stCondLst>
                                  <p:childTnLst>
                                    <p:set>
                                      <p:cBhvr>
                                        <p:cTn id="42" dur="1" fill="hold">
                                          <p:stCondLst>
                                            <p:cond delay="0"/>
                                          </p:stCondLst>
                                        </p:cTn>
                                        <p:tgtEl>
                                          <p:spTgt spid="360451">
                                            <p:txEl>
                                              <p:pRg st="8" end="8"/>
                                            </p:txEl>
                                          </p:spTgt>
                                        </p:tgtEl>
                                        <p:attrNameLst>
                                          <p:attrName>style.visibility</p:attrName>
                                        </p:attrNameLst>
                                      </p:cBhvr>
                                      <p:to>
                                        <p:strVal val="visible"/>
                                      </p:to>
                                    </p:set>
                                    <p:anim calcmode="lin" valueType="num">
                                      <p:cBhvr additive="base">
                                        <p:cTn id="43" dur="500" fill="hold"/>
                                        <p:tgtEl>
                                          <p:spTgt spid="360451">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60451">
                                            <p:txEl>
                                              <p:pRg st="8" end="8"/>
                                            </p:txEl>
                                          </p:spTgt>
                                        </p:tgtEl>
                                        <p:attrNameLst>
                                          <p:attrName>ppt_y</p:attrName>
                                        </p:attrNameLst>
                                      </p:cBhvr>
                                      <p:tavLst>
                                        <p:tav tm="0">
                                          <p:val>
                                            <p:strVal val="1+#ppt_h/2"/>
                                          </p:val>
                                        </p:tav>
                                        <p:tav tm="100000">
                                          <p:val>
                                            <p:strVal val="#ppt_y"/>
                                          </p:val>
                                        </p:tav>
                                      </p:tavLst>
                                    </p:anim>
                                  </p:childTnLst>
                                </p:cTn>
                              </p:par>
                              <p:par>
                                <p:cTn id="45" presetID="7" presetClass="entr" presetSubtype="4" fill="hold" nodeType="withEffect">
                                  <p:stCondLst>
                                    <p:cond delay="4000"/>
                                  </p:stCondLst>
                                  <p:childTnLst>
                                    <p:set>
                                      <p:cBhvr>
                                        <p:cTn id="46" dur="1" fill="hold">
                                          <p:stCondLst>
                                            <p:cond delay="0"/>
                                          </p:stCondLst>
                                        </p:cTn>
                                        <p:tgtEl>
                                          <p:spTgt spid="360451">
                                            <p:txEl>
                                              <p:pRg st="9" end="9"/>
                                            </p:txEl>
                                          </p:spTgt>
                                        </p:tgtEl>
                                        <p:attrNameLst>
                                          <p:attrName>style.visibility</p:attrName>
                                        </p:attrNameLst>
                                      </p:cBhvr>
                                      <p:to>
                                        <p:strVal val="visible"/>
                                      </p:to>
                                    </p:set>
                                    <p:anim calcmode="lin" valueType="num">
                                      <p:cBhvr additive="base">
                                        <p:cTn id="47" dur="500" fill="hold"/>
                                        <p:tgtEl>
                                          <p:spTgt spid="360451">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60451">
                                            <p:txEl>
                                              <p:pRg st="9" end="9"/>
                                            </p:txEl>
                                          </p:spTgt>
                                        </p:tgtEl>
                                        <p:attrNameLst>
                                          <p:attrName>ppt_y</p:attrName>
                                        </p:attrNameLst>
                                      </p:cBhvr>
                                      <p:tavLst>
                                        <p:tav tm="0">
                                          <p:val>
                                            <p:strVal val="1+#ppt_h/2"/>
                                          </p:val>
                                        </p:tav>
                                        <p:tav tm="100000">
                                          <p:val>
                                            <p:strVal val="#ppt_y"/>
                                          </p:val>
                                        </p:tav>
                                      </p:tavLst>
                                    </p:anim>
                                  </p:childTnLst>
                                </p:cTn>
                              </p:par>
                              <p:par>
                                <p:cTn id="49" presetID="7" presetClass="entr" presetSubtype="4" fill="hold" nodeType="withEffect">
                                  <p:stCondLst>
                                    <p:cond delay="4000"/>
                                  </p:stCondLst>
                                  <p:childTnLst>
                                    <p:set>
                                      <p:cBhvr>
                                        <p:cTn id="50" dur="1" fill="hold">
                                          <p:stCondLst>
                                            <p:cond delay="0"/>
                                          </p:stCondLst>
                                        </p:cTn>
                                        <p:tgtEl>
                                          <p:spTgt spid="360451">
                                            <p:txEl>
                                              <p:pRg st="10" end="10"/>
                                            </p:txEl>
                                          </p:spTgt>
                                        </p:tgtEl>
                                        <p:attrNameLst>
                                          <p:attrName>style.visibility</p:attrName>
                                        </p:attrNameLst>
                                      </p:cBhvr>
                                      <p:to>
                                        <p:strVal val="visible"/>
                                      </p:to>
                                    </p:set>
                                    <p:anim calcmode="lin" valueType="num">
                                      <p:cBhvr additive="base">
                                        <p:cTn id="51" dur="500" fill="hold"/>
                                        <p:tgtEl>
                                          <p:spTgt spid="360451">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60451">
                                            <p:txEl>
                                              <p:pRg st="10" end="10"/>
                                            </p:txEl>
                                          </p:spTgt>
                                        </p:tgtEl>
                                        <p:attrNameLst>
                                          <p:attrName>ppt_y</p:attrName>
                                        </p:attrNameLst>
                                      </p:cBhvr>
                                      <p:tavLst>
                                        <p:tav tm="0">
                                          <p:val>
                                            <p:strVal val="1+#ppt_h/2"/>
                                          </p:val>
                                        </p:tav>
                                        <p:tav tm="100000">
                                          <p:val>
                                            <p:strVal val="#ppt_y"/>
                                          </p:val>
                                        </p:tav>
                                      </p:tavLst>
                                    </p:anim>
                                  </p:childTnLst>
                                </p:cTn>
                              </p:par>
                              <p:par>
                                <p:cTn id="53" presetID="7" presetClass="entr" presetSubtype="4" fill="hold" nodeType="withEffect">
                                  <p:stCondLst>
                                    <p:cond delay="4000"/>
                                  </p:stCondLst>
                                  <p:childTnLst>
                                    <p:set>
                                      <p:cBhvr>
                                        <p:cTn id="54" dur="1" fill="hold">
                                          <p:stCondLst>
                                            <p:cond delay="0"/>
                                          </p:stCondLst>
                                        </p:cTn>
                                        <p:tgtEl>
                                          <p:spTgt spid="360451">
                                            <p:txEl>
                                              <p:pRg st="11" end="11"/>
                                            </p:txEl>
                                          </p:spTgt>
                                        </p:tgtEl>
                                        <p:attrNameLst>
                                          <p:attrName>style.visibility</p:attrName>
                                        </p:attrNameLst>
                                      </p:cBhvr>
                                      <p:to>
                                        <p:strVal val="visible"/>
                                      </p:to>
                                    </p:set>
                                    <p:anim calcmode="lin" valueType="num">
                                      <p:cBhvr additive="base">
                                        <p:cTn id="55" dur="500" fill="hold"/>
                                        <p:tgtEl>
                                          <p:spTgt spid="360451">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60451">
                                            <p:txEl>
                                              <p:pRg st="11" end="11"/>
                                            </p:txEl>
                                          </p:spTgt>
                                        </p:tgtEl>
                                        <p:attrNameLst>
                                          <p:attrName>ppt_y</p:attrName>
                                        </p:attrNameLst>
                                      </p:cBhvr>
                                      <p:tavLst>
                                        <p:tav tm="0">
                                          <p:val>
                                            <p:strVal val="1+#ppt_h/2"/>
                                          </p:val>
                                        </p:tav>
                                        <p:tav tm="100000">
                                          <p:val>
                                            <p:strVal val="#ppt_y"/>
                                          </p:val>
                                        </p:tav>
                                      </p:tavLst>
                                    </p:anim>
                                  </p:childTnLst>
                                </p:cTn>
                              </p:par>
                              <p:par>
                                <p:cTn id="57" presetID="1" presetClass="entr" presetSubtype="0" fill="hold" nodeType="withEffect">
                                  <p:stCondLst>
                                    <p:cond delay="0"/>
                                  </p:stCondLst>
                                  <p:childTnLst>
                                    <p:set>
                                      <p:cBhvr>
                                        <p:cTn id="58" dur="1" fill="hold">
                                          <p:stCondLst>
                                            <p:cond delay="0"/>
                                          </p:stCondLst>
                                        </p:cTn>
                                        <p:tgtEl>
                                          <p:spTgt spid="360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Text Box 2"/>
          <p:cNvSpPr txBox="1">
            <a:spLocks noChangeArrowheads="1"/>
          </p:cNvSpPr>
          <p:nvPr/>
        </p:nvSpPr>
        <p:spPr bwMode="auto">
          <a:xfrm>
            <a:off x="0" y="1557338"/>
            <a:ext cx="9144000" cy="4108450"/>
          </a:xfrm>
          <a:prstGeom prst="rect">
            <a:avLst/>
          </a:prstGeom>
          <a:noFill/>
          <a:ln w="9525">
            <a:noFill/>
            <a:miter lim="800000"/>
            <a:headEnd/>
            <a:tailEnd/>
          </a:ln>
          <a:effectLst/>
        </p:spPr>
        <p:txBody>
          <a:bodyPr>
            <a:spAutoFit/>
          </a:bodyPr>
          <a:lstStyle/>
          <a:p>
            <a:pPr algn="r" rtl="1"/>
            <a:r>
              <a:rPr lang="he-IL" sz="2400" b="1">
                <a:solidFill>
                  <a:srgbClr val="000000"/>
                </a:solidFill>
              </a:rPr>
              <a:t>"עגורן גשר עילי" </a:t>
            </a:r>
            <a:r>
              <a:rPr lang="he-IL" sz="2400">
                <a:solidFill>
                  <a:srgbClr val="000000"/>
                </a:solidFill>
              </a:rPr>
              <a:t>- עגורן שהגשר שלו נשען, בכל אחד מקצותיו, על מרכב שגלגליו נעים על מסילה עילית, למעט עגורן המופעל בכוח ידני בלבד. ולמעט עגורן שעומס העבודה הבטוח שלו אינו עולה על 1000 ק"ג.</a:t>
            </a:r>
            <a:endParaRPr lang="he-IL" sz="2400" b="1">
              <a:solidFill>
                <a:srgbClr val="000000"/>
              </a:solidFill>
            </a:endParaRPr>
          </a:p>
          <a:p>
            <a:pPr algn="r" rtl="1"/>
            <a:r>
              <a:rPr lang="he-IL" sz="2400" b="1">
                <a:solidFill>
                  <a:srgbClr val="000000"/>
                </a:solidFill>
              </a:rPr>
              <a:t>"עגורן להעמסה עצמית" </a:t>
            </a:r>
            <a:r>
              <a:rPr lang="he-IL" sz="2400">
                <a:solidFill>
                  <a:srgbClr val="000000"/>
                </a:solidFill>
              </a:rPr>
              <a:t>- עגורן זרוע הידראולי המותקן על גבי רכב מנועי והמיועד בעיקר להעמסת מטענים על הרכב ופריקתם או להרמת משטח עבודה לאדם.</a:t>
            </a:r>
            <a:endParaRPr lang="he-IL" sz="2400" b="1">
              <a:solidFill>
                <a:srgbClr val="000000"/>
              </a:solidFill>
            </a:endParaRPr>
          </a:p>
          <a:p>
            <a:pPr algn="r" rtl="1"/>
            <a:r>
              <a:rPr lang="he-IL" sz="2400" b="1">
                <a:solidFill>
                  <a:srgbClr val="000000"/>
                </a:solidFill>
              </a:rPr>
              <a:t>"עגורן שער" </a:t>
            </a:r>
            <a:r>
              <a:rPr lang="he-IL" sz="2400">
                <a:solidFill>
                  <a:srgbClr val="000000"/>
                </a:solidFill>
              </a:rPr>
              <a:t>- עגורן גשר עילי שקצותיו מורכבים על עמודים המצוידים בגלגלי נסיעה במפלס הקרקע או הרצפה.</a:t>
            </a:r>
            <a:endParaRPr lang="he-IL" sz="2400" b="1">
              <a:solidFill>
                <a:srgbClr val="000000"/>
              </a:solidFill>
            </a:endParaRPr>
          </a:p>
          <a:p>
            <a:pPr algn="r" rtl="1"/>
            <a:r>
              <a:rPr lang="he-IL" sz="2400" b="1">
                <a:solidFill>
                  <a:srgbClr val="000000"/>
                </a:solidFill>
              </a:rPr>
              <a:t>"רשות הסמכה" </a:t>
            </a:r>
            <a:r>
              <a:rPr lang="he-IL" sz="2400">
                <a:solidFill>
                  <a:srgbClr val="000000"/>
                </a:solidFill>
              </a:rPr>
              <a:t>- כל אחד מאלה:</a:t>
            </a:r>
          </a:p>
          <a:p>
            <a:pPr algn="r" rtl="1"/>
            <a:r>
              <a:rPr lang="he-IL" sz="2400" b="1">
                <a:solidFill>
                  <a:srgbClr val="000000"/>
                </a:solidFill>
              </a:rPr>
              <a:t>1.</a:t>
            </a:r>
            <a:r>
              <a:rPr lang="he-IL" sz="2400">
                <a:solidFill>
                  <a:srgbClr val="000000"/>
                </a:solidFill>
              </a:rPr>
              <a:t>מי שמפקח העבודה הראשי מינהו להסמיך אתתים וכן עגורנאים לעגורנים מהסוגים ג' ו- ד' כמפורט בתוספת הראשונה.</a:t>
            </a:r>
            <a:endParaRPr lang="en-US" sz="2400">
              <a:solidFill>
                <a:srgbClr val="000000"/>
              </a:solidFill>
            </a:endParaRPr>
          </a:p>
        </p:txBody>
      </p:sp>
      <p:sp>
        <p:nvSpPr>
          <p:cNvPr id="355334" name="AutoShape 6">
            <a:hlinkClick r:id="rId2"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2" action="ppaction://hlinksldjump"/>
              </a:rPr>
              <a:t>תפריט</a:t>
            </a:r>
            <a:r>
              <a:rPr lang="he-IL"/>
              <a:t> </a:t>
            </a:r>
          </a:p>
          <a:p>
            <a:pPr algn="ctr"/>
            <a:r>
              <a:rPr lang="he-IL">
                <a:hlinkClick r:id="rId2" action="ppaction://hlinksldjump"/>
              </a:rPr>
              <a:t>ראשי</a:t>
            </a:r>
            <a:endParaRPr lang="en-US"/>
          </a:p>
        </p:txBody>
      </p:sp>
      <p:sp>
        <p:nvSpPr>
          <p:cNvPr id="355337" name="WordArt 9"/>
          <p:cNvSpPr>
            <a:spLocks noChangeArrowheads="1" noChangeShapeType="1" noTextEdit="1"/>
          </p:cNvSpPr>
          <p:nvPr/>
        </p:nvSpPr>
        <p:spPr bwMode="auto">
          <a:xfrm>
            <a:off x="3492500" y="260350"/>
            <a:ext cx="3841750" cy="895350"/>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תקנות בטיחות בעבודה</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1000"/>
                                  </p:stCondLst>
                                  <p:childTnLst>
                                    <p:set>
                                      <p:cBhvr>
                                        <p:cTn id="6" dur="1" fill="hold">
                                          <p:stCondLst>
                                            <p:cond delay="0"/>
                                          </p:stCondLst>
                                        </p:cTn>
                                        <p:tgtEl>
                                          <p:spTgt spid="355330">
                                            <p:txEl>
                                              <p:pRg st="0" end="0"/>
                                            </p:txEl>
                                          </p:spTgt>
                                        </p:tgtEl>
                                        <p:attrNameLst>
                                          <p:attrName>style.visibility</p:attrName>
                                        </p:attrNameLst>
                                      </p:cBhvr>
                                      <p:to>
                                        <p:strVal val="visible"/>
                                      </p:to>
                                    </p:set>
                                    <p:anim calcmode="lin" valueType="num">
                                      <p:cBhvr additive="base">
                                        <p:cTn id="7" dur="500" fill="hold"/>
                                        <p:tgtEl>
                                          <p:spTgt spid="3553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533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7" presetClass="entr" presetSubtype="4" fill="hold" nodeType="afterEffect">
                                  <p:stCondLst>
                                    <p:cond delay="4000"/>
                                  </p:stCondLst>
                                  <p:childTnLst>
                                    <p:set>
                                      <p:cBhvr>
                                        <p:cTn id="11" dur="1" fill="hold">
                                          <p:stCondLst>
                                            <p:cond delay="0"/>
                                          </p:stCondLst>
                                        </p:cTn>
                                        <p:tgtEl>
                                          <p:spTgt spid="355330">
                                            <p:txEl>
                                              <p:pRg st="1" end="1"/>
                                            </p:txEl>
                                          </p:spTgt>
                                        </p:tgtEl>
                                        <p:attrNameLst>
                                          <p:attrName>style.visibility</p:attrName>
                                        </p:attrNameLst>
                                      </p:cBhvr>
                                      <p:to>
                                        <p:strVal val="visible"/>
                                      </p:to>
                                    </p:set>
                                    <p:anim calcmode="lin" valueType="num">
                                      <p:cBhvr additive="base">
                                        <p:cTn id="12" dur="500" fill="hold"/>
                                        <p:tgtEl>
                                          <p:spTgt spid="355330">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55330">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7" presetClass="entr" presetSubtype="4" fill="hold" nodeType="afterEffect">
                                  <p:stCondLst>
                                    <p:cond delay="4000"/>
                                  </p:stCondLst>
                                  <p:childTnLst>
                                    <p:set>
                                      <p:cBhvr>
                                        <p:cTn id="16" dur="1" fill="hold">
                                          <p:stCondLst>
                                            <p:cond delay="0"/>
                                          </p:stCondLst>
                                        </p:cTn>
                                        <p:tgtEl>
                                          <p:spTgt spid="355330">
                                            <p:txEl>
                                              <p:pRg st="2" end="2"/>
                                            </p:txEl>
                                          </p:spTgt>
                                        </p:tgtEl>
                                        <p:attrNameLst>
                                          <p:attrName>style.visibility</p:attrName>
                                        </p:attrNameLst>
                                      </p:cBhvr>
                                      <p:to>
                                        <p:strVal val="visible"/>
                                      </p:to>
                                    </p:set>
                                    <p:anim calcmode="lin" valueType="num">
                                      <p:cBhvr additive="base">
                                        <p:cTn id="17" dur="500" fill="hold"/>
                                        <p:tgtEl>
                                          <p:spTgt spid="35533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5330">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0500"/>
                            </p:stCondLst>
                            <p:childTnLst>
                              <p:par>
                                <p:cTn id="20" presetID="7" presetClass="entr" presetSubtype="4" fill="hold" nodeType="afterEffect">
                                  <p:stCondLst>
                                    <p:cond delay="4000"/>
                                  </p:stCondLst>
                                  <p:childTnLst>
                                    <p:set>
                                      <p:cBhvr>
                                        <p:cTn id="21" dur="1" fill="hold">
                                          <p:stCondLst>
                                            <p:cond delay="0"/>
                                          </p:stCondLst>
                                        </p:cTn>
                                        <p:tgtEl>
                                          <p:spTgt spid="355330">
                                            <p:txEl>
                                              <p:pRg st="3" end="3"/>
                                            </p:txEl>
                                          </p:spTgt>
                                        </p:tgtEl>
                                        <p:attrNameLst>
                                          <p:attrName>style.visibility</p:attrName>
                                        </p:attrNameLst>
                                      </p:cBhvr>
                                      <p:to>
                                        <p:strVal val="visible"/>
                                      </p:to>
                                    </p:set>
                                    <p:anim calcmode="lin" valueType="num">
                                      <p:cBhvr additive="base">
                                        <p:cTn id="22" dur="500" fill="hold"/>
                                        <p:tgtEl>
                                          <p:spTgt spid="355330">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55330">
                                            <p:txEl>
                                              <p:pRg st="3" end="3"/>
                                            </p:txEl>
                                          </p:spTgt>
                                        </p:tgtEl>
                                        <p:attrNameLst>
                                          <p:attrName>ppt_y</p:attrName>
                                        </p:attrNameLst>
                                      </p:cBhvr>
                                      <p:tavLst>
                                        <p:tav tm="0">
                                          <p:val>
                                            <p:strVal val="1+#ppt_h/2"/>
                                          </p:val>
                                        </p:tav>
                                        <p:tav tm="100000">
                                          <p:val>
                                            <p:strVal val="#ppt_y"/>
                                          </p:val>
                                        </p:tav>
                                      </p:tavLst>
                                    </p:anim>
                                  </p:childTnLst>
                                </p:cTn>
                              </p:par>
                              <p:par>
                                <p:cTn id="24" presetID="7" presetClass="entr" presetSubtype="4" fill="hold" nodeType="withEffect">
                                  <p:stCondLst>
                                    <p:cond delay="4000"/>
                                  </p:stCondLst>
                                  <p:childTnLst>
                                    <p:set>
                                      <p:cBhvr>
                                        <p:cTn id="25" dur="1" fill="hold">
                                          <p:stCondLst>
                                            <p:cond delay="0"/>
                                          </p:stCondLst>
                                        </p:cTn>
                                        <p:tgtEl>
                                          <p:spTgt spid="355330">
                                            <p:txEl>
                                              <p:pRg st="4" end="4"/>
                                            </p:txEl>
                                          </p:spTgt>
                                        </p:tgtEl>
                                        <p:attrNameLst>
                                          <p:attrName>style.visibility</p:attrName>
                                        </p:attrNameLst>
                                      </p:cBhvr>
                                      <p:to>
                                        <p:strVal val="visible"/>
                                      </p:to>
                                    </p:set>
                                    <p:anim calcmode="lin" valueType="num">
                                      <p:cBhvr additive="base">
                                        <p:cTn id="26" dur="500" fill="hold"/>
                                        <p:tgtEl>
                                          <p:spTgt spid="355330">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55330">
                                            <p:txEl>
                                              <p:pRg st="4" end="4"/>
                                            </p:txEl>
                                          </p:spTgt>
                                        </p:tgtEl>
                                        <p:attrNameLst>
                                          <p:attrName>ppt_y</p:attrName>
                                        </p:attrNameLst>
                                      </p:cBhvr>
                                      <p:tavLst>
                                        <p:tav tm="0">
                                          <p:val>
                                            <p:strVal val="1+#ppt_h/2"/>
                                          </p:val>
                                        </p:tav>
                                        <p:tav tm="100000">
                                          <p:val>
                                            <p:strVal val="#ppt_y"/>
                                          </p:val>
                                        </p:tav>
                                      </p:tavLst>
                                    </p:anim>
                                  </p:childTnLst>
                                </p:cTn>
                              </p:par>
                              <p:par>
                                <p:cTn id="28" presetID="1" presetClass="entr" presetSubtype="0" fill="hold" nodeType="withEffect">
                                  <p:stCondLst>
                                    <p:cond delay="0"/>
                                  </p:stCondLst>
                                  <p:childTnLst>
                                    <p:set>
                                      <p:cBhvr>
                                        <p:cTn id="29" dur="1" fill="hold">
                                          <p:stCondLst>
                                            <p:cond delay="0"/>
                                          </p:stCondLst>
                                        </p:cTn>
                                        <p:tgtEl>
                                          <p:spTgt spid="355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Text Box 3"/>
          <p:cNvSpPr txBox="1">
            <a:spLocks noChangeArrowheads="1"/>
          </p:cNvSpPr>
          <p:nvPr/>
        </p:nvSpPr>
        <p:spPr bwMode="auto">
          <a:xfrm>
            <a:off x="250825" y="1557338"/>
            <a:ext cx="8642350" cy="4473575"/>
          </a:xfrm>
          <a:prstGeom prst="rect">
            <a:avLst/>
          </a:prstGeom>
          <a:noFill/>
          <a:ln w="9525">
            <a:noFill/>
            <a:miter lim="800000"/>
            <a:headEnd/>
            <a:tailEnd/>
          </a:ln>
          <a:effectLst/>
        </p:spPr>
        <p:txBody>
          <a:bodyPr>
            <a:spAutoFit/>
          </a:bodyPr>
          <a:lstStyle/>
          <a:p>
            <a:pPr algn="r" rtl="1"/>
            <a:r>
              <a:rPr lang="he-IL" sz="2400" b="1">
                <a:solidFill>
                  <a:srgbClr val="009900"/>
                </a:solidFill>
              </a:rPr>
              <a:t>2.  הפעלת עגורן</a:t>
            </a:r>
            <a:endParaRPr lang="he-IL" sz="2400">
              <a:solidFill>
                <a:srgbClr val="009900"/>
              </a:solidFill>
            </a:endParaRPr>
          </a:p>
          <a:p>
            <a:pPr algn="r" rtl="1"/>
            <a:r>
              <a:rPr lang="he-IL" sz="2400" b="1">
                <a:solidFill>
                  <a:srgbClr val="000000"/>
                </a:solidFill>
              </a:rPr>
              <a:t>א.</a:t>
            </a:r>
            <a:r>
              <a:rPr lang="he-IL" sz="2400">
                <a:solidFill>
                  <a:srgbClr val="000000"/>
                </a:solidFill>
              </a:rPr>
              <a:t> </a:t>
            </a:r>
            <a:r>
              <a:rPr lang="he-IL" sz="2400" b="1" i="1">
                <a:solidFill>
                  <a:srgbClr val="F71A03"/>
                </a:solidFill>
              </a:rPr>
              <a:t>לא יופעל עגורן אלא בידי עגורנאי מוסמך שבידו תעודת הסמכה תקפה להפעלת עגורן מסוג ודרגת עומס מתאימים.</a:t>
            </a:r>
          </a:p>
          <a:p>
            <a:pPr algn="r" rtl="1"/>
            <a:r>
              <a:rPr lang="he-IL" sz="2400" b="1">
                <a:solidFill>
                  <a:srgbClr val="000000"/>
                </a:solidFill>
              </a:rPr>
              <a:t>ב.</a:t>
            </a:r>
            <a:r>
              <a:rPr lang="he-IL" sz="2400">
                <a:solidFill>
                  <a:srgbClr val="000000"/>
                </a:solidFill>
              </a:rPr>
              <a:t> בלי לגרוע מהוראות תקנת משנה (א'), לא יפעיל אדם עגורן אלא אם כן הוא עגורנאי מוסמך שבידו תעודת הסמכה תקפה להפעלת עגורן מסוג ודרגת עומס מתאימים.</a:t>
            </a:r>
          </a:p>
          <a:p>
            <a:pPr algn="r" rtl="1"/>
            <a:r>
              <a:rPr lang="he-IL" sz="2400" b="1">
                <a:solidFill>
                  <a:srgbClr val="000000"/>
                </a:solidFill>
              </a:rPr>
              <a:t>ג.</a:t>
            </a:r>
            <a:r>
              <a:rPr lang="he-IL" sz="2400">
                <a:solidFill>
                  <a:srgbClr val="000000"/>
                </a:solidFill>
              </a:rPr>
              <a:t> הוראות תקנות משנה (א') ו- (ב') לא יחולו לגבי בודק מוסמך המפעיל עגורן תוך כדי בדיקתו לפי הפקודה.</a:t>
            </a:r>
          </a:p>
          <a:p>
            <a:pPr algn="r" rtl="1"/>
            <a:endParaRPr lang="he-IL" sz="2400" b="1">
              <a:solidFill>
                <a:srgbClr val="000000"/>
              </a:solidFill>
            </a:endParaRPr>
          </a:p>
          <a:p>
            <a:pPr algn="r" rtl="1"/>
            <a:r>
              <a:rPr lang="he-IL" sz="2400" b="1">
                <a:solidFill>
                  <a:srgbClr val="009900"/>
                </a:solidFill>
              </a:rPr>
              <a:t>3. סיווג עגורנים</a:t>
            </a:r>
            <a:endParaRPr lang="en-US" sz="2400">
              <a:solidFill>
                <a:srgbClr val="009900"/>
              </a:solidFill>
            </a:endParaRPr>
          </a:p>
          <a:p>
            <a:pPr algn="r" rtl="1"/>
            <a:r>
              <a:rPr lang="he-IL" sz="2400">
                <a:solidFill>
                  <a:srgbClr val="000000"/>
                </a:solidFill>
              </a:rPr>
              <a:t>העגורנים יסווגו לפי סוגים ודרגות עומס שלהם כמפורט בתוספת הראשונה</a:t>
            </a:r>
            <a:r>
              <a:rPr lang="en-US" sz="2400">
                <a:solidFill>
                  <a:srgbClr val="000000"/>
                </a:solidFill>
              </a:rPr>
              <a:t>. </a:t>
            </a:r>
          </a:p>
        </p:txBody>
      </p:sp>
      <p:sp>
        <p:nvSpPr>
          <p:cNvPr id="357382" name="AutoShape 6">
            <a:hlinkClick r:id="rId2"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2" action="ppaction://hlinksldjump"/>
              </a:rPr>
              <a:t>תפריט</a:t>
            </a:r>
            <a:r>
              <a:rPr lang="he-IL"/>
              <a:t> </a:t>
            </a:r>
          </a:p>
          <a:p>
            <a:pPr algn="ctr"/>
            <a:r>
              <a:rPr lang="he-IL">
                <a:hlinkClick r:id="rId2" action="ppaction://hlinksldjump"/>
              </a:rPr>
              <a:t>ראשי</a:t>
            </a:r>
            <a:endParaRPr lang="en-US"/>
          </a:p>
        </p:txBody>
      </p:sp>
      <p:sp>
        <p:nvSpPr>
          <p:cNvPr id="357384" name="WordArt 8"/>
          <p:cNvSpPr>
            <a:spLocks noChangeArrowheads="1" noChangeShapeType="1" noTextEdit="1"/>
          </p:cNvSpPr>
          <p:nvPr/>
        </p:nvSpPr>
        <p:spPr bwMode="auto">
          <a:xfrm>
            <a:off x="3492500" y="260350"/>
            <a:ext cx="3841750" cy="895350"/>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הפעלת עגורן ומתן איתות</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357379">
                                            <p:txEl>
                                              <p:pRg st="0" end="0"/>
                                            </p:txEl>
                                          </p:spTgt>
                                        </p:tgtEl>
                                        <p:attrNameLst>
                                          <p:attrName>style.visibility</p:attrName>
                                        </p:attrNameLst>
                                      </p:cBhvr>
                                      <p:to>
                                        <p:strVal val="visible"/>
                                      </p:to>
                                    </p:set>
                                    <p:anim calcmode="lin" valueType="num">
                                      <p:cBhvr additive="base">
                                        <p:cTn id="7" dur="500" fill="hold"/>
                                        <p:tgtEl>
                                          <p:spTgt spid="357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7379">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357379">
                                            <p:txEl>
                                              <p:pRg st="1" end="1"/>
                                            </p:txEl>
                                          </p:spTgt>
                                        </p:tgtEl>
                                        <p:attrNameLst>
                                          <p:attrName>style.visibility</p:attrName>
                                        </p:attrNameLst>
                                      </p:cBhvr>
                                      <p:to>
                                        <p:strVal val="visible"/>
                                      </p:to>
                                    </p:set>
                                    <p:anim calcmode="lin" valueType="num">
                                      <p:cBhvr additive="base">
                                        <p:cTn id="11" dur="500" fill="hold"/>
                                        <p:tgtEl>
                                          <p:spTgt spid="35737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7379">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7" presetClass="entr" presetSubtype="4" fill="hold" nodeType="afterEffect">
                                  <p:stCondLst>
                                    <p:cond delay="4000"/>
                                  </p:stCondLst>
                                  <p:childTnLst>
                                    <p:set>
                                      <p:cBhvr>
                                        <p:cTn id="15" dur="1" fill="hold">
                                          <p:stCondLst>
                                            <p:cond delay="0"/>
                                          </p:stCondLst>
                                        </p:cTn>
                                        <p:tgtEl>
                                          <p:spTgt spid="357379">
                                            <p:txEl>
                                              <p:pRg st="2" end="2"/>
                                            </p:txEl>
                                          </p:spTgt>
                                        </p:tgtEl>
                                        <p:attrNameLst>
                                          <p:attrName>style.visibility</p:attrName>
                                        </p:attrNameLst>
                                      </p:cBhvr>
                                      <p:to>
                                        <p:strVal val="visible"/>
                                      </p:to>
                                    </p:set>
                                    <p:anim calcmode="lin" valueType="num">
                                      <p:cBhvr additive="base">
                                        <p:cTn id="16" dur="500" fill="hold"/>
                                        <p:tgtEl>
                                          <p:spTgt spid="357379">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57379">
                                            <p:txEl>
                                              <p:pRg st="2" end="2"/>
                                            </p:txEl>
                                          </p:spTgt>
                                        </p:tgtEl>
                                        <p:attrNameLst>
                                          <p:attrName>ppt_y</p:attrName>
                                        </p:attrNameLst>
                                      </p:cBhvr>
                                      <p:tavLst>
                                        <p:tav tm="0">
                                          <p:val>
                                            <p:strVal val="1+#ppt_h/2"/>
                                          </p:val>
                                        </p:tav>
                                        <p:tav tm="100000">
                                          <p:val>
                                            <p:strVal val="#ppt_y"/>
                                          </p:val>
                                        </p:tav>
                                      </p:tavLst>
                                    </p:anim>
                                  </p:childTnLst>
                                </p:cTn>
                              </p:par>
                            </p:childTnLst>
                          </p:cTn>
                        </p:par>
                        <p:par>
                          <p:cTn id="18" fill="hold">
                            <p:stCondLst>
                              <p:cond delay="5000"/>
                            </p:stCondLst>
                            <p:childTnLst>
                              <p:par>
                                <p:cTn id="19" presetID="7" presetClass="entr" presetSubtype="4" fill="hold" nodeType="afterEffect">
                                  <p:stCondLst>
                                    <p:cond delay="4000"/>
                                  </p:stCondLst>
                                  <p:childTnLst>
                                    <p:set>
                                      <p:cBhvr>
                                        <p:cTn id="20" dur="1" fill="hold">
                                          <p:stCondLst>
                                            <p:cond delay="0"/>
                                          </p:stCondLst>
                                        </p:cTn>
                                        <p:tgtEl>
                                          <p:spTgt spid="357379">
                                            <p:txEl>
                                              <p:pRg st="3" end="3"/>
                                            </p:txEl>
                                          </p:spTgt>
                                        </p:tgtEl>
                                        <p:attrNameLst>
                                          <p:attrName>style.visibility</p:attrName>
                                        </p:attrNameLst>
                                      </p:cBhvr>
                                      <p:to>
                                        <p:strVal val="visible"/>
                                      </p:to>
                                    </p:set>
                                    <p:anim calcmode="lin" valueType="num">
                                      <p:cBhvr additive="base">
                                        <p:cTn id="21" dur="500" fill="hold"/>
                                        <p:tgtEl>
                                          <p:spTgt spid="35737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7379">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9500"/>
                            </p:stCondLst>
                            <p:childTnLst>
                              <p:par>
                                <p:cTn id="24" presetID="7" presetClass="entr" presetSubtype="4" fill="hold" nodeType="afterEffect">
                                  <p:stCondLst>
                                    <p:cond delay="4000"/>
                                  </p:stCondLst>
                                  <p:childTnLst>
                                    <p:set>
                                      <p:cBhvr>
                                        <p:cTn id="25" dur="1" fill="hold">
                                          <p:stCondLst>
                                            <p:cond delay="0"/>
                                          </p:stCondLst>
                                        </p:cTn>
                                        <p:tgtEl>
                                          <p:spTgt spid="357379">
                                            <p:txEl>
                                              <p:pRg st="5" end="5"/>
                                            </p:txEl>
                                          </p:spTgt>
                                        </p:tgtEl>
                                        <p:attrNameLst>
                                          <p:attrName>style.visibility</p:attrName>
                                        </p:attrNameLst>
                                      </p:cBhvr>
                                      <p:to>
                                        <p:strVal val="visible"/>
                                      </p:to>
                                    </p:set>
                                    <p:anim calcmode="lin" valueType="num">
                                      <p:cBhvr additive="base">
                                        <p:cTn id="26" dur="500" fill="hold"/>
                                        <p:tgtEl>
                                          <p:spTgt spid="357379">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57379">
                                            <p:txEl>
                                              <p:pRg st="5" end="5"/>
                                            </p:txEl>
                                          </p:spTgt>
                                        </p:tgtEl>
                                        <p:attrNameLst>
                                          <p:attrName>ppt_y</p:attrName>
                                        </p:attrNameLst>
                                      </p:cBhvr>
                                      <p:tavLst>
                                        <p:tav tm="0">
                                          <p:val>
                                            <p:strVal val="1+#ppt_h/2"/>
                                          </p:val>
                                        </p:tav>
                                        <p:tav tm="100000">
                                          <p:val>
                                            <p:strVal val="#ppt_y"/>
                                          </p:val>
                                        </p:tav>
                                      </p:tavLst>
                                    </p:anim>
                                  </p:childTnLst>
                                </p:cTn>
                              </p:par>
                              <p:par>
                                <p:cTn id="28" presetID="7" presetClass="entr" presetSubtype="4" fill="hold" nodeType="withEffect">
                                  <p:stCondLst>
                                    <p:cond delay="4000"/>
                                  </p:stCondLst>
                                  <p:childTnLst>
                                    <p:set>
                                      <p:cBhvr>
                                        <p:cTn id="29" dur="1" fill="hold">
                                          <p:stCondLst>
                                            <p:cond delay="0"/>
                                          </p:stCondLst>
                                        </p:cTn>
                                        <p:tgtEl>
                                          <p:spTgt spid="357379">
                                            <p:txEl>
                                              <p:pRg st="6" end="6"/>
                                            </p:txEl>
                                          </p:spTgt>
                                        </p:tgtEl>
                                        <p:attrNameLst>
                                          <p:attrName>style.visibility</p:attrName>
                                        </p:attrNameLst>
                                      </p:cBhvr>
                                      <p:to>
                                        <p:strVal val="visible"/>
                                      </p:to>
                                    </p:set>
                                    <p:anim calcmode="lin" valueType="num">
                                      <p:cBhvr additive="base">
                                        <p:cTn id="30" dur="500" fill="hold"/>
                                        <p:tgtEl>
                                          <p:spTgt spid="357379">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57379">
                                            <p:txEl>
                                              <p:pRg st="6" end="6"/>
                                            </p:txEl>
                                          </p:spTgt>
                                        </p:tgtEl>
                                        <p:attrNameLst>
                                          <p:attrName>ppt_y</p:attrName>
                                        </p:attrNameLst>
                                      </p:cBhvr>
                                      <p:tavLst>
                                        <p:tav tm="0">
                                          <p:val>
                                            <p:strVal val="1+#ppt_h/2"/>
                                          </p:val>
                                        </p:tav>
                                        <p:tav tm="100000">
                                          <p:val>
                                            <p:strVal val="#ppt_y"/>
                                          </p:val>
                                        </p:tav>
                                      </p:tavLst>
                                    </p:anim>
                                  </p:childTnLst>
                                </p:cTn>
                              </p:par>
                              <p:par>
                                <p:cTn id="32" presetID="1" presetClass="entr" presetSubtype="0" fill="hold" nodeType="withEffect">
                                  <p:stCondLst>
                                    <p:cond delay="0"/>
                                  </p:stCondLst>
                                  <p:childTnLst>
                                    <p:set>
                                      <p:cBhvr>
                                        <p:cTn id="33" dur="1" fill="hold">
                                          <p:stCondLst>
                                            <p:cond delay="0"/>
                                          </p:stCondLst>
                                        </p:cTn>
                                        <p:tgtEl>
                                          <p:spTgt spid="357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3" name="Text Box 3"/>
          <p:cNvSpPr txBox="1">
            <a:spLocks noChangeArrowheads="1"/>
          </p:cNvSpPr>
          <p:nvPr/>
        </p:nvSpPr>
        <p:spPr bwMode="auto">
          <a:xfrm>
            <a:off x="612775" y="1412875"/>
            <a:ext cx="8351838" cy="5203825"/>
          </a:xfrm>
          <a:prstGeom prst="rect">
            <a:avLst/>
          </a:prstGeom>
          <a:noFill/>
          <a:ln w="9525">
            <a:noFill/>
            <a:miter lim="800000"/>
            <a:headEnd/>
            <a:tailEnd/>
          </a:ln>
          <a:effectLst/>
        </p:spPr>
        <p:txBody>
          <a:bodyPr>
            <a:spAutoFit/>
          </a:bodyPr>
          <a:lstStyle/>
          <a:p>
            <a:pPr algn="r" rtl="1"/>
            <a:r>
              <a:rPr lang="he-IL" sz="2400" b="1">
                <a:solidFill>
                  <a:srgbClr val="009900"/>
                </a:solidFill>
              </a:rPr>
              <a:t>4. איתות</a:t>
            </a:r>
            <a:endParaRPr lang="he-IL" sz="2400">
              <a:solidFill>
                <a:srgbClr val="009900"/>
              </a:solidFill>
            </a:endParaRPr>
          </a:p>
          <a:p>
            <a:pPr algn="r" rtl="1"/>
            <a:r>
              <a:rPr lang="he-IL" sz="2400">
                <a:solidFill>
                  <a:srgbClr val="000000"/>
                </a:solidFill>
              </a:rPr>
              <a:t>לא יינתן איתות אלא בידי אתת מוסמך שבידו תעודת הסמכה תקפה.</a:t>
            </a:r>
          </a:p>
          <a:p>
            <a:pPr algn="r" rtl="1"/>
            <a:endParaRPr lang="he-IL" sz="2400" b="1">
              <a:solidFill>
                <a:srgbClr val="000000"/>
              </a:solidFill>
            </a:endParaRPr>
          </a:p>
          <a:p>
            <a:pPr algn="r" rtl="1"/>
            <a:r>
              <a:rPr lang="he-IL" sz="2400" b="1">
                <a:solidFill>
                  <a:srgbClr val="009900"/>
                </a:solidFill>
              </a:rPr>
              <a:t>5. הדרכה ואימון</a:t>
            </a:r>
            <a:endParaRPr lang="he-IL" sz="2400">
              <a:solidFill>
                <a:srgbClr val="009900"/>
              </a:solidFill>
            </a:endParaRPr>
          </a:p>
          <a:p>
            <a:pPr algn="r" rtl="1"/>
            <a:r>
              <a:rPr lang="he-IL" sz="2400">
                <a:solidFill>
                  <a:srgbClr val="000000"/>
                </a:solidFill>
              </a:rPr>
              <a:t>על אף האמור בתקנות 3 ו- 4  יכול שלצרכי הדרכה, אימון או בחינת הסמכה –</a:t>
            </a:r>
          </a:p>
          <a:p>
            <a:pPr algn="r" rtl="1"/>
            <a:r>
              <a:rPr lang="he-IL" sz="2400" b="1">
                <a:solidFill>
                  <a:srgbClr val="000000"/>
                </a:solidFill>
              </a:rPr>
              <a:t>   1</a:t>
            </a:r>
            <a:r>
              <a:rPr lang="en-US" sz="2400" b="1">
                <a:solidFill>
                  <a:srgbClr val="000000"/>
                </a:solidFill>
              </a:rPr>
              <a:t>(</a:t>
            </a:r>
            <a:r>
              <a:rPr lang="he-IL" sz="2400">
                <a:solidFill>
                  <a:srgbClr val="000000"/>
                </a:solidFill>
              </a:rPr>
              <a:t> יופעל עגורן בידי אדם שאינו מוסמך כעגורנאי אם מלאו לו שמונה</a:t>
            </a:r>
          </a:p>
          <a:p>
            <a:pPr algn="r" rtl="1"/>
            <a:r>
              <a:rPr lang="he-IL" sz="2400">
                <a:solidFill>
                  <a:srgbClr val="000000"/>
                </a:solidFill>
              </a:rPr>
              <a:t>       עשרה שנים, והוא פועל לצדו של עגורנאי מוסמך ובהשגחתו </a:t>
            </a:r>
          </a:p>
          <a:p>
            <a:pPr algn="r" rtl="1"/>
            <a:r>
              <a:rPr lang="he-IL" sz="2400">
                <a:solidFill>
                  <a:srgbClr val="000000"/>
                </a:solidFill>
              </a:rPr>
              <a:t>       הישירה, והמאמן או הבוחן הוא בעל  ותק של שנה לפחות </a:t>
            </a:r>
          </a:p>
          <a:p>
            <a:pPr algn="r" rtl="1"/>
            <a:r>
              <a:rPr lang="he-IL" sz="2400">
                <a:solidFill>
                  <a:srgbClr val="000000"/>
                </a:solidFill>
              </a:rPr>
              <a:t>       בעיסוקו כעגורנאי. </a:t>
            </a:r>
          </a:p>
          <a:p>
            <a:pPr algn="r" rtl="1"/>
            <a:r>
              <a:rPr lang="he-IL" sz="2400" b="1">
                <a:solidFill>
                  <a:srgbClr val="000000"/>
                </a:solidFill>
              </a:rPr>
              <a:t>   2</a:t>
            </a:r>
            <a:r>
              <a:rPr lang="en-US" sz="2400" b="1">
                <a:solidFill>
                  <a:srgbClr val="000000"/>
                </a:solidFill>
              </a:rPr>
              <a:t>(</a:t>
            </a:r>
            <a:r>
              <a:rPr lang="he-IL" sz="2400">
                <a:solidFill>
                  <a:srgbClr val="000000"/>
                </a:solidFill>
              </a:rPr>
              <a:t> יינתן איתות בידי מי שאינו אתת מוסמך, אם מלאו לו שמונה עשרה</a:t>
            </a:r>
          </a:p>
          <a:p>
            <a:pPr algn="r" rtl="1"/>
            <a:r>
              <a:rPr lang="he-IL" sz="2400">
                <a:solidFill>
                  <a:srgbClr val="000000"/>
                </a:solidFill>
              </a:rPr>
              <a:t>       שנים, והוא פועל לצדו של אתת מוסמך ובהשגחתו הישירה, </a:t>
            </a:r>
          </a:p>
          <a:p>
            <a:pPr algn="r" rtl="1"/>
            <a:r>
              <a:rPr lang="he-IL" sz="2400">
                <a:solidFill>
                  <a:srgbClr val="000000"/>
                </a:solidFill>
              </a:rPr>
              <a:t>       והמאמן או הבוחן הוא בעל  ותק של שלושה חודשים </a:t>
            </a:r>
          </a:p>
          <a:p>
            <a:pPr algn="r" rtl="1"/>
            <a:r>
              <a:rPr lang="he-IL" sz="2400">
                <a:solidFill>
                  <a:srgbClr val="000000"/>
                </a:solidFill>
              </a:rPr>
              <a:t>       כאתת מוסמך.</a:t>
            </a:r>
            <a:endParaRPr lang="en-US" sz="2400">
              <a:solidFill>
                <a:srgbClr val="000000"/>
              </a:solidFill>
            </a:endParaRPr>
          </a:p>
        </p:txBody>
      </p:sp>
      <p:sp>
        <p:nvSpPr>
          <p:cNvPr id="358406" name="AutoShape 6">
            <a:hlinkClick r:id="rId2"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2" action="ppaction://hlinksldjump"/>
              </a:rPr>
              <a:t>תפריט</a:t>
            </a:r>
            <a:r>
              <a:rPr lang="he-IL"/>
              <a:t> </a:t>
            </a:r>
          </a:p>
          <a:p>
            <a:pPr algn="ctr"/>
            <a:r>
              <a:rPr lang="he-IL">
                <a:hlinkClick r:id="rId2" action="ppaction://hlinksldjump"/>
              </a:rPr>
              <a:t>ראשי</a:t>
            </a:r>
            <a:endParaRPr lang="en-US"/>
          </a:p>
        </p:txBody>
      </p:sp>
      <p:sp>
        <p:nvSpPr>
          <p:cNvPr id="358408" name="WordArt 8"/>
          <p:cNvSpPr>
            <a:spLocks noChangeArrowheads="1" noChangeShapeType="1" noTextEdit="1"/>
          </p:cNvSpPr>
          <p:nvPr/>
        </p:nvSpPr>
        <p:spPr bwMode="auto">
          <a:xfrm>
            <a:off x="3492500" y="260350"/>
            <a:ext cx="3841750" cy="895350"/>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הפעלת עגורן ומתן איתות</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358403">
                                            <p:txEl>
                                              <p:pRg st="0" end="0"/>
                                            </p:txEl>
                                          </p:spTgt>
                                        </p:tgtEl>
                                        <p:attrNameLst>
                                          <p:attrName>style.visibility</p:attrName>
                                        </p:attrNameLst>
                                      </p:cBhvr>
                                      <p:to>
                                        <p:strVal val="visible"/>
                                      </p:to>
                                    </p:set>
                                    <p:anim calcmode="lin" valueType="num">
                                      <p:cBhvr additive="base">
                                        <p:cTn id="7" dur="500" fill="hold"/>
                                        <p:tgtEl>
                                          <p:spTgt spid="3584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03">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358403">
                                            <p:txEl>
                                              <p:pRg st="1" end="1"/>
                                            </p:txEl>
                                          </p:spTgt>
                                        </p:tgtEl>
                                        <p:attrNameLst>
                                          <p:attrName>style.visibility</p:attrName>
                                        </p:attrNameLst>
                                      </p:cBhvr>
                                      <p:to>
                                        <p:strVal val="visible"/>
                                      </p:to>
                                    </p:set>
                                    <p:anim calcmode="lin" valueType="num">
                                      <p:cBhvr additive="base">
                                        <p:cTn id="11" dur="500" fill="hold"/>
                                        <p:tgtEl>
                                          <p:spTgt spid="3584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840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7" presetClass="entr" presetSubtype="4" fill="hold" nodeType="afterEffect">
                                  <p:stCondLst>
                                    <p:cond delay="4000"/>
                                  </p:stCondLst>
                                  <p:childTnLst>
                                    <p:set>
                                      <p:cBhvr>
                                        <p:cTn id="15" dur="1" fill="hold">
                                          <p:stCondLst>
                                            <p:cond delay="0"/>
                                          </p:stCondLst>
                                        </p:cTn>
                                        <p:tgtEl>
                                          <p:spTgt spid="358403">
                                            <p:txEl>
                                              <p:pRg st="3" end="3"/>
                                            </p:txEl>
                                          </p:spTgt>
                                        </p:tgtEl>
                                        <p:attrNameLst>
                                          <p:attrName>style.visibility</p:attrName>
                                        </p:attrNameLst>
                                      </p:cBhvr>
                                      <p:to>
                                        <p:strVal val="visible"/>
                                      </p:to>
                                    </p:set>
                                    <p:anim calcmode="lin" valueType="num">
                                      <p:cBhvr additive="base">
                                        <p:cTn id="16" dur="500" fill="hold"/>
                                        <p:tgtEl>
                                          <p:spTgt spid="358403">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58403">
                                            <p:txEl>
                                              <p:pRg st="3" end="3"/>
                                            </p:txEl>
                                          </p:spTgt>
                                        </p:tgtEl>
                                        <p:attrNameLst>
                                          <p:attrName>ppt_y</p:attrName>
                                        </p:attrNameLst>
                                      </p:cBhvr>
                                      <p:tavLst>
                                        <p:tav tm="0">
                                          <p:val>
                                            <p:strVal val="1+#ppt_h/2"/>
                                          </p:val>
                                        </p:tav>
                                        <p:tav tm="100000">
                                          <p:val>
                                            <p:strVal val="#ppt_y"/>
                                          </p:val>
                                        </p:tav>
                                      </p:tavLst>
                                    </p:anim>
                                  </p:childTnLst>
                                </p:cTn>
                              </p:par>
                              <p:par>
                                <p:cTn id="18" presetID="7" presetClass="entr" presetSubtype="4" fill="hold" nodeType="withEffect">
                                  <p:stCondLst>
                                    <p:cond delay="4000"/>
                                  </p:stCondLst>
                                  <p:childTnLst>
                                    <p:set>
                                      <p:cBhvr>
                                        <p:cTn id="19" dur="1" fill="hold">
                                          <p:stCondLst>
                                            <p:cond delay="0"/>
                                          </p:stCondLst>
                                        </p:cTn>
                                        <p:tgtEl>
                                          <p:spTgt spid="358403">
                                            <p:txEl>
                                              <p:pRg st="4" end="4"/>
                                            </p:txEl>
                                          </p:spTgt>
                                        </p:tgtEl>
                                        <p:attrNameLst>
                                          <p:attrName>style.visibility</p:attrName>
                                        </p:attrNameLst>
                                      </p:cBhvr>
                                      <p:to>
                                        <p:strVal val="visible"/>
                                      </p:to>
                                    </p:set>
                                    <p:anim calcmode="lin" valueType="num">
                                      <p:cBhvr additive="base">
                                        <p:cTn id="20" dur="500" fill="hold"/>
                                        <p:tgtEl>
                                          <p:spTgt spid="35840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58403">
                                            <p:txEl>
                                              <p:pRg st="4" end="4"/>
                                            </p:txEl>
                                          </p:spTgt>
                                        </p:tgtEl>
                                        <p:attrNameLst>
                                          <p:attrName>ppt_y</p:attrName>
                                        </p:attrNameLst>
                                      </p:cBhvr>
                                      <p:tavLst>
                                        <p:tav tm="0">
                                          <p:val>
                                            <p:strVal val="1+#ppt_h/2"/>
                                          </p:val>
                                        </p:tav>
                                        <p:tav tm="100000">
                                          <p:val>
                                            <p:strVal val="#ppt_y"/>
                                          </p:val>
                                        </p:tav>
                                      </p:tavLst>
                                    </p:anim>
                                  </p:childTnLst>
                                </p:cTn>
                              </p:par>
                            </p:childTnLst>
                          </p:cTn>
                        </p:par>
                        <p:par>
                          <p:cTn id="22" fill="hold">
                            <p:stCondLst>
                              <p:cond delay="5000"/>
                            </p:stCondLst>
                            <p:childTnLst>
                              <p:par>
                                <p:cTn id="23" presetID="7" presetClass="entr" presetSubtype="4" fill="hold" nodeType="afterEffect">
                                  <p:stCondLst>
                                    <p:cond delay="4000"/>
                                  </p:stCondLst>
                                  <p:childTnLst>
                                    <p:set>
                                      <p:cBhvr>
                                        <p:cTn id="24" dur="1" fill="hold">
                                          <p:stCondLst>
                                            <p:cond delay="0"/>
                                          </p:stCondLst>
                                        </p:cTn>
                                        <p:tgtEl>
                                          <p:spTgt spid="358403">
                                            <p:txEl>
                                              <p:pRg st="5" end="5"/>
                                            </p:txEl>
                                          </p:spTgt>
                                        </p:tgtEl>
                                        <p:attrNameLst>
                                          <p:attrName>style.visibility</p:attrName>
                                        </p:attrNameLst>
                                      </p:cBhvr>
                                      <p:to>
                                        <p:strVal val="visible"/>
                                      </p:to>
                                    </p:set>
                                    <p:anim calcmode="lin" valueType="num">
                                      <p:cBhvr additive="base">
                                        <p:cTn id="25" dur="500" fill="hold"/>
                                        <p:tgtEl>
                                          <p:spTgt spid="3584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03">
                                            <p:txEl>
                                              <p:pRg st="5" end="5"/>
                                            </p:txEl>
                                          </p:spTgt>
                                        </p:tgtEl>
                                        <p:attrNameLst>
                                          <p:attrName>ppt_y</p:attrName>
                                        </p:attrNameLst>
                                      </p:cBhvr>
                                      <p:tavLst>
                                        <p:tav tm="0">
                                          <p:val>
                                            <p:strVal val="1+#ppt_h/2"/>
                                          </p:val>
                                        </p:tav>
                                        <p:tav tm="100000">
                                          <p:val>
                                            <p:strVal val="#ppt_y"/>
                                          </p:val>
                                        </p:tav>
                                      </p:tavLst>
                                    </p:anim>
                                  </p:childTnLst>
                                </p:cTn>
                              </p:par>
                              <p:par>
                                <p:cTn id="27" presetID="7" presetClass="entr" presetSubtype="4" fill="hold" nodeType="withEffect">
                                  <p:stCondLst>
                                    <p:cond delay="4000"/>
                                  </p:stCondLst>
                                  <p:childTnLst>
                                    <p:set>
                                      <p:cBhvr>
                                        <p:cTn id="28" dur="1" fill="hold">
                                          <p:stCondLst>
                                            <p:cond delay="0"/>
                                          </p:stCondLst>
                                        </p:cTn>
                                        <p:tgtEl>
                                          <p:spTgt spid="358403">
                                            <p:txEl>
                                              <p:pRg st="6" end="6"/>
                                            </p:txEl>
                                          </p:spTgt>
                                        </p:tgtEl>
                                        <p:attrNameLst>
                                          <p:attrName>style.visibility</p:attrName>
                                        </p:attrNameLst>
                                      </p:cBhvr>
                                      <p:to>
                                        <p:strVal val="visible"/>
                                      </p:to>
                                    </p:set>
                                    <p:anim calcmode="lin" valueType="num">
                                      <p:cBhvr additive="base">
                                        <p:cTn id="29" dur="500" fill="hold"/>
                                        <p:tgtEl>
                                          <p:spTgt spid="3584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58403">
                                            <p:txEl>
                                              <p:pRg st="6" end="6"/>
                                            </p:txEl>
                                          </p:spTgt>
                                        </p:tgtEl>
                                        <p:attrNameLst>
                                          <p:attrName>ppt_y</p:attrName>
                                        </p:attrNameLst>
                                      </p:cBhvr>
                                      <p:tavLst>
                                        <p:tav tm="0">
                                          <p:val>
                                            <p:strVal val="1+#ppt_h/2"/>
                                          </p:val>
                                        </p:tav>
                                        <p:tav tm="100000">
                                          <p:val>
                                            <p:strVal val="#ppt_y"/>
                                          </p:val>
                                        </p:tav>
                                      </p:tavLst>
                                    </p:anim>
                                  </p:childTnLst>
                                </p:cTn>
                              </p:par>
                              <p:par>
                                <p:cTn id="31" presetID="7" presetClass="entr" presetSubtype="4" fill="hold" nodeType="withEffect">
                                  <p:stCondLst>
                                    <p:cond delay="4000"/>
                                  </p:stCondLst>
                                  <p:childTnLst>
                                    <p:set>
                                      <p:cBhvr>
                                        <p:cTn id="32" dur="1" fill="hold">
                                          <p:stCondLst>
                                            <p:cond delay="0"/>
                                          </p:stCondLst>
                                        </p:cTn>
                                        <p:tgtEl>
                                          <p:spTgt spid="358403">
                                            <p:txEl>
                                              <p:pRg st="7" end="7"/>
                                            </p:txEl>
                                          </p:spTgt>
                                        </p:tgtEl>
                                        <p:attrNameLst>
                                          <p:attrName>style.visibility</p:attrName>
                                        </p:attrNameLst>
                                      </p:cBhvr>
                                      <p:to>
                                        <p:strVal val="visible"/>
                                      </p:to>
                                    </p:set>
                                    <p:anim calcmode="lin" valueType="num">
                                      <p:cBhvr additive="base">
                                        <p:cTn id="33" dur="500" fill="hold"/>
                                        <p:tgtEl>
                                          <p:spTgt spid="3584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58403">
                                            <p:txEl>
                                              <p:pRg st="7" end="7"/>
                                            </p:txEl>
                                          </p:spTgt>
                                        </p:tgtEl>
                                        <p:attrNameLst>
                                          <p:attrName>ppt_y</p:attrName>
                                        </p:attrNameLst>
                                      </p:cBhvr>
                                      <p:tavLst>
                                        <p:tav tm="0">
                                          <p:val>
                                            <p:strVal val="1+#ppt_h/2"/>
                                          </p:val>
                                        </p:tav>
                                        <p:tav tm="100000">
                                          <p:val>
                                            <p:strVal val="#ppt_y"/>
                                          </p:val>
                                        </p:tav>
                                      </p:tavLst>
                                    </p:anim>
                                  </p:childTnLst>
                                </p:cTn>
                              </p:par>
                              <p:par>
                                <p:cTn id="35" presetID="7" presetClass="entr" presetSubtype="4" fill="hold" nodeType="withEffect">
                                  <p:stCondLst>
                                    <p:cond delay="4000"/>
                                  </p:stCondLst>
                                  <p:childTnLst>
                                    <p:set>
                                      <p:cBhvr>
                                        <p:cTn id="36" dur="1" fill="hold">
                                          <p:stCondLst>
                                            <p:cond delay="0"/>
                                          </p:stCondLst>
                                        </p:cTn>
                                        <p:tgtEl>
                                          <p:spTgt spid="358403">
                                            <p:txEl>
                                              <p:pRg st="8" end="8"/>
                                            </p:txEl>
                                          </p:spTgt>
                                        </p:tgtEl>
                                        <p:attrNameLst>
                                          <p:attrName>style.visibility</p:attrName>
                                        </p:attrNameLst>
                                      </p:cBhvr>
                                      <p:to>
                                        <p:strVal val="visible"/>
                                      </p:to>
                                    </p:set>
                                    <p:anim calcmode="lin" valueType="num">
                                      <p:cBhvr additive="base">
                                        <p:cTn id="37" dur="500" fill="hold"/>
                                        <p:tgtEl>
                                          <p:spTgt spid="3584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8403">
                                            <p:txEl>
                                              <p:pRg st="8" end="8"/>
                                            </p:txEl>
                                          </p:spTgt>
                                        </p:tgtEl>
                                        <p:attrNameLst>
                                          <p:attrName>ppt_y</p:attrName>
                                        </p:attrNameLst>
                                      </p:cBhvr>
                                      <p:tavLst>
                                        <p:tav tm="0">
                                          <p:val>
                                            <p:strVal val="1+#ppt_h/2"/>
                                          </p:val>
                                        </p:tav>
                                        <p:tav tm="100000">
                                          <p:val>
                                            <p:strVal val="#ppt_y"/>
                                          </p:val>
                                        </p:tav>
                                      </p:tavLst>
                                    </p:anim>
                                  </p:childTnLst>
                                </p:cTn>
                              </p:par>
                            </p:childTnLst>
                          </p:cTn>
                        </p:par>
                        <p:par>
                          <p:cTn id="39" fill="hold">
                            <p:stCondLst>
                              <p:cond delay="9500"/>
                            </p:stCondLst>
                            <p:childTnLst>
                              <p:par>
                                <p:cTn id="40" presetID="7" presetClass="entr" presetSubtype="4" fill="hold" nodeType="afterEffect">
                                  <p:stCondLst>
                                    <p:cond delay="4000"/>
                                  </p:stCondLst>
                                  <p:childTnLst>
                                    <p:set>
                                      <p:cBhvr>
                                        <p:cTn id="41" dur="1" fill="hold">
                                          <p:stCondLst>
                                            <p:cond delay="0"/>
                                          </p:stCondLst>
                                        </p:cTn>
                                        <p:tgtEl>
                                          <p:spTgt spid="358403">
                                            <p:txEl>
                                              <p:pRg st="9" end="9"/>
                                            </p:txEl>
                                          </p:spTgt>
                                        </p:tgtEl>
                                        <p:attrNameLst>
                                          <p:attrName>style.visibility</p:attrName>
                                        </p:attrNameLst>
                                      </p:cBhvr>
                                      <p:to>
                                        <p:strVal val="visible"/>
                                      </p:to>
                                    </p:set>
                                    <p:anim calcmode="lin" valueType="num">
                                      <p:cBhvr additive="base">
                                        <p:cTn id="42" dur="500" fill="hold"/>
                                        <p:tgtEl>
                                          <p:spTgt spid="358403">
                                            <p:txEl>
                                              <p:pRg st="9" end="9"/>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58403">
                                            <p:txEl>
                                              <p:pRg st="9" end="9"/>
                                            </p:txEl>
                                          </p:spTgt>
                                        </p:tgtEl>
                                        <p:attrNameLst>
                                          <p:attrName>ppt_y</p:attrName>
                                        </p:attrNameLst>
                                      </p:cBhvr>
                                      <p:tavLst>
                                        <p:tav tm="0">
                                          <p:val>
                                            <p:strVal val="1+#ppt_h/2"/>
                                          </p:val>
                                        </p:tav>
                                        <p:tav tm="100000">
                                          <p:val>
                                            <p:strVal val="#ppt_y"/>
                                          </p:val>
                                        </p:tav>
                                      </p:tavLst>
                                    </p:anim>
                                  </p:childTnLst>
                                </p:cTn>
                              </p:par>
                              <p:par>
                                <p:cTn id="44" presetID="7" presetClass="entr" presetSubtype="4" fill="hold" nodeType="withEffect">
                                  <p:stCondLst>
                                    <p:cond delay="4000"/>
                                  </p:stCondLst>
                                  <p:childTnLst>
                                    <p:set>
                                      <p:cBhvr>
                                        <p:cTn id="45" dur="1" fill="hold">
                                          <p:stCondLst>
                                            <p:cond delay="0"/>
                                          </p:stCondLst>
                                        </p:cTn>
                                        <p:tgtEl>
                                          <p:spTgt spid="358403">
                                            <p:txEl>
                                              <p:pRg st="10" end="10"/>
                                            </p:txEl>
                                          </p:spTgt>
                                        </p:tgtEl>
                                        <p:attrNameLst>
                                          <p:attrName>style.visibility</p:attrName>
                                        </p:attrNameLst>
                                      </p:cBhvr>
                                      <p:to>
                                        <p:strVal val="visible"/>
                                      </p:to>
                                    </p:set>
                                    <p:anim calcmode="lin" valueType="num">
                                      <p:cBhvr additive="base">
                                        <p:cTn id="46" dur="500" fill="hold"/>
                                        <p:tgtEl>
                                          <p:spTgt spid="358403">
                                            <p:txEl>
                                              <p:pRg st="10" end="1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58403">
                                            <p:txEl>
                                              <p:pRg st="10" end="10"/>
                                            </p:txEl>
                                          </p:spTgt>
                                        </p:tgtEl>
                                        <p:attrNameLst>
                                          <p:attrName>ppt_y</p:attrName>
                                        </p:attrNameLst>
                                      </p:cBhvr>
                                      <p:tavLst>
                                        <p:tav tm="0">
                                          <p:val>
                                            <p:strVal val="1+#ppt_h/2"/>
                                          </p:val>
                                        </p:tav>
                                        <p:tav tm="100000">
                                          <p:val>
                                            <p:strVal val="#ppt_y"/>
                                          </p:val>
                                        </p:tav>
                                      </p:tavLst>
                                    </p:anim>
                                  </p:childTnLst>
                                </p:cTn>
                              </p:par>
                              <p:par>
                                <p:cTn id="48" presetID="7" presetClass="entr" presetSubtype="4" fill="hold" nodeType="withEffect">
                                  <p:stCondLst>
                                    <p:cond delay="4000"/>
                                  </p:stCondLst>
                                  <p:childTnLst>
                                    <p:set>
                                      <p:cBhvr>
                                        <p:cTn id="49" dur="1" fill="hold">
                                          <p:stCondLst>
                                            <p:cond delay="0"/>
                                          </p:stCondLst>
                                        </p:cTn>
                                        <p:tgtEl>
                                          <p:spTgt spid="358403">
                                            <p:txEl>
                                              <p:pRg st="11" end="11"/>
                                            </p:txEl>
                                          </p:spTgt>
                                        </p:tgtEl>
                                        <p:attrNameLst>
                                          <p:attrName>style.visibility</p:attrName>
                                        </p:attrNameLst>
                                      </p:cBhvr>
                                      <p:to>
                                        <p:strVal val="visible"/>
                                      </p:to>
                                    </p:set>
                                    <p:anim calcmode="lin" valueType="num">
                                      <p:cBhvr additive="base">
                                        <p:cTn id="50" dur="500" fill="hold"/>
                                        <p:tgtEl>
                                          <p:spTgt spid="358403">
                                            <p:txEl>
                                              <p:pRg st="11" end="1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58403">
                                            <p:txEl>
                                              <p:pRg st="11" end="11"/>
                                            </p:txEl>
                                          </p:spTgt>
                                        </p:tgtEl>
                                        <p:attrNameLst>
                                          <p:attrName>ppt_y</p:attrName>
                                        </p:attrNameLst>
                                      </p:cBhvr>
                                      <p:tavLst>
                                        <p:tav tm="0">
                                          <p:val>
                                            <p:strVal val="1+#ppt_h/2"/>
                                          </p:val>
                                        </p:tav>
                                        <p:tav tm="100000">
                                          <p:val>
                                            <p:strVal val="#ppt_y"/>
                                          </p:val>
                                        </p:tav>
                                      </p:tavLst>
                                    </p:anim>
                                  </p:childTnLst>
                                </p:cTn>
                              </p:par>
                              <p:par>
                                <p:cTn id="52" presetID="7" presetClass="entr" presetSubtype="4" fill="hold" nodeType="withEffect">
                                  <p:stCondLst>
                                    <p:cond delay="4000"/>
                                  </p:stCondLst>
                                  <p:childTnLst>
                                    <p:set>
                                      <p:cBhvr>
                                        <p:cTn id="53" dur="1" fill="hold">
                                          <p:stCondLst>
                                            <p:cond delay="0"/>
                                          </p:stCondLst>
                                        </p:cTn>
                                        <p:tgtEl>
                                          <p:spTgt spid="358403">
                                            <p:txEl>
                                              <p:pRg st="12" end="12"/>
                                            </p:txEl>
                                          </p:spTgt>
                                        </p:tgtEl>
                                        <p:attrNameLst>
                                          <p:attrName>style.visibility</p:attrName>
                                        </p:attrNameLst>
                                      </p:cBhvr>
                                      <p:to>
                                        <p:strVal val="visible"/>
                                      </p:to>
                                    </p:set>
                                    <p:anim calcmode="lin" valueType="num">
                                      <p:cBhvr additive="base">
                                        <p:cTn id="54" dur="500" fill="hold"/>
                                        <p:tgtEl>
                                          <p:spTgt spid="358403">
                                            <p:txEl>
                                              <p:pRg st="12" end="12"/>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58403">
                                            <p:txEl>
                                              <p:pRg st="12" end="12"/>
                                            </p:txEl>
                                          </p:spTgt>
                                        </p:tgtEl>
                                        <p:attrNameLst>
                                          <p:attrName>ppt_y</p:attrName>
                                        </p:attrNameLst>
                                      </p:cBhvr>
                                      <p:tavLst>
                                        <p:tav tm="0">
                                          <p:val>
                                            <p:strVal val="1+#ppt_h/2"/>
                                          </p:val>
                                        </p:tav>
                                        <p:tav tm="100000">
                                          <p:val>
                                            <p:strVal val="#ppt_y"/>
                                          </p:val>
                                        </p:tav>
                                      </p:tavLst>
                                    </p:anim>
                                  </p:childTnLst>
                                </p:cTn>
                              </p:par>
                              <p:par>
                                <p:cTn id="56" presetID="1" presetClass="entr" presetSubtype="0" fill="hold" nodeType="withEffect">
                                  <p:stCondLst>
                                    <p:cond delay="0"/>
                                  </p:stCondLst>
                                  <p:childTnLst>
                                    <p:set>
                                      <p:cBhvr>
                                        <p:cTn id="57" dur="1" fill="hold">
                                          <p:stCondLst>
                                            <p:cond delay="0"/>
                                          </p:stCondLst>
                                        </p:cTn>
                                        <p:tgtEl>
                                          <p:spTgt spid="358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5"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nSpc>
                <a:spcPct val="90000"/>
              </a:lnSpc>
            </a:pPr>
            <a:r>
              <a:rPr lang="he-IL" b="1">
                <a:solidFill>
                  <a:srgbClr val="009900"/>
                </a:solidFill>
              </a:rPr>
              <a:t>6. הסמכה ובקשה להסמכה</a:t>
            </a:r>
            <a:endParaRPr lang="he-IL">
              <a:solidFill>
                <a:srgbClr val="009900"/>
              </a:solidFill>
            </a:endParaRPr>
          </a:p>
          <a:p>
            <a:pPr>
              <a:lnSpc>
                <a:spcPct val="90000"/>
              </a:lnSpc>
            </a:pPr>
            <a:r>
              <a:rPr lang="he-IL" b="1">
                <a:solidFill>
                  <a:srgbClr val="000000"/>
                </a:solidFill>
              </a:rPr>
              <a:t>א</a:t>
            </a:r>
            <a:r>
              <a:rPr lang="en-US" b="1">
                <a:solidFill>
                  <a:srgbClr val="000000"/>
                </a:solidFill>
              </a:rPr>
              <a:t>(</a:t>
            </a:r>
            <a:r>
              <a:rPr lang="he-IL">
                <a:solidFill>
                  <a:srgbClr val="000000"/>
                </a:solidFill>
              </a:rPr>
              <a:t> הסמכה כעגורנאי או הסמכה כאתת תינתן בידי רשות ההסמכה.</a:t>
            </a:r>
          </a:p>
          <a:p>
            <a:pPr>
              <a:lnSpc>
                <a:spcPct val="90000"/>
              </a:lnSpc>
            </a:pPr>
            <a:r>
              <a:rPr lang="he-IL" b="1">
                <a:solidFill>
                  <a:srgbClr val="000000"/>
                </a:solidFill>
              </a:rPr>
              <a:t>ב</a:t>
            </a:r>
            <a:r>
              <a:rPr lang="en-US" b="1">
                <a:solidFill>
                  <a:srgbClr val="000000"/>
                </a:solidFill>
              </a:rPr>
              <a:t>(</a:t>
            </a:r>
            <a:r>
              <a:rPr lang="he-IL">
                <a:solidFill>
                  <a:srgbClr val="000000"/>
                </a:solidFill>
              </a:rPr>
              <a:t> </a:t>
            </a:r>
            <a:r>
              <a:rPr lang="he-IL" b="1">
                <a:solidFill>
                  <a:schemeClr val="hlink"/>
                </a:solidFill>
              </a:rPr>
              <a:t>בקשה למתן הסמכה</a:t>
            </a:r>
            <a:r>
              <a:rPr lang="he-IL">
                <a:solidFill>
                  <a:srgbClr val="000000"/>
                </a:solidFill>
              </a:rPr>
              <a:t> כאמור, תכלול את הפרטים שנקבעו בתוספת</a:t>
            </a:r>
          </a:p>
          <a:p>
            <a:pPr>
              <a:lnSpc>
                <a:spcPct val="90000"/>
              </a:lnSpc>
            </a:pPr>
            <a:r>
              <a:rPr lang="he-IL">
                <a:solidFill>
                  <a:srgbClr val="000000"/>
                </a:solidFill>
              </a:rPr>
              <a:t>    השניה ויצורפו אליה האישורים והתעודות המפורטים באותה תוספת.</a:t>
            </a:r>
          </a:p>
          <a:p>
            <a:pPr>
              <a:lnSpc>
                <a:spcPct val="90000"/>
              </a:lnSpc>
            </a:pPr>
            <a:r>
              <a:rPr lang="he-IL" b="1">
                <a:solidFill>
                  <a:srgbClr val="000000"/>
                </a:solidFill>
              </a:rPr>
              <a:t>ג</a:t>
            </a:r>
            <a:r>
              <a:rPr lang="en-US" b="1">
                <a:solidFill>
                  <a:srgbClr val="000000"/>
                </a:solidFill>
              </a:rPr>
              <a:t>(</a:t>
            </a:r>
            <a:r>
              <a:rPr lang="he-IL">
                <a:solidFill>
                  <a:srgbClr val="000000"/>
                </a:solidFill>
              </a:rPr>
              <a:t> הבקשה תוגש לרשות ההסמכה בטופס שניתן להשיגו בלשכת רשות</a:t>
            </a:r>
          </a:p>
          <a:p>
            <a:pPr>
              <a:lnSpc>
                <a:spcPct val="90000"/>
              </a:lnSpc>
            </a:pPr>
            <a:r>
              <a:rPr lang="he-IL">
                <a:solidFill>
                  <a:srgbClr val="000000"/>
                </a:solidFill>
              </a:rPr>
              <a:t>    ההסמכה.</a:t>
            </a:r>
            <a:endParaRPr lang="en-US">
              <a:solidFill>
                <a:srgbClr val="000000"/>
              </a:solidFill>
            </a:endParaRPr>
          </a:p>
          <a:p>
            <a:pPr>
              <a:lnSpc>
                <a:spcPct val="90000"/>
              </a:lnSpc>
              <a:buFont typeface="Wingdings" pitchFamily="2" charset="2"/>
              <a:buNone/>
            </a:pPr>
            <a:endParaRPr lang="en-US"/>
          </a:p>
        </p:txBody>
      </p:sp>
      <p:sp>
        <p:nvSpPr>
          <p:cNvPr id="484356" name="WordArt 4"/>
          <p:cNvSpPr>
            <a:spLocks noChangeArrowheads="1" noChangeShapeType="1" noTextEdit="1"/>
          </p:cNvSpPr>
          <p:nvPr/>
        </p:nvSpPr>
        <p:spPr bwMode="auto">
          <a:xfrm>
            <a:off x="2771775" y="260350"/>
            <a:ext cx="4562475" cy="895350"/>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הפעלת עגורן ומתן איתות</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Text Box 3"/>
          <p:cNvSpPr txBox="1">
            <a:spLocks noChangeArrowheads="1"/>
          </p:cNvSpPr>
          <p:nvPr/>
        </p:nvSpPr>
        <p:spPr bwMode="auto">
          <a:xfrm>
            <a:off x="395288" y="1484313"/>
            <a:ext cx="8604250" cy="4838700"/>
          </a:xfrm>
          <a:prstGeom prst="rect">
            <a:avLst/>
          </a:prstGeom>
          <a:noFill/>
          <a:ln w="9525">
            <a:noFill/>
            <a:miter lim="800000"/>
            <a:headEnd/>
            <a:tailEnd/>
          </a:ln>
          <a:effectLst/>
        </p:spPr>
        <p:txBody>
          <a:bodyPr>
            <a:spAutoFit/>
          </a:bodyPr>
          <a:lstStyle/>
          <a:p>
            <a:pPr algn="r" rtl="1"/>
            <a:r>
              <a:rPr lang="en-US" sz="2400" b="1">
                <a:solidFill>
                  <a:srgbClr val="009900"/>
                </a:solidFill>
              </a:rPr>
              <a:t>7</a:t>
            </a:r>
            <a:r>
              <a:rPr lang="he-IL" sz="2400" b="1">
                <a:solidFill>
                  <a:srgbClr val="009900"/>
                </a:solidFill>
              </a:rPr>
              <a:t>.</a:t>
            </a:r>
            <a:r>
              <a:rPr lang="he-IL" b="1">
                <a:solidFill>
                  <a:srgbClr val="009900"/>
                </a:solidFill>
              </a:rPr>
              <a:t> </a:t>
            </a:r>
            <a:r>
              <a:rPr lang="he-IL" sz="2400" b="1">
                <a:solidFill>
                  <a:srgbClr val="009900"/>
                </a:solidFill>
              </a:rPr>
              <a:t>תנאי הסמכה לעגורנאים</a:t>
            </a:r>
          </a:p>
          <a:p>
            <a:pPr algn="r" rtl="1"/>
            <a:endParaRPr lang="he-IL" sz="2400">
              <a:solidFill>
                <a:srgbClr val="009900"/>
              </a:solidFill>
            </a:endParaRPr>
          </a:p>
          <a:p>
            <a:pPr algn="r" rtl="1"/>
            <a:r>
              <a:rPr lang="he-IL" sz="2400" b="1">
                <a:solidFill>
                  <a:srgbClr val="000000"/>
                </a:solidFill>
              </a:rPr>
              <a:t>א</a:t>
            </a:r>
            <a:r>
              <a:rPr lang="en-US" sz="2400" b="1">
                <a:solidFill>
                  <a:srgbClr val="000000"/>
                </a:solidFill>
              </a:rPr>
              <a:t>(</a:t>
            </a:r>
            <a:r>
              <a:rPr lang="he-IL" sz="2400">
                <a:solidFill>
                  <a:srgbClr val="000000"/>
                </a:solidFill>
              </a:rPr>
              <a:t> רשות ההסמכה לא תיתן למבקש הסמכה כעגורנאי, אלא אם כן נוכחה</a:t>
            </a:r>
          </a:p>
          <a:p>
            <a:pPr algn="r" rtl="1"/>
            <a:r>
              <a:rPr lang="he-IL" sz="2400">
                <a:solidFill>
                  <a:srgbClr val="000000"/>
                </a:solidFill>
              </a:rPr>
              <a:t>     לדעת שנתקיימו במבקש כל אלה:</a:t>
            </a:r>
          </a:p>
          <a:p>
            <a:pPr algn="r" rtl="1"/>
            <a:endParaRPr lang="he-IL" sz="2400">
              <a:solidFill>
                <a:srgbClr val="000000"/>
              </a:solidFill>
            </a:endParaRPr>
          </a:p>
          <a:p>
            <a:pPr algn="r" rtl="1"/>
            <a:r>
              <a:rPr lang="he-IL" sz="2400" b="1">
                <a:solidFill>
                  <a:srgbClr val="000000"/>
                </a:solidFill>
              </a:rPr>
              <a:t>א1)</a:t>
            </a:r>
            <a:r>
              <a:rPr lang="he-IL" sz="2400">
                <a:solidFill>
                  <a:srgbClr val="000000"/>
                </a:solidFill>
              </a:rPr>
              <a:t> מלאו לו </a:t>
            </a:r>
            <a:r>
              <a:rPr lang="he-IL" sz="2400" b="1">
                <a:solidFill>
                  <a:schemeClr val="hlink"/>
                </a:solidFill>
              </a:rPr>
              <a:t>18</a:t>
            </a:r>
            <a:r>
              <a:rPr lang="he-IL" sz="2400">
                <a:solidFill>
                  <a:srgbClr val="000000"/>
                </a:solidFill>
              </a:rPr>
              <a:t> שנים.</a:t>
            </a:r>
          </a:p>
          <a:p>
            <a:pPr algn="r" rtl="1"/>
            <a:endParaRPr lang="he-IL" sz="2400">
              <a:solidFill>
                <a:srgbClr val="000000"/>
              </a:solidFill>
            </a:endParaRPr>
          </a:p>
          <a:p>
            <a:pPr algn="r" rtl="1"/>
            <a:r>
              <a:rPr lang="he-IL" sz="2400" b="1">
                <a:solidFill>
                  <a:srgbClr val="000000"/>
                </a:solidFill>
              </a:rPr>
              <a:t>א2)</a:t>
            </a:r>
            <a:r>
              <a:rPr lang="he-IL" sz="2400">
                <a:solidFill>
                  <a:srgbClr val="000000"/>
                </a:solidFill>
              </a:rPr>
              <a:t> </a:t>
            </a:r>
            <a:r>
              <a:rPr lang="he-IL" sz="2400" b="1"/>
              <a:t>עבד שבועיים רצופים, בהדרכתו של עגורנאי מוסמך לעגורן מסוג</a:t>
            </a:r>
          </a:p>
          <a:p>
            <a:pPr algn="r" rtl="1"/>
            <a:r>
              <a:rPr lang="he-IL" sz="2400" b="1"/>
              <a:t>      ודרגת עומס שלהפעלתו הוא מבקש הסמכה</a:t>
            </a:r>
            <a:r>
              <a:rPr lang="he-IL" sz="2400"/>
              <a:t>.</a:t>
            </a:r>
          </a:p>
          <a:p>
            <a:pPr algn="r" rtl="1"/>
            <a:endParaRPr lang="he-IL" sz="2400"/>
          </a:p>
          <a:p>
            <a:pPr algn="r" rtl="1"/>
            <a:r>
              <a:rPr lang="he-IL" sz="2400" b="1">
                <a:solidFill>
                  <a:srgbClr val="000000"/>
                </a:solidFill>
              </a:rPr>
              <a:t>א3)</a:t>
            </a:r>
            <a:r>
              <a:rPr lang="he-IL" sz="2400">
                <a:solidFill>
                  <a:srgbClr val="000000"/>
                </a:solidFill>
              </a:rPr>
              <a:t> הוא נבדק </a:t>
            </a:r>
            <a:r>
              <a:rPr lang="he-IL" sz="2400" b="1">
                <a:solidFill>
                  <a:srgbClr val="F71A03"/>
                </a:solidFill>
              </a:rPr>
              <a:t>בדיקה רפואית</a:t>
            </a:r>
            <a:r>
              <a:rPr lang="he-IL" sz="2400">
                <a:solidFill>
                  <a:srgbClr val="000000"/>
                </a:solidFill>
              </a:rPr>
              <a:t> בידי רופא מורשה תוך 12 החודשים </a:t>
            </a:r>
          </a:p>
          <a:p>
            <a:pPr algn="r" rtl="1"/>
            <a:r>
              <a:rPr lang="he-IL" sz="2400">
                <a:solidFill>
                  <a:srgbClr val="000000"/>
                </a:solidFill>
              </a:rPr>
              <a:t>      שקדמו לתאריך הבקשה, ונמצא מתאים להיות עגורנאי.</a:t>
            </a:r>
          </a:p>
          <a:p>
            <a:pPr algn="r" rtl="1"/>
            <a:endParaRPr lang="en-US" sz="2400">
              <a:solidFill>
                <a:srgbClr val="000000"/>
              </a:solidFill>
            </a:endParaRPr>
          </a:p>
        </p:txBody>
      </p:sp>
      <p:sp>
        <p:nvSpPr>
          <p:cNvPr id="348166" name="AutoShape 6">
            <a:hlinkClick r:id="rId2"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2" action="ppaction://hlinksldjump"/>
              </a:rPr>
              <a:t>תפריט</a:t>
            </a:r>
            <a:r>
              <a:rPr lang="he-IL"/>
              <a:t> </a:t>
            </a:r>
          </a:p>
          <a:p>
            <a:pPr algn="ctr"/>
            <a:r>
              <a:rPr lang="he-IL">
                <a:hlinkClick r:id="rId2" action="ppaction://hlinksldjump"/>
              </a:rPr>
              <a:t>ראשי</a:t>
            </a:r>
            <a:endParaRPr lang="en-US"/>
          </a:p>
        </p:txBody>
      </p:sp>
      <p:sp>
        <p:nvSpPr>
          <p:cNvPr id="348168" name="WordArt 8"/>
          <p:cNvSpPr>
            <a:spLocks noChangeArrowheads="1" noChangeShapeType="1" noTextEdit="1"/>
          </p:cNvSpPr>
          <p:nvPr/>
        </p:nvSpPr>
        <p:spPr bwMode="auto">
          <a:xfrm>
            <a:off x="3492500" y="260350"/>
            <a:ext cx="3841750" cy="720725"/>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הסמכת עגורנאים ואתתים</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4000"/>
                                  </p:stCondLst>
                                  <p:childTnLst>
                                    <p:set>
                                      <p:cBhvr>
                                        <p:cTn id="6" dur="1" fill="hold">
                                          <p:stCondLst>
                                            <p:cond delay="0"/>
                                          </p:stCondLst>
                                        </p:cTn>
                                        <p:tgtEl>
                                          <p:spTgt spid="348163">
                                            <p:txEl>
                                              <p:pRg st="0" end="0"/>
                                            </p:txEl>
                                          </p:spTgt>
                                        </p:tgtEl>
                                        <p:attrNameLst>
                                          <p:attrName>style.visibility</p:attrName>
                                        </p:attrNameLst>
                                      </p:cBhvr>
                                      <p:to>
                                        <p:strVal val="visible"/>
                                      </p:to>
                                    </p:set>
                                    <p:anim calcmode="lin" valueType="num">
                                      <p:cBhvr additive="base">
                                        <p:cTn id="7" dur="500" fill="hold"/>
                                        <p:tgtEl>
                                          <p:spTgt spid="3481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63">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4000"/>
                                  </p:stCondLst>
                                  <p:childTnLst>
                                    <p:set>
                                      <p:cBhvr>
                                        <p:cTn id="10" dur="1" fill="hold">
                                          <p:stCondLst>
                                            <p:cond delay="0"/>
                                          </p:stCondLst>
                                        </p:cTn>
                                        <p:tgtEl>
                                          <p:spTgt spid="348163">
                                            <p:txEl>
                                              <p:pRg st="2" end="2"/>
                                            </p:txEl>
                                          </p:spTgt>
                                        </p:tgtEl>
                                        <p:attrNameLst>
                                          <p:attrName>style.visibility</p:attrName>
                                        </p:attrNameLst>
                                      </p:cBhvr>
                                      <p:to>
                                        <p:strVal val="visible"/>
                                      </p:to>
                                    </p:set>
                                    <p:anim calcmode="lin" valueType="num">
                                      <p:cBhvr additive="base">
                                        <p:cTn id="11" dur="500" fill="hold"/>
                                        <p:tgtEl>
                                          <p:spTgt spid="34816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8163">
                                            <p:txEl>
                                              <p:pRg st="2" end="2"/>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4000"/>
                                  </p:stCondLst>
                                  <p:childTnLst>
                                    <p:set>
                                      <p:cBhvr>
                                        <p:cTn id="14" dur="1" fill="hold">
                                          <p:stCondLst>
                                            <p:cond delay="0"/>
                                          </p:stCondLst>
                                        </p:cTn>
                                        <p:tgtEl>
                                          <p:spTgt spid="348163">
                                            <p:txEl>
                                              <p:pRg st="3" end="3"/>
                                            </p:txEl>
                                          </p:spTgt>
                                        </p:tgtEl>
                                        <p:attrNameLst>
                                          <p:attrName>style.visibility</p:attrName>
                                        </p:attrNameLst>
                                      </p:cBhvr>
                                      <p:to>
                                        <p:strVal val="visible"/>
                                      </p:to>
                                    </p:set>
                                    <p:anim calcmode="lin" valueType="num">
                                      <p:cBhvr additive="base">
                                        <p:cTn id="15" dur="500" fill="hold"/>
                                        <p:tgtEl>
                                          <p:spTgt spid="34816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8163">
                                            <p:txEl>
                                              <p:pRg st="3" end="3"/>
                                            </p:txEl>
                                          </p:spTgt>
                                        </p:tgtEl>
                                        <p:attrNameLst>
                                          <p:attrName>ppt_y</p:attrName>
                                        </p:attrNameLst>
                                      </p:cBhvr>
                                      <p:tavLst>
                                        <p:tav tm="0">
                                          <p:val>
                                            <p:strVal val="1+#ppt_h/2"/>
                                          </p:val>
                                        </p:tav>
                                        <p:tav tm="100000">
                                          <p:val>
                                            <p:strVal val="#ppt_y"/>
                                          </p:val>
                                        </p:tav>
                                      </p:tavLst>
                                    </p:anim>
                                  </p:childTnLst>
                                </p:cTn>
                              </p:par>
                            </p:childTnLst>
                          </p:cTn>
                        </p:par>
                        <p:par>
                          <p:cTn id="17" fill="hold">
                            <p:stCondLst>
                              <p:cond delay="4500"/>
                            </p:stCondLst>
                            <p:childTnLst>
                              <p:par>
                                <p:cTn id="18" presetID="7" presetClass="entr" presetSubtype="4" fill="hold" nodeType="afterEffect">
                                  <p:stCondLst>
                                    <p:cond delay="4000"/>
                                  </p:stCondLst>
                                  <p:childTnLst>
                                    <p:set>
                                      <p:cBhvr>
                                        <p:cTn id="19" dur="1" fill="hold">
                                          <p:stCondLst>
                                            <p:cond delay="0"/>
                                          </p:stCondLst>
                                        </p:cTn>
                                        <p:tgtEl>
                                          <p:spTgt spid="348163">
                                            <p:txEl>
                                              <p:pRg st="5" end="5"/>
                                            </p:txEl>
                                          </p:spTgt>
                                        </p:tgtEl>
                                        <p:attrNameLst>
                                          <p:attrName>style.visibility</p:attrName>
                                        </p:attrNameLst>
                                      </p:cBhvr>
                                      <p:to>
                                        <p:strVal val="visible"/>
                                      </p:to>
                                    </p:set>
                                    <p:anim calcmode="lin" valueType="num">
                                      <p:cBhvr additive="base">
                                        <p:cTn id="20" dur="500" fill="hold"/>
                                        <p:tgtEl>
                                          <p:spTgt spid="348163">
                                            <p:txEl>
                                              <p:pRg st="5" end="5"/>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48163">
                                            <p:txEl>
                                              <p:pRg st="5" end="5"/>
                                            </p:txEl>
                                          </p:spTgt>
                                        </p:tgtEl>
                                        <p:attrNameLst>
                                          <p:attrName>ppt_y</p:attrName>
                                        </p:attrNameLst>
                                      </p:cBhvr>
                                      <p:tavLst>
                                        <p:tav tm="0">
                                          <p:val>
                                            <p:strVal val="1+#ppt_h/2"/>
                                          </p:val>
                                        </p:tav>
                                        <p:tav tm="100000">
                                          <p:val>
                                            <p:strVal val="#ppt_y"/>
                                          </p:val>
                                        </p:tav>
                                      </p:tavLst>
                                    </p:anim>
                                  </p:childTnLst>
                                </p:cTn>
                              </p:par>
                              <p:par>
                                <p:cTn id="22" presetID="7" presetClass="entr" presetSubtype="4" fill="hold" nodeType="withEffect">
                                  <p:stCondLst>
                                    <p:cond delay="4000"/>
                                  </p:stCondLst>
                                  <p:childTnLst>
                                    <p:set>
                                      <p:cBhvr>
                                        <p:cTn id="23" dur="1" fill="hold">
                                          <p:stCondLst>
                                            <p:cond delay="0"/>
                                          </p:stCondLst>
                                        </p:cTn>
                                        <p:tgtEl>
                                          <p:spTgt spid="348163">
                                            <p:txEl>
                                              <p:pRg st="7" end="7"/>
                                            </p:txEl>
                                          </p:spTgt>
                                        </p:tgtEl>
                                        <p:attrNameLst>
                                          <p:attrName>style.visibility</p:attrName>
                                        </p:attrNameLst>
                                      </p:cBhvr>
                                      <p:to>
                                        <p:strVal val="visible"/>
                                      </p:to>
                                    </p:set>
                                    <p:anim calcmode="lin" valueType="num">
                                      <p:cBhvr additive="base">
                                        <p:cTn id="24" dur="500" fill="hold"/>
                                        <p:tgtEl>
                                          <p:spTgt spid="348163">
                                            <p:txEl>
                                              <p:pRg st="7" end="7"/>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48163">
                                            <p:txEl>
                                              <p:pRg st="7" end="7"/>
                                            </p:txEl>
                                          </p:spTgt>
                                        </p:tgtEl>
                                        <p:attrNameLst>
                                          <p:attrName>ppt_y</p:attrName>
                                        </p:attrNameLst>
                                      </p:cBhvr>
                                      <p:tavLst>
                                        <p:tav tm="0">
                                          <p:val>
                                            <p:strVal val="1+#ppt_h/2"/>
                                          </p:val>
                                        </p:tav>
                                        <p:tav tm="100000">
                                          <p:val>
                                            <p:strVal val="#ppt_y"/>
                                          </p:val>
                                        </p:tav>
                                      </p:tavLst>
                                    </p:anim>
                                  </p:childTnLst>
                                </p:cTn>
                              </p:par>
                              <p:par>
                                <p:cTn id="26" presetID="7" presetClass="entr" presetSubtype="4" fill="hold" nodeType="withEffect">
                                  <p:stCondLst>
                                    <p:cond delay="4000"/>
                                  </p:stCondLst>
                                  <p:childTnLst>
                                    <p:set>
                                      <p:cBhvr>
                                        <p:cTn id="27" dur="1" fill="hold">
                                          <p:stCondLst>
                                            <p:cond delay="0"/>
                                          </p:stCondLst>
                                        </p:cTn>
                                        <p:tgtEl>
                                          <p:spTgt spid="348163">
                                            <p:txEl>
                                              <p:pRg st="8" end="8"/>
                                            </p:txEl>
                                          </p:spTgt>
                                        </p:tgtEl>
                                        <p:attrNameLst>
                                          <p:attrName>style.visibility</p:attrName>
                                        </p:attrNameLst>
                                      </p:cBhvr>
                                      <p:to>
                                        <p:strVal val="visible"/>
                                      </p:to>
                                    </p:set>
                                    <p:anim calcmode="lin" valueType="num">
                                      <p:cBhvr additive="base">
                                        <p:cTn id="28" dur="500" fill="hold"/>
                                        <p:tgtEl>
                                          <p:spTgt spid="348163">
                                            <p:txEl>
                                              <p:pRg st="8" end="8"/>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48163">
                                            <p:txEl>
                                              <p:pRg st="8" end="8"/>
                                            </p:txEl>
                                          </p:spTgt>
                                        </p:tgtEl>
                                        <p:attrNameLst>
                                          <p:attrName>ppt_y</p:attrName>
                                        </p:attrNameLst>
                                      </p:cBhvr>
                                      <p:tavLst>
                                        <p:tav tm="0">
                                          <p:val>
                                            <p:strVal val="1+#ppt_h/2"/>
                                          </p:val>
                                        </p:tav>
                                        <p:tav tm="100000">
                                          <p:val>
                                            <p:strVal val="#ppt_y"/>
                                          </p:val>
                                        </p:tav>
                                      </p:tavLst>
                                    </p:anim>
                                  </p:childTnLst>
                                </p:cTn>
                              </p:par>
                            </p:childTnLst>
                          </p:cTn>
                        </p:par>
                        <p:par>
                          <p:cTn id="30" fill="hold">
                            <p:stCondLst>
                              <p:cond delay="9000"/>
                            </p:stCondLst>
                            <p:childTnLst>
                              <p:par>
                                <p:cTn id="31" presetID="7" presetClass="entr" presetSubtype="4" fill="hold" nodeType="afterEffect">
                                  <p:stCondLst>
                                    <p:cond delay="4000"/>
                                  </p:stCondLst>
                                  <p:childTnLst>
                                    <p:set>
                                      <p:cBhvr>
                                        <p:cTn id="32" dur="1" fill="hold">
                                          <p:stCondLst>
                                            <p:cond delay="0"/>
                                          </p:stCondLst>
                                        </p:cTn>
                                        <p:tgtEl>
                                          <p:spTgt spid="348163">
                                            <p:txEl>
                                              <p:pRg st="10" end="10"/>
                                            </p:txEl>
                                          </p:spTgt>
                                        </p:tgtEl>
                                        <p:attrNameLst>
                                          <p:attrName>style.visibility</p:attrName>
                                        </p:attrNameLst>
                                      </p:cBhvr>
                                      <p:to>
                                        <p:strVal val="visible"/>
                                      </p:to>
                                    </p:set>
                                    <p:anim calcmode="lin" valueType="num">
                                      <p:cBhvr additive="base">
                                        <p:cTn id="33" dur="500" fill="hold"/>
                                        <p:tgtEl>
                                          <p:spTgt spid="34816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48163">
                                            <p:txEl>
                                              <p:pRg st="10" end="10"/>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3500"/>
                            </p:stCondLst>
                            <p:childTnLst>
                              <p:par>
                                <p:cTn id="36" presetID="7" presetClass="entr" presetSubtype="4" fill="hold" nodeType="afterEffect">
                                  <p:stCondLst>
                                    <p:cond delay="4000"/>
                                  </p:stCondLst>
                                  <p:childTnLst>
                                    <p:set>
                                      <p:cBhvr>
                                        <p:cTn id="37" dur="1" fill="hold">
                                          <p:stCondLst>
                                            <p:cond delay="0"/>
                                          </p:stCondLst>
                                        </p:cTn>
                                        <p:tgtEl>
                                          <p:spTgt spid="348163">
                                            <p:txEl>
                                              <p:pRg st="11" end="11"/>
                                            </p:txEl>
                                          </p:spTgt>
                                        </p:tgtEl>
                                        <p:attrNameLst>
                                          <p:attrName>style.visibility</p:attrName>
                                        </p:attrNameLst>
                                      </p:cBhvr>
                                      <p:to>
                                        <p:strVal val="visible"/>
                                      </p:to>
                                    </p:set>
                                    <p:anim calcmode="lin" valueType="num">
                                      <p:cBhvr additive="base">
                                        <p:cTn id="38" dur="500" fill="hold"/>
                                        <p:tgtEl>
                                          <p:spTgt spid="348163">
                                            <p:txEl>
                                              <p:pRg st="11" end="1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48163">
                                            <p:txEl>
                                              <p:pRg st="11" end="11"/>
                                            </p:txEl>
                                          </p:spTgt>
                                        </p:tgtEl>
                                        <p:attrNameLst>
                                          <p:attrName>ppt_y</p:attrName>
                                        </p:attrNameLst>
                                      </p:cBhvr>
                                      <p:tavLst>
                                        <p:tav tm="0">
                                          <p:val>
                                            <p:strVal val="1+#ppt_h/2"/>
                                          </p:val>
                                        </p:tav>
                                        <p:tav tm="100000">
                                          <p:val>
                                            <p:strVal val="#ppt_y"/>
                                          </p:val>
                                        </p:tav>
                                      </p:tavLst>
                                    </p:anim>
                                  </p:childTnLst>
                                </p:cTn>
                              </p:par>
                              <p:par>
                                <p:cTn id="40" presetID="1" presetClass="entr" presetSubtype="0" fill="hold" nodeType="withEffect">
                                  <p:stCondLst>
                                    <p:cond delay="0"/>
                                  </p:stCondLst>
                                  <p:childTnLst>
                                    <p:set>
                                      <p:cBhvr>
                                        <p:cTn id="41" dur="1" fill="hold">
                                          <p:stCondLst>
                                            <p:cond delay="0"/>
                                          </p:stCondLst>
                                        </p:cTn>
                                        <p:tgtEl>
                                          <p:spTgt spid="348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ext Box 2"/>
          <p:cNvSpPr txBox="1">
            <a:spLocks noChangeArrowheads="1"/>
          </p:cNvSpPr>
          <p:nvPr/>
        </p:nvSpPr>
        <p:spPr bwMode="auto">
          <a:xfrm>
            <a:off x="0" y="1557338"/>
            <a:ext cx="9036050" cy="4838700"/>
          </a:xfrm>
          <a:prstGeom prst="rect">
            <a:avLst/>
          </a:prstGeom>
          <a:noFill/>
          <a:ln w="9525">
            <a:noFill/>
            <a:miter lim="800000"/>
            <a:headEnd/>
            <a:tailEnd/>
          </a:ln>
          <a:effectLst/>
        </p:spPr>
        <p:txBody>
          <a:bodyPr>
            <a:spAutoFit/>
          </a:bodyPr>
          <a:lstStyle/>
          <a:p>
            <a:pPr marL="342900" indent="-342900" algn="r" rtl="1"/>
            <a:r>
              <a:rPr lang="he-IL" sz="2400" b="1">
                <a:solidFill>
                  <a:srgbClr val="009900"/>
                </a:solidFill>
              </a:rPr>
              <a:t>7. תנאי הסמכה לעגורנאים (המשך)</a:t>
            </a:r>
          </a:p>
          <a:p>
            <a:pPr marL="342900" indent="-342900" algn="r" rtl="1"/>
            <a:endParaRPr lang="he-IL" sz="2400">
              <a:solidFill>
                <a:srgbClr val="009900"/>
              </a:solidFill>
            </a:endParaRPr>
          </a:p>
          <a:p>
            <a:pPr marL="342900" indent="-342900" algn="r" rtl="1"/>
            <a:r>
              <a:rPr lang="he-IL" sz="2400" b="1"/>
              <a:t>    א4)</a:t>
            </a:r>
            <a:r>
              <a:rPr lang="he-IL" sz="2400"/>
              <a:t> </a:t>
            </a:r>
            <a:r>
              <a:rPr lang="he-IL" sz="2400" b="1"/>
              <a:t>עמד בהצלחה במבחן עיוני ומעשי מוכר בידי מפקח העבודה </a:t>
            </a:r>
          </a:p>
          <a:p>
            <a:pPr marL="342900" indent="-342900" algn="r" rtl="1"/>
            <a:r>
              <a:rPr lang="he-IL" sz="2400" b="1"/>
              <a:t>           הראשי. </a:t>
            </a:r>
          </a:p>
          <a:p>
            <a:pPr marL="342900" indent="-342900" algn="r" rtl="1"/>
            <a:r>
              <a:rPr lang="he-IL" sz="2400">
                <a:solidFill>
                  <a:srgbClr val="000000"/>
                </a:solidFill>
              </a:rPr>
              <a:t>          המבחן ייערך בידי בוחן שימנה מפקח העבודה הראשי.</a:t>
            </a:r>
          </a:p>
          <a:p>
            <a:pPr marL="342900" indent="-342900" algn="r" rtl="1"/>
            <a:endParaRPr lang="he-IL" sz="2400">
              <a:solidFill>
                <a:srgbClr val="000000"/>
              </a:solidFill>
            </a:endParaRPr>
          </a:p>
          <a:p>
            <a:pPr marL="342900" indent="-342900" algn="r" rtl="1"/>
            <a:r>
              <a:rPr lang="he-IL" sz="2400" b="1">
                <a:solidFill>
                  <a:srgbClr val="000000"/>
                </a:solidFill>
              </a:rPr>
              <a:t> ב)</a:t>
            </a:r>
            <a:r>
              <a:rPr lang="he-IL" sz="2400">
                <a:solidFill>
                  <a:srgbClr val="000000"/>
                </a:solidFill>
              </a:rPr>
              <a:t> רשאי להיבחן – </a:t>
            </a:r>
          </a:p>
          <a:p>
            <a:pPr marL="342900" indent="-342900" algn="r" rtl="1"/>
            <a:r>
              <a:rPr lang="he-IL" sz="2400" b="1">
                <a:solidFill>
                  <a:srgbClr val="000000"/>
                </a:solidFill>
              </a:rPr>
              <a:t>    ב1)</a:t>
            </a:r>
            <a:r>
              <a:rPr lang="he-IL" sz="2400">
                <a:solidFill>
                  <a:srgbClr val="000000"/>
                </a:solidFill>
              </a:rPr>
              <a:t>  בעל תעודה המעידה על </a:t>
            </a:r>
            <a:r>
              <a:rPr lang="he-IL" sz="2400" b="1"/>
              <a:t>סיום קורס להכשרת עגורנאים</a:t>
            </a:r>
            <a:r>
              <a:rPr lang="he-IL" sz="2400">
                <a:solidFill>
                  <a:srgbClr val="000000"/>
                </a:solidFill>
              </a:rPr>
              <a:t> המוכר בידי  </a:t>
            </a:r>
          </a:p>
          <a:p>
            <a:pPr marL="342900" indent="-342900" algn="r" rtl="1"/>
            <a:r>
              <a:rPr lang="he-IL" sz="2400">
                <a:solidFill>
                  <a:srgbClr val="000000"/>
                </a:solidFill>
              </a:rPr>
              <a:t>            מפקח העבודה הראשי .</a:t>
            </a:r>
          </a:p>
          <a:p>
            <a:pPr marL="342900" indent="-342900" algn="r" rtl="1"/>
            <a:endParaRPr lang="he-IL" sz="2400">
              <a:solidFill>
                <a:srgbClr val="000000"/>
              </a:solidFill>
            </a:endParaRPr>
          </a:p>
          <a:p>
            <a:pPr marL="342900" indent="-342900" algn="r" rtl="1"/>
            <a:r>
              <a:rPr lang="he-IL" sz="2400" b="1">
                <a:solidFill>
                  <a:srgbClr val="000000"/>
                </a:solidFill>
              </a:rPr>
              <a:t>    ב2) </a:t>
            </a:r>
            <a:r>
              <a:rPr lang="he-IL" sz="2400">
                <a:solidFill>
                  <a:srgbClr val="000000"/>
                </a:solidFill>
              </a:rPr>
              <a:t> אדם אשר הוכיח לשביעות רצונו של מפקח העבודה האזורי, שהוא עבד כעגורנאי כאמור בתקנות 5 או 8 ושהוא בקי בהפעלת עגורן מהסוג ודרגת העומס שלגביו הוא מבקש הסמכה.</a:t>
            </a:r>
            <a:endParaRPr lang="en-US" sz="2400">
              <a:solidFill>
                <a:srgbClr val="000000"/>
              </a:solidFill>
            </a:endParaRPr>
          </a:p>
        </p:txBody>
      </p:sp>
      <p:sp>
        <p:nvSpPr>
          <p:cNvPr id="349190" name="AutoShape 6">
            <a:hlinkClick r:id="rId2"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2" action="ppaction://hlinksldjump"/>
              </a:rPr>
              <a:t>תפריט</a:t>
            </a:r>
            <a:r>
              <a:rPr lang="he-IL"/>
              <a:t> </a:t>
            </a:r>
          </a:p>
          <a:p>
            <a:pPr algn="ctr"/>
            <a:r>
              <a:rPr lang="he-IL">
                <a:hlinkClick r:id="rId2" action="ppaction://hlinksldjump"/>
              </a:rPr>
              <a:t>ראשי</a:t>
            </a:r>
            <a:endParaRPr lang="en-US"/>
          </a:p>
        </p:txBody>
      </p:sp>
      <p:sp>
        <p:nvSpPr>
          <p:cNvPr id="349193" name="WordArt 9"/>
          <p:cNvSpPr>
            <a:spLocks noChangeArrowheads="1" noChangeShapeType="1" noTextEdit="1"/>
          </p:cNvSpPr>
          <p:nvPr/>
        </p:nvSpPr>
        <p:spPr bwMode="auto">
          <a:xfrm>
            <a:off x="3492500" y="260350"/>
            <a:ext cx="3841750" cy="720725"/>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הסמכת עגורנאים ואתתים</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349186">
                                            <p:txEl>
                                              <p:pRg st="0" end="0"/>
                                            </p:txEl>
                                          </p:spTgt>
                                        </p:tgtEl>
                                        <p:attrNameLst>
                                          <p:attrName>style.visibility</p:attrName>
                                        </p:attrNameLst>
                                      </p:cBhvr>
                                      <p:to>
                                        <p:strVal val="visible"/>
                                      </p:to>
                                    </p:set>
                                    <p:anim calcmode="lin" valueType="num">
                                      <p:cBhvr additive="base">
                                        <p:cTn id="7" dur="500" fill="hold"/>
                                        <p:tgtEl>
                                          <p:spTgt spid="3491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9186">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349186">
                                            <p:txEl>
                                              <p:pRg st="2" end="2"/>
                                            </p:txEl>
                                          </p:spTgt>
                                        </p:tgtEl>
                                        <p:attrNameLst>
                                          <p:attrName>style.visibility</p:attrName>
                                        </p:attrNameLst>
                                      </p:cBhvr>
                                      <p:to>
                                        <p:strVal val="visible"/>
                                      </p:to>
                                    </p:set>
                                    <p:anim calcmode="lin" valueType="num">
                                      <p:cBhvr additive="base">
                                        <p:cTn id="11" dur="500" fill="hold"/>
                                        <p:tgtEl>
                                          <p:spTgt spid="34918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9186">
                                            <p:txEl>
                                              <p:pRg st="2" end="2"/>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349186">
                                            <p:txEl>
                                              <p:pRg st="3" end="3"/>
                                            </p:txEl>
                                          </p:spTgt>
                                        </p:tgtEl>
                                        <p:attrNameLst>
                                          <p:attrName>style.visibility</p:attrName>
                                        </p:attrNameLst>
                                      </p:cBhvr>
                                      <p:to>
                                        <p:strVal val="visible"/>
                                      </p:to>
                                    </p:set>
                                    <p:anim calcmode="lin" valueType="num">
                                      <p:cBhvr additive="base">
                                        <p:cTn id="15" dur="500" fill="hold"/>
                                        <p:tgtEl>
                                          <p:spTgt spid="34918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9186">
                                            <p:txEl>
                                              <p:pRg st="3" end="3"/>
                                            </p:txEl>
                                          </p:spTgt>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349186">
                                            <p:txEl>
                                              <p:pRg st="4" end="4"/>
                                            </p:txEl>
                                          </p:spTgt>
                                        </p:tgtEl>
                                        <p:attrNameLst>
                                          <p:attrName>style.visibility</p:attrName>
                                        </p:attrNameLst>
                                      </p:cBhvr>
                                      <p:to>
                                        <p:strVal val="visible"/>
                                      </p:to>
                                    </p:set>
                                    <p:anim calcmode="lin" valueType="num">
                                      <p:cBhvr additive="base">
                                        <p:cTn id="19" dur="500" fill="hold"/>
                                        <p:tgtEl>
                                          <p:spTgt spid="34918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9186">
                                            <p:txEl>
                                              <p:pRg st="4" end="4"/>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7" presetClass="entr" presetSubtype="4" fill="hold" nodeType="afterEffect">
                                  <p:stCondLst>
                                    <p:cond delay="4000"/>
                                  </p:stCondLst>
                                  <p:childTnLst>
                                    <p:set>
                                      <p:cBhvr>
                                        <p:cTn id="23" dur="1" fill="hold">
                                          <p:stCondLst>
                                            <p:cond delay="0"/>
                                          </p:stCondLst>
                                        </p:cTn>
                                        <p:tgtEl>
                                          <p:spTgt spid="349186">
                                            <p:txEl>
                                              <p:pRg st="6" end="6"/>
                                            </p:txEl>
                                          </p:spTgt>
                                        </p:tgtEl>
                                        <p:attrNameLst>
                                          <p:attrName>style.visibility</p:attrName>
                                        </p:attrNameLst>
                                      </p:cBhvr>
                                      <p:to>
                                        <p:strVal val="visible"/>
                                      </p:to>
                                    </p:set>
                                    <p:anim calcmode="lin" valueType="num">
                                      <p:cBhvr additive="base">
                                        <p:cTn id="24" dur="500" fill="hold"/>
                                        <p:tgtEl>
                                          <p:spTgt spid="349186">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49186">
                                            <p:txEl>
                                              <p:pRg st="6" end="6"/>
                                            </p:txEl>
                                          </p:spTgt>
                                        </p:tgtEl>
                                        <p:attrNameLst>
                                          <p:attrName>ppt_y</p:attrName>
                                        </p:attrNameLst>
                                      </p:cBhvr>
                                      <p:tavLst>
                                        <p:tav tm="0">
                                          <p:val>
                                            <p:strVal val="1+#ppt_h/2"/>
                                          </p:val>
                                        </p:tav>
                                        <p:tav tm="100000">
                                          <p:val>
                                            <p:strVal val="#ppt_y"/>
                                          </p:val>
                                        </p:tav>
                                      </p:tavLst>
                                    </p:anim>
                                  </p:childTnLst>
                                </p:cTn>
                              </p:par>
                              <p:par>
                                <p:cTn id="26" presetID="7" presetClass="entr" presetSubtype="4" fill="hold" nodeType="withEffect">
                                  <p:stCondLst>
                                    <p:cond delay="4000"/>
                                  </p:stCondLst>
                                  <p:childTnLst>
                                    <p:set>
                                      <p:cBhvr>
                                        <p:cTn id="27" dur="1" fill="hold">
                                          <p:stCondLst>
                                            <p:cond delay="0"/>
                                          </p:stCondLst>
                                        </p:cTn>
                                        <p:tgtEl>
                                          <p:spTgt spid="349186">
                                            <p:txEl>
                                              <p:pRg st="7" end="7"/>
                                            </p:txEl>
                                          </p:spTgt>
                                        </p:tgtEl>
                                        <p:attrNameLst>
                                          <p:attrName>style.visibility</p:attrName>
                                        </p:attrNameLst>
                                      </p:cBhvr>
                                      <p:to>
                                        <p:strVal val="visible"/>
                                      </p:to>
                                    </p:set>
                                    <p:anim calcmode="lin" valueType="num">
                                      <p:cBhvr additive="base">
                                        <p:cTn id="28" dur="500" fill="hold"/>
                                        <p:tgtEl>
                                          <p:spTgt spid="349186">
                                            <p:txEl>
                                              <p:pRg st="7" end="7"/>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49186">
                                            <p:txEl>
                                              <p:pRg st="7" end="7"/>
                                            </p:txEl>
                                          </p:spTgt>
                                        </p:tgtEl>
                                        <p:attrNameLst>
                                          <p:attrName>ppt_y</p:attrName>
                                        </p:attrNameLst>
                                      </p:cBhvr>
                                      <p:tavLst>
                                        <p:tav tm="0">
                                          <p:val>
                                            <p:strVal val="1+#ppt_h/2"/>
                                          </p:val>
                                        </p:tav>
                                        <p:tav tm="100000">
                                          <p:val>
                                            <p:strVal val="#ppt_y"/>
                                          </p:val>
                                        </p:tav>
                                      </p:tavLst>
                                    </p:anim>
                                  </p:childTnLst>
                                </p:cTn>
                              </p:par>
                              <p:par>
                                <p:cTn id="30" presetID="7" presetClass="entr" presetSubtype="4" fill="hold" nodeType="withEffect">
                                  <p:stCondLst>
                                    <p:cond delay="4000"/>
                                  </p:stCondLst>
                                  <p:childTnLst>
                                    <p:set>
                                      <p:cBhvr>
                                        <p:cTn id="31" dur="1" fill="hold">
                                          <p:stCondLst>
                                            <p:cond delay="0"/>
                                          </p:stCondLst>
                                        </p:cTn>
                                        <p:tgtEl>
                                          <p:spTgt spid="349186">
                                            <p:txEl>
                                              <p:pRg st="8" end="8"/>
                                            </p:txEl>
                                          </p:spTgt>
                                        </p:tgtEl>
                                        <p:attrNameLst>
                                          <p:attrName>style.visibility</p:attrName>
                                        </p:attrNameLst>
                                      </p:cBhvr>
                                      <p:to>
                                        <p:strVal val="visible"/>
                                      </p:to>
                                    </p:set>
                                    <p:anim calcmode="lin" valueType="num">
                                      <p:cBhvr additive="base">
                                        <p:cTn id="32" dur="500" fill="hold"/>
                                        <p:tgtEl>
                                          <p:spTgt spid="349186">
                                            <p:txEl>
                                              <p:pRg st="8" end="8"/>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49186">
                                            <p:txEl>
                                              <p:pRg st="8" end="8"/>
                                            </p:txEl>
                                          </p:spTgt>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7" presetClass="entr" presetSubtype="4" fill="hold" nodeType="afterEffect">
                                  <p:stCondLst>
                                    <p:cond delay="4000"/>
                                  </p:stCondLst>
                                  <p:childTnLst>
                                    <p:set>
                                      <p:cBhvr>
                                        <p:cTn id="36" dur="1" fill="hold">
                                          <p:stCondLst>
                                            <p:cond delay="0"/>
                                          </p:stCondLst>
                                        </p:cTn>
                                        <p:tgtEl>
                                          <p:spTgt spid="349186">
                                            <p:txEl>
                                              <p:pRg st="10" end="10"/>
                                            </p:txEl>
                                          </p:spTgt>
                                        </p:tgtEl>
                                        <p:attrNameLst>
                                          <p:attrName>style.visibility</p:attrName>
                                        </p:attrNameLst>
                                      </p:cBhvr>
                                      <p:to>
                                        <p:strVal val="visible"/>
                                      </p:to>
                                    </p:set>
                                    <p:anim calcmode="lin" valueType="num">
                                      <p:cBhvr additive="base">
                                        <p:cTn id="37" dur="500" fill="hold"/>
                                        <p:tgtEl>
                                          <p:spTgt spid="349186">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9186">
                                            <p:txEl>
                                              <p:pRg st="10" end="10"/>
                                            </p:txEl>
                                          </p:spTgt>
                                        </p:tgtEl>
                                        <p:attrNameLst>
                                          <p:attrName>ppt_y</p:attrName>
                                        </p:attrNameLst>
                                      </p:cBhvr>
                                      <p:tavLst>
                                        <p:tav tm="0">
                                          <p:val>
                                            <p:strVal val="1+#ppt_h/2"/>
                                          </p:val>
                                        </p:tav>
                                        <p:tav tm="100000">
                                          <p:val>
                                            <p:strVal val="#ppt_y"/>
                                          </p:val>
                                        </p:tav>
                                      </p:tavLst>
                                    </p:anim>
                                  </p:childTnLst>
                                </p:cTn>
                              </p:par>
                              <p:par>
                                <p:cTn id="39" presetID="1" presetClass="entr" presetSubtype="0" fill="hold" nodeType="withEffect">
                                  <p:stCondLst>
                                    <p:cond delay="0"/>
                                  </p:stCondLst>
                                  <p:childTnLst>
                                    <p:set>
                                      <p:cBhvr>
                                        <p:cTn id="40" dur="1" fill="hold">
                                          <p:stCondLst>
                                            <p:cond delay="0"/>
                                          </p:stCondLst>
                                        </p:cTn>
                                        <p:tgtEl>
                                          <p:spTgt spid="349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ext Box 2"/>
          <p:cNvSpPr txBox="1">
            <a:spLocks noChangeArrowheads="1"/>
          </p:cNvSpPr>
          <p:nvPr/>
        </p:nvSpPr>
        <p:spPr bwMode="auto">
          <a:xfrm>
            <a:off x="468313" y="2133600"/>
            <a:ext cx="8280400" cy="3013075"/>
          </a:xfrm>
          <a:prstGeom prst="rect">
            <a:avLst/>
          </a:prstGeom>
          <a:noFill/>
          <a:ln w="9525">
            <a:noFill/>
            <a:miter lim="800000"/>
            <a:headEnd/>
            <a:tailEnd/>
          </a:ln>
          <a:effectLst/>
        </p:spPr>
        <p:txBody>
          <a:bodyPr>
            <a:spAutoFit/>
          </a:bodyPr>
          <a:lstStyle/>
          <a:p>
            <a:pPr marL="342900" indent="-342900" algn="r" rtl="1"/>
            <a:r>
              <a:rPr lang="he-IL" sz="2400">
                <a:solidFill>
                  <a:srgbClr val="000000"/>
                </a:solidFill>
              </a:rPr>
              <a:t> </a:t>
            </a:r>
            <a:r>
              <a:rPr lang="he-IL" sz="2400" b="1">
                <a:solidFill>
                  <a:srgbClr val="009900"/>
                </a:solidFill>
              </a:rPr>
              <a:t>8. הסדר הבדיקות הרפואיות</a:t>
            </a:r>
            <a:endParaRPr lang="he-IL" sz="2400">
              <a:solidFill>
                <a:srgbClr val="009900"/>
              </a:solidFill>
            </a:endParaRPr>
          </a:p>
          <a:p>
            <a:pPr marL="342900" indent="-342900" algn="r" rtl="1"/>
            <a:r>
              <a:rPr lang="he-IL" sz="2400">
                <a:solidFill>
                  <a:srgbClr val="000000"/>
                </a:solidFill>
              </a:rPr>
              <a:t>    בעל הסמכה כעגורנאי מהסוגים ג' ו-ד' או כאתת יצהיר בפני רשות ההסמכה, אחת לשנתיים, על העדר שינויים במצב בריאותו לפי הנוסח שבתוספת הרביעית.</a:t>
            </a:r>
          </a:p>
          <a:p>
            <a:pPr marL="342900" indent="-342900" algn="r" rtl="1"/>
            <a:endParaRPr lang="he-IL" sz="2400" b="1">
              <a:solidFill>
                <a:srgbClr val="000000"/>
              </a:solidFill>
            </a:endParaRPr>
          </a:p>
          <a:p>
            <a:pPr marL="342900" indent="-342900" algn="r" rtl="1"/>
            <a:r>
              <a:rPr lang="he-IL" sz="2400" b="1">
                <a:solidFill>
                  <a:srgbClr val="009900"/>
                </a:solidFill>
              </a:rPr>
              <a:t>9. תעודת הסמכה</a:t>
            </a:r>
            <a:endParaRPr lang="he-IL" sz="2400">
              <a:solidFill>
                <a:srgbClr val="009900"/>
              </a:solidFill>
            </a:endParaRPr>
          </a:p>
          <a:p>
            <a:pPr marL="342900" indent="-342900" algn="r" rtl="1"/>
            <a:r>
              <a:rPr lang="he-IL" sz="2400">
                <a:solidFill>
                  <a:srgbClr val="000000"/>
                </a:solidFill>
              </a:rPr>
              <a:t>    מי שהוסמך כעגורנאי או כאתת תיתן לו רשות ההסמכה תעודה על כך (להלן- תעודת הסמכה).</a:t>
            </a:r>
            <a:endParaRPr lang="en-US" sz="2400">
              <a:solidFill>
                <a:srgbClr val="000000"/>
              </a:solidFill>
            </a:endParaRPr>
          </a:p>
        </p:txBody>
      </p:sp>
      <p:sp>
        <p:nvSpPr>
          <p:cNvPr id="350214" name="AutoShape 6">
            <a:hlinkClick r:id="rId2" action="ppaction://hlinksldjump"/>
          </p:cNvPr>
          <p:cNvSpPr>
            <a:spLocks noChangeArrowheads="1"/>
          </p:cNvSpPr>
          <p:nvPr/>
        </p:nvSpPr>
        <p:spPr bwMode="auto">
          <a:xfrm>
            <a:off x="180975" y="6192838"/>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2" action="ppaction://hlinksldjump"/>
              </a:rPr>
              <a:t>תפריט</a:t>
            </a:r>
            <a:r>
              <a:rPr lang="he-IL"/>
              <a:t> </a:t>
            </a:r>
          </a:p>
          <a:p>
            <a:pPr algn="ctr"/>
            <a:r>
              <a:rPr lang="he-IL">
                <a:hlinkClick r:id="rId2" action="ppaction://hlinksldjump"/>
              </a:rPr>
              <a:t>ראשי</a:t>
            </a:r>
            <a:endParaRPr lang="en-US"/>
          </a:p>
        </p:txBody>
      </p:sp>
      <p:sp>
        <p:nvSpPr>
          <p:cNvPr id="350216" name="WordArt 8"/>
          <p:cNvSpPr>
            <a:spLocks noChangeArrowheads="1" noChangeShapeType="1" noTextEdit="1"/>
          </p:cNvSpPr>
          <p:nvPr/>
        </p:nvSpPr>
        <p:spPr bwMode="auto">
          <a:xfrm>
            <a:off x="3492500" y="620713"/>
            <a:ext cx="3841750" cy="720725"/>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הסמכת עגורנאים ואתתים</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350210">
                                            <p:txEl>
                                              <p:pRg st="0" end="0"/>
                                            </p:txEl>
                                          </p:spTgt>
                                        </p:tgtEl>
                                        <p:attrNameLst>
                                          <p:attrName>style.visibility</p:attrName>
                                        </p:attrNameLst>
                                      </p:cBhvr>
                                      <p:to>
                                        <p:strVal val="visible"/>
                                      </p:to>
                                    </p:set>
                                    <p:anim calcmode="lin" valueType="num">
                                      <p:cBhvr additive="base">
                                        <p:cTn id="7" dur="500" fill="hold"/>
                                        <p:tgtEl>
                                          <p:spTgt spid="3502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0210">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350210">
                                            <p:txEl>
                                              <p:pRg st="1" end="1"/>
                                            </p:txEl>
                                          </p:spTgt>
                                        </p:tgtEl>
                                        <p:attrNameLst>
                                          <p:attrName>style.visibility</p:attrName>
                                        </p:attrNameLst>
                                      </p:cBhvr>
                                      <p:to>
                                        <p:strVal val="visible"/>
                                      </p:to>
                                    </p:set>
                                    <p:anim calcmode="lin" valueType="num">
                                      <p:cBhvr additive="base">
                                        <p:cTn id="11" dur="500" fill="hold"/>
                                        <p:tgtEl>
                                          <p:spTgt spid="3502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0210">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7" presetClass="entr" presetSubtype="4" fill="hold" nodeType="afterEffect">
                                  <p:stCondLst>
                                    <p:cond delay="4000"/>
                                  </p:stCondLst>
                                  <p:childTnLst>
                                    <p:set>
                                      <p:cBhvr>
                                        <p:cTn id="15" dur="1" fill="hold">
                                          <p:stCondLst>
                                            <p:cond delay="0"/>
                                          </p:stCondLst>
                                        </p:cTn>
                                        <p:tgtEl>
                                          <p:spTgt spid="350210">
                                            <p:txEl>
                                              <p:pRg st="3" end="3"/>
                                            </p:txEl>
                                          </p:spTgt>
                                        </p:tgtEl>
                                        <p:attrNameLst>
                                          <p:attrName>style.visibility</p:attrName>
                                        </p:attrNameLst>
                                      </p:cBhvr>
                                      <p:to>
                                        <p:strVal val="visible"/>
                                      </p:to>
                                    </p:set>
                                    <p:anim calcmode="lin" valueType="num">
                                      <p:cBhvr additive="base">
                                        <p:cTn id="16" dur="500" fill="hold"/>
                                        <p:tgtEl>
                                          <p:spTgt spid="350210">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50210">
                                            <p:txEl>
                                              <p:pRg st="3" end="3"/>
                                            </p:txEl>
                                          </p:spTgt>
                                        </p:tgtEl>
                                        <p:attrNameLst>
                                          <p:attrName>ppt_y</p:attrName>
                                        </p:attrNameLst>
                                      </p:cBhvr>
                                      <p:tavLst>
                                        <p:tav tm="0">
                                          <p:val>
                                            <p:strVal val="1+#ppt_h/2"/>
                                          </p:val>
                                        </p:tav>
                                        <p:tav tm="100000">
                                          <p:val>
                                            <p:strVal val="#ppt_y"/>
                                          </p:val>
                                        </p:tav>
                                      </p:tavLst>
                                    </p:anim>
                                  </p:childTnLst>
                                </p:cTn>
                              </p:par>
                              <p:par>
                                <p:cTn id="18" presetID="7" presetClass="entr" presetSubtype="4" fill="hold" nodeType="withEffect">
                                  <p:stCondLst>
                                    <p:cond delay="4000"/>
                                  </p:stCondLst>
                                  <p:childTnLst>
                                    <p:set>
                                      <p:cBhvr>
                                        <p:cTn id="19" dur="1" fill="hold">
                                          <p:stCondLst>
                                            <p:cond delay="0"/>
                                          </p:stCondLst>
                                        </p:cTn>
                                        <p:tgtEl>
                                          <p:spTgt spid="350210">
                                            <p:txEl>
                                              <p:pRg st="4" end="4"/>
                                            </p:txEl>
                                          </p:spTgt>
                                        </p:tgtEl>
                                        <p:attrNameLst>
                                          <p:attrName>style.visibility</p:attrName>
                                        </p:attrNameLst>
                                      </p:cBhvr>
                                      <p:to>
                                        <p:strVal val="visible"/>
                                      </p:to>
                                    </p:set>
                                    <p:anim calcmode="lin" valueType="num">
                                      <p:cBhvr additive="base">
                                        <p:cTn id="20" dur="500" fill="hold"/>
                                        <p:tgtEl>
                                          <p:spTgt spid="350210">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50210">
                                            <p:txEl>
                                              <p:pRg st="4" end="4"/>
                                            </p:txEl>
                                          </p:spTgt>
                                        </p:tgtEl>
                                        <p:attrNameLst>
                                          <p:attrName>ppt_y</p:attrName>
                                        </p:attrNameLst>
                                      </p:cBhvr>
                                      <p:tavLst>
                                        <p:tav tm="0">
                                          <p:val>
                                            <p:strVal val="1+#ppt_h/2"/>
                                          </p:val>
                                        </p:tav>
                                        <p:tav tm="100000">
                                          <p:val>
                                            <p:strVal val="#ppt_y"/>
                                          </p:val>
                                        </p:tav>
                                      </p:tavLst>
                                    </p:anim>
                                  </p:childTnLst>
                                </p:cTn>
                              </p:par>
                              <p:par>
                                <p:cTn id="22" presetID="1" presetClass="entr" presetSubtype="0" fill="hold" nodeType="withEffect">
                                  <p:stCondLst>
                                    <p:cond delay="0"/>
                                  </p:stCondLst>
                                  <p:childTnLst>
                                    <p:set>
                                      <p:cBhvr>
                                        <p:cTn id="23" dur="1" fill="hold">
                                          <p:stCondLst>
                                            <p:cond delay="0"/>
                                          </p:stCondLst>
                                        </p:cTn>
                                        <p:tgtEl>
                                          <p:spTgt spid="350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Text Box 2"/>
          <p:cNvSpPr txBox="1">
            <a:spLocks noChangeArrowheads="1"/>
          </p:cNvSpPr>
          <p:nvPr/>
        </p:nvSpPr>
        <p:spPr bwMode="auto">
          <a:xfrm>
            <a:off x="396875" y="2133600"/>
            <a:ext cx="8496300" cy="3563938"/>
          </a:xfrm>
          <a:prstGeom prst="rect">
            <a:avLst/>
          </a:prstGeom>
          <a:noFill/>
          <a:ln w="9525">
            <a:noFill/>
            <a:miter lim="800000"/>
            <a:headEnd/>
            <a:tailEnd/>
          </a:ln>
          <a:effectLst/>
        </p:spPr>
        <p:txBody>
          <a:bodyPr>
            <a:spAutoFit/>
          </a:bodyPr>
          <a:lstStyle/>
          <a:p>
            <a:pPr marL="342900" indent="-342900" algn="r" rtl="1"/>
            <a:r>
              <a:rPr lang="he-IL" sz="2800" b="1">
                <a:solidFill>
                  <a:srgbClr val="FF0000"/>
                </a:solidFill>
              </a:rPr>
              <a:t>מפקח עבודה אזורי רשאי  בכל עת לפסול, בהודעה בכתב, לתקופה מוגבלת או ללא הגבלת זמן</a:t>
            </a:r>
          </a:p>
          <a:p>
            <a:pPr marL="342900" indent="-342900" algn="r" rtl="1"/>
            <a:endParaRPr lang="he-IL" sz="2800" b="1">
              <a:solidFill>
                <a:srgbClr val="FF0000"/>
              </a:solidFill>
            </a:endParaRPr>
          </a:p>
          <a:p>
            <a:pPr marL="342900" indent="-342900" algn="r" rtl="1"/>
            <a:r>
              <a:rPr lang="he-IL" sz="2400" b="1">
                <a:solidFill>
                  <a:srgbClr val="000000"/>
                </a:solidFill>
              </a:rPr>
              <a:t>(1 )</a:t>
            </a:r>
            <a:r>
              <a:rPr lang="he-IL" sz="2400">
                <a:solidFill>
                  <a:srgbClr val="000000"/>
                </a:solidFill>
              </a:rPr>
              <a:t> </a:t>
            </a:r>
            <a:r>
              <a:rPr lang="he-IL" sz="2400" b="1" u="sng">
                <a:solidFill>
                  <a:srgbClr val="000000"/>
                </a:solidFill>
              </a:rPr>
              <a:t>עגורנאי מוסמך</a:t>
            </a:r>
            <a:r>
              <a:rPr lang="he-IL" sz="2400">
                <a:solidFill>
                  <a:srgbClr val="000000"/>
                </a:solidFill>
              </a:rPr>
              <a:t> </a:t>
            </a:r>
            <a:r>
              <a:rPr lang="en-US" sz="2400">
                <a:solidFill>
                  <a:srgbClr val="000000"/>
                </a:solidFill>
              </a:rPr>
              <a:t>–</a:t>
            </a:r>
            <a:r>
              <a:rPr lang="he-IL" sz="2400">
                <a:solidFill>
                  <a:srgbClr val="000000"/>
                </a:solidFill>
              </a:rPr>
              <a:t> אם לדעתו אינו ממלא את תפקידו כעגורנאי, או אינו ממלא, אגב עיסוקו, את דרישות הבטיחות בהפעלת עגורן או אינו מסוגל למלאן.</a:t>
            </a:r>
          </a:p>
          <a:p>
            <a:pPr marL="342900" indent="-342900" algn="r" rtl="1"/>
            <a:r>
              <a:rPr lang="he-IL" sz="2400" b="1">
                <a:solidFill>
                  <a:srgbClr val="000000"/>
                </a:solidFill>
              </a:rPr>
              <a:t>(2)</a:t>
            </a:r>
            <a:r>
              <a:rPr lang="he-IL" sz="2400">
                <a:solidFill>
                  <a:srgbClr val="000000"/>
                </a:solidFill>
              </a:rPr>
              <a:t> </a:t>
            </a:r>
            <a:r>
              <a:rPr lang="he-IL" sz="2400" b="1" u="sng">
                <a:solidFill>
                  <a:srgbClr val="000000"/>
                </a:solidFill>
              </a:rPr>
              <a:t>אתת</a:t>
            </a:r>
            <a:r>
              <a:rPr lang="he-IL" sz="2400">
                <a:solidFill>
                  <a:srgbClr val="000000"/>
                </a:solidFill>
              </a:rPr>
              <a:t> </a:t>
            </a:r>
            <a:r>
              <a:rPr lang="en-US" sz="2400">
                <a:solidFill>
                  <a:srgbClr val="000000"/>
                </a:solidFill>
              </a:rPr>
              <a:t>–</a:t>
            </a:r>
            <a:r>
              <a:rPr lang="he-IL" sz="2400">
                <a:solidFill>
                  <a:srgbClr val="000000"/>
                </a:solidFill>
              </a:rPr>
              <a:t> אם לדעתו, אינו ממלא את תפקידו כאתת, או אינו ממלא, אגב עיסוקו כאתת, את דרישות הבטיחות הנוגעות לעיסוקו או אינו מסוגל לקיימן.</a:t>
            </a:r>
            <a:endParaRPr lang="en-US" sz="2400">
              <a:solidFill>
                <a:srgbClr val="000000"/>
              </a:solidFill>
            </a:endParaRPr>
          </a:p>
        </p:txBody>
      </p:sp>
      <p:sp>
        <p:nvSpPr>
          <p:cNvPr id="483331" name="WordArt 3"/>
          <p:cNvSpPr>
            <a:spLocks noChangeArrowheads="1" noChangeShapeType="1" noTextEdit="1"/>
          </p:cNvSpPr>
          <p:nvPr/>
        </p:nvSpPr>
        <p:spPr bwMode="auto">
          <a:xfrm>
            <a:off x="2411413" y="981075"/>
            <a:ext cx="4633912" cy="720725"/>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פסילת עגורנאים ואתתים</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483330">
                                            <p:txEl>
                                              <p:pRg st="0" end="0"/>
                                            </p:txEl>
                                          </p:spTgt>
                                        </p:tgtEl>
                                        <p:attrNameLst>
                                          <p:attrName>style.visibility</p:attrName>
                                        </p:attrNameLst>
                                      </p:cBhvr>
                                      <p:to>
                                        <p:strVal val="visible"/>
                                      </p:to>
                                    </p:set>
                                    <p:anim calcmode="lin" valueType="num">
                                      <p:cBhvr additive="base">
                                        <p:cTn id="7" dur="500" fill="hold"/>
                                        <p:tgtEl>
                                          <p:spTgt spid="4833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333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7" presetClass="entr" presetSubtype="4" fill="hold" nodeType="afterEffect">
                                  <p:stCondLst>
                                    <p:cond delay="4000"/>
                                  </p:stCondLst>
                                  <p:childTnLst>
                                    <p:set>
                                      <p:cBhvr>
                                        <p:cTn id="11" dur="1" fill="hold">
                                          <p:stCondLst>
                                            <p:cond delay="0"/>
                                          </p:stCondLst>
                                        </p:cTn>
                                        <p:tgtEl>
                                          <p:spTgt spid="483330">
                                            <p:txEl>
                                              <p:pRg st="2" end="2"/>
                                            </p:txEl>
                                          </p:spTgt>
                                        </p:tgtEl>
                                        <p:attrNameLst>
                                          <p:attrName>style.visibility</p:attrName>
                                        </p:attrNameLst>
                                      </p:cBhvr>
                                      <p:to>
                                        <p:strVal val="visible"/>
                                      </p:to>
                                    </p:set>
                                    <p:anim calcmode="lin" valueType="num">
                                      <p:cBhvr additive="base">
                                        <p:cTn id="12" dur="500" fill="hold"/>
                                        <p:tgtEl>
                                          <p:spTgt spid="483330">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83330">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0"/>
                            </p:stCondLst>
                            <p:childTnLst>
                              <p:par>
                                <p:cTn id="15" presetID="7" presetClass="entr" presetSubtype="4" fill="hold" nodeType="afterEffect">
                                  <p:stCondLst>
                                    <p:cond delay="4000"/>
                                  </p:stCondLst>
                                  <p:childTnLst>
                                    <p:set>
                                      <p:cBhvr>
                                        <p:cTn id="16" dur="1" fill="hold">
                                          <p:stCondLst>
                                            <p:cond delay="0"/>
                                          </p:stCondLst>
                                        </p:cTn>
                                        <p:tgtEl>
                                          <p:spTgt spid="483330">
                                            <p:txEl>
                                              <p:pRg st="3" end="3"/>
                                            </p:txEl>
                                          </p:spTgt>
                                        </p:tgtEl>
                                        <p:attrNameLst>
                                          <p:attrName>style.visibility</p:attrName>
                                        </p:attrNameLst>
                                      </p:cBhvr>
                                      <p:to>
                                        <p:strVal val="visible"/>
                                      </p:to>
                                    </p:set>
                                    <p:anim calcmode="lin" valueType="num">
                                      <p:cBhvr additive="base">
                                        <p:cTn id="17" dur="500" fill="hold"/>
                                        <p:tgtEl>
                                          <p:spTgt spid="483330">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8333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descr="msoAD9C5"/>
          <p:cNvPicPr>
            <a:picLocks noGrp="1" noChangeAspect="1" noChangeArrowheads="1"/>
          </p:cNvPicPr>
          <p:nvPr>
            <p:ph idx="1"/>
          </p:nvPr>
        </p:nvPicPr>
        <p:blipFill>
          <a:blip r:embed="rId2" cstate="print"/>
          <a:srcRect/>
          <a:stretch>
            <a:fillRect/>
          </a:stretch>
        </p:blipFill>
        <p:spPr bwMode="auto">
          <a:xfrm>
            <a:off x="1682750" y="2198688"/>
            <a:ext cx="5183188" cy="3759200"/>
          </a:xfrm>
          <a:noFill/>
        </p:spPr>
      </p:pic>
      <p:sp>
        <p:nvSpPr>
          <p:cNvPr id="66567" name="Rectangle 7"/>
          <p:cNvSpPr>
            <a:spLocks noChangeArrowheads="1"/>
          </p:cNvSpPr>
          <p:nvPr/>
        </p:nvSpPr>
        <p:spPr bwMode="auto">
          <a:xfrm>
            <a:off x="4859338" y="3717925"/>
            <a:ext cx="1439862" cy="28733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66568" name="WordArt 8"/>
          <p:cNvSpPr>
            <a:spLocks noChangeArrowheads="1" noChangeShapeType="1" noTextEdit="1"/>
          </p:cNvSpPr>
          <p:nvPr/>
        </p:nvSpPr>
        <p:spPr bwMode="auto">
          <a:xfrm>
            <a:off x="2987675" y="333375"/>
            <a:ext cx="5038725" cy="1152525"/>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FF9933"/>
                </a:solidFill>
                <a:effectLst>
                  <a:outerShdw dist="45791" dir="3378596" algn="ctr" rotWithShape="0">
                    <a:srgbClr val="4D4D4D">
                      <a:alpha val="80000"/>
                    </a:srgbClr>
                  </a:outerShdw>
                </a:effectLst>
                <a:latin typeface="Arial Black"/>
              </a:rPr>
              <a:t>תעודת הסמכה - מפעיל עגורן</a:t>
            </a:r>
            <a:endParaRPr lang="en-US" sz="4400" b="1" kern="10" spc="880">
              <a:ln w="9525">
                <a:noFill/>
                <a:round/>
                <a:headEnd/>
                <a:tailEnd/>
              </a:ln>
              <a:solidFill>
                <a:srgbClr val="FF9933"/>
              </a:solidFill>
              <a:effectLst>
                <a:outerShdw dist="45791" dir="3378596" algn="ctr" rotWithShape="0">
                  <a:srgbClr val="4D4D4D">
                    <a:alpha val="80000"/>
                  </a:srgbClr>
                </a:outerShdw>
              </a:effectLst>
              <a:latin typeface="Arial Black"/>
            </a:endParaRPr>
          </a:p>
        </p:txBody>
      </p:sp>
      <p:sp>
        <p:nvSpPr>
          <p:cNvPr id="66570" name="AutoShape 10">
            <a:hlinkClick r:id="rId3"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4" action="ppaction://hlinksldjump"/>
              </a:rPr>
              <a:t>תפריט </a:t>
            </a:r>
          </a:p>
          <a:p>
            <a:pPr algn="ctr"/>
            <a:r>
              <a:rPr lang="he-IL">
                <a:hlinkClick r:id="rId4"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6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2307"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482308" name="Picture 4"/>
          <p:cNvPicPr>
            <a:picLocks noChangeAspect="1" noChangeArrowheads="1"/>
          </p:cNvPicPr>
          <p:nvPr/>
        </p:nvPicPr>
        <p:blipFill>
          <a:blip r:embed="rId2" cstate="print"/>
          <a:srcRect/>
          <a:stretch>
            <a:fillRect/>
          </a:stretch>
        </p:blipFill>
        <p:spPr bwMode="auto">
          <a:xfrm>
            <a:off x="827088" y="2133600"/>
            <a:ext cx="3749675" cy="3454400"/>
          </a:xfrm>
          <a:prstGeom prst="rect">
            <a:avLst/>
          </a:prstGeom>
          <a:noFill/>
          <a:ln w="9525">
            <a:noFill/>
            <a:miter lim="800000"/>
            <a:headEnd/>
            <a:tailEnd/>
          </a:ln>
          <a:effectLst/>
        </p:spPr>
      </p:pic>
      <p:pic>
        <p:nvPicPr>
          <p:cNvPr id="482309" name="Picture 5"/>
          <p:cNvPicPr>
            <a:picLocks noChangeAspect="1" noChangeArrowheads="1"/>
          </p:cNvPicPr>
          <p:nvPr/>
        </p:nvPicPr>
        <p:blipFill>
          <a:blip r:embed="rId3" cstate="print"/>
          <a:srcRect/>
          <a:stretch>
            <a:fillRect/>
          </a:stretch>
        </p:blipFill>
        <p:spPr bwMode="auto">
          <a:xfrm>
            <a:off x="4873625" y="765175"/>
            <a:ext cx="4021138" cy="53609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1" name="Picture 3" descr="מכונת הרמה עמוד2 "/>
          <p:cNvPicPr>
            <a:picLocks noGrp="1" noChangeAspect="1" noChangeArrowheads="1"/>
          </p:cNvPicPr>
          <p:nvPr>
            <p:ph sz="quarter" idx="1"/>
          </p:nvPr>
        </p:nvPicPr>
        <p:blipFill>
          <a:blip r:embed="rId3" cstate="print"/>
          <a:srcRect/>
          <a:stretch>
            <a:fillRect/>
          </a:stretch>
        </p:blipFill>
        <p:spPr bwMode="auto">
          <a:xfrm>
            <a:off x="41275" y="1600200"/>
            <a:ext cx="3522663" cy="2560638"/>
          </a:xfrm>
          <a:noFill/>
          <a:ln>
            <a:miter lim="800000"/>
            <a:headEnd/>
            <a:tailEnd/>
          </a:ln>
        </p:spPr>
      </p:pic>
      <p:graphicFrame>
        <p:nvGraphicFramePr>
          <p:cNvPr id="171019" name="Object 11"/>
          <p:cNvGraphicFramePr>
            <a:graphicFrameLocks noGrp="1" noChangeAspect="1"/>
          </p:cNvGraphicFramePr>
          <p:nvPr>
            <p:ph sz="quarter" idx="2"/>
          </p:nvPr>
        </p:nvGraphicFramePr>
        <p:xfrm>
          <a:off x="5210175" y="1776413"/>
          <a:ext cx="2914650" cy="2185987"/>
        </p:xfrm>
        <a:graphic>
          <a:graphicData uri="http://schemas.openxmlformats.org/presentationml/2006/ole">
            <p:oleObj spid="_x0000_s171019" name="צילום של Photo Editor" r:id="rId4" imgW="19504762" imgH="14628571" progId="">
              <p:embed/>
            </p:oleObj>
          </a:graphicData>
        </a:graphic>
      </p:graphicFrame>
      <p:pic>
        <p:nvPicPr>
          <p:cNvPr id="171013" name="Picture 5" descr="במת מספריים"/>
          <p:cNvPicPr>
            <a:picLocks noGrp="1" noChangeAspect="1" noChangeArrowheads="1"/>
          </p:cNvPicPr>
          <p:nvPr>
            <p:ph sz="quarter" idx="3"/>
          </p:nvPr>
        </p:nvPicPr>
        <p:blipFill>
          <a:blip r:embed="rId5" cstate="print"/>
          <a:srcRect/>
          <a:stretch>
            <a:fillRect/>
          </a:stretch>
        </p:blipFill>
        <p:spPr bwMode="auto">
          <a:xfrm>
            <a:off x="860425" y="4160838"/>
            <a:ext cx="1789113" cy="2420937"/>
          </a:xfrm>
          <a:noFill/>
          <a:ln>
            <a:miter lim="800000"/>
            <a:headEnd/>
            <a:tailEnd/>
          </a:ln>
        </p:spPr>
      </p:pic>
      <p:sp>
        <p:nvSpPr>
          <p:cNvPr id="171014" name="Rectangle 6"/>
          <p:cNvSpPr>
            <a:spLocks noChangeArrowheads="1"/>
          </p:cNvSpPr>
          <p:nvPr/>
        </p:nvSpPr>
        <p:spPr bwMode="auto">
          <a:xfrm>
            <a:off x="1595438" y="1917700"/>
            <a:ext cx="719137" cy="215900"/>
          </a:xfrm>
          <a:prstGeom prst="rect">
            <a:avLst/>
          </a:prstGeom>
          <a:solidFill>
            <a:schemeClr val="bg1"/>
          </a:solidFill>
          <a:ln w="9525" algn="ctr">
            <a:noFill/>
            <a:miter lim="800000"/>
            <a:headEnd/>
            <a:tailEnd/>
          </a:ln>
          <a:effectLst/>
        </p:spPr>
        <p:txBody>
          <a:bodyPr wrap="none" anchor="ctr"/>
          <a:lstStyle/>
          <a:p>
            <a:endParaRPr lang="en-US"/>
          </a:p>
        </p:txBody>
      </p:sp>
      <p:sp>
        <p:nvSpPr>
          <p:cNvPr id="171016" name="WordArt 8"/>
          <p:cNvSpPr>
            <a:spLocks noChangeArrowheads="1" noChangeShapeType="1" noTextEdit="1"/>
          </p:cNvSpPr>
          <p:nvPr/>
        </p:nvSpPr>
        <p:spPr bwMode="auto">
          <a:xfrm>
            <a:off x="2843213" y="331788"/>
            <a:ext cx="5038725" cy="1152525"/>
          </a:xfrm>
          <a:prstGeom prst="rect">
            <a:avLst/>
          </a:prstGeom>
        </p:spPr>
        <p:txBody>
          <a:bodyPr wrap="none" fromWordArt="1">
            <a:prstTxWarp prst="textPlain">
              <a:avLst>
                <a:gd name="adj" fmla="val 50000"/>
              </a:avLst>
            </a:prstTxWarp>
          </a:bodyPr>
          <a:lstStyle/>
          <a:p>
            <a:pPr algn="ctr" rtl="1"/>
            <a:r>
              <a:rPr lang="he-IL" sz="4400" b="1" kern="10" spc="880">
                <a:ln w="9525">
                  <a:solidFill>
                    <a:srgbClr val="FF9933"/>
                  </a:solidFill>
                  <a:round/>
                  <a:headEnd/>
                  <a:tailEnd/>
                </a:ln>
                <a:solidFill>
                  <a:srgbClr val="FF9933"/>
                </a:solidFill>
                <a:effectLst>
                  <a:outerShdw dist="45791" dir="3378596" algn="ctr" rotWithShape="0">
                    <a:srgbClr val="4D4D4D">
                      <a:alpha val="80000"/>
                    </a:srgbClr>
                  </a:outerShdw>
                </a:effectLst>
                <a:latin typeface="Arial Black"/>
              </a:rPr>
              <a:t>מכונות הרמה אחרות</a:t>
            </a:r>
            <a:endParaRPr lang="en-US" sz="4400" b="1" kern="10" spc="880">
              <a:ln w="9525">
                <a:solidFill>
                  <a:srgbClr val="FF9933"/>
                </a:solidFill>
                <a:round/>
                <a:headEnd/>
                <a:tailEnd/>
              </a:ln>
              <a:solidFill>
                <a:srgbClr val="FF9933"/>
              </a:solidFill>
              <a:effectLst>
                <a:outerShdw dist="45791" dir="3378596" algn="ctr" rotWithShape="0">
                  <a:srgbClr val="4D4D4D">
                    <a:alpha val="80000"/>
                  </a:srgbClr>
                </a:outerShdw>
              </a:effectLst>
              <a:latin typeface="Arial Black"/>
            </a:endParaRPr>
          </a:p>
        </p:txBody>
      </p:sp>
      <p:sp>
        <p:nvSpPr>
          <p:cNvPr id="171018" name="AutoShape 10">
            <a:hlinkClick r:id="rId6"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7" action="ppaction://hlinksldjump"/>
              </a:rPr>
              <a:t>תפריט </a:t>
            </a:r>
          </a:p>
          <a:p>
            <a:pPr algn="ctr"/>
            <a:r>
              <a:rPr lang="he-IL">
                <a:hlinkClick r:id="rId7" action="ppaction://hlinksldjump"/>
              </a:rPr>
              <a:t>ראשי</a:t>
            </a:r>
            <a:endParaRPr lang="en-US"/>
          </a:p>
        </p:txBody>
      </p:sp>
      <p:pic>
        <p:nvPicPr>
          <p:cNvPr id="171022" name="Picture 14" descr="פלשנצוק"/>
          <p:cNvPicPr>
            <a:picLocks noGrp="1" noChangeAspect="1" noChangeArrowheads="1"/>
          </p:cNvPicPr>
          <p:nvPr>
            <p:ph sz="quarter" idx="4"/>
          </p:nvPr>
        </p:nvPicPr>
        <p:blipFill>
          <a:blip r:embed="rId8" cstate="print"/>
          <a:srcRect/>
          <a:stretch>
            <a:fillRect/>
          </a:stretch>
        </p:blipFill>
        <p:spPr bwMode="auto">
          <a:xfrm>
            <a:off x="8124825" y="2752725"/>
            <a:ext cx="946150" cy="3411538"/>
          </a:xfrm>
          <a:noFill/>
          <a:ln>
            <a:miter lim="800000"/>
            <a:headEnd/>
            <a:tailEnd/>
          </a:ln>
        </p:spPr>
      </p:pic>
      <p:pic>
        <p:nvPicPr>
          <p:cNvPr id="171025" name="Picture 17" descr="קמלון"/>
          <p:cNvPicPr>
            <a:picLocks noChangeAspect="1" noChangeArrowheads="1"/>
          </p:cNvPicPr>
          <p:nvPr/>
        </p:nvPicPr>
        <p:blipFill>
          <a:blip r:embed="rId9" cstate="print"/>
          <a:srcRect/>
          <a:stretch>
            <a:fillRect/>
          </a:stretch>
        </p:blipFill>
        <p:spPr bwMode="auto">
          <a:xfrm>
            <a:off x="3563938" y="2554288"/>
            <a:ext cx="1419225" cy="3609975"/>
          </a:xfrm>
          <a:prstGeom prst="rect">
            <a:avLst/>
          </a:prstGeom>
          <a:noFill/>
        </p:spPr>
      </p:pic>
      <p:sp>
        <p:nvSpPr>
          <p:cNvPr id="171026" name="Text Box 18"/>
          <p:cNvSpPr txBox="1">
            <a:spLocks noChangeArrowheads="1"/>
          </p:cNvSpPr>
          <p:nvPr/>
        </p:nvSpPr>
        <p:spPr bwMode="auto">
          <a:xfrm>
            <a:off x="3779838" y="6308725"/>
            <a:ext cx="884237" cy="396875"/>
          </a:xfrm>
          <a:prstGeom prst="rect">
            <a:avLst/>
          </a:prstGeom>
          <a:noFill/>
          <a:ln w="9525">
            <a:noFill/>
            <a:miter lim="800000"/>
            <a:headEnd/>
            <a:tailEnd/>
          </a:ln>
          <a:effectLst/>
        </p:spPr>
        <p:txBody>
          <a:bodyPr>
            <a:spAutoFit/>
          </a:bodyPr>
          <a:lstStyle/>
          <a:p>
            <a:r>
              <a:rPr lang="he-IL" sz="2000">
                <a:cs typeface="Cafe" pitchFamily="2" charset="-79"/>
              </a:rPr>
              <a:t>קמלון</a:t>
            </a:r>
            <a:endParaRPr lang="en-US" sz="2000">
              <a:cs typeface="Cafe" pitchFamily="2" charset="-79"/>
            </a:endParaRPr>
          </a:p>
        </p:txBody>
      </p:sp>
      <p:sp>
        <p:nvSpPr>
          <p:cNvPr id="171027" name="Text Box 19"/>
          <p:cNvSpPr txBox="1">
            <a:spLocks noChangeArrowheads="1"/>
          </p:cNvSpPr>
          <p:nvPr/>
        </p:nvSpPr>
        <p:spPr bwMode="auto">
          <a:xfrm>
            <a:off x="8124825" y="6262688"/>
            <a:ext cx="906463" cy="396875"/>
          </a:xfrm>
          <a:prstGeom prst="rect">
            <a:avLst/>
          </a:prstGeom>
          <a:noFill/>
          <a:ln w="9525">
            <a:noFill/>
            <a:miter lim="800000"/>
            <a:headEnd/>
            <a:tailEnd/>
          </a:ln>
          <a:effectLst/>
        </p:spPr>
        <p:txBody>
          <a:bodyPr wrap="none">
            <a:spAutoFit/>
          </a:bodyPr>
          <a:lstStyle/>
          <a:p>
            <a:r>
              <a:rPr lang="he-IL" sz="2000">
                <a:cs typeface="Cafe" pitchFamily="2" charset="-79"/>
              </a:rPr>
              <a:t>פלשנצ'וק</a:t>
            </a:r>
            <a:endParaRPr lang="en-US" sz="2000">
              <a:cs typeface="Cafe" pitchFamily="2" charset="-79"/>
            </a:endParaRPr>
          </a:p>
        </p:txBody>
      </p:sp>
      <p:sp>
        <p:nvSpPr>
          <p:cNvPr id="171028" name="Text Box 20"/>
          <p:cNvSpPr txBox="1">
            <a:spLocks noChangeArrowheads="1"/>
          </p:cNvSpPr>
          <p:nvPr/>
        </p:nvSpPr>
        <p:spPr bwMode="auto">
          <a:xfrm>
            <a:off x="1195388" y="6461125"/>
            <a:ext cx="1119187" cy="396875"/>
          </a:xfrm>
          <a:prstGeom prst="rect">
            <a:avLst/>
          </a:prstGeom>
          <a:noFill/>
          <a:ln w="9525">
            <a:noFill/>
            <a:miter lim="800000"/>
            <a:headEnd/>
            <a:tailEnd/>
          </a:ln>
          <a:effectLst/>
        </p:spPr>
        <p:txBody>
          <a:bodyPr wrap="none">
            <a:spAutoFit/>
          </a:bodyPr>
          <a:lstStyle/>
          <a:p>
            <a:r>
              <a:rPr lang="he-IL" sz="2000">
                <a:cs typeface="Cafe" pitchFamily="2" charset="-79"/>
              </a:rPr>
              <a:t>במת הרמה</a:t>
            </a:r>
            <a:endParaRPr lang="en-US" sz="2000">
              <a:cs typeface="Cafe" pitchFamily="2" charset="-79"/>
            </a:endParaRPr>
          </a:p>
        </p:txBody>
      </p:sp>
      <p:sp>
        <p:nvSpPr>
          <p:cNvPr id="171029" name="Text Box 21"/>
          <p:cNvSpPr txBox="1">
            <a:spLocks noChangeArrowheads="1"/>
          </p:cNvSpPr>
          <p:nvPr/>
        </p:nvSpPr>
        <p:spPr bwMode="auto">
          <a:xfrm>
            <a:off x="6184900" y="3962400"/>
            <a:ext cx="1033463" cy="396875"/>
          </a:xfrm>
          <a:prstGeom prst="rect">
            <a:avLst/>
          </a:prstGeom>
          <a:noFill/>
          <a:ln w="9525">
            <a:noFill/>
            <a:miter lim="800000"/>
            <a:headEnd/>
            <a:tailEnd/>
          </a:ln>
          <a:effectLst/>
        </p:spPr>
        <p:txBody>
          <a:bodyPr wrap="none">
            <a:spAutoFit/>
          </a:bodyPr>
          <a:lstStyle/>
          <a:p>
            <a:r>
              <a:rPr lang="he-IL" sz="2000">
                <a:cs typeface="Cafe" pitchFamily="2" charset="-79"/>
              </a:rPr>
              <a:t>עגורן זרוע</a:t>
            </a:r>
            <a:endParaRPr lang="en-US" sz="2000">
              <a:cs typeface="Cafe"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1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6" name="Picture 2" descr="scan0006"/>
          <p:cNvPicPr>
            <a:picLocks noGrp="1" noChangeAspect="1" noChangeArrowheads="1"/>
          </p:cNvPicPr>
          <p:nvPr>
            <p:ph idx="1"/>
          </p:nvPr>
        </p:nvPicPr>
        <p:blipFill>
          <a:blip r:embed="rId2" cstate="print"/>
          <a:srcRect/>
          <a:stretch>
            <a:fillRect/>
          </a:stretch>
        </p:blipFill>
        <p:spPr bwMode="auto">
          <a:xfrm>
            <a:off x="1403350" y="1978025"/>
            <a:ext cx="6111875" cy="4879975"/>
          </a:xfrm>
          <a:noFill/>
        </p:spPr>
      </p:pic>
      <p:sp>
        <p:nvSpPr>
          <p:cNvPr id="553987" name="WordArt 3"/>
          <p:cNvSpPr>
            <a:spLocks noChangeArrowheads="1" noChangeShapeType="1" noTextEdit="1"/>
          </p:cNvSpPr>
          <p:nvPr/>
        </p:nvSpPr>
        <p:spPr bwMode="auto">
          <a:xfrm>
            <a:off x="2987675" y="333375"/>
            <a:ext cx="5038725" cy="1152525"/>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FF9933"/>
                </a:solidFill>
                <a:effectLst>
                  <a:outerShdw dist="45791" dir="3378596" algn="ctr" rotWithShape="0">
                    <a:srgbClr val="4D4D4D">
                      <a:alpha val="80000"/>
                    </a:srgbClr>
                  </a:outerShdw>
                </a:effectLst>
                <a:latin typeface="Arial Black"/>
              </a:rPr>
              <a:t>מכונות הרמה אחרות</a:t>
            </a:r>
            <a:endParaRPr lang="en-US" sz="4400" b="1" kern="10" spc="880">
              <a:ln w="9525">
                <a:noFill/>
                <a:round/>
                <a:headEnd/>
                <a:tailEnd/>
              </a:ln>
              <a:solidFill>
                <a:srgbClr val="FF9933"/>
              </a:solidFill>
              <a:effectLst>
                <a:outerShdw dist="45791" dir="3378596" algn="ctr" rotWithShape="0">
                  <a:srgbClr val="4D4D4D">
                    <a:alpha val="80000"/>
                  </a:srgbClr>
                </a:outerShdw>
              </a:effectLst>
              <a:latin typeface="Arial Black"/>
            </a:endParaRPr>
          </a:p>
        </p:txBody>
      </p:sp>
      <p:sp>
        <p:nvSpPr>
          <p:cNvPr id="553988" name="AutoShape 4">
            <a:hlinkClick r:id="rId3"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4" action="ppaction://hlinksldjump"/>
              </a:rPr>
              <a:t>תפריט </a:t>
            </a:r>
          </a:p>
          <a:p>
            <a:pPr algn="ctr"/>
            <a:r>
              <a:rPr lang="he-IL">
                <a:hlinkClick r:id="rId4" action="ppaction://hlinksldjump"/>
              </a:rPr>
              <a:t>ראשי</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53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Text Box 2"/>
          <p:cNvSpPr txBox="1">
            <a:spLocks noChangeArrowheads="1"/>
          </p:cNvSpPr>
          <p:nvPr/>
        </p:nvSpPr>
        <p:spPr bwMode="auto">
          <a:xfrm>
            <a:off x="468313" y="1125538"/>
            <a:ext cx="8424862" cy="5203825"/>
          </a:xfrm>
          <a:prstGeom prst="rect">
            <a:avLst/>
          </a:prstGeom>
          <a:noFill/>
          <a:ln w="9525">
            <a:noFill/>
            <a:miter lim="800000"/>
            <a:headEnd/>
            <a:tailEnd/>
          </a:ln>
          <a:effectLst/>
        </p:spPr>
        <p:txBody>
          <a:bodyPr>
            <a:spAutoFit/>
          </a:bodyPr>
          <a:lstStyle/>
          <a:p>
            <a:pPr marL="342900" indent="-342900" algn="r" rtl="1"/>
            <a:r>
              <a:rPr lang="he-IL" sz="2400" b="1">
                <a:solidFill>
                  <a:srgbClr val="000000"/>
                </a:solidFill>
              </a:rPr>
              <a:t>18. </a:t>
            </a:r>
            <a:r>
              <a:rPr lang="he-IL" sz="2400" b="1" u="sng">
                <a:solidFill>
                  <a:srgbClr val="000000"/>
                </a:solidFill>
              </a:rPr>
              <a:t>הפעלת מכונת הרמה</a:t>
            </a:r>
            <a:endParaRPr lang="he-IL" sz="2400" b="1">
              <a:solidFill>
                <a:srgbClr val="000000"/>
              </a:solidFill>
            </a:endParaRPr>
          </a:p>
          <a:p>
            <a:pPr marL="342900" indent="-342900" algn="r" rtl="1"/>
            <a:r>
              <a:rPr lang="he-IL" sz="2400" b="1">
                <a:solidFill>
                  <a:srgbClr val="000000"/>
                </a:solidFill>
              </a:rPr>
              <a:t>א.</a:t>
            </a:r>
            <a:r>
              <a:rPr lang="he-IL" sz="2400">
                <a:solidFill>
                  <a:srgbClr val="000000"/>
                </a:solidFill>
              </a:rPr>
              <a:t> </a:t>
            </a:r>
            <a:r>
              <a:rPr lang="he-IL" sz="2400" b="1" i="1">
                <a:solidFill>
                  <a:srgbClr val="F71A03"/>
                </a:solidFill>
              </a:rPr>
              <a:t>לא תופעל מכונת הרמה המופעלת בכוח מכני, חשמלי, הידראולי או פניאומטי, למעט עגורנים מסוגים א', ב', ג' ו-ד', אלא בידי אדם שמונה למטרה זו בידי תופש המפעל, מבצע הבניה, מנהל המחצבה או בעליה של מכונת ההרמה, לפי העניין</a:t>
            </a:r>
            <a:r>
              <a:rPr lang="he-IL" sz="2400" i="1">
                <a:solidFill>
                  <a:srgbClr val="F71A03"/>
                </a:solidFill>
              </a:rPr>
              <a:t>.</a:t>
            </a:r>
          </a:p>
          <a:p>
            <a:pPr marL="342900" indent="-342900" algn="r" rtl="1"/>
            <a:endParaRPr lang="he-IL" sz="2400" i="1">
              <a:solidFill>
                <a:srgbClr val="F71A03"/>
              </a:solidFill>
            </a:endParaRPr>
          </a:p>
          <a:p>
            <a:pPr marL="342900" indent="-342900" algn="r" rtl="1"/>
            <a:r>
              <a:rPr lang="he-IL" sz="2400" b="1">
                <a:solidFill>
                  <a:srgbClr val="000000"/>
                </a:solidFill>
              </a:rPr>
              <a:t>ב.</a:t>
            </a:r>
            <a:r>
              <a:rPr lang="he-IL" sz="2400">
                <a:solidFill>
                  <a:srgbClr val="000000"/>
                </a:solidFill>
              </a:rPr>
              <a:t> לא יתמנה אדם לתפקיד כאמור בתקנת משנה (א) אלא אם כן עמד</a:t>
            </a:r>
          </a:p>
          <a:p>
            <a:pPr marL="342900" indent="-342900" algn="r" rtl="1"/>
            <a:r>
              <a:rPr lang="he-IL" sz="2400">
                <a:solidFill>
                  <a:srgbClr val="000000"/>
                </a:solidFill>
              </a:rPr>
              <a:t>    בדרישות כדלקמן:</a:t>
            </a:r>
          </a:p>
          <a:p>
            <a:pPr marL="342900" indent="-342900" algn="r" rtl="1"/>
            <a:r>
              <a:rPr lang="he-IL" sz="2400">
                <a:solidFill>
                  <a:srgbClr val="000000"/>
                </a:solidFill>
              </a:rPr>
              <a:t>    </a:t>
            </a:r>
            <a:r>
              <a:rPr lang="he-IL" sz="2400" b="1">
                <a:solidFill>
                  <a:srgbClr val="000000"/>
                </a:solidFill>
              </a:rPr>
              <a:t>(1)</a:t>
            </a:r>
            <a:r>
              <a:rPr lang="he-IL" sz="2400">
                <a:solidFill>
                  <a:srgbClr val="000000"/>
                </a:solidFill>
              </a:rPr>
              <a:t> </a:t>
            </a:r>
            <a:r>
              <a:rPr lang="he-IL" sz="2400" b="1" i="1"/>
              <a:t>מלאו לו 18 שנים.</a:t>
            </a:r>
          </a:p>
          <a:p>
            <a:pPr marL="342900" indent="-342900" algn="r" rtl="1"/>
            <a:r>
              <a:rPr lang="he-IL" sz="2400" b="1">
                <a:solidFill>
                  <a:srgbClr val="000000"/>
                </a:solidFill>
              </a:rPr>
              <a:t>    (2)</a:t>
            </a:r>
            <a:r>
              <a:rPr lang="he-IL" sz="2400">
                <a:solidFill>
                  <a:srgbClr val="000000"/>
                </a:solidFill>
              </a:rPr>
              <a:t> </a:t>
            </a:r>
            <a:r>
              <a:rPr lang="he-IL" sz="2400" b="1" i="1"/>
              <a:t>הודרך בידי אדם בעל ניסיון של שנה אחת לפחות בהפעלה</a:t>
            </a:r>
          </a:p>
          <a:p>
            <a:pPr marL="342900" indent="-342900" algn="r" rtl="1"/>
            <a:r>
              <a:rPr lang="he-IL" sz="2400" b="1" i="1"/>
              <a:t>         ותחזוקה בטוחים של מכונת ההרמה ובהגנה מפני הסיכונים </a:t>
            </a:r>
          </a:p>
          <a:p>
            <a:pPr marL="342900" indent="-342900" algn="r" rtl="1"/>
            <a:r>
              <a:rPr lang="he-IL" sz="2400" b="1" i="1"/>
              <a:t>         האפשריים הכרוכים בהפעלתה ותחזוקתה.</a:t>
            </a:r>
          </a:p>
          <a:p>
            <a:pPr marL="342900" indent="-342900" algn="r" rtl="1"/>
            <a:r>
              <a:rPr lang="he-IL" sz="2400" b="1">
                <a:solidFill>
                  <a:srgbClr val="000000"/>
                </a:solidFill>
              </a:rPr>
              <a:t>ג</a:t>
            </a:r>
            <a:r>
              <a:rPr lang="he-IL" sz="2400">
                <a:solidFill>
                  <a:srgbClr val="000000"/>
                </a:solidFill>
              </a:rPr>
              <a:t>. המינוי כמפורט בתקנת משנה (א) ייעשה על גבי הטופס שבתוספת </a:t>
            </a:r>
          </a:p>
          <a:p>
            <a:pPr marL="342900" indent="-342900" algn="r" rtl="1"/>
            <a:r>
              <a:rPr lang="he-IL" sz="2400">
                <a:solidFill>
                  <a:srgbClr val="000000"/>
                </a:solidFill>
              </a:rPr>
              <a:t>    החמישית, והמינוי יימצא במקום שבו מופעלת מכונת ההרמה.</a:t>
            </a:r>
            <a:endParaRPr lang="en-US" sz="2400">
              <a:solidFill>
                <a:srgbClr val="000000"/>
              </a:solidFill>
            </a:endParaRPr>
          </a:p>
        </p:txBody>
      </p:sp>
      <p:sp>
        <p:nvSpPr>
          <p:cNvPr id="552963" name="AutoShape 3">
            <a:hlinkClick r:id="rId2" action="ppaction://hlinksldjump"/>
          </p:cNvPr>
          <p:cNvSpPr>
            <a:spLocks noChangeArrowheads="1"/>
          </p:cNvSpPr>
          <p:nvPr/>
        </p:nvSpPr>
        <p:spPr bwMode="auto">
          <a:xfrm>
            <a:off x="180975" y="6119813"/>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2" action="ppaction://hlinksldjump"/>
              </a:rPr>
              <a:t>תפריט</a:t>
            </a:r>
            <a:r>
              <a:rPr lang="he-IL"/>
              <a:t> </a:t>
            </a:r>
          </a:p>
          <a:p>
            <a:pPr algn="ctr"/>
            <a:r>
              <a:rPr lang="he-IL">
                <a:hlinkClick r:id="rId2" action="ppaction://hlinksldjump"/>
              </a:rPr>
              <a:t>ראשי</a:t>
            </a:r>
            <a:endParaRPr lang="en-US"/>
          </a:p>
        </p:txBody>
      </p:sp>
      <p:sp>
        <p:nvSpPr>
          <p:cNvPr id="552964" name="WordArt 4"/>
          <p:cNvSpPr>
            <a:spLocks noChangeArrowheads="1" noChangeShapeType="1" noTextEdit="1"/>
          </p:cNvSpPr>
          <p:nvPr/>
        </p:nvSpPr>
        <p:spPr bwMode="auto">
          <a:xfrm>
            <a:off x="3203575" y="260350"/>
            <a:ext cx="4176713" cy="635000"/>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הפעלת מכונת הרמה</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552962">
                                            <p:txEl>
                                              <p:pRg st="0" end="0"/>
                                            </p:txEl>
                                          </p:spTgt>
                                        </p:tgtEl>
                                        <p:attrNameLst>
                                          <p:attrName>style.visibility</p:attrName>
                                        </p:attrNameLst>
                                      </p:cBhvr>
                                      <p:to>
                                        <p:strVal val="visible"/>
                                      </p:to>
                                    </p:set>
                                    <p:anim calcmode="lin" valueType="num">
                                      <p:cBhvr additive="base">
                                        <p:cTn id="7" dur="500" fill="hold"/>
                                        <p:tgtEl>
                                          <p:spTgt spid="5529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2962">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552962">
                                            <p:txEl>
                                              <p:pRg st="1" end="1"/>
                                            </p:txEl>
                                          </p:spTgt>
                                        </p:tgtEl>
                                        <p:attrNameLst>
                                          <p:attrName>style.visibility</p:attrName>
                                        </p:attrNameLst>
                                      </p:cBhvr>
                                      <p:to>
                                        <p:strVal val="visible"/>
                                      </p:to>
                                    </p:set>
                                    <p:anim calcmode="lin" valueType="num">
                                      <p:cBhvr additive="base">
                                        <p:cTn id="11" dur="500" fill="hold"/>
                                        <p:tgtEl>
                                          <p:spTgt spid="55296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2962">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7" presetClass="entr" presetSubtype="4" fill="hold" nodeType="afterEffect">
                                  <p:stCondLst>
                                    <p:cond delay="4000"/>
                                  </p:stCondLst>
                                  <p:childTnLst>
                                    <p:set>
                                      <p:cBhvr>
                                        <p:cTn id="15" dur="1" fill="hold">
                                          <p:stCondLst>
                                            <p:cond delay="0"/>
                                          </p:stCondLst>
                                        </p:cTn>
                                        <p:tgtEl>
                                          <p:spTgt spid="552962">
                                            <p:txEl>
                                              <p:pRg st="3" end="3"/>
                                            </p:txEl>
                                          </p:spTgt>
                                        </p:tgtEl>
                                        <p:attrNameLst>
                                          <p:attrName>style.visibility</p:attrName>
                                        </p:attrNameLst>
                                      </p:cBhvr>
                                      <p:to>
                                        <p:strVal val="visible"/>
                                      </p:to>
                                    </p:set>
                                    <p:anim calcmode="lin" valueType="num">
                                      <p:cBhvr additive="base">
                                        <p:cTn id="16" dur="500" fill="hold"/>
                                        <p:tgtEl>
                                          <p:spTgt spid="552962">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52962">
                                            <p:txEl>
                                              <p:pRg st="3" end="3"/>
                                            </p:txEl>
                                          </p:spTgt>
                                        </p:tgtEl>
                                        <p:attrNameLst>
                                          <p:attrName>ppt_y</p:attrName>
                                        </p:attrNameLst>
                                      </p:cBhvr>
                                      <p:tavLst>
                                        <p:tav tm="0">
                                          <p:val>
                                            <p:strVal val="1+#ppt_h/2"/>
                                          </p:val>
                                        </p:tav>
                                        <p:tav tm="100000">
                                          <p:val>
                                            <p:strVal val="#ppt_y"/>
                                          </p:val>
                                        </p:tav>
                                      </p:tavLst>
                                    </p:anim>
                                  </p:childTnLst>
                                </p:cTn>
                              </p:par>
                              <p:par>
                                <p:cTn id="18" presetID="7" presetClass="entr" presetSubtype="4" fill="hold" nodeType="withEffect">
                                  <p:stCondLst>
                                    <p:cond delay="4000"/>
                                  </p:stCondLst>
                                  <p:childTnLst>
                                    <p:set>
                                      <p:cBhvr>
                                        <p:cTn id="19" dur="1" fill="hold">
                                          <p:stCondLst>
                                            <p:cond delay="0"/>
                                          </p:stCondLst>
                                        </p:cTn>
                                        <p:tgtEl>
                                          <p:spTgt spid="552962">
                                            <p:txEl>
                                              <p:pRg st="4" end="4"/>
                                            </p:txEl>
                                          </p:spTgt>
                                        </p:tgtEl>
                                        <p:attrNameLst>
                                          <p:attrName>style.visibility</p:attrName>
                                        </p:attrNameLst>
                                      </p:cBhvr>
                                      <p:to>
                                        <p:strVal val="visible"/>
                                      </p:to>
                                    </p:set>
                                    <p:anim calcmode="lin" valueType="num">
                                      <p:cBhvr additive="base">
                                        <p:cTn id="20" dur="500" fill="hold"/>
                                        <p:tgtEl>
                                          <p:spTgt spid="552962">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52962">
                                            <p:txEl>
                                              <p:pRg st="4" end="4"/>
                                            </p:txEl>
                                          </p:spTgt>
                                        </p:tgtEl>
                                        <p:attrNameLst>
                                          <p:attrName>ppt_y</p:attrName>
                                        </p:attrNameLst>
                                      </p:cBhvr>
                                      <p:tavLst>
                                        <p:tav tm="0">
                                          <p:val>
                                            <p:strVal val="1+#ppt_h/2"/>
                                          </p:val>
                                        </p:tav>
                                        <p:tav tm="100000">
                                          <p:val>
                                            <p:strVal val="#ppt_y"/>
                                          </p:val>
                                        </p:tav>
                                      </p:tavLst>
                                    </p:anim>
                                  </p:childTnLst>
                                </p:cTn>
                              </p:par>
                              <p:par>
                                <p:cTn id="22" presetID="7" presetClass="entr" presetSubtype="4" fill="hold" nodeType="withEffect">
                                  <p:stCondLst>
                                    <p:cond delay="4000"/>
                                  </p:stCondLst>
                                  <p:childTnLst>
                                    <p:set>
                                      <p:cBhvr>
                                        <p:cTn id="23" dur="1" fill="hold">
                                          <p:stCondLst>
                                            <p:cond delay="0"/>
                                          </p:stCondLst>
                                        </p:cTn>
                                        <p:tgtEl>
                                          <p:spTgt spid="552962">
                                            <p:txEl>
                                              <p:pRg st="5" end="5"/>
                                            </p:txEl>
                                          </p:spTgt>
                                        </p:tgtEl>
                                        <p:attrNameLst>
                                          <p:attrName>style.visibility</p:attrName>
                                        </p:attrNameLst>
                                      </p:cBhvr>
                                      <p:to>
                                        <p:strVal val="visible"/>
                                      </p:to>
                                    </p:set>
                                    <p:anim calcmode="lin" valueType="num">
                                      <p:cBhvr additive="base">
                                        <p:cTn id="24" dur="500" fill="hold"/>
                                        <p:tgtEl>
                                          <p:spTgt spid="552962">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52962">
                                            <p:txEl>
                                              <p:pRg st="5" end="5"/>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0"/>
                            </p:stCondLst>
                            <p:childTnLst>
                              <p:par>
                                <p:cTn id="27" presetID="7" presetClass="entr" presetSubtype="4" fill="hold" nodeType="afterEffect">
                                  <p:stCondLst>
                                    <p:cond delay="4000"/>
                                  </p:stCondLst>
                                  <p:childTnLst>
                                    <p:set>
                                      <p:cBhvr>
                                        <p:cTn id="28" dur="1" fill="hold">
                                          <p:stCondLst>
                                            <p:cond delay="0"/>
                                          </p:stCondLst>
                                        </p:cTn>
                                        <p:tgtEl>
                                          <p:spTgt spid="552962">
                                            <p:txEl>
                                              <p:pRg st="6" end="6"/>
                                            </p:txEl>
                                          </p:spTgt>
                                        </p:tgtEl>
                                        <p:attrNameLst>
                                          <p:attrName>style.visibility</p:attrName>
                                        </p:attrNameLst>
                                      </p:cBhvr>
                                      <p:to>
                                        <p:strVal val="visible"/>
                                      </p:to>
                                    </p:set>
                                    <p:anim calcmode="lin" valueType="num">
                                      <p:cBhvr additive="base">
                                        <p:cTn id="29" dur="500" fill="hold"/>
                                        <p:tgtEl>
                                          <p:spTgt spid="55296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52962">
                                            <p:txEl>
                                              <p:pRg st="6" end="6"/>
                                            </p:txEl>
                                          </p:spTgt>
                                        </p:tgtEl>
                                        <p:attrNameLst>
                                          <p:attrName>ppt_y</p:attrName>
                                        </p:attrNameLst>
                                      </p:cBhvr>
                                      <p:tavLst>
                                        <p:tav tm="0">
                                          <p:val>
                                            <p:strVal val="1+#ppt_h/2"/>
                                          </p:val>
                                        </p:tav>
                                        <p:tav tm="100000">
                                          <p:val>
                                            <p:strVal val="#ppt_y"/>
                                          </p:val>
                                        </p:tav>
                                      </p:tavLst>
                                    </p:anim>
                                  </p:childTnLst>
                                </p:cTn>
                              </p:par>
                              <p:par>
                                <p:cTn id="31" presetID="7" presetClass="entr" presetSubtype="4" fill="hold" nodeType="withEffect">
                                  <p:stCondLst>
                                    <p:cond delay="4000"/>
                                  </p:stCondLst>
                                  <p:childTnLst>
                                    <p:set>
                                      <p:cBhvr>
                                        <p:cTn id="32" dur="1" fill="hold">
                                          <p:stCondLst>
                                            <p:cond delay="0"/>
                                          </p:stCondLst>
                                        </p:cTn>
                                        <p:tgtEl>
                                          <p:spTgt spid="552962">
                                            <p:txEl>
                                              <p:pRg st="7" end="7"/>
                                            </p:txEl>
                                          </p:spTgt>
                                        </p:tgtEl>
                                        <p:attrNameLst>
                                          <p:attrName>style.visibility</p:attrName>
                                        </p:attrNameLst>
                                      </p:cBhvr>
                                      <p:to>
                                        <p:strVal val="visible"/>
                                      </p:to>
                                    </p:set>
                                    <p:anim calcmode="lin" valueType="num">
                                      <p:cBhvr additive="base">
                                        <p:cTn id="33" dur="500" fill="hold"/>
                                        <p:tgtEl>
                                          <p:spTgt spid="552962">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52962">
                                            <p:txEl>
                                              <p:pRg st="7" end="7"/>
                                            </p:txEl>
                                          </p:spTgt>
                                        </p:tgtEl>
                                        <p:attrNameLst>
                                          <p:attrName>ppt_y</p:attrName>
                                        </p:attrNameLst>
                                      </p:cBhvr>
                                      <p:tavLst>
                                        <p:tav tm="0">
                                          <p:val>
                                            <p:strVal val="1+#ppt_h/2"/>
                                          </p:val>
                                        </p:tav>
                                        <p:tav tm="100000">
                                          <p:val>
                                            <p:strVal val="#ppt_y"/>
                                          </p:val>
                                        </p:tav>
                                      </p:tavLst>
                                    </p:anim>
                                  </p:childTnLst>
                                </p:cTn>
                              </p:par>
                              <p:par>
                                <p:cTn id="35" presetID="7" presetClass="entr" presetSubtype="4" fill="hold" nodeType="withEffect">
                                  <p:stCondLst>
                                    <p:cond delay="4000"/>
                                  </p:stCondLst>
                                  <p:childTnLst>
                                    <p:set>
                                      <p:cBhvr>
                                        <p:cTn id="36" dur="1" fill="hold">
                                          <p:stCondLst>
                                            <p:cond delay="0"/>
                                          </p:stCondLst>
                                        </p:cTn>
                                        <p:tgtEl>
                                          <p:spTgt spid="552962">
                                            <p:txEl>
                                              <p:pRg st="8" end="8"/>
                                            </p:txEl>
                                          </p:spTgt>
                                        </p:tgtEl>
                                        <p:attrNameLst>
                                          <p:attrName>style.visibility</p:attrName>
                                        </p:attrNameLst>
                                      </p:cBhvr>
                                      <p:to>
                                        <p:strVal val="visible"/>
                                      </p:to>
                                    </p:set>
                                    <p:anim calcmode="lin" valueType="num">
                                      <p:cBhvr additive="base">
                                        <p:cTn id="37" dur="500" fill="hold"/>
                                        <p:tgtEl>
                                          <p:spTgt spid="552962">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52962">
                                            <p:txEl>
                                              <p:pRg st="8" end="8"/>
                                            </p:txEl>
                                          </p:spTgt>
                                        </p:tgtEl>
                                        <p:attrNameLst>
                                          <p:attrName>ppt_y</p:attrName>
                                        </p:attrNameLst>
                                      </p:cBhvr>
                                      <p:tavLst>
                                        <p:tav tm="0">
                                          <p:val>
                                            <p:strVal val="1+#ppt_h/2"/>
                                          </p:val>
                                        </p:tav>
                                        <p:tav tm="100000">
                                          <p:val>
                                            <p:strVal val="#ppt_y"/>
                                          </p:val>
                                        </p:tav>
                                      </p:tavLst>
                                    </p:anim>
                                  </p:childTnLst>
                                </p:cTn>
                              </p:par>
                            </p:childTnLst>
                          </p:cTn>
                        </p:par>
                        <p:par>
                          <p:cTn id="39" fill="hold">
                            <p:stCondLst>
                              <p:cond delay="9500"/>
                            </p:stCondLst>
                            <p:childTnLst>
                              <p:par>
                                <p:cTn id="40" presetID="7" presetClass="entr" presetSubtype="4" fill="hold" nodeType="afterEffect">
                                  <p:stCondLst>
                                    <p:cond delay="4000"/>
                                  </p:stCondLst>
                                  <p:childTnLst>
                                    <p:set>
                                      <p:cBhvr>
                                        <p:cTn id="41" dur="1" fill="hold">
                                          <p:stCondLst>
                                            <p:cond delay="0"/>
                                          </p:stCondLst>
                                        </p:cTn>
                                        <p:tgtEl>
                                          <p:spTgt spid="552962">
                                            <p:txEl>
                                              <p:pRg st="9" end="9"/>
                                            </p:txEl>
                                          </p:spTgt>
                                        </p:tgtEl>
                                        <p:attrNameLst>
                                          <p:attrName>style.visibility</p:attrName>
                                        </p:attrNameLst>
                                      </p:cBhvr>
                                      <p:to>
                                        <p:strVal val="visible"/>
                                      </p:to>
                                    </p:set>
                                    <p:anim calcmode="lin" valueType="num">
                                      <p:cBhvr additive="base">
                                        <p:cTn id="42" dur="500" fill="hold"/>
                                        <p:tgtEl>
                                          <p:spTgt spid="552962">
                                            <p:txEl>
                                              <p:pRg st="9" end="9"/>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52962">
                                            <p:txEl>
                                              <p:pRg st="9" end="9"/>
                                            </p:txEl>
                                          </p:spTgt>
                                        </p:tgtEl>
                                        <p:attrNameLst>
                                          <p:attrName>ppt_y</p:attrName>
                                        </p:attrNameLst>
                                      </p:cBhvr>
                                      <p:tavLst>
                                        <p:tav tm="0">
                                          <p:val>
                                            <p:strVal val="1+#ppt_h/2"/>
                                          </p:val>
                                        </p:tav>
                                        <p:tav tm="100000">
                                          <p:val>
                                            <p:strVal val="#ppt_y"/>
                                          </p:val>
                                        </p:tav>
                                      </p:tavLst>
                                    </p:anim>
                                  </p:childTnLst>
                                </p:cTn>
                              </p:par>
                              <p:par>
                                <p:cTn id="44" presetID="7" presetClass="entr" presetSubtype="4" fill="hold" nodeType="withEffect">
                                  <p:stCondLst>
                                    <p:cond delay="4000"/>
                                  </p:stCondLst>
                                  <p:childTnLst>
                                    <p:set>
                                      <p:cBhvr>
                                        <p:cTn id="45" dur="1" fill="hold">
                                          <p:stCondLst>
                                            <p:cond delay="0"/>
                                          </p:stCondLst>
                                        </p:cTn>
                                        <p:tgtEl>
                                          <p:spTgt spid="552962">
                                            <p:txEl>
                                              <p:pRg st="10" end="10"/>
                                            </p:txEl>
                                          </p:spTgt>
                                        </p:tgtEl>
                                        <p:attrNameLst>
                                          <p:attrName>style.visibility</p:attrName>
                                        </p:attrNameLst>
                                      </p:cBhvr>
                                      <p:to>
                                        <p:strVal val="visible"/>
                                      </p:to>
                                    </p:set>
                                    <p:anim calcmode="lin" valueType="num">
                                      <p:cBhvr additive="base">
                                        <p:cTn id="46" dur="500" fill="hold"/>
                                        <p:tgtEl>
                                          <p:spTgt spid="552962">
                                            <p:txEl>
                                              <p:pRg st="10" end="1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552962">
                                            <p:txEl>
                                              <p:pRg st="10" end="10"/>
                                            </p:txEl>
                                          </p:spTgt>
                                        </p:tgtEl>
                                        <p:attrNameLst>
                                          <p:attrName>ppt_y</p:attrName>
                                        </p:attrNameLst>
                                      </p:cBhvr>
                                      <p:tavLst>
                                        <p:tav tm="0">
                                          <p:val>
                                            <p:strVal val="1+#ppt_h/2"/>
                                          </p:val>
                                        </p:tav>
                                        <p:tav tm="100000">
                                          <p:val>
                                            <p:strVal val="#ppt_y"/>
                                          </p:val>
                                        </p:tav>
                                      </p:tavLst>
                                    </p:anim>
                                  </p:childTnLst>
                                </p:cTn>
                              </p:par>
                              <p:par>
                                <p:cTn id="48" presetID="1" presetClass="entr" presetSubtype="0" fill="hold" nodeType="withEffect">
                                  <p:stCondLst>
                                    <p:cond delay="0"/>
                                  </p:stCondLst>
                                  <p:childTnLst>
                                    <p:set>
                                      <p:cBhvr>
                                        <p:cTn id="49" dur="1" fill="hold">
                                          <p:stCondLst>
                                            <p:cond delay="0"/>
                                          </p:stCondLst>
                                        </p:cTn>
                                        <p:tgtEl>
                                          <p:spTgt spid="552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עמוד מסתובב"/>
          <p:cNvPicPr>
            <a:picLocks noChangeAspect="1" noChangeArrowheads="1"/>
          </p:cNvPicPr>
          <p:nvPr/>
        </p:nvPicPr>
        <p:blipFill>
          <a:blip r:embed="rId2" cstate="print"/>
          <a:srcRect/>
          <a:stretch>
            <a:fillRect/>
          </a:stretch>
        </p:blipFill>
        <p:spPr bwMode="auto">
          <a:xfrm>
            <a:off x="4140200" y="2479675"/>
            <a:ext cx="4794250" cy="4179888"/>
          </a:xfrm>
          <a:prstGeom prst="rect">
            <a:avLst/>
          </a:prstGeom>
          <a:noFill/>
        </p:spPr>
      </p:pic>
      <p:pic>
        <p:nvPicPr>
          <p:cNvPr id="229379" name="Picture 3" descr="עגורן זרוע"/>
          <p:cNvPicPr>
            <a:picLocks noChangeAspect="1" noChangeArrowheads="1"/>
          </p:cNvPicPr>
          <p:nvPr/>
        </p:nvPicPr>
        <p:blipFill>
          <a:blip r:embed="rId3" cstate="print"/>
          <a:srcRect/>
          <a:stretch>
            <a:fillRect/>
          </a:stretch>
        </p:blipFill>
        <p:spPr bwMode="auto">
          <a:xfrm>
            <a:off x="179388" y="188913"/>
            <a:ext cx="5256212" cy="3630612"/>
          </a:xfrm>
          <a:prstGeom prst="rect">
            <a:avLst/>
          </a:prstGeom>
          <a:noFill/>
        </p:spPr>
      </p:pic>
      <p:sp>
        <p:nvSpPr>
          <p:cNvPr id="229380" name="WordArt 4"/>
          <p:cNvSpPr>
            <a:spLocks noChangeArrowheads="1" noChangeShapeType="1" noTextEdit="1"/>
          </p:cNvSpPr>
          <p:nvPr/>
        </p:nvSpPr>
        <p:spPr bwMode="auto">
          <a:xfrm>
            <a:off x="5653088" y="331788"/>
            <a:ext cx="3236912" cy="506412"/>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FF9933"/>
                </a:solidFill>
                <a:effectLst>
                  <a:outerShdw dist="45791" dir="3378596" algn="ctr" rotWithShape="0">
                    <a:srgbClr val="4D4D4D">
                      <a:alpha val="80000"/>
                    </a:srgbClr>
                  </a:outerShdw>
                </a:effectLst>
                <a:latin typeface="Arial Black"/>
              </a:rPr>
              <a:t>מכונות הרמה אחרות</a:t>
            </a:r>
            <a:endParaRPr lang="en-US" sz="4400" b="1" kern="10" spc="880">
              <a:ln w="9525">
                <a:noFill/>
                <a:round/>
                <a:headEnd/>
                <a:tailEnd/>
              </a:ln>
              <a:solidFill>
                <a:srgbClr val="FF9933"/>
              </a:solidFill>
              <a:effectLst>
                <a:outerShdw dist="45791" dir="3378596" algn="ctr" rotWithShape="0">
                  <a:srgbClr val="4D4D4D">
                    <a:alpha val="80000"/>
                  </a:srgbClr>
                </a:outerShdw>
              </a:effectLst>
              <a:latin typeface="Arial Black"/>
            </a:endParaRPr>
          </a:p>
        </p:txBody>
      </p:sp>
      <p:sp>
        <p:nvSpPr>
          <p:cNvPr id="229381" name="Text Box 5"/>
          <p:cNvSpPr txBox="1">
            <a:spLocks noChangeArrowheads="1"/>
          </p:cNvSpPr>
          <p:nvPr/>
        </p:nvSpPr>
        <p:spPr bwMode="auto">
          <a:xfrm>
            <a:off x="492125" y="3573463"/>
            <a:ext cx="3267075" cy="488950"/>
          </a:xfrm>
          <a:prstGeom prst="rect">
            <a:avLst/>
          </a:prstGeom>
          <a:noFill/>
          <a:ln w="9525">
            <a:noFill/>
            <a:miter lim="800000"/>
            <a:headEnd/>
            <a:tailEnd/>
          </a:ln>
          <a:effectLst/>
        </p:spPr>
        <p:txBody>
          <a:bodyPr wrap="none">
            <a:spAutoFit/>
          </a:bodyPr>
          <a:lstStyle/>
          <a:p>
            <a:pPr algn="r" rtl="1" eaLnBrk="1" hangingPunct="1"/>
            <a:r>
              <a:rPr lang="he-IL" sz="2600" b="1"/>
              <a:t>מכונת הרמה על מסילה</a:t>
            </a:r>
            <a:endParaRPr lang="en-US" sz="2600" b="1"/>
          </a:p>
        </p:txBody>
      </p:sp>
      <p:sp>
        <p:nvSpPr>
          <p:cNvPr id="229382" name="Text Box 6"/>
          <p:cNvSpPr txBox="1">
            <a:spLocks noChangeArrowheads="1"/>
          </p:cNvSpPr>
          <p:nvPr/>
        </p:nvSpPr>
        <p:spPr bwMode="auto">
          <a:xfrm>
            <a:off x="2933700" y="5949950"/>
            <a:ext cx="3057525" cy="488950"/>
          </a:xfrm>
          <a:prstGeom prst="rect">
            <a:avLst/>
          </a:prstGeom>
          <a:noFill/>
          <a:ln w="9525">
            <a:noFill/>
            <a:miter lim="800000"/>
            <a:headEnd/>
            <a:tailEnd/>
          </a:ln>
          <a:effectLst/>
        </p:spPr>
        <p:txBody>
          <a:bodyPr wrap="none">
            <a:spAutoFit/>
          </a:bodyPr>
          <a:lstStyle/>
          <a:p>
            <a:pPr algn="r" rtl="1" eaLnBrk="1" hangingPunct="1"/>
            <a:r>
              <a:rPr lang="he-IL" sz="2600" b="1"/>
              <a:t>מכונת הרמה על עמוד</a:t>
            </a:r>
            <a:endParaRPr lang="en-US" sz="2600" b="1"/>
          </a:p>
        </p:txBody>
      </p:sp>
      <p:sp>
        <p:nvSpPr>
          <p:cNvPr id="229383" name="AutoShape 7">
            <a:hlinkClick r:id="rId4"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5" action="ppaction://hlinksldjump"/>
              </a:rPr>
              <a:t>תפריט </a:t>
            </a:r>
          </a:p>
          <a:p>
            <a:pPr algn="ctr"/>
            <a:r>
              <a:rPr lang="he-IL">
                <a:hlinkClick r:id="rId5"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9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WordArt 2"/>
          <p:cNvSpPr>
            <a:spLocks noChangeArrowheads="1" noChangeShapeType="1" noTextEdit="1"/>
          </p:cNvSpPr>
          <p:nvPr/>
        </p:nvSpPr>
        <p:spPr bwMode="auto">
          <a:xfrm>
            <a:off x="1331913" y="1938338"/>
            <a:ext cx="6661150" cy="842962"/>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פקודת הבטיחות בעבודה</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sp>
        <p:nvSpPr>
          <p:cNvPr id="485379" name="WordArt 3"/>
          <p:cNvSpPr>
            <a:spLocks noChangeArrowheads="1" noChangeShapeType="1" noTextEdit="1"/>
          </p:cNvSpPr>
          <p:nvPr/>
        </p:nvSpPr>
        <p:spPr bwMode="auto">
          <a:xfrm>
            <a:off x="1331913" y="3429000"/>
            <a:ext cx="6661150" cy="428625"/>
          </a:xfrm>
          <a:prstGeom prst="rect">
            <a:avLst/>
          </a:prstGeom>
        </p:spPr>
        <p:txBody>
          <a:bodyPr wrap="none" fromWordArt="1">
            <a:prstTxWarp prst="textPlain">
              <a:avLst>
                <a:gd name="adj" fmla="val 50000"/>
              </a:avLst>
            </a:prstTxWarp>
          </a:bodyPr>
          <a:lstStyle/>
          <a:p>
            <a:pPr algn="ctr" rtl="1"/>
            <a:r>
              <a:rPr lang="he-IL" sz="2400" b="1" kern="10" spc="480">
                <a:ln w="9525">
                  <a:noFill/>
                  <a:round/>
                  <a:headEnd/>
                  <a:tailEnd/>
                </a:ln>
                <a:solidFill>
                  <a:srgbClr val="800000"/>
                </a:solidFill>
                <a:effectLst>
                  <a:outerShdw dist="45791" dir="3378596" algn="ctr" rotWithShape="0">
                    <a:srgbClr val="4D4D4D">
                      <a:alpha val="80000"/>
                    </a:srgbClr>
                  </a:outerShdw>
                </a:effectLst>
                <a:latin typeface="Arial Black"/>
              </a:rPr>
              <a:t> (נוסח חדש), תש"ל1970- </a:t>
            </a:r>
            <a:endParaRPr lang="en-US" sz="2400" b="1" kern="10" spc="480">
              <a:ln w="9525">
                <a:noFill/>
                <a:round/>
                <a:headEnd/>
                <a:tailEnd/>
              </a:ln>
              <a:solidFill>
                <a:srgbClr val="800000"/>
              </a:solidFill>
              <a:effectLst>
                <a:outerShdw dist="45791" dir="3378596" algn="ctr" rotWithShape="0">
                  <a:srgbClr val="4D4D4D">
                    <a:alpha val="80000"/>
                  </a:srgbClr>
                </a:outerShdw>
              </a:effectLst>
              <a:latin typeface="Arial Black"/>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body" idx="1"/>
          </p:nvPr>
        </p:nvSpPr>
        <p:spPr bwMode="auto">
          <a:xfrm>
            <a:off x="468313" y="2017713"/>
            <a:ext cx="8486775" cy="41148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he-IL" u="sng"/>
              <a:t>הגדרה</a:t>
            </a:r>
            <a:r>
              <a:rPr lang="he-IL"/>
              <a:t> – כל אמצעי המשמש להרמת מטענים ואינו מחובר באופן קבוע למטען או למכונת ההרמה</a:t>
            </a:r>
          </a:p>
          <a:p>
            <a:r>
              <a:rPr lang="he-IL" u="sng"/>
              <a:t>דרישות החוק</a:t>
            </a:r>
            <a:r>
              <a:rPr lang="he-IL"/>
              <a:t> </a:t>
            </a:r>
          </a:p>
          <a:p>
            <a:pPr>
              <a:buFont typeface="Wingdings" pitchFamily="2" charset="2"/>
              <a:buNone/>
            </a:pPr>
            <a:r>
              <a:rPr lang="he-IL"/>
              <a:t>	1. בדיקה לפני </a:t>
            </a:r>
            <a:r>
              <a:rPr lang="he-IL">
                <a:solidFill>
                  <a:srgbClr val="F71A03"/>
                </a:solidFill>
              </a:rPr>
              <a:t>שימוש ראשון</a:t>
            </a:r>
            <a:r>
              <a:rPr lang="he-IL"/>
              <a:t> ע"י בודק מוסמך.</a:t>
            </a:r>
          </a:p>
          <a:p>
            <a:pPr>
              <a:buFont typeface="Wingdings" pitchFamily="2" charset="2"/>
              <a:buNone/>
            </a:pPr>
            <a:r>
              <a:rPr lang="he-IL"/>
              <a:t>	2. בדיקה תקופתית ע"י בודק מוסמך - כל </a:t>
            </a:r>
            <a:r>
              <a:rPr lang="he-IL">
                <a:solidFill>
                  <a:srgbClr val="F71A03"/>
                </a:solidFill>
              </a:rPr>
              <a:t>6</a:t>
            </a:r>
            <a:r>
              <a:rPr lang="he-IL"/>
              <a:t> חודשים!</a:t>
            </a:r>
          </a:p>
          <a:p>
            <a:pPr>
              <a:buFont typeface="Wingdings" pitchFamily="2" charset="2"/>
              <a:buNone/>
            </a:pPr>
            <a:r>
              <a:rPr lang="he-IL"/>
              <a:t>	3. סימון – מספר סידורי וע.ע.ב.</a:t>
            </a:r>
          </a:p>
          <a:p>
            <a:pPr>
              <a:buFont typeface="Wingdings" pitchFamily="2" charset="2"/>
              <a:buNone/>
            </a:pPr>
            <a:r>
              <a:rPr lang="he-IL"/>
              <a:t>	4. הוצאת תסקיר בדיקה.</a:t>
            </a:r>
            <a:endParaRPr lang="en-US"/>
          </a:p>
        </p:txBody>
      </p:sp>
      <p:sp>
        <p:nvSpPr>
          <p:cNvPr id="492547" name="WordArt 3"/>
          <p:cNvSpPr>
            <a:spLocks noChangeArrowheads="1" noChangeShapeType="1" noTextEdit="1"/>
          </p:cNvSpPr>
          <p:nvPr/>
        </p:nvSpPr>
        <p:spPr bwMode="auto">
          <a:xfrm>
            <a:off x="2555776" y="476250"/>
            <a:ext cx="4608512" cy="792163"/>
          </a:xfrm>
          <a:prstGeom prst="rect">
            <a:avLst/>
          </a:prstGeom>
        </p:spPr>
        <p:txBody>
          <a:bodyPr wrap="none" fromWordArt="1">
            <a:prstTxWarp prst="textPlain">
              <a:avLst>
                <a:gd name="adj" fmla="val 50000"/>
              </a:avLst>
            </a:prstTxWarp>
          </a:bodyPr>
          <a:lstStyle/>
          <a:p>
            <a:pPr algn="ctr" rtl="1"/>
            <a:r>
              <a:rPr lang="he-IL" sz="3600"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אביזרי </a:t>
            </a:r>
            <a:r>
              <a:rPr lang="he-IL" sz="3600" kern="10" dirty="0" smtClean="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הרמה – פקודת הבטיחות – 71- 77</a:t>
            </a:r>
            <a:endParaRPr lang="en-US" sz="3600"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492548" name="AutoShape 4">
            <a:hlinkClick r:id="rId2"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 </a:t>
            </a:r>
          </a:p>
          <a:p>
            <a:pPr algn="ctr"/>
            <a:r>
              <a:rPr lang="he-IL">
                <a:hlinkClick r:id="rId3"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grpId="0" nodeType="afterEffect">
                                  <p:stCondLst>
                                    <p:cond delay="0"/>
                                  </p:stCondLst>
                                  <p:childTnLst>
                                    <p:set>
                                      <p:cBhvr>
                                        <p:cTn id="6" dur="1" fill="hold">
                                          <p:stCondLst>
                                            <p:cond delay="0"/>
                                          </p:stCondLst>
                                        </p:cTn>
                                        <p:tgtEl>
                                          <p:spTgt spid="492547"/>
                                        </p:tgtEl>
                                        <p:attrNameLst>
                                          <p:attrName>style.visibility</p:attrName>
                                        </p:attrNameLst>
                                      </p:cBhvr>
                                      <p:to>
                                        <p:strVal val="visible"/>
                                      </p:to>
                                    </p:set>
                                    <p:anim calcmode="lin" valueType="num">
                                      <p:cBhvr>
                                        <p:cTn id="7" dur="1000" fill="hold"/>
                                        <p:tgtEl>
                                          <p:spTgt spid="49254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492547"/>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492547"/>
                                        </p:tgtEl>
                                        <p:attrNameLst>
                                          <p:attrName>ppt_y</p:attrName>
                                        </p:attrNameLst>
                                      </p:cBhvr>
                                      <p:tavLst>
                                        <p:tav tm="0">
                                          <p:val>
                                            <p:strVal val="#ppt_y"/>
                                          </p:val>
                                        </p:tav>
                                        <p:tav tm="100000">
                                          <p:val>
                                            <p:strVal val="#ppt_y"/>
                                          </p:val>
                                        </p:tav>
                                      </p:tavLst>
                                    </p:anim>
                                    <p:animEffect transition="in" filter="fade">
                                      <p:cBhvr>
                                        <p:cTn id="10" dur="1000"/>
                                        <p:tgtEl>
                                          <p:spTgt spid="492547"/>
                                        </p:tgtEl>
                                      </p:cBhvr>
                                    </p:animEffect>
                                  </p:childTnLst>
                                </p:cTn>
                              </p:par>
                              <p:par>
                                <p:cTn id="11" presetID="1" presetClass="entr" presetSubtype="0" fill="hold" nodeType="withEffect">
                                  <p:stCondLst>
                                    <p:cond delay="0"/>
                                  </p:stCondLst>
                                  <p:childTnLst>
                                    <p:set>
                                      <p:cBhvr>
                                        <p:cTn id="12" dur="1" fill="hold">
                                          <p:stCondLst>
                                            <p:cond delay="0"/>
                                          </p:stCondLst>
                                        </p:cTn>
                                        <p:tgtEl>
                                          <p:spTgt spid="492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descr="תסקיר מענבי כבל"/>
          <p:cNvPicPr>
            <a:picLocks noChangeAspect="1" noChangeArrowheads="1"/>
          </p:cNvPicPr>
          <p:nvPr/>
        </p:nvPicPr>
        <p:blipFill>
          <a:blip r:embed="rId2" cstate="print"/>
          <a:srcRect/>
          <a:stretch>
            <a:fillRect/>
          </a:stretch>
        </p:blipFill>
        <p:spPr bwMode="auto">
          <a:xfrm>
            <a:off x="4279900" y="0"/>
            <a:ext cx="4864100" cy="6858000"/>
          </a:xfrm>
          <a:prstGeom prst="rect">
            <a:avLst/>
          </a:prstGeom>
          <a:noFill/>
        </p:spPr>
      </p:pic>
      <p:sp>
        <p:nvSpPr>
          <p:cNvPr id="495619" name="WordArt 3"/>
          <p:cNvSpPr>
            <a:spLocks noChangeArrowheads="1" noChangeShapeType="1"/>
          </p:cNvSpPr>
          <p:nvPr/>
        </p:nvSpPr>
        <p:spPr bwMode="auto">
          <a:xfrm>
            <a:off x="395288" y="2636838"/>
            <a:ext cx="3744912" cy="1296987"/>
          </a:xfrm>
          <a:prstGeom prst="rect">
            <a:avLst/>
          </a:prstGeom>
        </p:spPr>
        <p:txBody>
          <a:bodyPr wrap="none" fromWordArt="1">
            <a:prstTxWarp prst="textPlain">
              <a:avLst>
                <a:gd name="adj" fmla="val 50000"/>
              </a:avLst>
            </a:prstTxWarp>
          </a:bodyPr>
          <a:lstStyle/>
          <a:p>
            <a:pPr algn="ctr" rtl="1"/>
            <a:r>
              <a:rPr lang="he-IL" sz="3200" kern="10">
                <a:ln w="9525">
                  <a:noFill/>
                  <a:round/>
                  <a:headEnd/>
                  <a:tailEnd/>
                </a:ln>
                <a:solidFill>
                  <a:srgbClr val="FF9933"/>
                </a:solidFill>
                <a:effectLst>
                  <a:outerShdw dist="35921" dir="2700000" algn="ctr" rotWithShape="0">
                    <a:srgbClr val="C0C0C0">
                      <a:alpha val="80000"/>
                    </a:srgbClr>
                  </a:outerShdw>
                </a:effectLst>
                <a:latin typeface="Impact"/>
              </a:rPr>
              <a:t>תסקיר לאביזרי הרמה</a:t>
            </a:r>
            <a:endParaRPr lang="en-US" sz="3200" kern="10">
              <a:ln w="9525">
                <a:noFill/>
                <a:round/>
                <a:headEnd/>
                <a:tailEnd/>
              </a:ln>
              <a:solidFill>
                <a:srgbClr val="FF9933"/>
              </a:solidFill>
              <a:effectLst>
                <a:outerShdw dist="35921" dir="2700000" algn="ctr" rotWithShape="0">
                  <a:srgbClr val="C0C0C0">
                    <a:alpha val="80000"/>
                  </a:srgbClr>
                </a:outerShdw>
              </a:effectLst>
              <a:latin typeface="Impact"/>
            </a:endParaRPr>
          </a:p>
        </p:txBody>
      </p:sp>
      <p:sp>
        <p:nvSpPr>
          <p:cNvPr id="495620" name="AutoShape 4">
            <a:hlinkClick r:id="rId3"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4" action="ppaction://hlinksldjump"/>
              </a:rPr>
              <a:t>תפריט </a:t>
            </a:r>
          </a:p>
          <a:p>
            <a:pPr algn="ctr"/>
            <a:r>
              <a:rPr lang="he-IL">
                <a:hlinkClick r:id="rId4"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495619"/>
                                        </p:tgtEl>
                                        <p:attrNameLst>
                                          <p:attrName>style.visibility</p:attrName>
                                        </p:attrNameLst>
                                      </p:cBhvr>
                                      <p:to>
                                        <p:strVal val="visible"/>
                                      </p:to>
                                    </p:set>
                                    <p:animEffect transition="in" filter="fade">
                                      <p:cBhvr>
                                        <p:cTn id="7" dur="100"/>
                                        <p:tgtEl>
                                          <p:spTgt spid="495619"/>
                                        </p:tgtEl>
                                      </p:cBhvr>
                                    </p:animEffect>
                                    <p:anim calcmode="lin" valueType="num">
                                      <p:cBhvr>
                                        <p:cTn id="8" dur="400" fill="hold"/>
                                        <p:tgtEl>
                                          <p:spTgt spid="495619"/>
                                        </p:tgtEl>
                                        <p:attrNameLst>
                                          <p:attrName>ppt_x</p:attrName>
                                        </p:attrNameLst>
                                      </p:cBhvr>
                                      <p:tavLst>
                                        <p:tav tm="0">
                                          <p:val>
                                            <p:strVal val="#ppt_x"/>
                                          </p:val>
                                        </p:tav>
                                        <p:tav tm="100000">
                                          <p:val>
                                            <p:strVal val="#ppt_x"/>
                                          </p:val>
                                        </p:tav>
                                      </p:tavLst>
                                    </p:anim>
                                    <p:anim calcmode="lin" valueType="num">
                                      <p:cBhvr>
                                        <p:cTn id="9" dur="400" fill="hold"/>
                                        <p:tgtEl>
                                          <p:spTgt spid="49561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956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956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495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body" idx="1"/>
          </p:nvPr>
        </p:nvSpPr>
        <p:spPr bwMode="auto">
          <a:xfrm>
            <a:off x="468313" y="1773238"/>
            <a:ext cx="8486775" cy="4752975"/>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90000"/>
              </a:lnSpc>
              <a:buFont typeface="Wingdings" pitchFamily="2" charset="2"/>
              <a:buNone/>
            </a:pPr>
            <a:r>
              <a:rPr lang="he-IL" sz="2400" b="1"/>
              <a:t>79. הגדרות </a:t>
            </a:r>
            <a:r>
              <a:rPr lang="he-IL" sz="2400"/>
              <a:t>(תיקון: תשל"ד, תשמ"א)</a:t>
            </a:r>
          </a:p>
          <a:p>
            <a:pPr>
              <a:lnSpc>
                <a:spcPct val="90000"/>
              </a:lnSpc>
              <a:buFont typeface="Wingdings" pitchFamily="2" charset="2"/>
              <a:buNone/>
            </a:pPr>
            <a:r>
              <a:rPr lang="he-IL" sz="2400"/>
              <a:t>בסימן זה -</a:t>
            </a:r>
            <a:endParaRPr lang="he-IL" sz="2400" b="1"/>
          </a:p>
          <a:p>
            <a:pPr>
              <a:lnSpc>
                <a:spcPct val="90000"/>
              </a:lnSpc>
              <a:buFont typeface="Wingdings" pitchFamily="2" charset="2"/>
              <a:buNone/>
            </a:pPr>
            <a:r>
              <a:rPr lang="he-IL" sz="2400" b="1"/>
              <a:t>"מכונת הרמה" </a:t>
            </a:r>
            <a:r>
              <a:rPr lang="he-IL" sz="2400"/>
              <a:t>- התקן הרמה, לרבות עגורן, קילון, תלת-רגל, התקן משיכה, מחפר עגורן, מחדיר כלונסאות, כננת, מלגזה, גלגלת, גלגלת שרשרת, גלגלת כבלים, גלגילון, מסוע עילי, מסילת כבל, חבל עילי וכל מכונה אחרת היכולה באמצעות אבזר הרמה להרים עומס, להורידו או להחזיקו תלוי;</a:t>
            </a:r>
            <a:endParaRPr lang="he-IL" sz="2400" b="1"/>
          </a:p>
          <a:p>
            <a:pPr>
              <a:lnSpc>
                <a:spcPct val="90000"/>
              </a:lnSpc>
              <a:buFont typeface="Wingdings" pitchFamily="2" charset="2"/>
              <a:buNone/>
            </a:pPr>
            <a:r>
              <a:rPr lang="he-IL" sz="2400" b="1"/>
              <a:t>"חלקים"</a:t>
            </a:r>
            <a:r>
              <a:rPr lang="he-IL" sz="2400"/>
              <a:t>, במכונת הרמה - לרבות מנגנון הפעלתה ואבזריה, בין קבועים ובין נעים, והתקני עיגון וקביעה.</a:t>
            </a:r>
            <a:endParaRPr lang="he-IL" sz="2400" b="1"/>
          </a:p>
          <a:p>
            <a:pPr>
              <a:lnSpc>
                <a:spcPct val="90000"/>
              </a:lnSpc>
              <a:buFont typeface="Wingdings" pitchFamily="2" charset="2"/>
              <a:buNone/>
            </a:pPr>
            <a:r>
              <a:rPr lang="he-IL" sz="2400" b="1"/>
              <a:t>80. מבנה וקיום</a:t>
            </a:r>
            <a:endParaRPr lang="he-IL" sz="2400"/>
          </a:p>
          <a:p>
            <a:pPr>
              <a:lnSpc>
                <a:spcPct val="90000"/>
              </a:lnSpc>
              <a:buFont typeface="Wingdings" pitchFamily="2" charset="2"/>
              <a:buNone/>
            </a:pPr>
            <a:r>
              <a:rPr lang="he-IL" sz="2400"/>
              <a:t>מכונת הרמה על כל חלקיה תהיה ממבנה טוב, מחומר בריא, מחוזק מספיק וללא פגם גלוי, ותקויים</a:t>
            </a:r>
            <a:endParaRPr lang="en-US" sz="2400"/>
          </a:p>
        </p:txBody>
      </p:sp>
      <p:sp>
        <p:nvSpPr>
          <p:cNvPr id="486403" name="WordArt 3"/>
          <p:cNvSpPr>
            <a:spLocks noChangeArrowheads="1" noChangeShapeType="1" noTextEdit="1"/>
          </p:cNvSpPr>
          <p:nvPr/>
        </p:nvSpPr>
        <p:spPr bwMode="auto">
          <a:xfrm>
            <a:off x="2339975" y="223838"/>
            <a:ext cx="5327650" cy="504825"/>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פקודת הבטיחות בעבודה</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(נוסח חדש), תש"ל1970- </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486404" name="WordArt 4"/>
          <p:cNvSpPr>
            <a:spLocks noChangeArrowheads="1" noChangeShapeType="1" noTextEdit="1"/>
          </p:cNvSpPr>
          <p:nvPr/>
        </p:nvSpPr>
        <p:spPr bwMode="auto">
          <a:xfrm>
            <a:off x="2339975" y="981075"/>
            <a:ext cx="5327650" cy="215900"/>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solidFill>
                  <a:srgbClr val="800000"/>
                </a:solidFill>
                <a:effectLst>
                  <a:outerShdw dist="35921" dir="2700000" algn="ctr" rotWithShape="0">
                    <a:srgbClr val="C0C0C0">
                      <a:alpha val="80000"/>
                    </a:srgbClr>
                  </a:outerShdw>
                </a:effectLst>
                <a:latin typeface="Impact"/>
              </a:rPr>
              <a:t>מכונות  הרמה</a:t>
            </a:r>
            <a:endParaRPr lang="en-US" sz="3600" kern="10">
              <a:ln w="9525">
                <a:noFill/>
                <a:round/>
                <a:headEnd/>
                <a:tailEnd/>
              </a:ln>
              <a:solidFill>
                <a:srgbClr val="800000"/>
              </a:solidFill>
              <a:effectLst>
                <a:outerShdw dist="35921" dir="2700000" algn="ctr" rotWithShape="0">
                  <a:srgbClr val="C0C0C0">
                    <a:alpha val="80000"/>
                  </a:srgbClr>
                </a:outerShdw>
              </a:effectLst>
              <a:latin typeface="Impac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grpId="0" nodeType="afterEffect">
                                  <p:stCondLst>
                                    <p:cond delay="0"/>
                                  </p:stCondLst>
                                  <p:childTnLst>
                                    <p:set>
                                      <p:cBhvr>
                                        <p:cTn id="6" dur="1" fill="hold">
                                          <p:stCondLst>
                                            <p:cond delay="0"/>
                                          </p:stCondLst>
                                        </p:cTn>
                                        <p:tgtEl>
                                          <p:spTgt spid="486403"/>
                                        </p:tgtEl>
                                        <p:attrNameLst>
                                          <p:attrName>style.visibility</p:attrName>
                                        </p:attrNameLst>
                                      </p:cBhvr>
                                      <p:to>
                                        <p:strVal val="visible"/>
                                      </p:to>
                                    </p:set>
                                    <p:anim calcmode="lin" valueType="num">
                                      <p:cBhvr>
                                        <p:cTn id="7" dur="1000" fill="hold"/>
                                        <p:tgtEl>
                                          <p:spTgt spid="48640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486403"/>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486403"/>
                                        </p:tgtEl>
                                        <p:attrNameLst>
                                          <p:attrName>ppt_y</p:attrName>
                                        </p:attrNameLst>
                                      </p:cBhvr>
                                      <p:tavLst>
                                        <p:tav tm="0">
                                          <p:val>
                                            <p:strVal val="#ppt_y"/>
                                          </p:val>
                                        </p:tav>
                                        <p:tav tm="100000">
                                          <p:val>
                                            <p:strVal val="#ppt_y"/>
                                          </p:val>
                                        </p:tav>
                                      </p:tavLst>
                                    </p:anim>
                                    <p:animEffect transition="in" filter="fade">
                                      <p:cBhvr>
                                        <p:cTn id="10" dur="1000"/>
                                        <p:tgtEl>
                                          <p:spTgt spid="486403"/>
                                        </p:tgtEl>
                                      </p:cBhvr>
                                    </p:animEffect>
                                  </p:childTnLst>
                                </p:cTn>
                              </p:par>
                            </p:childTnLst>
                          </p:cTn>
                        </p:par>
                        <p:par>
                          <p:cTn id="11" fill="hold">
                            <p:stCondLst>
                              <p:cond delay="1000"/>
                            </p:stCondLst>
                            <p:childTnLst>
                              <p:par>
                                <p:cTn id="12" presetID="48" presetClass="entr" presetSubtype="0" accel="50000" fill="hold" grpId="0" nodeType="afterEffect">
                                  <p:stCondLst>
                                    <p:cond delay="0"/>
                                  </p:stCondLst>
                                  <p:childTnLst>
                                    <p:set>
                                      <p:cBhvr>
                                        <p:cTn id="13" dur="1" fill="hold">
                                          <p:stCondLst>
                                            <p:cond delay="0"/>
                                          </p:stCondLst>
                                        </p:cTn>
                                        <p:tgtEl>
                                          <p:spTgt spid="486404"/>
                                        </p:tgtEl>
                                        <p:attrNameLst>
                                          <p:attrName>style.visibility</p:attrName>
                                        </p:attrNameLst>
                                      </p:cBhvr>
                                      <p:to>
                                        <p:strVal val="visible"/>
                                      </p:to>
                                    </p:set>
                                    <p:anim calcmode="lin" valueType="num">
                                      <p:cBhvr>
                                        <p:cTn id="14" dur="1000" fill="hold"/>
                                        <p:tgtEl>
                                          <p:spTgt spid="48640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 dur="1000" fill="hold"/>
                                        <p:tgtEl>
                                          <p:spTgt spid="486404"/>
                                        </p:tgtEl>
                                        <p:attrNameLst>
                                          <p:attrName>ppt_x</p:attrName>
                                        </p:attrNameLst>
                                      </p:cBhvr>
                                      <p:tavLst>
                                        <p:tav tm="0">
                                          <p:val>
                                            <p:fltVal val="-1"/>
                                          </p:val>
                                        </p:tav>
                                        <p:tav tm="50000">
                                          <p:val>
                                            <p:fltVal val="0.95"/>
                                          </p:val>
                                        </p:tav>
                                        <p:tav tm="100000">
                                          <p:val>
                                            <p:strVal val="#ppt_x"/>
                                          </p:val>
                                        </p:tav>
                                      </p:tavLst>
                                    </p:anim>
                                    <p:anim calcmode="lin" valueType="num">
                                      <p:cBhvr>
                                        <p:cTn id="16" dur="1000" fill="hold"/>
                                        <p:tgtEl>
                                          <p:spTgt spid="486404"/>
                                        </p:tgtEl>
                                        <p:attrNameLst>
                                          <p:attrName>ppt_y</p:attrName>
                                        </p:attrNameLst>
                                      </p:cBhvr>
                                      <p:tavLst>
                                        <p:tav tm="0">
                                          <p:val>
                                            <p:strVal val="#ppt_y"/>
                                          </p:val>
                                        </p:tav>
                                        <p:tav tm="100000">
                                          <p:val>
                                            <p:strVal val="#ppt_y"/>
                                          </p:val>
                                        </p:tav>
                                      </p:tavLst>
                                    </p:anim>
                                    <p:animEffect transition="in" filter="fade">
                                      <p:cBhvr>
                                        <p:cTn id="17" dur="1000"/>
                                        <p:tgtEl>
                                          <p:spTgt spid="486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3" grpId="0" animBg="1"/>
      <p:bldP spid="48640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body" idx="1"/>
          </p:nvPr>
        </p:nvSpPr>
        <p:spPr bwMode="auto">
          <a:xfrm>
            <a:off x="468313" y="1744663"/>
            <a:ext cx="8486775" cy="5113337"/>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80000"/>
              </a:lnSpc>
              <a:buFont typeface="Wingdings" pitchFamily="2" charset="2"/>
              <a:buNone/>
            </a:pPr>
            <a:r>
              <a:rPr lang="he-IL" sz="2400" b="1"/>
              <a:t>81. בדיקה </a:t>
            </a:r>
            <a:endParaRPr lang="he-IL" sz="2400"/>
          </a:p>
          <a:p>
            <a:pPr>
              <a:lnSpc>
                <a:spcPct val="80000"/>
              </a:lnSpc>
              <a:buFont typeface="Wingdings" pitchFamily="2" charset="2"/>
              <a:buNone/>
            </a:pPr>
            <a:r>
              <a:rPr lang="he-IL" sz="2400"/>
              <a:t>      מכונת הרמה על כל חלקיה תיבדק ביסודיות, </a:t>
            </a:r>
            <a:r>
              <a:rPr lang="he-IL" sz="2400" b="1" i="1">
                <a:solidFill>
                  <a:srgbClr val="F71A03"/>
                </a:solidFill>
              </a:rPr>
              <a:t>לפחות אחת </a:t>
            </a:r>
          </a:p>
          <a:p>
            <a:pPr>
              <a:lnSpc>
                <a:spcPct val="80000"/>
              </a:lnSpc>
              <a:buFont typeface="Wingdings" pitchFamily="2" charset="2"/>
              <a:buNone/>
            </a:pPr>
            <a:r>
              <a:rPr lang="he-IL" sz="2400" b="1" i="1">
                <a:solidFill>
                  <a:srgbClr val="F71A03"/>
                </a:solidFill>
              </a:rPr>
              <a:t>      לארבעה עשר חדשים</a:t>
            </a:r>
            <a:r>
              <a:rPr lang="he-IL" sz="2400"/>
              <a:t>, על ידי בודק מוסמך.</a:t>
            </a:r>
            <a:endParaRPr lang="he-IL" sz="2400" b="1"/>
          </a:p>
          <a:p>
            <a:pPr>
              <a:lnSpc>
                <a:spcPct val="80000"/>
              </a:lnSpc>
              <a:buFont typeface="Wingdings" pitchFamily="2" charset="2"/>
              <a:buNone/>
            </a:pPr>
            <a:r>
              <a:rPr lang="he-IL" sz="2400" b="1"/>
              <a:t>82. </a:t>
            </a:r>
            <a:r>
              <a:rPr lang="he-IL" sz="2400"/>
              <a:t>(בוטל) (תיקון: תשל"ד)</a:t>
            </a:r>
            <a:endParaRPr lang="he-IL" sz="2400" b="1"/>
          </a:p>
          <a:p>
            <a:pPr>
              <a:lnSpc>
                <a:spcPct val="80000"/>
              </a:lnSpc>
              <a:buFont typeface="Wingdings" pitchFamily="2" charset="2"/>
              <a:buNone/>
            </a:pPr>
            <a:r>
              <a:rPr lang="he-IL" sz="2400" b="1"/>
              <a:t>83. מסילות</a:t>
            </a:r>
            <a:endParaRPr lang="he-IL" sz="2400"/>
          </a:p>
          <a:p>
            <a:pPr>
              <a:lnSpc>
                <a:spcPct val="80000"/>
              </a:lnSpc>
              <a:buFont typeface="Wingdings" pitchFamily="2" charset="2"/>
              <a:buNone/>
            </a:pPr>
            <a:r>
              <a:rPr lang="he-IL" sz="2400"/>
              <a:t>    פסים שעליהם נוסע עגורן נע, ומסילה שעליה נע מרכב האונקל של גשר הרמה לטעינה והובלה או של מסוע עילי, יהיו בעלי מידה מתאימה, חוזק מספיק ומישטח נסיעה חלק, ויהיו מונחים כראוי, נתמכים או נאחזים במידה מספקת ומקויימים כראוי.</a:t>
            </a:r>
            <a:endParaRPr lang="he-IL" sz="2400" b="1"/>
          </a:p>
          <a:p>
            <a:pPr>
              <a:lnSpc>
                <a:spcPct val="80000"/>
              </a:lnSpc>
              <a:buFont typeface="Wingdings" pitchFamily="2" charset="2"/>
              <a:buNone/>
            </a:pPr>
            <a:r>
              <a:rPr lang="he-IL" sz="2400" b="1"/>
              <a:t>84. סימון עומס עבודה</a:t>
            </a:r>
            <a:endParaRPr lang="he-IL" sz="2400"/>
          </a:p>
          <a:p>
            <a:pPr>
              <a:lnSpc>
                <a:spcPct val="80000"/>
              </a:lnSpc>
              <a:buFont typeface="Wingdings" pitchFamily="2" charset="2"/>
              <a:buNone/>
            </a:pPr>
            <a:r>
              <a:rPr lang="he-IL" sz="2400"/>
              <a:t>     על מכונת הרמה </a:t>
            </a:r>
            <a:r>
              <a:rPr lang="he-IL" sz="2400" b="1" i="1">
                <a:solidFill>
                  <a:srgbClr val="009900"/>
                </a:solidFill>
              </a:rPr>
              <a:t>יסומנו ברורות עומסי העבודה הבטוחים שלה</a:t>
            </a:r>
            <a:r>
              <a:rPr lang="he-IL" sz="2400"/>
              <a:t>, אולם עגורן-זרוע הבנוי באופן שעומס העבודה הבטוח יכול להשתנות על ידי הגבהת הזרוע או הנמכתה, יחובר אליו מחוון אוטומטי של עומסי עבודה בטוחים או לוח בו רשומים עומסי העבודה הבטוחים </a:t>
            </a:r>
            <a:r>
              <a:rPr lang="he-IL" sz="2400" b="1" i="1">
                <a:solidFill>
                  <a:srgbClr val="009900"/>
                </a:solidFill>
              </a:rPr>
              <a:t>לכל הטיה של הזרוע או לכל רדיוס של המטען.</a:t>
            </a:r>
            <a:endParaRPr lang="en-US" sz="2400" b="1" i="1">
              <a:solidFill>
                <a:srgbClr val="009900"/>
              </a:solidFill>
            </a:endParaRPr>
          </a:p>
        </p:txBody>
      </p:sp>
      <p:sp>
        <p:nvSpPr>
          <p:cNvPr id="487427" name="WordArt 3"/>
          <p:cNvSpPr>
            <a:spLocks noChangeArrowheads="1" noChangeShapeType="1" noTextEdit="1"/>
          </p:cNvSpPr>
          <p:nvPr/>
        </p:nvSpPr>
        <p:spPr bwMode="auto">
          <a:xfrm>
            <a:off x="2339975" y="223838"/>
            <a:ext cx="5327650" cy="504825"/>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פקודת הבטיחות בעבודה</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(נוסח חדש), תש"ל1970- </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487428" name="WordArt 4"/>
          <p:cNvSpPr>
            <a:spLocks noChangeArrowheads="1" noChangeShapeType="1" noTextEdit="1"/>
          </p:cNvSpPr>
          <p:nvPr/>
        </p:nvSpPr>
        <p:spPr bwMode="auto">
          <a:xfrm>
            <a:off x="2339975" y="981075"/>
            <a:ext cx="5327650" cy="215900"/>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solidFill>
                  <a:srgbClr val="800000"/>
                </a:solidFill>
                <a:effectLst>
                  <a:outerShdw dist="35921" dir="2700000" algn="ctr" rotWithShape="0">
                    <a:srgbClr val="C0C0C0">
                      <a:alpha val="80000"/>
                    </a:srgbClr>
                  </a:outerShdw>
                </a:effectLst>
                <a:latin typeface="Impact"/>
              </a:rPr>
              <a:t>מכונות  הרמה</a:t>
            </a:r>
            <a:endParaRPr lang="en-US" sz="3600" kern="10">
              <a:ln w="9525">
                <a:noFill/>
                <a:round/>
                <a:headEnd/>
                <a:tailEnd/>
              </a:ln>
              <a:solidFill>
                <a:srgbClr val="800000"/>
              </a:solidFill>
              <a:effectLst>
                <a:outerShdw dist="35921" dir="2700000" algn="ctr" rotWithShape="0">
                  <a:srgbClr val="C0C0C0">
                    <a:alpha val="80000"/>
                  </a:srgbClr>
                </a:outerShdw>
              </a:effectLst>
              <a:latin typeface="Impac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grpId="0" nodeType="afterEffect">
                                  <p:stCondLst>
                                    <p:cond delay="0"/>
                                  </p:stCondLst>
                                  <p:childTnLst>
                                    <p:set>
                                      <p:cBhvr>
                                        <p:cTn id="6" dur="1" fill="hold">
                                          <p:stCondLst>
                                            <p:cond delay="0"/>
                                          </p:stCondLst>
                                        </p:cTn>
                                        <p:tgtEl>
                                          <p:spTgt spid="487427"/>
                                        </p:tgtEl>
                                        <p:attrNameLst>
                                          <p:attrName>style.visibility</p:attrName>
                                        </p:attrNameLst>
                                      </p:cBhvr>
                                      <p:to>
                                        <p:strVal val="visible"/>
                                      </p:to>
                                    </p:set>
                                    <p:anim calcmode="lin" valueType="num">
                                      <p:cBhvr>
                                        <p:cTn id="7" dur="1000" fill="hold"/>
                                        <p:tgtEl>
                                          <p:spTgt spid="48742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487427"/>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487427"/>
                                        </p:tgtEl>
                                        <p:attrNameLst>
                                          <p:attrName>ppt_y</p:attrName>
                                        </p:attrNameLst>
                                      </p:cBhvr>
                                      <p:tavLst>
                                        <p:tav tm="0">
                                          <p:val>
                                            <p:strVal val="#ppt_y"/>
                                          </p:val>
                                        </p:tav>
                                        <p:tav tm="100000">
                                          <p:val>
                                            <p:strVal val="#ppt_y"/>
                                          </p:val>
                                        </p:tav>
                                      </p:tavLst>
                                    </p:anim>
                                    <p:animEffect transition="in" filter="fade">
                                      <p:cBhvr>
                                        <p:cTn id="10" dur="1000"/>
                                        <p:tgtEl>
                                          <p:spTgt spid="487427"/>
                                        </p:tgtEl>
                                      </p:cBhvr>
                                    </p:animEffect>
                                  </p:childTnLst>
                                </p:cTn>
                              </p:par>
                            </p:childTnLst>
                          </p:cTn>
                        </p:par>
                        <p:par>
                          <p:cTn id="11" fill="hold">
                            <p:stCondLst>
                              <p:cond delay="1000"/>
                            </p:stCondLst>
                            <p:childTnLst>
                              <p:par>
                                <p:cTn id="12" presetID="48" presetClass="entr" presetSubtype="0" accel="50000" fill="hold" grpId="0" nodeType="afterEffect">
                                  <p:stCondLst>
                                    <p:cond delay="0"/>
                                  </p:stCondLst>
                                  <p:childTnLst>
                                    <p:set>
                                      <p:cBhvr>
                                        <p:cTn id="13" dur="1" fill="hold">
                                          <p:stCondLst>
                                            <p:cond delay="0"/>
                                          </p:stCondLst>
                                        </p:cTn>
                                        <p:tgtEl>
                                          <p:spTgt spid="487428"/>
                                        </p:tgtEl>
                                        <p:attrNameLst>
                                          <p:attrName>style.visibility</p:attrName>
                                        </p:attrNameLst>
                                      </p:cBhvr>
                                      <p:to>
                                        <p:strVal val="visible"/>
                                      </p:to>
                                    </p:set>
                                    <p:anim calcmode="lin" valueType="num">
                                      <p:cBhvr>
                                        <p:cTn id="14" dur="1000" fill="hold"/>
                                        <p:tgtEl>
                                          <p:spTgt spid="48742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 dur="1000" fill="hold"/>
                                        <p:tgtEl>
                                          <p:spTgt spid="487428"/>
                                        </p:tgtEl>
                                        <p:attrNameLst>
                                          <p:attrName>ppt_x</p:attrName>
                                        </p:attrNameLst>
                                      </p:cBhvr>
                                      <p:tavLst>
                                        <p:tav tm="0">
                                          <p:val>
                                            <p:fltVal val="-1"/>
                                          </p:val>
                                        </p:tav>
                                        <p:tav tm="50000">
                                          <p:val>
                                            <p:fltVal val="0.95"/>
                                          </p:val>
                                        </p:tav>
                                        <p:tav tm="100000">
                                          <p:val>
                                            <p:strVal val="#ppt_x"/>
                                          </p:val>
                                        </p:tav>
                                      </p:tavLst>
                                    </p:anim>
                                    <p:anim calcmode="lin" valueType="num">
                                      <p:cBhvr>
                                        <p:cTn id="16" dur="1000" fill="hold"/>
                                        <p:tgtEl>
                                          <p:spTgt spid="487428"/>
                                        </p:tgtEl>
                                        <p:attrNameLst>
                                          <p:attrName>ppt_y</p:attrName>
                                        </p:attrNameLst>
                                      </p:cBhvr>
                                      <p:tavLst>
                                        <p:tav tm="0">
                                          <p:val>
                                            <p:strVal val="#ppt_y"/>
                                          </p:val>
                                        </p:tav>
                                        <p:tav tm="100000">
                                          <p:val>
                                            <p:strVal val="#ppt_y"/>
                                          </p:val>
                                        </p:tav>
                                      </p:tavLst>
                                    </p:anim>
                                    <p:animEffect transition="in" filter="fade">
                                      <p:cBhvr>
                                        <p:cTn id="17" dur="1000"/>
                                        <p:tgtEl>
                                          <p:spTgt spid="487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27" grpId="0" animBg="1"/>
      <p:bldP spid="4874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4" name="Picture 2" descr="Picture 004"/>
          <p:cNvPicPr>
            <a:picLocks noChangeAspect="1" noChangeArrowheads="1"/>
          </p:cNvPicPr>
          <p:nvPr/>
        </p:nvPicPr>
        <p:blipFill>
          <a:blip r:embed="rId2" cstate="print"/>
          <a:srcRect/>
          <a:stretch>
            <a:fillRect/>
          </a:stretch>
        </p:blipFill>
        <p:spPr bwMode="auto">
          <a:xfrm>
            <a:off x="2051050" y="0"/>
            <a:ext cx="7092950" cy="6858000"/>
          </a:xfrm>
          <a:prstGeom prst="rect">
            <a:avLst/>
          </a:prstGeom>
          <a:noFill/>
        </p:spPr>
      </p:pic>
      <p:sp>
        <p:nvSpPr>
          <p:cNvPr id="550915" name="WordArt 3"/>
          <p:cNvSpPr>
            <a:spLocks noChangeArrowheads="1" noChangeShapeType="1" noTextEdit="1"/>
          </p:cNvSpPr>
          <p:nvPr/>
        </p:nvSpPr>
        <p:spPr bwMode="auto">
          <a:xfrm>
            <a:off x="0" y="2997200"/>
            <a:ext cx="1908175" cy="642938"/>
          </a:xfrm>
          <a:prstGeom prst="rect">
            <a:avLst/>
          </a:prstGeom>
        </p:spPr>
        <p:txBody>
          <a:bodyPr wrap="none" fromWordArt="1">
            <a:prstTxWarp prst="textPlain">
              <a:avLst>
                <a:gd name="adj" fmla="val 50000"/>
              </a:avLst>
            </a:prstTxWarp>
          </a:bodyPr>
          <a:lstStyle/>
          <a:p>
            <a:pPr algn="ctr" rtl="1"/>
            <a:r>
              <a:rPr lang="he-IL" sz="3600" kern="10">
                <a:ln w="19050">
                  <a:solidFill>
                    <a:srgbClr val="000000"/>
                  </a:solidFill>
                  <a:round/>
                  <a:headEnd/>
                  <a:tailEnd/>
                </a:ln>
                <a:solidFill>
                  <a:srgbClr val="FF9933"/>
                </a:solidFill>
                <a:effectLst>
                  <a:outerShdw dist="35921" dir="2700000" algn="ctr" rotWithShape="0">
                    <a:srgbClr val="990000"/>
                  </a:outerShdw>
                </a:effectLst>
                <a:latin typeface="Impact"/>
              </a:rPr>
              <a:t>עגורן גשר</a:t>
            </a:r>
            <a:endParaRPr lang="en-US" sz="3600" kern="10">
              <a:ln w="19050">
                <a:solidFill>
                  <a:srgbClr val="000000"/>
                </a:solidFill>
                <a:round/>
                <a:headEnd/>
                <a:tailEnd/>
              </a:ln>
              <a:solidFill>
                <a:srgbClr val="FF9933"/>
              </a:solidFill>
              <a:effectLst>
                <a:outerShdw dist="35921" dir="2700000" algn="ctr" rotWithShape="0">
                  <a:srgbClr val="990000"/>
                </a:outerShdw>
              </a:effectLst>
              <a:latin typeface="Impact"/>
            </a:endParaRPr>
          </a:p>
        </p:txBody>
      </p:sp>
      <p:sp>
        <p:nvSpPr>
          <p:cNvPr id="550916" name="Oval 4"/>
          <p:cNvSpPr>
            <a:spLocks noChangeArrowheads="1"/>
          </p:cNvSpPr>
          <p:nvPr/>
        </p:nvSpPr>
        <p:spPr bwMode="auto">
          <a:xfrm>
            <a:off x="3779838" y="2997200"/>
            <a:ext cx="2376487" cy="1223963"/>
          </a:xfrm>
          <a:prstGeom prst="ellipse">
            <a:avLst/>
          </a:prstGeom>
          <a:noFill/>
          <a:ln w="9525">
            <a:solidFill>
              <a:schemeClr val="tx1"/>
            </a:solidFill>
            <a:round/>
            <a:headEnd/>
            <a:tailEnd/>
          </a:ln>
          <a:effectLst/>
        </p:spPr>
        <p:txBody>
          <a:bodyPr wrap="none" anchor="ctr"/>
          <a:lstStyle/>
          <a:p>
            <a:endParaRPr lang="en-US"/>
          </a:p>
        </p:txBody>
      </p:sp>
      <p:sp>
        <p:nvSpPr>
          <p:cNvPr id="550917" name="AutoShape 5">
            <a:hlinkClick r:id="rId3"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4" action="ppaction://hlinksldjump"/>
              </a:rPr>
              <a:t>תפריט </a:t>
            </a:r>
          </a:p>
          <a:p>
            <a:pPr algn="ctr"/>
            <a:r>
              <a:rPr lang="he-IL">
                <a:hlinkClick r:id="rId4"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550914"/>
                                        </p:tgtEl>
                                        <p:attrNameLst>
                                          <p:attrName>style.visibility</p:attrName>
                                        </p:attrNameLst>
                                      </p:cBhvr>
                                      <p:to>
                                        <p:strVal val="visible"/>
                                      </p:to>
                                    </p:set>
                                    <p:anim calcmode="lin" valueType="num">
                                      <p:cBhvr>
                                        <p:cTn id="7" dur="500" fill="hold"/>
                                        <p:tgtEl>
                                          <p:spTgt spid="550914"/>
                                        </p:tgtEl>
                                        <p:attrNameLst>
                                          <p:attrName>ppt_w</p:attrName>
                                        </p:attrNameLst>
                                      </p:cBhvr>
                                      <p:tavLst>
                                        <p:tav tm="0">
                                          <p:val>
                                            <p:strVal val="#ppt_w*0.05"/>
                                          </p:val>
                                        </p:tav>
                                        <p:tav tm="100000">
                                          <p:val>
                                            <p:strVal val="#ppt_w"/>
                                          </p:val>
                                        </p:tav>
                                      </p:tavLst>
                                    </p:anim>
                                    <p:anim calcmode="lin" valueType="num">
                                      <p:cBhvr>
                                        <p:cTn id="8" dur="500" fill="hold"/>
                                        <p:tgtEl>
                                          <p:spTgt spid="550914"/>
                                        </p:tgtEl>
                                        <p:attrNameLst>
                                          <p:attrName>ppt_h</p:attrName>
                                        </p:attrNameLst>
                                      </p:cBhvr>
                                      <p:tavLst>
                                        <p:tav tm="0">
                                          <p:val>
                                            <p:strVal val="#ppt_h"/>
                                          </p:val>
                                        </p:tav>
                                        <p:tav tm="100000">
                                          <p:val>
                                            <p:strVal val="#ppt_h"/>
                                          </p:val>
                                        </p:tav>
                                      </p:tavLst>
                                    </p:anim>
                                    <p:anim calcmode="lin" valueType="num">
                                      <p:cBhvr>
                                        <p:cTn id="9" dur="500" fill="hold"/>
                                        <p:tgtEl>
                                          <p:spTgt spid="550914"/>
                                        </p:tgtEl>
                                        <p:attrNameLst>
                                          <p:attrName>ppt_x</p:attrName>
                                        </p:attrNameLst>
                                      </p:cBhvr>
                                      <p:tavLst>
                                        <p:tav tm="0">
                                          <p:val>
                                            <p:strVal val="#ppt_x-.2"/>
                                          </p:val>
                                        </p:tav>
                                        <p:tav tm="100000">
                                          <p:val>
                                            <p:strVal val="#ppt_x"/>
                                          </p:val>
                                        </p:tav>
                                      </p:tavLst>
                                    </p:anim>
                                    <p:anim calcmode="lin" valueType="num">
                                      <p:cBhvr>
                                        <p:cTn id="10" dur="500" fill="hold"/>
                                        <p:tgtEl>
                                          <p:spTgt spid="550914"/>
                                        </p:tgtEl>
                                        <p:attrNameLst>
                                          <p:attrName>ppt_y</p:attrName>
                                        </p:attrNameLst>
                                      </p:cBhvr>
                                      <p:tavLst>
                                        <p:tav tm="0">
                                          <p:val>
                                            <p:strVal val="#ppt_y"/>
                                          </p:val>
                                        </p:tav>
                                        <p:tav tm="100000">
                                          <p:val>
                                            <p:strVal val="#ppt_y"/>
                                          </p:val>
                                        </p:tav>
                                      </p:tavLst>
                                    </p:anim>
                                    <p:animEffect transition="in" filter="fade">
                                      <p:cBhvr>
                                        <p:cTn id="11" dur="500"/>
                                        <p:tgtEl>
                                          <p:spTgt spid="550914"/>
                                        </p:tgtEl>
                                      </p:cBhvr>
                                    </p:animEffect>
                                  </p:childTnLst>
                                </p:cTn>
                              </p:par>
                            </p:childTnLst>
                          </p:cTn>
                        </p:par>
                        <p:par>
                          <p:cTn id="12" fill="hold">
                            <p:stCondLst>
                              <p:cond delay="500"/>
                            </p:stCondLst>
                            <p:childTnLst>
                              <p:par>
                                <p:cTn id="13" presetID="58" presetClass="entr" presetSubtype="0" accel="100000" fill="hold" grpId="0" nodeType="afterEffect">
                                  <p:stCondLst>
                                    <p:cond delay="0"/>
                                  </p:stCondLst>
                                  <p:childTnLst>
                                    <p:set>
                                      <p:cBhvr>
                                        <p:cTn id="14" dur="1" fill="hold">
                                          <p:stCondLst>
                                            <p:cond delay="0"/>
                                          </p:stCondLst>
                                        </p:cTn>
                                        <p:tgtEl>
                                          <p:spTgt spid="550915"/>
                                        </p:tgtEl>
                                        <p:attrNameLst>
                                          <p:attrName>style.visibility</p:attrName>
                                        </p:attrNameLst>
                                      </p:cBhvr>
                                      <p:to>
                                        <p:strVal val="visible"/>
                                      </p:to>
                                    </p:set>
                                    <p:anim calcmode="lin" valueType="num">
                                      <p:cBhvr>
                                        <p:cTn id="15" dur="500" fill="hold"/>
                                        <p:tgtEl>
                                          <p:spTgt spid="550915"/>
                                        </p:tgtEl>
                                        <p:attrNameLst>
                                          <p:attrName>ppt_w</p:attrName>
                                        </p:attrNameLst>
                                      </p:cBhvr>
                                      <p:tavLst>
                                        <p:tav tm="0">
                                          <p:val>
                                            <p:strVal val="#ppt_w*2.5"/>
                                          </p:val>
                                        </p:tav>
                                        <p:tav tm="100000">
                                          <p:val>
                                            <p:strVal val="#ppt_w"/>
                                          </p:val>
                                        </p:tav>
                                      </p:tavLst>
                                    </p:anim>
                                    <p:anim calcmode="lin" valueType="num">
                                      <p:cBhvr>
                                        <p:cTn id="16" dur="500" fill="hold"/>
                                        <p:tgtEl>
                                          <p:spTgt spid="550915"/>
                                        </p:tgtEl>
                                        <p:attrNameLst>
                                          <p:attrName>ppt_h</p:attrName>
                                        </p:attrNameLst>
                                      </p:cBhvr>
                                      <p:tavLst>
                                        <p:tav tm="0">
                                          <p:val>
                                            <p:strVal val="#ppt_h*0.01"/>
                                          </p:val>
                                        </p:tav>
                                        <p:tav tm="100000">
                                          <p:val>
                                            <p:strVal val="#ppt_h"/>
                                          </p:val>
                                        </p:tav>
                                      </p:tavLst>
                                    </p:anim>
                                    <p:anim calcmode="lin" valueType="num">
                                      <p:cBhvr>
                                        <p:cTn id="17" dur="500" fill="hold"/>
                                        <p:tgtEl>
                                          <p:spTgt spid="550915"/>
                                        </p:tgtEl>
                                        <p:attrNameLst>
                                          <p:attrName>ppt_x</p:attrName>
                                        </p:attrNameLst>
                                      </p:cBhvr>
                                      <p:tavLst>
                                        <p:tav tm="0">
                                          <p:val>
                                            <p:strVal val="#ppt_x"/>
                                          </p:val>
                                        </p:tav>
                                        <p:tav tm="100000">
                                          <p:val>
                                            <p:strVal val="#ppt_x"/>
                                          </p:val>
                                        </p:tav>
                                      </p:tavLst>
                                    </p:anim>
                                    <p:anim calcmode="lin" valueType="num">
                                      <p:cBhvr>
                                        <p:cTn id="18" dur="500" fill="hold"/>
                                        <p:tgtEl>
                                          <p:spTgt spid="550915"/>
                                        </p:tgtEl>
                                        <p:attrNameLst>
                                          <p:attrName>ppt_y</p:attrName>
                                        </p:attrNameLst>
                                      </p:cBhvr>
                                      <p:tavLst>
                                        <p:tav tm="0">
                                          <p:val>
                                            <p:strVal val="#ppt_h+1"/>
                                          </p:val>
                                        </p:tav>
                                        <p:tav tm="100000">
                                          <p:val>
                                            <p:strVal val="#ppt_y"/>
                                          </p:val>
                                        </p:tav>
                                      </p:tavLst>
                                    </p:anim>
                                    <p:animEffect transition="in" filter="fade">
                                      <p:cBhvr>
                                        <p:cTn id="19" dur="500"/>
                                        <p:tgtEl>
                                          <p:spTgt spid="550915"/>
                                        </p:tgtEl>
                                      </p:cBhvr>
                                    </p:animEffect>
                                  </p:childTnLst>
                                </p:cTn>
                              </p:par>
                              <p:par>
                                <p:cTn id="20" presetID="1" presetClass="entr" presetSubtype="0" fill="hold" nodeType="withEffect">
                                  <p:stCondLst>
                                    <p:cond delay="0"/>
                                  </p:stCondLst>
                                  <p:childTnLst>
                                    <p:set>
                                      <p:cBhvr>
                                        <p:cTn id="21" dur="1" fill="hold">
                                          <p:stCondLst>
                                            <p:cond delay="0"/>
                                          </p:stCondLst>
                                        </p:cTn>
                                        <p:tgtEl>
                                          <p:spTgt spid="550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WordArt 2"/>
          <p:cNvSpPr>
            <a:spLocks noChangeArrowheads="1" noChangeShapeType="1" noTextEdit="1"/>
          </p:cNvSpPr>
          <p:nvPr/>
        </p:nvSpPr>
        <p:spPr bwMode="auto">
          <a:xfrm>
            <a:off x="1403350" y="765175"/>
            <a:ext cx="6985000" cy="647700"/>
          </a:xfrm>
          <a:prstGeom prst="rect">
            <a:avLst/>
          </a:prstGeom>
        </p:spPr>
        <p:txBody>
          <a:bodyPr wrap="none" fromWordArt="1">
            <a:prstTxWarp prst="textPlain">
              <a:avLst>
                <a:gd name="adj" fmla="val 50000"/>
              </a:avLst>
            </a:prstTxWarp>
          </a:bodyPr>
          <a:lstStyle/>
          <a:p>
            <a:pPr algn="ctr" rtl="1"/>
            <a:r>
              <a:rPr lang="he-IL" sz="3600" kern="10">
                <a:ln w="19050">
                  <a:solidFill>
                    <a:srgbClr val="99CCFF"/>
                  </a:solidFill>
                  <a:round/>
                  <a:headEnd/>
                  <a:tailEnd/>
                </a:ln>
                <a:solidFill>
                  <a:srgbClr val="0066CC"/>
                </a:solidFill>
                <a:effectLst>
                  <a:outerShdw dist="35921" dir="2700000" algn="ctr" rotWithShape="0">
                    <a:srgbClr val="990000"/>
                  </a:outerShdw>
                </a:effectLst>
                <a:latin typeface="Impact"/>
              </a:rPr>
              <a:t>תוכן הלימודים לקורס עגורנאי גשר, העמסה עצמית ואתתים</a:t>
            </a:r>
            <a:endParaRPr lang="en-US" sz="3600" kern="1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sp>
        <p:nvSpPr>
          <p:cNvPr id="177157" name="AutoShape 5">
            <a:hlinkClick r:id="rId2" action="ppaction://hlinksldjump"/>
          </p:cNvPr>
          <p:cNvSpPr>
            <a:spLocks noChangeArrowheads="1"/>
          </p:cNvSpPr>
          <p:nvPr/>
        </p:nvSpPr>
        <p:spPr bwMode="auto">
          <a:xfrm>
            <a:off x="3635375" y="2359025"/>
            <a:ext cx="1944688" cy="792163"/>
          </a:xfrm>
          <a:prstGeom prst="roundRect">
            <a:avLst>
              <a:gd name="adj" fmla="val 16667"/>
            </a:avLst>
          </a:prstGeom>
          <a:solidFill>
            <a:schemeClr val="accent1"/>
          </a:solidFill>
          <a:ln w="9525">
            <a:round/>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177158" name="AutoShape 6">
            <a:hlinkClick r:id="" action="ppaction://noaction"/>
          </p:cNvPr>
          <p:cNvSpPr>
            <a:spLocks noChangeArrowheads="1"/>
          </p:cNvSpPr>
          <p:nvPr/>
        </p:nvSpPr>
        <p:spPr bwMode="auto">
          <a:xfrm>
            <a:off x="1114425" y="4724400"/>
            <a:ext cx="1944688" cy="792163"/>
          </a:xfrm>
          <a:prstGeom prst="roundRect">
            <a:avLst>
              <a:gd name="adj" fmla="val 16667"/>
            </a:avLst>
          </a:prstGeom>
          <a:solidFill>
            <a:schemeClr val="accent1"/>
          </a:solidFill>
          <a:ln w="9525">
            <a:round/>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177159" name="AutoShape 7">
            <a:hlinkClick r:id="rId3" action="ppaction://hlinksldjump" tooltip="שיטות קשירה ומענבים"/>
          </p:cNvPr>
          <p:cNvSpPr>
            <a:spLocks noChangeArrowheads="1"/>
          </p:cNvSpPr>
          <p:nvPr/>
        </p:nvSpPr>
        <p:spPr bwMode="auto">
          <a:xfrm>
            <a:off x="3635375" y="3679825"/>
            <a:ext cx="1944688" cy="792163"/>
          </a:xfrm>
          <a:prstGeom prst="roundRect">
            <a:avLst>
              <a:gd name="adj" fmla="val 16667"/>
            </a:avLst>
          </a:prstGeom>
          <a:solidFill>
            <a:schemeClr val="accent1"/>
          </a:solidFill>
          <a:ln w="9525">
            <a:round/>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177161" name="AutoShape 9">
            <a:hlinkClick r:id="rId4" action="ppaction://hlinksldjump"/>
          </p:cNvPr>
          <p:cNvSpPr>
            <a:spLocks noChangeArrowheads="1"/>
          </p:cNvSpPr>
          <p:nvPr/>
        </p:nvSpPr>
        <p:spPr bwMode="auto">
          <a:xfrm>
            <a:off x="6156325" y="1963738"/>
            <a:ext cx="1944688" cy="792162"/>
          </a:xfrm>
          <a:prstGeom prst="roundRect">
            <a:avLst>
              <a:gd name="adj" fmla="val 16667"/>
            </a:avLst>
          </a:prstGeom>
          <a:solidFill>
            <a:schemeClr val="accent1"/>
          </a:solidFill>
          <a:ln w="9525">
            <a:round/>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177164" name="Text Box 12">
            <a:hlinkClick r:id="rId5" action="ppaction://hlinksldjump"/>
          </p:cNvPr>
          <p:cNvSpPr txBox="1">
            <a:spLocks noChangeArrowheads="1"/>
          </p:cNvSpPr>
          <p:nvPr/>
        </p:nvSpPr>
        <p:spPr bwMode="auto">
          <a:xfrm>
            <a:off x="3922713" y="2525713"/>
            <a:ext cx="1512887" cy="366712"/>
          </a:xfrm>
          <a:prstGeom prst="rect">
            <a:avLst/>
          </a:prstGeom>
          <a:noFill/>
          <a:ln w="9525">
            <a:noFill/>
            <a:miter lim="800000"/>
            <a:headEnd/>
            <a:tailEnd/>
          </a:ln>
          <a:effectLst/>
        </p:spPr>
        <p:txBody>
          <a:bodyPr>
            <a:spAutoFit/>
          </a:bodyPr>
          <a:lstStyle/>
          <a:p>
            <a:pPr algn="r" rtl="1" eaLnBrk="1" hangingPunct="1">
              <a:spcBef>
                <a:spcPct val="50000"/>
              </a:spcBef>
            </a:pPr>
            <a:r>
              <a:rPr lang="he-IL"/>
              <a:t>אביזרי הרמה</a:t>
            </a:r>
            <a:endParaRPr lang="en-US"/>
          </a:p>
        </p:txBody>
      </p:sp>
      <p:sp>
        <p:nvSpPr>
          <p:cNvPr id="177165" name="Text Box 13">
            <a:hlinkClick r:id="rId3" action="ppaction://hlinksldjump"/>
          </p:cNvPr>
          <p:cNvSpPr txBox="1">
            <a:spLocks noChangeArrowheads="1"/>
          </p:cNvSpPr>
          <p:nvPr/>
        </p:nvSpPr>
        <p:spPr bwMode="auto">
          <a:xfrm>
            <a:off x="3779838" y="3692525"/>
            <a:ext cx="1800225" cy="779463"/>
          </a:xfrm>
          <a:prstGeom prst="rect">
            <a:avLst/>
          </a:prstGeom>
          <a:noFill/>
          <a:ln w="9525">
            <a:noFill/>
            <a:miter lim="800000"/>
            <a:headEnd/>
            <a:tailEnd/>
          </a:ln>
          <a:effectLst/>
        </p:spPr>
        <p:txBody>
          <a:bodyPr>
            <a:spAutoFit/>
          </a:bodyPr>
          <a:lstStyle/>
          <a:p>
            <a:pPr algn="r" rtl="1" eaLnBrk="1" hangingPunct="1">
              <a:spcBef>
                <a:spcPct val="50000"/>
              </a:spcBef>
            </a:pPr>
            <a:r>
              <a:rPr lang="he-IL"/>
              <a:t>שיטות קשירה</a:t>
            </a:r>
          </a:p>
          <a:p>
            <a:pPr algn="r" rtl="1" eaLnBrk="1" hangingPunct="1">
              <a:spcBef>
                <a:spcPct val="50000"/>
              </a:spcBef>
            </a:pPr>
            <a:r>
              <a:rPr lang="he-IL"/>
              <a:t>      ומענבים</a:t>
            </a:r>
            <a:endParaRPr lang="en-US"/>
          </a:p>
        </p:txBody>
      </p:sp>
      <p:sp>
        <p:nvSpPr>
          <p:cNvPr id="177166" name="Text Box 14">
            <a:hlinkClick r:id="rId6" action="ppaction://hlinksldjump"/>
          </p:cNvPr>
          <p:cNvSpPr txBox="1">
            <a:spLocks noChangeArrowheads="1"/>
          </p:cNvSpPr>
          <p:nvPr/>
        </p:nvSpPr>
        <p:spPr bwMode="auto">
          <a:xfrm>
            <a:off x="1403350" y="4868863"/>
            <a:ext cx="1439863" cy="366712"/>
          </a:xfrm>
          <a:prstGeom prst="rect">
            <a:avLst/>
          </a:prstGeom>
          <a:noFill/>
          <a:ln w="9525">
            <a:noFill/>
            <a:miter lim="800000"/>
            <a:headEnd/>
            <a:tailEnd/>
          </a:ln>
          <a:effectLst/>
        </p:spPr>
        <p:txBody>
          <a:bodyPr>
            <a:spAutoFit/>
          </a:bodyPr>
          <a:lstStyle/>
          <a:p>
            <a:pPr algn="r" rtl="1" eaLnBrk="1" hangingPunct="1">
              <a:spcBef>
                <a:spcPct val="50000"/>
              </a:spcBef>
            </a:pPr>
            <a:r>
              <a:rPr lang="he-IL"/>
              <a:t>    איתות</a:t>
            </a:r>
            <a:endParaRPr lang="en-US"/>
          </a:p>
        </p:txBody>
      </p:sp>
      <p:sp>
        <p:nvSpPr>
          <p:cNvPr id="177167" name="AutoShape 15">
            <a:hlinkClick r:id="rId7" action="ppaction://hlinksldjump"/>
          </p:cNvPr>
          <p:cNvSpPr>
            <a:spLocks noChangeArrowheads="1"/>
          </p:cNvSpPr>
          <p:nvPr/>
        </p:nvSpPr>
        <p:spPr bwMode="auto">
          <a:xfrm>
            <a:off x="6156325" y="4471988"/>
            <a:ext cx="1944688" cy="792162"/>
          </a:xfrm>
          <a:prstGeom prst="roundRect">
            <a:avLst>
              <a:gd name="adj" fmla="val 16667"/>
            </a:avLst>
          </a:prstGeom>
          <a:solidFill>
            <a:schemeClr val="accent1"/>
          </a:solidFill>
          <a:ln w="9525">
            <a:round/>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a:r>
              <a:rPr lang="he-IL"/>
              <a:t>פקודת הבטיחות </a:t>
            </a:r>
            <a:endParaRPr lang="en-US"/>
          </a:p>
        </p:txBody>
      </p:sp>
      <p:sp>
        <p:nvSpPr>
          <p:cNvPr id="177168" name="AutoShape 16">
            <a:hlinkClick r:id="rId8" action="ppaction://hlinksldjump"/>
          </p:cNvPr>
          <p:cNvSpPr>
            <a:spLocks noChangeArrowheads="1"/>
          </p:cNvSpPr>
          <p:nvPr/>
        </p:nvSpPr>
        <p:spPr bwMode="auto">
          <a:xfrm>
            <a:off x="1114425" y="1976438"/>
            <a:ext cx="1944688" cy="792162"/>
          </a:xfrm>
          <a:prstGeom prst="roundRect">
            <a:avLst>
              <a:gd name="adj" fmla="val 16667"/>
            </a:avLst>
          </a:prstGeom>
          <a:solidFill>
            <a:schemeClr val="accent1"/>
          </a:solidFill>
          <a:ln w="9525">
            <a:round/>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177156" name="Text Box 4">
            <a:hlinkClick r:id="rId8" action="ppaction://hlinksldjump"/>
          </p:cNvPr>
          <p:cNvSpPr txBox="1">
            <a:spLocks noChangeArrowheads="1"/>
          </p:cNvSpPr>
          <p:nvPr/>
        </p:nvSpPr>
        <p:spPr bwMode="auto">
          <a:xfrm>
            <a:off x="1330325" y="2159000"/>
            <a:ext cx="1655763" cy="366713"/>
          </a:xfrm>
          <a:prstGeom prst="rect">
            <a:avLst/>
          </a:prstGeom>
          <a:noFill/>
          <a:ln w="9525">
            <a:noFill/>
            <a:miter lim="800000"/>
            <a:headEnd/>
            <a:tailEnd/>
          </a:ln>
          <a:effectLst/>
        </p:spPr>
        <p:txBody>
          <a:bodyPr>
            <a:spAutoFit/>
          </a:bodyPr>
          <a:lstStyle/>
          <a:p>
            <a:pPr algn="r" rtl="1" eaLnBrk="1" hangingPunct="1">
              <a:spcBef>
                <a:spcPct val="50000"/>
              </a:spcBef>
            </a:pPr>
            <a:r>
              <a:rPr lang="he-IL"/>
              <a:t>    מבנה העגורן</a:t>
            </a:r>
            <a:endParaRPr lang="en-US"/>
          </a:p>
        </p:txBody>
      </p:sp>
      <p:sp>
        <p:nvSpPr>
          <p:cNvPr id="177169" name="AutoShape 17">
            <a:hlinkClick r:id="" action="ppaction://noaction"/>
          </p:cNvPr>
          <p:cNvSpPr>
            <a:spLocks noChangeArrowheads="1"/>
          </p:cNvSpPr>
          <p:nvPr/>
        </p:nvSpPr>
        <p:spPr bwMode="auto">
          <a:xfrm>
            <a:off x="3635375" y="4973638"/>
            <a:ext cx="1944688" cy="792162"/>
          </a:xfrm>
          <a:prstGeom prst="roundRect">
            <a:avLst>
              <a:gd name="adj" fmla="val 16667"/>
            </a:avLst>
          </a:prstGeom>
          <a:solidFill>
            <a:schemeClr val="accent1"/>
          </a:solidFill>
          <a:ln w="9525">
            <a:round/>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177163" name="Text Box 11">
            <a:hlinkClick r:id="" action="ppaction://noaction"/>
          </p:cNvPr>
          <p:cNvSpPr txBox="1">
            <a:spLocks noChangeArrowheads="1"/>
          </p:cNvSpPr>
          <p:nvPr/>
        </p:nvSpPr>
        <p:spPr bwMode="auto">
          <a:xfrm>
            <a:off x="3563938" y="5149850"/>
            <a:ext cx="2016125" cy="366713"/>
          </a:xfrm>
          <a:prstGeom prst="rect">
            <a:avLst/>
          </a:prstGeom>
          <a:noFill/>
          <a:ln w="9525">
            <a:noFill/>
            <a:miter lim="800000"/>
            <a:headEnd/>
            <a:tailEnd/>
          </a:ln>
          <a:effectLst/>
        </p:spPr>
        <p:txBody>
          <a:bodyPr>
            <a:spAutoFit/>
          </a:bodyPr>
          <a:lstStyle/>
          <a:p>
            <a:pPr algn="r" rtl="1" eaLnBrk="1" hangingPunct="1">
              <a:spcBef>
                <a:spcPct val="50000"/>
              </a:spcBef>
            </a:pPr>
            <a:r>
              <a:rPr lang="he-IL"/>
              <a:t>מכניקה ומושגי יסוד</a:t>
            </a:r>
            <a:endParaRPr lang="en-US"/>
          </a:p>
        </p:txBody>
      </p:sp>
      <p:sp>
        <p:nvSpPr>
          <p:cNvPr id="177171" name="AutoShape 19">
            <a:hlinkClick r:id="rId9" action="ppaction://hlinksldjump"/>
          </p:cNvPr>
          <p:cNvSpPr>
            <a:spLocks noChangeArrowheads="1"/>
          </p:cNvSpPr>
          <p:nvPr/>
        </p:nvSpPr>
        <p:spPr bwMode="auto">
          <a:xfrm>
            <a:off x="6156325" y="3332163"/>
            <a:ext cx="1944688" cy="792162"/>
          </a:xfrm>
          <a:prstGeom prst="roundRect">
            <a:avLst>
              <a:gd name="adj" fmla="val 16667"/>
            </a:avLst>
          </a:prstGeom>
          <a:solidFill>
            <a:schemeClr val="accent1"/>
          </a:solidFill>
          <a:ln w="9525">
            <a:round/>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rtl="1" eaLnBrk="1" hangingPunct="1">
              <a:spcBef>
                <a:spcPct val="50000"/>
              </a:spcBef>
            </a:pPr>
            <a:endParaRPr lang="he-IL"/>
          </a:p>
          <a:p>
            <a:pPr algn="ctr" rtl="1" eaLnBrk="1" hangingPunct="1">
              <a:spcBef>
                <a:spcPct val="50000"/>
              </a:spcBef>
            </a:pPr>
            <a:r>
              <a:rPr lang="he-IL"/>
              <a:t>תקנות הסמכת</a:t>
            </a:r>
            <a:endParaRPr lang="en-US"/>
          </a:p>
          <a:p>
            <a:pPr algn="ctr" rtl="1" eaLnBrk="1" hangingPunct="1">
              <a:spcBef>
                <a:spcPct val="50000"/>
              </a:spcBef>
            </a:pPr>
            <a:r>
              <a:rPr lang="he-IL"/>
              <a:t>עגורנאים</a:t>
            </a:r>
            <a:endParaRPr lang="en-US"/>
          </a:p>
          <a:p>
            <a:pPr algn="ctr"/>
            <a:endParaRPr lang="en-US"/>
          </a:p>
        </p:txBody>
      </p:sp>
      <p:sp>
        <p:nvSpPr>
          <p:cNvPr id="177172" name="AutoShape 20">
            <a:hlinkClick r:id="rId10" action="ppaction://hlinksldjump" tooltip="מבוא - עגורן גשר"/>
          </p:cNvPr>
          <p:cNvSpPr>
            <a:spLocks noChangeArrowheads="1"/>
          </p:cNvSpPr>
          <p:nvPr/>
        </p:nvSpPr>
        <p:spPr bwMode="auto">
          <a:xfrm>
            <a:off x="1114425" y="5840413"/>
            <a:ext cx="1944688" cy="792162"/>
          </a:xfrm>
          <a:prstGeom prst="roundRect">
            <a:avLst>
              <a:gd name="adj" fmla="val 16667"/>
            </a:avLst>
          </a:prstGeom>
          <a:solidFill>
            <a:schemeClr val="accent1"/>
          </a:solidFill>
          <a:ln w="9525">
            <a:round/>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177173" name="Text Box 21">
            <a:hlinkClick r:id="rId10" action="ppaction://hlinksldjump"/>
          </p:cNvPr>
          <p:cNvSpPr txBox="1">
            <a:spLocks noChangeArrowheads="1"/>
          </p:cNvSpPr>
          <p:nvPr/>
        </p:nvSpPr>
        <p:spPr bwMode="auto">
          <a:xfrm>
            <a:off x="5940425" y="2174875"/>
            <a:ext cx="1584325" cy="366713"/>
          </a:xfrm>
          <a:prstGeom prst="rect">
            <a:avLst/>
          </a:prstGeom>
          <a:noFill/>
          <a:ln w="9525">
            <a:noFill/>
            <a:miter lim="800000"/>
            <a:headEnd/>
            <a:tailEnd/>
          </a:ln>
          <a:effectLst/>
        </p:spPr>
        <p:txBody>
          <a:bodyPr>
            <a:spAutoFit/>
          </a:bodyPr>
          <a:lstStyle/>
          <a:p>
            <a:pPr algn="r" rtl="1" eaLnBrk="1" hangingPunct="1">
              <a:spcBef>
                <a:spcPct val="50000"/>
              </a:spcBef>
            </a:pPr>
            <a:r>
              <a:rPr lang="he-IL"/>
              <a:t>מבוא</a:t>
            </a:r>
            <a:endParaRPr lang="en-US"/>
          </a:p>
        </p:txBody>
      </p:sp>
      <p:sp>
        <p:nvSpPr>
          <p:cNvPr id="177174" name="AutoShape 22">
            <a:hlinkClick r:id="" action="ppaction://noaction"/>
          </p:cNvPr>
          <p:cNvSpPr>
            <a:spLocks noChangeArrowheads="1"/>
          </p:cNvSpPr>
          <p:nvPr/>
        </p:nvSpPr>
        <p:spPr bwMode="auto">
          <a:xfrm>
            <a:off x="1114425" y="3357563"/>
            <a:ext cx="1944688" cy="792162"/>
          </a:xfrm>
          <a:prstGeom prst="roundRect">
            <a:avLst>
              <a:gd name="adj" fmla="val 16667"/>
            </a:avLst>
          </a:prstGeom>
          <a:solidFill>
            <a:schemeClr val="accent1"/>
          </a:solidFill>
          <a:ln w="9525">
            <a:round/>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a:r>
              <a:rPr lang="he-IL"/>
              <a:t>בטיחות לעגורנאי/אתת</a:t>
            </a:r>
            <a:endParaRPr lang="en-US"/>
          </a:p>
        </p:txBody>
      </p:sp>
      <p:sp>
        <p:nvSpPr>
          <p:cNvPr id="177176" name="Text Box 24">
            <a:hlinkClick r:id="rId6" action="ppaction://hlinksldjump"/>
          </p:cNvPr>
          <p:cNvSpPr txBox="1">
            <a:spLocks noChangeArrowheads="1"/>
          </p:cNvSpPr>
          <p:nvPr/>
        </p:nvSpPr>
        <p:spPr bwMode="auto">
          <a:xfrm>
            <a:off x="1330325" y="5916613"/>
            <a:ext cx="1439863" cy="641350"/>
          </a:xfrm>
          <a:prstGeom prst="rect">
            <a:avLst/>
          </a:prstGeom>
          <a:noFill/>
          <a:ln w="9525">
            <a:noFill/>
            <a:miter lim="800000"/>
            <a:headEnd/>
            <a:tailEnd/>
          </a:ln>
          <a:effectLst/>
        </p:spPr>
        <p:txBody>
          <a:bodyPr>
            <a:spAutoFit/>
          </a:bodyPr>
          <a:lstStyle/>
          <a:p>
            <a:pPr algn="r" rtl="1" eaLnBrk="1" hangingPunct="1">
              <a:spcBef>
                <a:spcPct val="50000"/>
              </a:spcBef>
            </a:pPr>
            <a:r>
              <a:rPr lang="he-IL"/>
              <a:t>    מבחנים עיוני / מעשי</a:t>
            </a:r>
            <a:endParaRPr lang="en-US"/>
          </a:p>
        </p:txBody>
      </p:sp>
      <p:sp>
        <p:nvSpPr>
          <p:cNvPr id="177178" name="AutoShape 26">
            <a:hlinkClick r:id="rId7" action="ppaction://hlinksldjump"/>
          </p:cNvPr>
          <p:cNvSpPr>
            <a:spLocks noChangeArrowheads="1"/>
          </p:cNvSpPr>
          <p:nvPr/>
        </p:nvSpPr>
        <p:spPr bwMode="auto">
          <a:xfrm>
            <a:off x="6156325" y="5765800"/>
            <a:ext cx="1944688" cy="792163"/>
          </a:xfrm>
          <a:prstGeom prst="roundRect">
            <a:avLst>
              <a:gd name="adj" fmla="val 16667"/>
            </a:avLst>
          </a:prstGeom>
          <a:solidFill>
            <a:schemeClr val="accent1"/>
          </a:solidFill>
          <a:ln w="9525">
            <a:round/>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lgn="ctr"/>
            <a:r>
              <a:rPr lang="he-IL"/>
              <a:t>חוק אירגון הפיקוח </a:t>
            </a:r>
          </a:p>
          <a:p>
            <a:pPr algn="ctr"/>
            <a:r>
              <a:rPr lang="he-IL"/>
              <a:t>על העבודה</a:t>
            </a:r>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8" name="Picture 2" descr="עגורן גשר 1"/>
          <p:cNvPicPr>
            <a:picLocks noGrp="1" noChangeAspect="1" noChangeArrowheads="1"/>
          </p:cNvPicPr>
          <p:nvPr>
            <p:ph idx="1"/>
          </p:nvPr>
        </p:nvPicPr>
        <p:blipFill>
          <a:blip r:embed="rId2" cstate="print"/>
          <a:srcRect/>
          <a:stretch>
            <a:fillRect/>
          </a:stretch>
        </p:blipFill>
        <p:spPr bwMode="auto">
          <a:xfrm>
            <a:off x="1581150" y="1793875"/>
            <a:ext cx="6445250" cy="5064125"/>
          </a:xfrm>
          <a:noFill/>
        </p:spPr>
      </p:pic>
      <p:sp>
        <p:nvSpPr>
          <p:cNvPr id="551939" name="Oval 3"/>
          <p:cNvSpPr>
            <a:spLocks noChangeArrowheads="1"/>
          </p:cNvSpPr>
          <p:nvPr/>
        </p:nvSpPr>
        <p:spPr bwMode="auto">
          <a:xfrm>
            <a:off x="5364163" y="3068638"/>
            <a:ext cx="2232025" cy="1225550"/>
          </a:xfrm>
          <a:prstGeom prst="ellipse">
            <a:avLst/>
          </a:prstGeom>
          <a:noFill/>
          <a:ln w="38100">
            <a:solidFill>
              <a:srgbClr val="FF0000"/>
            </a:solidFill>
            <a:round/>
            <a:headEnd/>
            <a:tailEnd/>
          </a:ln>
          <a:effectLst/>
        </p:spPr>
        <p:txBody>
          <a:bodyPr wrap="none" anchor="ctr"/>
          <a:lstStyle/>
          <a:p>
            <a:endParaRPr lang="en-US"/>
          </a:p>
        </p:txBody>
      </p:sp>
      <p:sp>
        <p:nvSpPr>
          <p:cNvPr id="551940" name="WordArt 4"/>
          <p:cNvSpPr>
            <a:spLocks noChangeArrowheads="1" noChangeShapeType="1" noTextEdit="1"/>
          </p:cNvSpPr>
          <p:nvPr/>
        </p:nvSpPr>
        <p:spPr bwMode="auto">
          <a:xfrm>
            <a:off x="2987675" y="333375"/>
            <a:ext cx="5038725" cy="1152525"/>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FF9933"/>
                </a:solidFill>
                <a:effectLst>
                  <a:outerShdw dist="45791" dir="3378596" algn="ctr" rotWithShape="0">
                    <a:srgbClr val="4D4D4D">
                      <a:alpha val="80000"/>
                    </a:srgbClr>
                  </a:outerShdw>
                </a:effectLst>
                <a:latin typeface="Arial Black"/>
              </a:rPr>
              <a:t>סימון עגורן - מס' סידורי וע.ע.ב</a:t>
            </a:r>
            <a:endParaRPr lang="en-US" sz="4400" b="1" kern="10" spc="880">
              <a:ln w="9525">
                <a:noFill/>
                <a:round/>
                <a:headEnd/>
                <a:tailEnd/>
              </a:ln>
              <a:solidFill>
                <a:srgbClr val="FF9933"/>
              </a:solidFill>
              <a:effectLst>
                <a:outerShdw dist="45791" dir="3378596" algn="ctr" rotWithShape="0">
                  <a:srgbClr val="4D4D4D">
                    <a:alpha val="80000"/>
                  </a:srgbClr>
                </a:outerShdw>
              </a:effectLst>
              <a:latin typeface="Arial Black"/>
            </a:endParaRPr>
          </a:p>
        </p:txBody>
      </p:sp>
      <p:sp>
        <p:nvSpPr>
          <p:cNvPr id="551941" name="AutoShape 5">
            <a:hlinkClick r:id="rId3"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4" action="ppaction://hlinksldjump"/>
              </a:rPr>
              <a:t>תפריט </a:t>
            </a:r>
          </a:p>
          <a:p>
            <a:pPr algn="ctr"/>
            <a:r>
              <a:rPr lang="he-IL">
                <a:hlinkClick r:id="rId4"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51938"/>
                                        </p:tgtEl>
                                        <p:attrNameLst>
                                          <p:attrName>style.visibility</p:attrName>
                                        </p:attrNameLst>
                                      </p:cBhvr>
                                      <p:to>
                                        <p:strVal val="visible"/>
                                      </p:to>
                                    </p:set>
                                    <p:animEffect transition="in" filter="checkerboard(across)">
                                      <p:cBhvr>
                                        <p:cTn id="7" dur="500"/>
                                        <p:tgtEl>
                                          <p:spTgt spid="551938"/>
                                        </p:tgtEl>
                                      </p:cBhvr>
                                    </p:animEffect>
                                  </p:childTnLst>
                                </p:cTn>
                              </p:par>
                              <p:par>
                                <p:cTn id="8" presetID="1" presetClass="entr" presetSubtype="0" fill="hold" nodeType="withEffect">
                                  <p:stCondLst>
                                    <p:cond delay="0"/>
                                  </p:stCondLst>
                                  <p:childTnLst>
                                    <p:set>
                                      <p:cBhvr>
                                        <p:cTn id="9" dur="1" fill="hold">
                                          <p:stCondLst>
                                            <p:cond delay="0"/>
                                          </p:stCondLst>
                                        </p:cTn>
                                        <p:tgtEl>
                                          <p:spTgt spid="551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body" idx="1"/>
          </p:nvPr>
        </p:nvSpPr>
        <p:spPr bwMode="auto">
          <a:xfrm>
            <a:off x="468313" y="1744663"/>
            <a:ext cx="8486775" cy="5113337"/>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ct val="80000"/>
              </a:lnSpc>
              <a:buFont typeface="Wingdings" pitchFamily="2" charset="2"/>
              <a:buNone/>
            </a:pPr>
            <a:r>
              <a:rPr lang="he-IL" sz="2400" b="1"/>
              <a:t>85. עומס יתר</a:t>
            </a:r>
            <a:endParaRPr lang="he-IL" sz="2400"/>
          </a:p>
          <a:p>
            <a:pPr>
              <a:lnSpc>
                <a:spcPct val="80000"/>
              </a:lnSpc>
              <a:buFont typeface="Wingdings" pitchFamily="2" charset="2"/>
              <a:buNone/>
            </a:pPr>
            <a:r>
              <a:rPr lang="he-IL" sz="2400"/>
              <a:t>     </a:t>
            </a:r>
            <a:r>
              <a:rPr lang="he-IL" sz="2400" b="1">
                <a:solidFill>
                  <a:srgbClr val="F71A03"/>
                </a:solidFill>
              </a:rPr>
              <a:t>לא תוטען מכונת הרמה במטען שמשקלו עולה על עומס העבודה הבטוח כפי שסומן או נרשם בהתאם לסעיף 84, אלא לצורך ניסוי.</a:t>
            </a:r>
          </a:p>
          <a:p>
            <a:pPr>
              <a:lnSpc>
                <a:spcPct val="80000"/>
              </a:lnSpc>
              <a:buFont typeface="Wingdings" pitchFamily="2" charset="2"/>
              <a:buNone/>
            </a:pPr>
            <a:endParaRPr lang="he-IL" sz="2400" b="1"/>
          </a:p>
          <a:p>
            <a:pPr>
              <a:lnSpc>
                <a:spcPct val="80000"/>
              </a:lnSpc>
              <a:buFont typeface="Wingdings" pitchFamily="2" charset="2"/>
              <a:buNone/>
            </a:pPr>
            <a:r>
              <a:rPr lang="he-IL" sz="2400" b="1"/>
              <a:t>86. שימוש ראשון </a:t>
            </a:r>
            <a:r>
              <a:rPr lang="he-IL" sz="2400"/>
              <a:t>(תיקון: תשל"ד)</a:t>
            </a:r>
          </a:p>
          <a:p>
            <a:pPr>
              <a:lnSpc>
                <a:spcPct val="80000"/>
              </a:lnSpc>
              <a:buFont typeface="Wingdings" pitchFamily="2" charset="2"/>
              <a:buNone/>
            </a:pPr>
            <a:r>
              <a:rPr lang="he-IL" sz="2400"/>
              <a:t>     </a:t>
            </a:r>
            <a:r>
              <a:rPr lang="he-IL" sz="2400" b="1" i="1">
                <a:solidFill>
                  <a:srgbClr val="009900"/>
                </a:solidFill>
              </a:rPr>
              <a:t>מכונת הרמה לא תוכנס לשימוש במפעל אלא אם נוסתה וכל חלקיה נבדקו ביסודיות על ידי בודק מוסמך</a:t>
            </a:r>
            <a:r>
              <a:rPr lang="he-IL" sz="2400"/>
              <a:t>, ונתקבל תסקיר, המפרש את עומסי העבודה הבטוחים של מכונת ההרמה והחתום על ידי הבודק המוסמך שעשה את הניסוי והבדיקה, והוא נתון לעיון.</a:t>
            </a:r>
          </a:p>
          <a:p>
            <a:pPr>
              <a:lnSpc>
                <a:spcPct val="80000"/>
              </a:lnSpc>
              <a:buFont typeface="Wingdings" pitchFamily="2" charset="2"/>
              <a:buNone/>
            </a:pPr>
            <a:endParaRPr lang="he-IL" sz="2400" b="1"/>
          </a:p>
          <a:p>
            <a:pPr>
              <a:lnSpc>
                <a:spcPct val="80000"/>
              </a:lnSpc>
              <a:buFont typeface="Wingdings" pitchFamily="2" charset="2"/>
              <a:buNone/>
            </a:pPr>
            <a:r>
              <a:rPr lang="he-IL" sz="2400" b="1"/>
              <a:t>87. עבודה במסילת עגורן עילי</a:t>
            </a:r>
            <a:endParaRPr lang="he-IL" sz="2400"/>
          </a:p>
          <a:p>
            <a:pPr>
              <a:lnSpc>
                <a:spcPct val="80000"/>
              </a:lnSpc>
              <a:buFont typeface="Wingdings" pitchFamily="2" charset="2"/>
              <a:buNone/>
            </a:pPr>
            <a:r>
              <a:rPr lang="he-IL" sz="2400"/>
              <a:t>     היה אדם עובד או עסוק במסילה של עגורן עילי נע, או בסמוך למסילה כאמור, במקום שבו הוא עלול להיפגע על ידי העגורן, יינקטו אמצעים יעילים כדי להבטיח שהעגורן לא ייכנס לתחום של ששה מטרים מאותו מקום.</a:t>
            </a:r>
            <a:endParaRPr lang="en-US" sz="2400"/>
          </a:p>
        </p:txBody>
      </p:sp>
      <p:sp>
        <p:nvSpPr>
          <p:cNvPr id="488451" name="WordArt 3"/>
          <p:cNvSpPr>
            <a:spLocks noChangeArrowheads="1" noChangeShapeType="1" noTextEdit="1"/>
          </p:cNvSpPr>
          <p:nvPr/>
        </p:nvSpPr>
        <p:spPr bwMode="auto">
          <a:xfrm>
            <a:off x="2339975" y="223838"/>
            <a:ext cx="5327650" cy="504825"/>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פקודת הבטיחות בעבודה</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(נוסח חדש), תש"ל1970- </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488452" name="WordArt 4"/>
          <p:cNvSpPr>
            <a:spLocks noChangeArrowheads="1" noChangeShapeType="1" noTextEdit="1"/>
          </p:cNvSpPr>
          <p:nvPr/>
        </p:nvSpPr>
        <p:spPr bwMode="auto">
          <a:xfrm>
            <a:off x="2339975" y="981075"/>
            <a:ext cx="5327650" cy="215900"/>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solidFill>
                  <a:srgbClr val="800000"/>
                </a:solidFill>
                <a:effectLst>
                  <a:outerShdw dist="35921" dir="2700000" algn="ctr" rotWithShape="0">
                    <a:srgbClr val="C0C0C0">
                      <a:alpha val="80000"/>
                    </a:srgbClr>
                  </a:outerShdw>
                </a:effectLst>
                <a:latin typeface="Impact"/>
              </a:rPr>
              <a:t>מכונות  הרמה</a:t>
            </a:r>
            <a:endParaRPr lang="en-US" sz="3600" kern="10">
              <a:ln w="9525">
                <a:noFill/>
                <a:round/>
                <a:headEnd/>
                <a:tailEnd/>
              </a:ln>
              <a:solidFill>
                <a:srgbClr val="800000"/>
              </a:solidFill>
              <a:effectLst>
                <a:outerShdw dist="35921" dir="2700000" algn="ctr" rotWithShape="0">
                  <a:srgbClr val="C0C0C0">
                    <a:alpha val="80000"/>
                  </a:srgbClr>
                </a:outerShdw>
              </a:effectLst>
              <a:latin typeface="Impac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grpId="0" nodeType="afterEffect">
                                  <p:stCondLst>
                                    <p:cond delay="0"/>
                                  </p:stCondLst>
                                  <p:childTnLst>
                                    <p:set>
                                      <p:cBhvr>
                                        <p:cTn id="6" dur="1" fill="hold">
                                          <p:stCondLst>
                                            <p:cond delay="0"/>
                                          </p:stCondLst>
                                        </p:cTn>
                                        <p:tgtEl>
                                          <p:spTgt spid="488451"/>
                                        </p:tgtEl>
                                        <p:attrNameLst>
                                          <p:attrName>style.visibility</p:attrName>
                                        </p:attrNameLst>
                                      </p:cBhvr>
                                      <p:to>
                                        <p:strVal val="visible"/>
                                      </p:to>
                                    </p:set>
                                    <p:anim calcmode="lin" valueType="num">
                                      <p:cBhvr>
                                        <p:cTn id="7" dur="1000" fill="hold"/>
                                        <p:tgtEl>
                                          <p:spTgt spid="48845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488451"/>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488451"/>
                                        </p:tgtEl>
                                        <p:attrNameLst>
                                          <p:attrName>ppt_y</p:attrName>
                                        </p:attrNameLst>
                                      </p:cBhvr>
                                      <p:tavLst>
                                        <p:tav tm="0">
                                          <p:val>
                                            <p:strVal val="#ppt_y"/>
                                          </p:val>
                                        </p:tav>
                                        <p:tav tm="100000">
                                          <p:val>
                                            <p:strVal val="#ppt_y"/>
                                          </p:val>
                                        </p:tav>
                                      </p:tavLst>
                                    </p:anim>
                                    <p:animEffect transition="in" filter="fade">
                                      <p:cBhvr>
                                        <p:cTn id="10" dur="1000"/>
                                        <p:tgtEl>
                                          <p:spTgt spid="488451"/>
                                        </p:tgtEl>
                                      </p:cBhvr>
                                    </p:animEffect>
                                  </p:childTnLst>
                                </p:cTn>
                              </p:par>
                            </p:childTnLst>
                          </p:cTn>
                        </p:par>
                        <p:par>
                          <p:cTn id="11" fill="hold">
                            <p:stCondLst>
                              <p:cond delay="1000"/>
                            </p:stCondLst>
                            <p:childTnLst>
                              <p:par>
                                <p:cTn id="12" presetID="48" presetClass="entr" presetSubtype="0" accel="50000" fill="hold" grpId="0" nodeType="afterEffect">
                                  <p:stCondLst>
                                    <p:cond delay="0"/>
                                  </p:stCondLst>
                                  <p:childTnLst>
                                    <p:set>
                                      <p:cBhvr>
                                        <p:cTn id="13" dur="1" fill="hold">
                                          <p:stCondLst>
                                            <p:cond delay="0"/>
                                          </p:stCondLst>
                                        </p:cTn>
                                        <p:tgtEl>
                                          <p:spTgt spid="488452"/>
                                        </p:tgtEl>
                                        <p:attrNameLst>
                                          <p:attrName>style.visibility</p:attrName>
                                        </p:attrNameLst>
                                      </p:cBhvr>
                                      <p:to>
                                        <p:strVal val="visible"/>
                                      </p:to>
                                    </p:set>
                                    <p:anim calcmode="lin" valueType="num">
                                      <p:cBhvr>
                                        <p:cTn id="14" dur="1000" fill="hold"/>
                                        <p:tgtEl>
                                          <p:spTgt spid="48845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 dur="1000" fill="hold"/>
                                        <p:tgtEl>
                                          <p:spTgt spid="488452"/>
                                        </p:tgtEl>
                                        <p:attrNameLst>
                                          <p:attrName>ppt_x</p:attrName>
                                        </p:attrNameLst>
                                      </p:cBhvr>
                                      <p:tavLst>
                                        <p:tav tm="0">
                                          <p:val>
                                            <p:fltVal val="-1"/>
                                          </p:val>
                                        </p:tav>
                                        <p:tav tm="50000">
                                          <p:val>
                                            <p:fltVal val="0.95"/>
                                          </p:val>
                                        </p:tav>
                                        <p:tav tm="100000">
                                          <p:val>
                                            <p:strVal val="#ppt_x"/>
                                          </p:val>
                                        </p:tav>
                                      </p:tavLst>
                                    </p:anim>
                                    <p:anim calcmode="lin" valueType="num">
                                      <p:cBhvr>
                                        <p:cTn id="16" dur="1000" fill="hold"/>
                                        <p:tgtEl>
                                          <p:spTgt spid="488452"/>
                                        </p:tgtEl>
                                        <p:attrNameLst>
                                          <p:attrName>ppt_y</p:attrName>
                                        </p:attrNameLst>
                                      </p:cBhvr>
                                      <p:tavLst>
                                        <p:tav tm="0">
                                          <p:val>
                                            <p:strVal val="#ppt_y"/>
                                          </p:val>
                                        </p:tav>
                                        <p:tav tm="100000">
                                          <p:val>
                                            <p:strVal val="#ppt_y"/>
                                          </p:val>
                                        </p:tav>
                                      </p:tavLst>
                                    </p:anim>
                                    <p:animEffect transition="in" filter="fade">
                                      <p:cBhvr>
                                        <p:cTn id="17" dur="1000"/>
                                        <p:tgtEl>
                                          <p:spTgt spid="48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animBg="1"/>
      <p:bldP spid="4884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3" descr="תסקיר מכונת הרמה"/>
          <p:cNvPicPr>
            <a:picLocks noGrp="1" noChangeAspect="1" noChangeArrowheads="1"/>
          </p:cNvPicPr>
          <p:nvPr>
            <p:ph idx="1"/>
          </p:nvPr>
        </p:nvPicPr>
        <p:blipFill>
          <a:blip r:embed="rId2" cstate="print"/>
          <a:srcRect/>
          <a:stretch>
            <a:fillRect/>
          </a:stretch>
        </p:blipFill>
        <p:spPr bwMode="auto">
          <a:xfrm>
            <a:off x="4105275" y="0"/>
            <a:ext cx="5038725" cy="6858000"/>
          </a:xfrm>
          <a:noFill/>
        </p:spPr>
      </p:pic>
      <p:sp>
        <p:nvSpPr>
          <p:cNvPr id="90116" name="WordArt 4"/>
          <p:cNvSpPr>
            <a:spLocks noChangeArrowheads="1" noChangeShapeType="1" noTextEdit="1"/>
          </p:cNvSpPr>
          <p:nvPr/>
        </p:nvSpPr>
        <p:spPr bwMode="auto">
          <a:xfrm>
            <a:off x="0" y="3141663"/>
            <a:ext cx="3995738" cy="574675"/>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FF9933"/>
                </a:solidFill>
                <a:effectLst>
                  <a:outerShdw dist="45791" dir="3378596" algn="ctr" rotWithShape="0">
                    <a:srgbClr val="4D4D4D">
                      <a:alpha val="80000"/>
                    </a:srgbClr>
                  </a:outerShdw>
                </a:effectLst>
                <a:latin typeface="Arial Black"/>
              </a:rPr>
              <a:t>תסקיר מכונת הרמה</a:t>
            </a:r>
            <a:endParaRPr lang="en-US" sz="4400" b="1" kern="10" spc="880">
              <a:ln w="9525">
                <a:noFill/>
                <a:round/>
                <a:headEnd/>
                <a:tailEnd/>
              </a:ln>
              <a:solidFill>
                <a:srgbClr val="FF9933"/>
              </a:solidFill>
              <a:effectLst>
                <a:outerShdw dist="45791" dir="3378596" algn="ctr" rotWithShape="0">
                  <a:srgbClr val="4D4D4D">
                    <a:alpha val="80000"/>
                  </a:srgbClr>
                </a:outerShdw>
              </a:effectLst>
              <a:latin typeface="Arial Black"/>
            </a:endParaRPr>
          </a:p>
        </p:txBody>
      </p:sp>
      <p:sp>
        <p:nvSpPr>
          <p:cNvPr id="90117" name="AutoShape 5">
            <a:hlinkClick r:id="rId3"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4" action="ppaction://hlinksldjump"/>
              </a:rPr>
              <a:t>תפריט </a:t>
            </a:r>
          </a:p>
          <a:p>
            <a:pPr algn="ctr"/>
            <a:r>
              <a:rPr lang="he-IL">
                <a:hlinkClick r:id="rId4"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0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Text Box 2"/>
          <p:cNvSpPr txBox="1">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nSpc>
                <a:spcPct val="80000"/>
              </a:lnSpc>
              <a:buFont typeface="Wingdings" pitchFamily="2" charset="2"/>
              <a:buNone/>
            </a:pPr>
            <a:endParaRPr lang="he-IL" sz="2400"/>
          </a:p>
          <a:p>
            <a:pPr>
              <a:lnSpc>
                <a:spcPct val="80000"/>
              </a:lnSpc>
              <a:buFont typeface="Wingdings" pitchFamily="2" charset="2"/>
              <a:buNone/>
            </a:pPr>
            <a:r>
              <a:rPr lang="he-IL" b="1">
                <a:solidFill>
                  <a:srgbClr val="CC0000"/>
                </a:solidFill>
              </a:rPr>
              <a:t>עומס קריעה</a:t>
            </a:r>
            <a:r>
              <a:rPr lang="he-IL" sz="2400"/>
              <a:t> </a:t>
            </a:r>
            <a:r>
              <a:rPr lang="ru-RU" sz="2400"/>
              <a:t>–</a:t>
            </a:r>
            <a:r>
              <a:rPr lang="he-IL" sz="2400"/>
              <a:t> </a:t>
            </a:r>
            <a:r>
              <a:rPr lang="he-IL" sz="2400" b="1"/>
              <a:t>הנקודה שבה קורס האביזר עקב מאמץ </a:t>
            </a:r>
          </a:p>
          <a:p>
            <a:pPr>
              <a:lnSpc>
                <a:spcPct val="80000"/>
              </a:lnSpc>
              <a:buFont typeface="Wingdings" pitchFamily="2" charset="2"/>
              <a:buNone/>
            </a:pPr>
            <a:r>
              <a:rPr lang="he-IL" sz="2400" b="1"/>
              <a:t>                        המוטל עליו </a:t>
            </a:r>
          </a:p>
          <a:p>
            <a:pPr>
              <a:lnSpc>
                <a:spcPct val="80000"/>
              </a:lnSpc>
              <a:buFont typeface="Wingdings" pitchFamily="2" charset="2"/>
              <a:buNone/>
            </a:pPr>
            <a:r>
              <a:rPr lang="he-IL" sz="2400" b="1"/>
              <a:t>                         </a:t>
            </a:r>
          </a:p>
          <a:p>
            <a:pPr>
              <a:lnSpc>
                <a:spcPct val="80000"/>
              </a:lnSpc>
              <a:buFont typeface="Wingdings" pitchFamily="2" charset="2"/>
              <a:buNone/>
            </a:pPr>
            <a:endParaRPr lang="en-US" sz="2400" b="1"/>
          </a:p>
          <a:p>
            <a:pPr>
              <a:lnSpc>
                <a:spcPct val="80000"/>
              </a:lnSpc>
              <a:buFont typeface="Wingdings" pitchFamily="2" charset="2"/>
              <a:buNone/>
            </a:pPr>
            <a:r>
              <a:rPr lang="he-IL" b="1">
                <a:solidFill>
                  <a:srgbClr val="008000"/>
                </a:solidFill>
              </a:rPr>
              <a:t>עומס עבודה בטוח</a:t>
            </a:r>
            <a:r>
              <a:rPr lang="he-IL" sz="2400" b="1"/>
              <a:t> </a:t>
            </a:r>
            <a:r>
              <a:rPr lang="he-IL" sz="2400"/>
              <a:t>– </a:t>
            </a:r>
            <a:r>
              <a:rPr lang="he-IL" sz="2400" b="1"/>
              <a:t>העומס מירבי מותר ואושר ע"י </a:t>
            </a:r>
          </a:p>
          <a:p>
            <a:pPr>
              <a:lnSpc>
                <a:spcPct val="80000"/>
              </a:lnSpc>
              <a:buFont typeface="Wingdings" pitchFamily="2" charset="2"/>
              <a:buNone/>
            </a:pPr>
            <a:r>
              <a:rPr lang="he-IL" sz="2400" b="1"/>
              <a:t>                                   בודק מוסמך</a:t>
            </a:r>
          </a:p>
          <a:p>
            <a:pPr>
              <a:lnSpc>
                <a:spcPct val="80000"/>
              </a:lnSpc>
              <a:buFont typeface="Wingdings" pitchFamily="2" charset="2"/>
              <a:buNone/>
            </a:pPr>
            <a:endParaRPr lang="en-US" sz="2400"/>
          </a:p>
          <a:p>
            <a:pPr>
              <a:lnSpc>
                <a:spcPct val="80000"/>
              </a:lnSpc>
              <a:buFont typeface="Wingdings" pitchFamily="2" charset="2"/>
              <a:buNone/>
            </a:pPr>
            <a:r>
              <a:rPr lang="en-US" b="1"/>
              <a:t>                            </a:t>
            </a:r>
            <a:r>
              <a:rPr lang="he-IL" b="1">
                <a:solidFill>
                  <a:srgbClr val="FF0000"/>
                </a:solidFill>
              </a:rPr>
              <a:t>עומס קריעה                </a:t>
            </a:r>
            <a:r>
              <a:rPr lang="he-IL" b="1">
                <a:solidFill>
                  <a:srgbClr val="3333CC"/>
                </a:solidFill>
              </a:rPr>
              <a:t>6 למטען</a:t>
            </a:r>
            <a:endParaRPr lang="he-IL" b="1">
              <a:solidFill>
                <a:srgbClr val="FF0000"/>
              </a:solidFill>
            </a:endParaRPr>
          </a:p>
          <a:p>
            <a:pPr>
              <a:lnSpc>
                <a:spcPct val="80000"/>
              </a:lnSpc>
              <a:buFont typeface="Wingdings" pitchFamily="2" charset="2"/>
              <a:buNone/>
            </a:pPr>
            <a:r>
              <a:rPr lang="he-IL" b="1">
                <a:solidFill>
                  <a:srgbClr val="3333CC"/>
                </a:solidFill>
              </a:rPr>
              <a:t>מקדם ביטחון</a:t>
            </a:r>
            <a:r>
              <a:rPr lang="he-IL" b="1"/>
              <a:t>  =  ----------------------  =          או</a:t>
            </a:r>
          </a:p>
          <a:p>
            <a:pPr>
              <a:lnSpc>
                <a:spcPct val="80000"/>
              </a:lnSpc>
              <a:buFont typeface="Wingdings" pitchFamily="2" charset="2"/>
              <a:buNone/>
            </a:pPr>
            <a:r>
              <a:rPr lang="he-IL" b="1"/>
              <a:t>                         </a:t>
            </a:r>
            <a:r>
              <a:rPr lang="he-IL" b="1">
                <a:solidFill>
                  <a:srgbClr val="008000"/>
                </a:solidFill>
              </a:rPr>
              <a:t>עומס עבודה בטוח</a:t>
            </a:r>
            <a:r>
              <a:rPr lang="en-US" b="1">
                <a:solidFill>
                  <a:srgbClr val="008000"/>
                </a:solidFill>
              </a:rPr>
              <a:t>  </a:t>
            </a:r>
            <a:r>
              <a:rPr lang="he-IL" b="1">
                <a:solidFill>
                  <a:srgbClr val="008000"/>
                </a:solidFill>
              </a:rPr>
              <a:t>        </a:t>
            </a:r>
            <a:r>
              <a:rPr lang="he-IL" b="1">
                <a:solidFill>
                  <a:srgbClr val="3333CC"/>
                </a:solidFill>
              </a:rPr>
              <a:t>10 לאדם</a:t>
            </a:r>
            <a:endParaRPr lang="en-US" b="1">
              <a:solidFill>
                <a:srgbClr val="008000"/>
              </a:solidFill>
            </a:endParaRPr>
          </a:p>
        </p:txBody>
      </p:sp>
      <p:sp>
        <p:nvSpPr>
          <p:cNvPr id="490499" name="WordArt 3"/>
          <p:cNvSpPr>
            <a:spLocks noChangeArrowheads="1" noChangeShapeType="1" noTextEdit="1"/>
          </p:cNvSpPr>
          <p:nvPr/>
        </p:nvSpPr>
        <p:spPr bwMode="auto">
          <a:xfrm>
            <a:off x="2771775" y="577850"/>
            <a:ext cx="4176713" cy="635000"/>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הגדרות</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6000"/>
                                  </p:stCondLst>
                                  <p:childTnLst>
                                    <p:set>
                                      <p:cBhvr>
                                        <p:cTn id="6" dur="1" fill="hold">
                                          <p:stCondLst>
                                            <p:cond delay="0"/>
                                          </p:stCondLst>
                                        </p:cTn>
                                        <p:tgtEl>
                                          <p:spTgt spid="490498">
                                            <p:txEl>
                                              <p:pRg st="5" end="5"/>
                                            </p:txEl>
                                          </p:spTgt>
                                        </p:tgtEl>
                                        <p:attrNameLst>
                                          <p:attrName>style.visibility</p:attrName>
                                        </p:attrNameLst>
                                      </p:cBhvr>
                                      <p:to>
                                        <p:strVal val="visible"/>
                                      </p:to>
                                    </p:set>
                                    <p:anim calcmode="lin" valueType="num">
                                      <p:cBhvr additive="base">
                                        <p:cTn id="7" dur="500" fill="hold"/>
                                        <p:tgtEl>
                                          <p:spTgt spid="490498">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0498">
                                            <p:txEl>
                                              <p:pRg st="5" end="5"/>
                                            </p:txEl>
                                          </p:spTgt>
                                        </p:tgtEl>
                                        <p:attrNameLst>
                                          <p:attrName>ppt_y</p:attrName>
                                        </p:attrNameLst>
                                      </p:cBhvr>
                                      <p:tavLst>
                                        <p:tav tm="0">
                                          <p:val>
                                            <p:strVal val="1+#ppt_h/2"/>
                                          </p:val>
                                        </p:tav>
                                        <p:tav tm="100000">
                                          <p:val>
                                            <p:strVal val="#ppt_y"/>
                                          </p:val>
                                        </p:tav>
                                      </p:tavLst>
                                    </p:anim>
                                  </p:childTnLst>
                                </p:cTn>
                              </p:par>
                            </p:childTnLst>
                          </p:cTn>
                        </p:par>
                        <p:par>
                          <p:cTn id="9" fill="hold">
                            <p:stCondLst>
                              <p:cond delay="6500"/>
                            </p:stCondLst>
                            <p:childTnLst>
                              <p:par>
                                <p:cTn id="10" presetID="7" presetClass="entr" presetSubtype="4" fill="hold" nodeType="afterEffect">
                                  <p:stCondLst>
                                    <p:cond delay="6000"/>
                                  </p:stCondLst>
                                  <p:childTnLst>
                                    <p:set>
                                      <p:cBhvr>
                                        <p:cTn id="11" dur="1" fill="hold">
                                          <p:stCondLst>
                                            <p:cond delay="0"/>
                                          </p:stCondLst>
                                        </p:cTn>
                                        <p:tgtEl>
                                          <p:spTgt spid="490498">
                                            <p:txEl>
                                              <p:pRg st="6" end="6"/>
                                            </p:txEl>
                                          </p:spTgt>
                                        </p:tgtEl>
                                        <p:attrNameLst>
                                          <p:attrName>style.visibility</p:attrName>
                                        </p:attrNameLst>
                                      </p:cBhvr>
                                      <p:to>
                                        <p:strVal val="visible"/>
                                      </p:to>
                                    </p:set>
                                    <p:anim calcmode="lin" valueType="num">
                                      <p:cBhvr additive="base">
                                        <p:cTn id="12" dur="500" fill="hold"/>
                                        <p:tgtEl>
                                          <p:spTgt spid="490498">
                                            <p:txEl>
                                              <p:pRg st="6" end="6"/>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90498">
                                            <p:txEl>
                                              <p:pRg st="6" end="6"/>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3000"/>
                            </p:stCondLst>
                            <p:childTnLst>
                              <p:par>
                                <p:cTn id="15" presetID="7" presetClass="entr" presetSubtype="4" fill="hold" nodeType="afterEffect">
                                  <p:stCondLst>
                                    <p:cond delay="6000"/>
                                  </p:stCondLst>
                                  <p:childTnLst>
                                    <p:set>
                                      <p:cBhvr>
                                        <p:cTn id="16" dur="1" fill="hold">
                                          <p:stCondLst>
                                            <p:cond delay="0"/>
                                          </p:stCondLst>
                                        </p:cTn>
                                        <p:tgtEl>
                                          <p:spTgt spid="490498">
                                            <p:txEl>
                                              <p:pRg st="1" end="1"/>
                                            </p:txEl>
                                          </p:spTgt>
                                        </p:tgtEl>
                                        <p:attrNameLst>
                                          <p:attrName>style.visibility</p:attrName>
                                        </p:attrNameLst>
                                      </p:cBhvr>
                                      <p:to>
                                        <p:strVal val="visible"/>
                                      </p:to>
                                    </p:set>
                                    <p:anim calcmode="lin" valueType="num">
                                      <p:cBhvr additive="base">
                                        <p:cTn id="17" dur="500" fill="hold"/>
                                        <p:tgtEl>
                                          <p:spTgt spid="49049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90498">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9500"/>
                            </p:stCondLst>
                            <p:childTnLst>
                              <p:par>
                                <p:cTn id="20" presetID="7" presetClass="entr" presetSubtype="4" fill="hold" nodeType="afterEffect">
                                  <p:stCondLst>
                                    <p:cond delay="6000"/>
                                  </p:stCondLst>
                                  <p:childTnLst>
                                    <p:set>
                                      <p:cBhvr>
                                        <p:cTn id="21" dur="1" fill="hold">
                                          <p:stCondLst>
                                            <p:cond delay="0"/>
                                          </p:stCondLst>
                                        </p:cTn>
                                        <p:tgtEl>
                                          <p:spTgt spid="490498">
                                            <p:txEl>
                                              <p:pRg st="2" end="2"/>
                                            </p:txEl>
                                          </p:spTgt>
                                        </p:tgtEl>
                                        <p:attrNameLst>
                                          <p:attrName>style.visibility</p:attrName>
                                        </p:attrNameLst>
                                      </p:cBhvr>
                                      <p:to>
                                        <p:strVal val="visible"/>
                                      </p:to>
                                    </p:set>
                                    <p:anim calcmode="lin" valueType="num">
                                      <p:cBhvr additive="base">
                                        <p:cTn id="22" dur="500" fill="hold"/>
                                        <p:tgtEl>
                                          <p:spTgt spid="490498">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90498">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6000"/>
                            </p:stCondLst>
                            <p:childTnLst>
                              <p:par>
                                <p:cTn id="25" presetID="7" presetClass="entr" presetSubtype="4" fill="hold" nodeType="afterEffect">
                                  <p:stCondLst>
                                    <p:cond delay="6000"/>
                                  </p:stCondLst>
                                  <p:childTnLst>
                                    <p:set>
                                      <p:cBhvr>
                                        <p:cTn id="26" dur="1" fill="hold">
                                          <p:stCondLst>
                                            <p:cond delay="0"/>
                                          </p:stCondLst>
                                        </p:cTn>
                                        <p:tgtEl>
                                          <p:spTgt spid="490498">
                                            <p:txEl>
                                              <p:pRg st="3" end="3"/>
                                            </p:txEl>
                                          </p:spTgt>
                                        </p:tgtEl>
                                        <p:attrNameLst>
                                          <p:attrName>style.visibility</p:attrName>
                                        </p:attrNameLst>
                                      </p:cBhvr>
                                      <p:to>
                                        <p:strVal val="visible"/>
                                      </p:to>
                                    </p:set>
                                    <p:anim calcmode="lin" valueType="num">
                                      <p:cBhvr additive="base">
                                        <p:cTn id="27" dur="500" fill="hold"/>
                                        <p:tgtEl>
                                          <p:spTgt spid="490498">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90498">
                                            <p:txEl>
                                              <p:pRg st="3" end="3"/>
                                            </p:txEl>
                                          </p:spTgt>
                                        </p:tgtEl>
                                        <p:attrNameLst>
                                          <p:attrName>ppt_y</p:attrName>
                                        </p:attrNameLst>
                                      </p:cBhvr>
                                      <p:tavLst>
                                        <p:tav tm="0">
                                          <p:val>
                                            <p:strVal val="1+#ppt_h/2"/>
                                          </p:val>
                                        </p:tav>
                                        <p:tav tm="100000">
                                          <p:val>
                                            <p:strVal val="#ppt_y"/>
                                          </p:val>
                                        </p:tav>
                                      </p:tavLst>
                                    </p:anim>
                                  </p:childTnLst>
                                </p:cTn>
                              </p:par>
                              <p:par>
                                <p:cTn id="29" presetID="7" presetClass="entr" presetSubtype="4" fill="hold" nodeType="withEffect">
                                  <p:stCondLst>
                                    <p:cond delay="6000"/>
                                  </p:stCondLst>
                                  <p:childTnLst>
                                    <p:set>
                                      <p:cBhvr>
                                        <p:cTn id="30" dur="1" fill="hold">
                                          <p:stCondLst>
                                            <p:cond delay="0"/>
                                          </p:stCondLst>
                                        </p:cTn>
                                        <p:tgtEl>
                                          <p:spTgt spid="490498">
                                            <p:txEl>
                                              <p:pRg st="8" end="8"/>
                                            </p:txEl>
                                          </p:spTgt>
                                        </p:tgtEl>
                                        <p:attrNameLst>
                                          <p:attrName>style.visibility</p:attrName>
                                        </p:attrNameLst>
                                      </p:cBhvr>
                                      <p:to>
                                        <p:strVal val="visible"/>
                                      </p:to>
                                    </p:set>
                                    <p:anim calcmode="lin" valueType="num">
                                      <p:cBhvr additive="base">
                                        <p:cTn id="31" dur="500" fill="hold"/>
                                        <p:tgtEl>
                                          <p:spTgt spid="490498">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90498">
                                            <p:txEl>
                                              <p:pRg st="8" end="8"/>
                                            </p:txEl>
                                          </p:spTgt>
                                        </p:tgtEl>
                                        <p:attrNameLst>
                                          <p:attrName>ppt_y</p:attrName>
                                        </p:attrNameLst>
                                      </p:cBhvr>
                                      <p:tavLst>
                                        <p:tav tm="0">
                                          <p:val>
                                            <p:strVal val="1+#ppt_h/2"/>
                                          </p:val>
                                        </p:tav>
                                        <p:tav tm="100000">
                                          <p:val>
                                            <p:strVal val="#ppt_y"/>
                                          </p:val>
                                        </p:tav>
                                      </p:tavLst>
                                    </p:anim>
                                  </p:childTnLst>
                                </p:cTn>
                              </p:par>
                              <p:par>
                                <p:cTn id="33" presetID="7" presetClass="entr" presetSubtype="4" fill="hold" nodeType="withEffect">
                                  <p:stCondLst>
                                    <p:cond delay="6000"/>
                                  </p:stCondLst>
                                  <p:childTnLst>
                                    <p:set>
                                      <p:cBhvr>
                                        <p:cTn id="34" dur="1" fill="hold">
                                          <p:stCondLst>
                                            <p:cond delay="0"/>
                                          </p:stCondLst>
                                        </p:cTn>
                                        <p:tgtEl>
                                          <p:spTgt spid="490498">
                                            <p:txEl>
                                              <p:pRg st="9" end="9"/>
                                            </p:txEl>
                                          </p:spTgt>
                                        </p:tgtEl>
                                        <p:attrNameLst>
                                          <p:attrName>style.visibility</p:attrName>
                                        </p:attrNameLst>
                                      </p:cBhvr>
                                      <p:to>
                                        <p:strVal val="visible"/>
                                      </p:to>
                                    </p:set>
                                    <p:anim calcmode="lin" valueType="num">
                                      <p:cBhvr additive="base">
                                        <p:cTn id="35" dur="500" fill="hold"/>
                                        <p:tgtEl>
                                          <p:spTgt spid="490498">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90498">
                                            <p:txEl>
                                              <p:pRg st="9" end="9"/>
                                            </p:txEl>
                                          </p:spTgt>
                                        </p:tgtEl>
                                        <p:attrNameLst>
                                          <p:attrName>ppt_y</p:attrName>
                                        </p:attrNameLst>
                                      </p:cBhvr>
                                      <p:tavLst>
                                        <p:tav tm="0">
                                          <p:val>
                                            <p:strVal val="1+#ppt_h/2"/>
                                          </p:val>
                                        </p:tav>
                                        <p:tav tm="100000">
                                          <p:val>
                                            <p:strVal val="#ppt_y"/>
                                          </p:val>
                                        </p:tav>
                                      </p:tavLst>
                                    </p:anim>
                                  </p:childTnLst>
                                </p:cTn>
                              </p:par>
                              <p:par>
                                <p:cTn id="37" presetID="7" presetClass="entr" presetSubtype="4" fill="hold" nodeType="withEffect">
                                  <p:stCondLst>
                                    <p:cond delay="6000"/>
                                  </p:stCondLst>
                                  <p:childTnLst>
                                    <p:set>
                                      <p:cBhvr>
                                        <p:cTn id="38" dur="1" fill="hold">
                                          <p:stCondLst>
                                            <p:cond delay="0"/>
                                          </p:stCondLst>
                                        </p:cTn>
                                        <p:tgtEl>
                                          <p:spTgt spid="490498">
                                            <p:txEl>
                                              <p:pRg st="10" end="10"/>
                                            </p:txEl>
                                          </p:spTgt>
                                        </p:tgtEl>
                                        <p:attrNameLst>
                                          <p:attrName>style.visibility</p:attrName>
                                        </p:attrNameLst>
                                      </p:cBhvr>
                                      <p:to>
                                        <p:strVal val="visible"/>
                                      </p:to>
                                    </p:set>
                                    <p:anim calcmode="lin" valueType="num">
                                      <p:cBhvr additive="base">
                                        <p:cTn id="39" dur="500" fill="hold"/>
                                        <p:tgtEl>
                                          <p:spTgt spid="490498">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90498">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5"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561157" name="Picture 5" descr="ANd9GcRDK5wAJzqblbrLndqcjBDveVbMPYi19_iS-pTKmihKGf12hBleRA"/>
          <p:cNvPicPr>
            <a:picLocks noChangeAspect="1" noChangeArrowheads="1"/>
          </p:cNvPicPr>
          <p:nvPr/>
        </p:nvPicPr>
        <p:blipFill>
          <a:blip r:embed="rId2" cstate="print"/>
          <a:srcRect/>
          <a:stretch>
            <a:fillRect/>
          </a:stretch>
        </p:blipFill>
        <p:spPr bwMode="auto">
          <a:xfrm>
            <a:off x="2555875" y="2636838"/>
            <a:ext cx="4319588" cy="2590800"/>
          </a:xfrm>
          <a:prstGeom prst="rect">
            <a:avLst/>
          </a:prstGeom>
          <a:noFill/>
        </p:spPr>
      </p:pic>
      <p:sp>
        <p:nvSpPr>
          <p:cNvPr id="561158" name="WordArt 6"/>
          <p:cNvSpPr>
            <a:spLocks noChangeArrowheads="1" noChangeShapeType="1" noTextEdit="1"/>
          </p:cNvSpPr>
          <p:nvPr/>
        </p:nvSpPr>
        <p:spPr bwMode="auto">
          <a:xfrm>
            <a:off x="1908175" y="404813"/>
            <a:ext cx="5616575" cy="1195387"/>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שיווי  משקל</a:t>
            </a:r>
          </a:p>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מומנט</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crane_sketch_large"/>
          <p:cNvPicPr>
            <a:picLocks noChangeAspect="1" noChangeArrowheads="1"/>
          </p:cNvPicPr>
          <p:nvPr/>
        </p:nvPicPr>
        <p:blipFill>
          <a:blip r:embed="rId2" cstate="print"/>
          <a:srcRect/>
          <a:stretch>
            <a:fillRect/>
          </a:stretch>
        </p:blipFill>
        <p:spPr bwMode="auto">
          <a:xfrm>
            <a:off x="2051050" y="0"/>
            <a:ext cx="7092950" cy="6858000"/>
          </a:xfrm>
          <a:prstGeom prst="rect">
            <a:avLst/>
          </a:prstGeom>
          <a:noFill/>
        </p:spPr>
      </p:pic>
      <p:sp>
        <p:nvSpPr>
          <p:cNvPr id="205827" name="Text Box 3"/>
          <p:cNvSpPr txBox="1">
            <a:spLocks noChangeArrowheads="1"/>
          </p:cNvSpPr>
          <p:nvPr/>
        </p:nvSpPr>
        <p:spPr bwMode="auto">
          <a:xfrm>
            <a:off x="5219700" y="549275"/>
            <a:ext cx="1295400" cy="457200"/>
          </a:xfrm>
          <a:prstGeom prst="rect">
            <a:avLst/>
          </a:prstGeom>
          <a:noFill/>
          <a:ln w="9525">
            <a:noFill/>
            <a:miter lim="800000"/>
            <a:headEnd/>
            <a:tailEnd/>
          </a:ln>
          <a:effectLst/>
        </p:spPr>
        <p:txBody>
          <a:bodyPr>
            <a:spAutoFit/>
          </a:bodyPr>
          <a:lstStyle/>
          <a:p>
            <a:pPr>
              <a:spcBef>
                <a:spcPct val="50000"/>
              </a:spcBef>
            </a:pPr>
            <a:r>
              <a:rPr lang="he-IL" sz="2400" b="1">
                <a:solidFill>
                  <a:srgbClr val="000000"/>
                </a:solidFill>
              </a:rPr>
              <a:t>גשר</a:t>
            </a:r>
            <a:endParaRPr lang="en-US" sz="2400" b="1">
              <a:solidFill>
                <a:srgbClr val="000000"/>
              </a:solidFill>
            </a:endParaRPr>
          </a:p>
        </p:txBody>
      </p:sp>
      <p:sp>
        <p:nvSpPr>
          <p:cNvPr id="205828" name="Text Box 4"/>
          <p:cNvSpPr txBox="1">
            <a:spLocks noChangeArrowheads="1"/>
          </p:cNvSpPr>
          <p:nvPr/>
        </p:nvSpPr>
        <p:spPr bwMode="auto">
          <a:xfrm>
            <a:off x="3924300" y="1412875"/>
            <a:ext cx="1008063" cy="457200"/>
          </a:xfrm>
          <a:prstGeom prst="rect">
            <a:avLst/>
          </a:prstGeom>
          <a:noFill/>
          <a:ln w="9525">
            <a:noFill/>
            <a:miter lim="800000"/>
            <a:headEnd/>
            <a:tailEnd/>
          </a:ln>
          <a:effectLst/>
        </p:spPr>
        <p:txBody>
          <a:bodyPr>
            <a:spAutoFit/>
          </a:bodyPr>
          <a:lstStyle/>
          <a:p>
            <a:pPr>
              <a:spcBef>
                <a:spcPct val="50000"/>
              </a:spcBef>
            </a:pPr>
            <a:r>
              <a:rPr lang="he-IL" sz="2400" b="1">
                <a:solidFill>
                  <a:srgbClr val="000000"/>
                </a:solidFill>
              </a:rPr>
              <a:t>עגלה</a:t>
            </a:r>
            <a:endParaRPr lang="en-US" sz="2400" b="1">
              <a:solidFill>
                <a:srgbClr val="000000"/>
              </a:solidFill>
            </a:endParaRPr>
          </a:p>
        </p:txBody>
      </p:sp>
      <p:sp>
        <p:nvSpPr>
          <p:cNvPr id="205829" name="Text Box 5"/>
          <p:cNvSpPr txBox="1">
            <a:spLocks noChangeArrowheads="1"/>
          </p:cNvSpPr>
          <p:nvPr/>
        </p:nvSpPr>
        <p:spPr bwMode="auto">
          <a:xfrm>
            <a:off x="6011863" y="4652963"/>
            <a:ext cx="1295400" cy="457200"/>
          </a:xfrm>
          <a:prstGeom prst="rect">
            <a:avLst/>
          </a:prstGeom>
          <a:noFill/>
          <a:ln w="9525">
            <a:noFill/>
            <a:miter lim="800000"/>
            <a:headEnd/>
            <a:tailEnd/>
          </a:ln>
          <a:effectLst/>
        </p:spPr>
        <p:txBody>
          <a:bodyPr>
            <a:spAutoFit/>
          </a:bodyPr>
          <a:lstStyle/>
          <a:p>
            <a:pPr>
              <a:spcBef>
                <a:spcPct val="50000"/>
              </a:spcBef>
            </a:pPr>
            <a:r>
              <a:rPr lang="he-IL" sz="2400" b="1">
                <a:solidFill>
                  <a:srgbClr val="000000"/>
                </a:solidFill>
              </a:rPr>
              <a:t>אונקל</a:t>
            </a:r>
            <a:endParaRPr lang="en-US" sz="2400" b="1">
              <a:solidFill>
                <a:srgbClr val="000000"/>
              </a:solidFill>
            </a:endParaRPr>
          </a:p>
        </p:txBody>
      </p:sp>
      <p:sp>
        <p:nvSpPr>
          <p:cNvPr id="205830" name="Text Box 6"/>
          <p:cNvSpPr txBox="1">
            <a:spLocks noChangeArrowheads="1"/>
          </p:cNvSpPr>
          <p:nvPr/>
        </p:nvSpPr>
        <p:spPr bwMode="auto">
          <a:xfrm>
            <a:off x="2627313" y="5013325"/>
            <a:ext cx="1150937" cy="1004888"/>
          </a:xfrm>
          <a:prstGeom prst="rect">
            <a:avLst/>
          </a:prstGeom>
          <a:noFill/>
          <a:ln w="9525">
            <a:noFill/>
            <a:miter lim="800000"/>
            <a:headEnd/>
            <a:tailEnd/>
          </a:ln>
          <a:effectLst/>
        </p:spPr>
        <p:txBody>
          <a:bodyPr>
            <a:spAutoFit/>
          </a:bodyPr>
          <a:lstStyle/>
          <a:p>
            <a:pPr>
              <a:spcBef>
                <a:spcPct val="50000"/>
              </a:spcBef>
            </a:pPr>
            <a:r>
              <a:rPr lang="he-IL" sz="2400" b="1">
                <a:solidFill>
                  <a:srgbClr val="000000"/>
                </a:solidFill>
              </a:rPr>
              <a:t>עמדת </a:t>
            </a:r>
          </a:p>
          <a:p>
            <a:pPr>
              <a:spcBef>
                <a:spcPct val="50000"/>
              </a:spcBef>
            </a:pPr>
            <a:r>
              <a:rPr lang="he-IL" sz="2400" b="1">
                <a:solidFill>
                  <a:srgbClr val="000000"/>
                </a:solidFill>
              </a:rPr>
              <a:t>הפיקוד</a:t>
            </a:r>
            <a:endParaRPr lang="en-US" sz="2400" b="1">
              <a:solidFill>
                <a:srgbClr val="000000"/>
              </a:solidFill>
            </a:endParaRPr>
          </a:p>
        </p:txBody>
      </p:sp>
      <p:sp>
        <p:nvSpPr>
          <p:cNvPr id="205831" name="WordArt 7"/>
          <p:cNvSpPr>
            <a:spLocks noChangeArrowheads="1" noChangeShapeType="1" noTextEdit="1"/>
          </p:cNvSpPr>
          <p:nvPr/>
        </p:nvSpPr>
        <p:spPr bwMode="auto">
          <a:xfrm>
            <a:off x="0" y="3068638"/>
            <a:ext cx="2124075" cy="1223962"/>
          </a:xfrm>
          <a:prstGeom prst="rect">
            <a:avLst/>
          </a:prstGeom>
        </p:spPr>
        <p:txBody>
          <a:bodyPr wrap="none" fromWordArt="1">
            <a:prstTxWarp prst="textPlain">
              <a:avLst>
                <a:gd name="adj" fmla="val 50000"/>
              </a:avLst>
            </a:prstTxWarp>
          </a:bodyPr>
          <a:lstStyle/>
          <a:p>
            <a:pPr algn="ctr" rtl="1"/>
            <a:r>
              <a:rPr lang="he-IL" sz="3600" kern="10">
                <a:ln w="19050">
                  <a:solidFill>
                    <a:srgbClr val="000000"/>
                  </a:solidFill>
                  <a:round/>
                  <a:headEnd/>
                  <a:tailEnd/>
                </a:ln>
                <a:solidFill>
                  <a:srgbClr val="D5D000"/>
                </a:solidFill>
                <a:effectLst>
                  <a:outerShdw dist="35921" dir="2700000" algn="ctr" rotWithShape="0">
                    <a:srgbClr val="990000"/>
                  </a:outerShdw>
                </a:effectLst>
                <a:latin typeface="Impact"/>
              </a:rPr>
              <a:t>מבנה</a:t>
            </a:r>
          </a:p>
          <a:p>
            <a:pPr algn="ctr" rtl="1"/>
            <a:r>
              <a:rPr lang="he-IL" sz="3600" kern="10">
                <a:ln w="19050">
                  <a:solidFill>
                    <a:srgbClr val="000000"/>
                  </a:solidFill>
                  <a:round/>
                  <a:headEnd/>
                  <a:tailEnd/>
                </a:ln>
                <a:solidFill>
                  <a:srgbClr val="D5D000"/>
                </a:solidFill>
                <a:effectLst>
                  <a:outerShdw dist="35921" dir="2700000" algn="ctr" rotWithShape="0">
                    <a:srgbClr val="990000"/>
                  </a:outerShdw>
                </a:effectLst>
                <a:latin typeface="Impact"/>
              </a:rPr>
              <a:t>עגורן </a:t>
            </a:r>
          </a:p>
          <a:p>
            <a:pPr algn="ctr" rtl="1"/>
            <a:r>
              <a:rPr lang="he-IL" sz="3600" kern="10">
                <a:ln w="19050">
                  <a:solidFill>
                    <a:srgbClr val="000000"/>
                  </a:solidFill>
                  <a:round/>
                  <a:headEnd/>
                  <a:tailEnd/>
                </a:ln>
                <a:solidFill>
                  <a:srgbClr val="D5D000"/>
                </a:solidFill>
                <a:effectLst>
                  <a:outerShdw dist="35921" dir="2700000" algn="ctr" rotWithShape="0">
                    <a:srgbClr val="990000"/>
                  </a:outerShdw>
                </a:effectLst>
                <a:latin typeface="Impact"/>
              </a:rPr>
              <a:t>גשר</a:t>
            </a:r>
            <a:endParaRPr lang="en-US" sz="3600" kern="10">
              <a:ln w="19050">
                <a:solidFill>
                  <a:srgbClr val="000000"/>
                </a:solidFill>
                <a:round/>
                <a:headEnd/>
                <a:tailEnd/>
              </a:ln>
              <a:solidFill>
                <a:srgbClr val="D5D000"/>
              </a:solidFill>
              <a:effectLst>
                <a:outerShdw dist="35921" dir="2700000" algn="ctr" rotWithShape="0">
                  <a:srgbClr val="990000"/>
                </a:outerShdw>
              </a:effectLst>
              <a:latin typeface="Impact"/>
            </a:endParaRPr>
          </a:p>
        </p:txBody>
      </p:sp>
      <p:sp>
        <p:nvSpPr>
          <p:cNvPr id="205835" name="Text Box 11"/>
          <p:cNvSpPr txBox="1">
            <a:spLocks noChangeArrowheads="1"/>
          </p:cNvSpPr>
          <p:nvPr/>
        </p:nvSpPr>
        <p:spPr bwMode="auto">
          <a:xfrm>
            <a:off x="3995738" y="2924175"/>
            <a:ext cx="1512887" cy="457200"/>
          </a:xfrm>
          <a:prstGeom prst="rect">
            <a:avLst/>
          </a:prstGeom>
          <a:noFill/>
          <a:ln w="9525">
            <a:noFill/>
            <a:miter lim="800000"/>
            <a:headEnd/>
            <a:tailEnd/>
          </a:ln>
          <a:effectLst/>
        </p:spPr>
        <p:txBody>
          <a:bodyPr>
            <a:spAutoFit/>
          </a:bodyPr>
          <a:lstStyle/>
          <a:p>
            <a:pPr>
              <a:spcBef>
                <a:spcPct val="50000"/>
              </a:spcBef>
            </a:pPr>
            <a:r>
              <a:rPr lang="he-IL" sz="2400" b="1">
                <a:solidFill>
                  <a:srgbClr val="000000"/>
                </a:solidFill>
              </a:rPr>
              <a:t>כננת וכבל</a:t>
            </a:r>
            <a:endParaRPr lang="en-US" sz="2400" b="1">
              <a:solidFill>
                <a:srgbClr val="000000"/>
              </a:solidFill>
            </a:endParaRPr>
          </a:p>
        </p:txBody>
      </p:sp>
      <p:sp>
        <p:nvSpPr>
          <p:cNvPr id="205836" name="Text Box 12"/>
          <p:cNvSpPr txBox="1">
            <a:spLocks noChangeArrowheads="1"/>
          </p:cNvSpPr>
          <p:nvPr/>
        </p:nvSpPr>
        <p:spPr bwMode="auto">
          <a:xfrm>
            <a:off x="7848600" y="1916113"/>
            <a:ext cx="1295400" cy="457200"/>
          </a:xfrm>
          <a:prstGeom prst="rect">
            <a:avLst/>
          </a:prstGeom>
          <a:noFill/>
          <a:ln w="9525">
            <a:noFill/>
            <a:miter lim="800000"/>
            <a:headEnd/>
            <a:tailEnd/>
          </a:ln>
          <a:effectLst/>
        </p:spPr>
        <p:txBody>
          <a:bodyPr>
            <a:spAutoFit/>
          </a:bodyPr>
          <a:lstStyle/>
          <a:p>
            <a:pPr>
              <a:spcBef>
                <a:spcPct val="50000"/>
              </a:spcBef>
            </a:pPr>
            <a:r>
              <a:rPr lang="he-IL" sz="2400" b="1">
                <a:solidFill>
                  <a:srgbClr val="000000"/>
                </a:solidFill>
              </a:rPr>
              <a:t>מסילה</a:t>
            </a:r>
            <a:endParaRPr lang="en-US" sz="2400" b="1">
              <a:solidFill>
                <a:srgbClr val="000000"/>
              </a:solidFill>
            </a:endParaRPr>
          </a:p>
        </p:txBody>
      </p:sp>
      <p:sp>
        <p:nvSpPr>
          <p:cNvPr id="205837" name="AutoShape 13">
            <a:hlinkClick r:id="rId3"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4" action="ppaction://hlinksldjump"/>
              </a:rPr>
              <a:t>תפריט </a:t>
            </a:r>
          </a:p>
          <a:p>
            <a:pPr algn="ctr"/>
            <a:r>
              <a:rPr lang="he-IL">
                <a:hlinkClick r:id="rId4"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05826"/>
                                        </p:tgtEl>
                                        <p:attrNameLst>
                                          <p:attrName>style.visibility</p:attrName>
                                        </p:attrNameLst>
                                      </p:cBhvr>
                                      <p:to>
                                        <p:strVal val="visible"/>
                                      </p:to>
                                    </p:set>
                                    <p:anim calcmode="lin" valueType="num">
                                      <p:cBhvr>
                                        <p:cTn id="7" dur="1000" fill="hold"/>
                                        <p:tgtEl>
                                          <p:spTgt spid="205826"/>
                                        </p:tgtEl>
                                        <p:attrNameLst>
                                          <p:attrName>ppt_x</p:attrName>
                                        </p:attrNameLst>
                                      </p:cBhvr>
                                      <p:tavLst>
                                        <p:tav tm="0">
                                          <p:val>
                                            <p:strVal val="#ppt_x-.2"/>
                                          </p:val>
                                        </p:tav>
                                        <p:tav tm="100000">
                                          <p:val>
                                            <p:strVal val="#ppt_x"/>
                                          </p:val>
                                        </p:tav>
                                      </p:tavLst>
                                    </p:anim>
                                    <p:anim calcmode="lin" valueType="num">
                                      <p:cBhvr>
                                        <p:cTn id="8" dur="1000" fill="hold"/>
                                        <p:tgtEl>
                                          <p:spTgt spid="2058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58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05827"/>
                                        </p:tgtEl>
                                        <p:attrNameLst>
                                          <p:attrName>style.visibility</p:attrName>
                                        </p:attrNameLst>
                                      </p:cBhvr>
                                      <p:to>
                                        <p:strVal val="visible"/>
                                      </p:to>
                                    </p:set>
                                    <p:anim calcmode="lin" valueType="num">
                                      <p:cBhvr>
                                        <p:cTn id="12" dur="1000" fill="hold"/>
                                        <p:tgtEl>
                                          <p:spTgt spid="205827"/>
                                        </p:tgtEl>
                                        <p:attrNameLst>
                                          <p:attrName>ppt_x</p:attrName>
                                        </p:attrNameLst>
                                      </p:cBhvr>
                                      <p:tavLst>
                                        <p:tav tm="0">
                                          <p:val>
                                            <p:strVal val="#ppt_x-.2"/>
                                          </p:val>
                                        </p:tav>
                                        <p:tav tm="100000">
                                          <p:val>
                                            <p:strVal val="#ppt_x"/>
                                          </p:val>
                                        </p:tav>
                                      </p:tavLst>
                                    </p:anim>
                                    <p:anim calcmode="lin" valueType="num">
                                      <p:cBhvr>
                                        <p:cTn id="13" dur="1000" fill="hold"/>
                                        <p:tgtEl>
                                          <p:spTgt spid="20582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5827"/>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205829"/>
                                        </p:tgtEl>
                                        <p:attrNameLst>
                                          <p:attrName>style.visibility</p:attrName>
                                        </p:attrNameLst>
                                      </p:cBhvr>
                                      <p:to>
                                        <p:strVal val="visible"/>
                                      </p:to>
                                    </p:set>
                                    <p:anim calcmode="lin" valueType="num">
                                      <p:cBhvr>
                                        <p:cTn id="17" dur="1000" fill="hold"/>
                                        <p:tgtEl>
                                          <p:spTgt spid="205829"/>
                                        </p:tgtEl>
                                        <p:attrNameLst>
                                          <p:attrName>ppt_x</p:attrName>
                                        </p:attrNameLst>
                                      </p:cBhvr>
                                      <p:tavLst>
                                        <p:tav tm="0">
                                          <p:val>
                                            <p:strVal val="#ppt_x-.2"/>
                                          </p:val>
                                        </p:tav>
                                        <p:tav tm="100000">
                                          <p:val>
                                            <p:strVal val="#ppt_x"/>
                                          </p:val>
                                        </p:tav>
                                      </p:tavLst>
                                    </p:anim>
                                    <p:anim calcmode="lin" valueType="num">
                                      <p:cBhvr>
                                        <p:cTn id="18" dur="1000" fill="hold"/>
                                        <p:tgtEl>
                                          <p:spTgt spid="20582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05829"/>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205830"/>
                                        </p:tgtEl>
                                        <p:attrNameLst>
                                          <p:attrName>style.visibility</p:attrName>
                                        </p:attrNameLst>
                                      </p:cBhvr>
                                      <p:to>
                                        <p:strVal val="visible"/>
                                      </p:to>
                                    </p:set>
                                    <p:anim calcmode="lin" valueType="num">
                                      <p:cBhvr>
                                        <p:cTn id="22" dur="1000" fill="hold"/>
                                        <p:tgtEl>
                                          <p:spTgt spid="205830"/>
                                        </p:tgtEl>
                                        <p:attrNameLst>
                                          <p:attrName>ppt_x</p:attrName>
                                        </p:attrNameLst>
                                      </p:cBhvr>
                                      <p:tavLst>
                                        <p:tav tm="0">
                                          <p:val>
                                            <p:strVal val="#ppt_x-.2"/>
                                          </p:val>
                                        </p:tav>
                                        <p:tav tm="100000">
                                          <p:val>
                                            <p:strVal val="#ppt_x"/>
                                          </p:val>
                                        </p:tav>
                                      </p:tavLst>
                                    </p:anim>
                                    <p:anim calcmode="lin" valueType="num">
                                      <p:cBhvr>
                                        <p:cTn id="23" dur="1000" fill="hold"/>
                                        <p:tgtEl>
                                          <p:spTgt spid="205830"/>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05830"/>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05828"/>
                                        </p:tgtEl>
                                        <p:attrNameLst>
                                          <p:attrName>style.visibility</p:attrName>
                                        </p:attrNameLst>
                                      </p:cBhvr>
                                      <p:to>
                                        <p:strVal val="visible"/>
                                      </p:to>
                                    </p:set>
                                    <p:anim calcmode="lin" valueType="num">
                                      <p:cBhvr>
                                        <p:cTn id="27" dur="1000" fill="hold"/>
                                        <p:tgtEl>
                                          <p:spTgt spid="205828"/>
                                        </p:tgtEl>
                                        <p:attrNameLst>
                                          <p:attrName>ppt_x</p:attrName>
                                        </p:attrNameLst>
                                      </p:cBhvr>
                                      <p:tavLst>
                                        <p:tav tm="0">
                                          <p:val>
                                            <p:strVal val="#ppt_x-.2"/>
                                          </p:val>
                                        </p:tav>
                                        <p:tav tm="100000">
                                          <p:val>
                                            <p:strVal val="#ppt_x"/>
                                          </p:val>
                                        </p:tav>
                                      </p:tavLst>
                                    </p:anim>
                                    <p:anim calcmode="lin" valueType="num">
                                      <p:cBhvr>
                                        <p:cTn id="28" dur="1000" fill="hold"/>
                                        <p:tgtEl>
                                          <p:spTgt spid="20582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05828"/>
                                        </p:tgtEl>
                                      </p:cBhvr>
                                    </p:animEffect>
                                  </p:childTnLst>
                                </p:cTn>
                              </p:par>
                            </p:childTnLst>
                          </p:cTn>
                        </p:par>
                        <p:par>
                          <p:cTn id="30" fill="hold">
                            <p:stCondLst>
                              <p:cond delay="1000"/>
                            </p:stCondLst>
                            <p:childTnLst>
                              <p:par>
                                <p:cTn id="31" presetID="34" presetClass="entr" presetSubtype="0" fill="hold" grpId="0" nodeType="afterEffect">
                                  <p:stCondLst>
                                    <p:cond delay="0"/>
                                  </p:stCondLst>
                                  <p:childTnLst>
                                    <p:set>
                                      <p:cBhvr>
                                        <p:cTn id="32" dur="1" fill="hold">
                                          <p:stCondLst>
                                            <p:cond delay="0"/>
                                          </p:stCondLst>
                                        </p:cTn>
                                        <p:tgtEl>
                                          <p:spTgt spid="205831"/>
                                        </p:tgtEl>
                                        <p:attrNameLst>
                                          <p:attrName>style.visibility</p:attrName>
                                        </p:attrNameLst>
                                      </p:cBhvr>
                                      <p:to>
                                        <p:strVal val="visible"/>
                                      </p:to>
                                    </p:set>
                                    <p:anim from="(-#ppt_w/2)" to="(#ppt_x)" calcmode="lin" valueType="num">
                                      <p:cBhvr>
                                        <p:cTn id="33" dur="600" fill="hold">
                                          <p:stCondLst>
                                            <p:cond delay="0"/>
                                          </p:stCondLst>
                                        </p:cTn>
                                        <p:tgtEl>
                                          <p:spTgt spid="205831"/>
                                        </p:tgtEl>
                                        <p:attrNameLst>
                                          <p:attrName>ppt_x</p:attrName>
                                        </p:attrNameLst>
                                      </p:cBhvr>
                                    </p:anim>
                                    <p:anim from="0" to="-1.0" calcmode="lin" valueType="num">
                                      <p:cBhvr>
                                        <p:cTn id="34" dur="200" decel="50000" autoRev="1" fill="hold">
                                          <p:stCondLst>
                                            <p:cond delay="600"/>
                                          </p:stCondLst>
                                        </p:cTn>
                                        <p:tgtEl>
                                          <p:spTgt spid="205831"/>
                                        </p:tgtEl>
                                        <p:attrNameLst>
                                          <p:attrName>xshear</p:attrName>
                                        </p:attrNameLst>
                                      </p:cBhvr>
                                    </p:anim>
                                    <p:animScale>
                                      <p:cBhvr>
                                        <p:cTn id="35" dur="200" decel="100000" autoRev="1" fill="hold">
                                          <p:stCondLst>
                                            <p:cond delay="600"/>
                                          </p:stCondLst>
                                        </p:cTn>
                                        <p:tgtEl>
                                          <p:spTgt spid="205831"/>
                                        </p:tgtEl>
                                      </p:cBhvr>
                                      <p:from x="100000" y="100000"/>
                                      <p:to x="80000" y="100000"/>
                                    </p:animScale>
                                    <p:anim by="(#ppt_h/3+#ppt_w*0.1)" calcmode="lin" valueType="num">
                                      <p:cBhvr additive="sum">
                                        <p:cTn id="36" dur="200" decel="100000" autoRev="1" fill="hold">
                                          <p:stCondLst>
                                            <p:cond delay="600"/>
                                          </p:stCondLst>
                                        </p:cTn>
                                        <p:tgtEl>
                                          <p:spTgt spid="205831"/>
                                        </p:tgtEl>
                                        <p:attrNameLst>
                                          <p:attrName>ppt_x</p:attrName>
                                        </p:attrNameLst>
                                      </p:cBhvr>
                                    </p:anim>
                                  </p:childTnLst>
                                </p:cTn>
                              </p:par>
                              <p:par>
                                <p:cTn id="37" presetID="29" presetClass="entr" presetSubtype="0" fill="hold" grpId="0" nodeType="withEffect">
                                  <p:stCondLst>
                                    <p:cond delay="0"/>
                                  </p:stCondLst>
                                  <p:childTnLst>
                                    <p:set>
                                      <p:cBhvr>
                                        <p:cTn id="38" dur="1" fill="hold">
                                          <p:stCondLst>
                                            <p:cond delay="0"/>
                                          </p:stCondLst>
                                        </p:cTn>
                                        <p:tgtEl>
                                          <p:spTgt spid="205835"/>
                                        </p:tgtEl>
                                        <p:attrNameLst>
                                          <p:attrName>style.visibility</p:attrName>
                                        </p:attrNameLst>
                                      </p:cBhvr>
                                      <p:to>
                                        <p:strVal val="visible"/>
                                      </p:to>
                                    </p:set>
                                    <p:anim calcmode="lin" valueType="num">
                                      <p:cBhvr>
                                        <p:cTn id="39" dur="1000" fill="hold"/>
                                        <p:tgtEl>
                                          <p:spTgt spid="205835"/>
                                        </p:tgtEl>
                                        <p:attrNameLst>
                                          <p:attrName>ppt_x</p:attrName>
                                        </p:attrNameLst>
                                      </p:cBhvr>
                                      <p:tavLst>
                                        <p:tav tm="0">
                                          <p:val>
                                            <p:strVal val="#ppt_x-.2"/>
                                          </p:val>
                                        </p:tav>
                                        <p:tav tm="100000">
                                          <p:val>
                                            <p:strVal val="#ppt_x"/>
                                          </p:val>
                                        </p:tav>
                                      </p:tavLst>
                                    </p:anim>
                                    <p:anim calcmode="lin" valueType="num">
                                      <p:cBhvr>
                                        <p:cTn id="40" dur="1000" fill="hold"/>
                                        <p:tgtEl>
                                          <p:spTgt spid="205835"/>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05835"/>
                                        </p:tgtEl>
                                      </p:cBhvr>
                                    </p:animEffect>
                                  </p:childTnLst>
                                </p:cTn>
                              </p:par>
                              <p:par>
                                <p:cTn id="42" presetID="29" presetClass="entr" presetSubtype="0" fill="hold" grpId="0" nodeType="withEffect">
                                  <p:stCondLst>
                                    <p:cond delay="0"/>
                                  </p:stCondLst>
                                  <p:childTnLst>
                                    <p:set>
                                      <p:cBhvr>
                                        <p:cTn id="43" dur="1" fill="hold">
                                          <p:stCondLst>
                                            <p:cond delay="0"/>
                                          </p:stCondLst>
                                        </p:cTn>
                                        <p:tgtEl>
                                          <p:spTgt spid="205836"/>
                                        </p:tgtEl>
                                        <p:attrNameLst>
                                          <p:attrName>style.visibility</p:attrName>
                                        </p:attrNameLst>
                                      </p:cBhvr>
                                      <p:to>
                                        <p:strVal val="visible"/>
                                      </p:to>
                                    </p:set>
                                    <p:anim calcmode="lin" valueType="num">
                                      <p:cBhvr>
                                        <p:cTn id="44" dur="1000" fill="hold"/>
                                        <p:tgtEl>
                                          <p:spTgt spid="205836"/>
                                        </p:tgtEl>
                                        <p:attrNameLst>
                                          <p:attrName>ppt_x</p:attrName>
                                        </p:attrNameLst>
                                      </p:cBhvr>
                                      <p:tavLst>
                                        <p:tav tm="0">
                                          <p:val>
                                            <p:strVal val="#ppt_x-.2"/>
                                          </p:val>
                                        </p:tav>
                                        <p:tav tm="100000">
                                          <p:val>
                                            <p:strVal val="#ppt_x"/>
                                          </p:val>
                                        </p:tav>
                                      </p:tavLst>
                                    </p:anim>
                                    <p:anim calcmode="lin" valueType="num">
                                      <p:cBhvr>
                                        <p:cTn id="45" dur="1000" fill="hold"/>
                                        <p:tgtEl>
                                          <p:spTgt spid="205836"/>
                                        </p:tgtEl>
                                        <p:attrNameLst>
                                          <p:attrName>ppt_y</p:attrName>
                                        </p:attrNameLst>
                                      </p:cBhvr>
                                      <p:tavLst>
                                        <p:tav tm="0">
                                          <p:val>
                                            <p:strVal val="#ppt_y"/>
                                          </p:val>
                                        </p:tav>
                                        <p:tav tm="100000">
                                          <p:val>
                                            <p:strVal val="#ppt_y"/>
                                          </p:val>
                                        </p:tav>
                                      </p:tavLst>
                                    </p:anim>
                                    <p:animEffect transition="in" filter="wipe(right)" prLst="gradientSize: 0.1">
                                      <p:cBhvr>
                                        <p:cTn id="46" dur="1000"/>
                                        <p:tgtEl>
                                          <p:spTgt spid="205836"/>
                                        </p:tgtEl>
                                      </p:cBhvr>
                                    </p:animEffect>
                                  </p:childTnLst>
                                </p:cTn>
                              </p:par>
                              <p:par>
                                <p:cTn id="47" presetID="1" presetClass="entr" presetSubtype="0" fill="hold" nodeType="withEffect">
                                  <p:stCondLst>
                                    <p:cond delay="0"/>
                                  </p:stCondLst>
                                  <p:childTnLst>
                                    <p:set>
                                      <p:cBhvr>
                                        <p:cTn id="48" dur="1" fill="hold">
                                          <p:stCondLst>
                                            <p:cond delay="0"/>
                                          </p:stCondLst>
                                        </p:cTn>
                                        <p:tgtEl>
                                          <p:spTgt spid="2058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p:bldP spid="205828" grpId="0"/>
      <p:bldP spid="205829" grpId="0"/>
      <p:bldP spid="205830" grpId="0"/>
      <p:bldP spid="205831" grpId="0" animBg="1"/>
      <p:bldP spid="205835" grpId="0"/>
      <p:bldP spid="2058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2" cstate="print"/>
          <a:srcRect/>
          <a:stretch>
            <a:fillRect/>
          </a:stretch>
        </p:blipFill>
        <p:spPr bwMode="auto">
          <a:xfrm>
            <a:off x="7105650" y="188913"/>
            <a:ext cx="1352550" cy="5761037"/>
          </a:xfrm>
          <a:prstGeom prst="rect">
            <a:avLst/>
          </a:prstGeom>
          <a:noFill/>
          <a:ln w="9525">
            <a:noFill/>
            <a:miter lim="800000"/>
            <a:headEnd/>
            <a:tailEnd/>
          </a:ln>
          <a:effectLst/>
        </p:spPr>
      </p:pic>
      <p:sp>
        <p:nvSpPr>
          <p:cNvPr id="216067" name="WordArt 3"/>
          <p:cNvSpPr>
            <a:spLocks noChangeArrowheads="1" noChangeShapeType="1" noTextEdit="1"/>
          </p:cNvSpPr>
          <p:nvPr/>
        </p:nvSpPr>
        <p:spPr bwMode="auto">
          <a:xfrm>
            <a:off x="4365625" y="382588"/>
            <a:ext cx="1716088" cy="733425"/>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שלט</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sp>
        <p:nvSpPr>
          <p:cNvPr id="216068" name="Text Box 4"/>
          <p:cNvSpPr txBox="1">
            <a:spLocks noChangeArrowheads="1"/>
          </p:cNvSpPr>
          <p:nvPr/>
        </p:nvSpPr>
        <p:spPr bwMode="auto">
          <a:xfrm>
            <a:off x="1692275" y="6021388"/>
            <a:ext cx="1952625" cy="519112"/>
          </a:xfrm>
          <a:prstGeom prst="rect">
            <a:avLst/>
          </a:prstGeom>
          <a:noFill/>
          <a:ln w="9525">
            <a:noFill/>
            <a:miter lim="800000"/>
            <a:headEnd/>
            <a:tailEnd/>
          </a:ln>
          <a:effectLst/>
        </p:spPr>
        <p:txBody>
          <a:bodyPr wrap="none">
            <a:spAutoFit/>
          </a:bodyPr>
          <a:lstStyle/>
          <a:p>
            <a:pPr algn="r" rtl="1" eaLnBrk="1" hangingPunct="1"/>
            <a:r>
              <a:rPr lang="he-IL" sz="2800" b="1">
                <a:solidFill>
                  <a:srgbClr val="0066FF"/>
                </a:solidFill>
              </a:rPr>
              <a:t>שלט אלחוטי</a:t>
            </a:r>
            <a:endParaRPr lang="en-US" sz="2800" b="1">
              <a:solidFill>
                <a:srgbClr val="0066FF"/>
              </a:solidFill>
            </a:endParaRPr>
          </a:p>
        </p:txBody>
      </p:sp>
      <p:sp>
        <p:nvSpPr>
          <p:cNvPr id="216069" name="Text Box 5"/>
          <p:cNvSpPr txBox="1">
            <a:spLocks noChangeArrowheads="1"/>
          </p:cNvSpPr>
          <p:nvPr/>
        </p:nvSpPr>
        <p:spPr bwMode="auto">
          <a:xfrm>
            <a:off x="6899275" y="6021388"/>
            <a:ext cx="1570038" cy="519112"/>
          </a:xfrm>
          <a:prstGeom prst="rect">
            <a:avLst/>
          </a:prstGeom>
          <a:noFill/>
          <a:ln w="9525">
            <a:noFill/>
            <a:miter lim="800000"/>
            <a:headEnd/>
            <a:tailEnd/>
          </a:ln>
          <a:effectLst/>
        </p:spPr>
        <p:txBody>
          <a:bodyPr wrap="none">
            <a:spAutoFit/>
          </a:bodyPr>
          <a:lstStyle/>
          <a:p>
            <a:pPr algn="r" rtl="1" eaLnBrk="1" hangingPunct="1"/>
            <a:r>
              <a:rPr lang="he-IL" sz="2800" b="1">
                <a:solidFill>
                  <a:srgbClr val="0066FF"/>
                </a:solidFill>
              </a:rPr>
              <a:t>שלט חוטי</a:t>
            </a:r>
            <a:endParaRPr lang="en-US" sz="2800" b="1">
              <a:solidFill>
                <a:srgbClr val="0066FF"/>
              </a:solidFill>
            </a:endParaRPr>
          </a:p>
        </p:txBody>
      </p:sp>
      <p:pic>
        <p:nvPicPr>
          <p:cNvPr id="216070" name="Picture 6" descr="P1010027"/>
          <p:cNvPicPr>
            <a:picLocks noChangeAspect="1" noChangeArrowheads="1"/>
          </p:cNvPicPr>
          <p:nvPr/>
        </p:nvPicPr>
        <p:blipFill>
          <a:blip r:embed="rId3" cstate="print"/>
          <a:srcRect/>
          <a:stretch>
            <a:fillRect/>
          </a:stretch>
        </p:blipFill>
        <p:spPr bwMode="auto">
          <a:xfrm>
            <a:off x="250825" y="1484313"/>
            <a:ext cx="5688013" cy="4267200"/>
          </a:xfrm>
          <a:prstGeom prst="rect">
            <a:avLst/>
          </a:prstGeom>
          <a:noFill/>
        </p:spPr>
      </p:pic>
      <p:sp>
        <p:nvSpPr>
          <p:cNvPr id="216071" name="AutoShape 7">
            <a:hlinkClick r:id="rId4"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5" action="ppaction://hlinksldjump"/>
              </a:rPr>
              <a:t>תפריט </a:t>
            </a:r>
          </a:p>
          <a:p>
            <a:pPr algn="ctr"/>
            <a:r>
              <a:rPr lang="he-IL">
                <a:hlinkClick r:id="rId5"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60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P1010036"/>
          <p:cNvPicPr>
            <a:picLocks noChangeAspect="1" noChangeArrowheads="1"/>
          </p:cNvPicPr>
          <p:nvPr/>
        </p:nvPicPr>
        <p:blipFill>
          <a:blip r:embed="rId2" cstate="print"/>
          <a:srcRect/>
          <a:stretch>
            <a:fillRect/>
          </a:stretch>
        </p:blipFill>
        <p:spPr bwMode="auto">
          <a:xfrm>
            <a:off x="179388" y="765175"/>
            <a:ext cx="3975100" cy="5300663"/>
          </a:xfrm>
          <a:prstGeom prst="rect">
            <a:avLst/>
          </a:prstGeom>
          <a:noFill/>
        </p:spPr>
      </p:pic>
      <p:sp>
        <p:nvSpPr>
          <p:cNvPr id="220163" name="Text Box 3"/>
          <p:cNvSpPr txBox="1">
            <a:spLocks noChangeArrowheads="1"/>
          </p:cNvSpPr>
          <p:nvPr/>
        </p:nvSpPr>
        <p:spPr bwMode="auto">
          <a:xfrm>
            <a:off x="1042988" y="6165850"/>
            <a:ext cx="2636837" cy="457200"/>
          </a:xfrm>
          <a:prstGeom prst="rect">
            <a:avLst/>
          </a:prstGeom>
          <a:noFill/>
          <a:ln w="9525">
            <a:noFill/>
            <a:miter lim="800000"/>
            <a:headEnd/>
            <a:tailEnd/>
          </a:ln>
          <a:effectLst/>
        </p:spPr>
        <p:txBody>
          <a:bodyPr>
            <a:spAutoFit/>
          </a:bodyPr>
          <a:lstStyle/>
          <a:p>
            <a:pPr algn="r" rtl="1" eaLnBrk="1" hangingPunct="1"/>
            <a:r>
              <a:rPr lang="he-IL" sz="2400" b="1">
                <a:cs typeface="Cafe" pitchFamily="2" charset="-79"/>
              </a:rPr>
              <a:t>בקר מהירות (ממוחשב)</a:t>
            </a:r>
            <a:endParaRPr lang="en-US" sz="2400" b="1">
              <a:cs typeface="Cafe" pitchFamily="2" charset="-79"/>
            </a:endParaRPr>
          </a:p>
        </p:txBody>
      </p:sp>
      <p:pic>
        <p:nvPicPr>
          <p:cNvPr id="220164" name="Picture 4" descr="P1010028"/>
          <p:cNvPicPr>
            <a:picLocks noChangeAspect="1" noChangeArrowheads="1"/>
          </p:cNvPicPr>
          <p:nvPr/>
        </p:nvPicPr>
        <p:blipFill>
          <a:blip r:embed="rId3" cstate="print"/>
          <a:srcRect/>
          <a:stretch>
            <a:fillRect/>
          </a:stretch>
        </p:blipFill>
        <p:spPr bwMode="auto">
          <a:xfrm>
            <a:off x="3276600" y="1857375"/>
            <a:ext cx="5688013" cy="3440113"/>
          </a:xfrm>
          <a:prstGeom prst="rect">
            <a:avLst/>
          </a:prstGeom>
          <a:noFill/>
        </p:spPr>
      </p:pic>
      <p:sp>
        <p:nvSpPr>
          <p:cNvPr id="220165" name="AutoShape 5">
            <a:hlinkClick r:id="rId4"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5" action="ppaction://hlinksldjump"/>
              </a:rPr>
              <a:t>תפריט </a:t>
            </a:r>
          </a:p>
          <a:p>
            <a:pPr algn="ctr"/>
            <a:r>
              <a:rPr lang="he-IL">
                <a:hlinkClick r:id="rId5"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0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גשר מנוע1"/>
          <p:cNvPicPr>
            <a:picLocks noGrp="1" noChangeAspect="1" noChangeArrowheads="1"/>
          </p:cNvPicPr>
          <p:nvPr>
            <p:ph type="body" idx="1"/>
          </p:nvPr>
        </p:nvPicPr>
        <p:blipFill>
          <a:blip r:embed="rId2" cstate="print"/>
          <a:srcRect/>
          <a:stretch>
            <a:fillRect/>
          </a:stretch>
        </p:blipFill>
        <p:spPr bwMode="auto">
          <a:xfrm>
            <a:off x="107950" y="2259013"/>
            <a:ext cx="8964613" cy="3906837"/>
          </a:xfrm>
          <a:noFill/>
          <a:ln>
            <a:miter lim="800000"/>
            <a:headEnd/>
            <a:tailEnd/>
          </a:ln>
        </p:spPr>
      </p:pic>
      <p:sp>
        <p:nvSpPr>
          <p:cNvPr id="217091" name="Oval 3"/>
          <p:cNvSpPr>
            <a:spLocks noChangeArrowheads="1"/>
          </p:cNvSpPr>
          <p:nvPr/>
        </p:nvSpPr>
        <p:spPr bwMode="auto">
          <a:xfrm>
            <a:off x="3563938" y="5300663"/>
            <a:ext cx="720725" cy="865187"/>
          </a:xfrm>
          <a:prstGeom prst="ellipse">
            <a:avLst/>
          </a:prstGeom>
          <a:noFill/>
          <a:ln w="38100">
            <a:solidFill>
              <a:srgbClr val="0066FF"/>
            </a:solidFill>
            <a:round/>
            <a:headEnd/>
            <a:tailEnd/>
          </a:ln>
          <a:effectLst/>
        </p:spPr>
        <p:txBody>
          <a:bodyPr wrap="none" anchor="ctr"/>
          <a:lstStyle/>
          <a:p>
            <a:endParaRPr lang="en-US"/>
          </a:p>
        </p:txBody>
      </p:sp>
      <p:sp>
        <p:nvSpPr>
          <p:cNvPr id="217092" name="WordArt 4"/>
          <p:cNvSpPr>
            <a:spLocks noChangeArrowheads="1" noChangeShapeType="1" noTextEdit="1"/>
          </p:cNvSpPr>
          <p:nvPr/>
        </p:nvSpPr>
        <p:spPr bwMode="auto">
          <a:xfrm>
            <a:off x="3956050" y="290513"/>
            <a:ext cx="2319338" cy="919162"/>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אונקל</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sp>
        <p:nvSpPr>
          <p:cNvPr id="217093" name="AutoShape 5">
            <a:hlinkClick r:id="rId3"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4" action="ppaction://hlinksldjump"/>
              </a:rPr>
              <a:t>תפריט </a:t>
            </a:r>
          </a:p>
          <a:p>
            <a:pPr algn="ctr"/>
            <a:r>
              <a:rPr lang="he-IL">
                <a:hlinkClick r:id="rId4"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70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WordArt 2"/>
          <p:cNvSpPr>
            <a:spLocks noChangeArrowheads="1" noChangeShapeType="1" noTextEdit="1"/>
          </p:cNvSpPr>
          <p:nvPr/>
        </p:nvSpPr>
        <p:spPr bwMode="auto">
          <a:xfrm>
            <a:off x="1944688" y="287338"/>
            <a:ext cx="6192837" cy="792162"/>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מפסקי גבול ומפחיתי מהירות</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pic>
        <p:nvPicPr>
          <p:cNvPr id="218115" name="Picture 3" descr="P1010032"/>
          <p:cNvPicPr>
            <a:picLocks noChangeAspect="1" noChangeArrowheads="1"/>
          </p:cNvPicPr>
          <p:nvPr/>
        </p:nvPicPr>
        <p:blipFill>
          <a:blip r:embed="rId2" cstate="print"/>
          <a:srcRect/>
          <a:stretch>
            <a:fillRect/>
          </a:stretch>
        </p:blipFill>
        <p:spPr bwMode="auto">
          <a:xfrm>
            <a:off x="611188" y="1196975"/>
            <a:ext cx="3973512" cy="5040313"/>
          </a:xfrm>
          <a:prstGeom prst="rect">
            <a:avLst/>
          </a:prstGeom>
          <a:noFill/>
        </p:spPr>
      </p:pic>
      <p:pic>
        <p:nvPicPr>
          <p:cNvPr id="218116" name="Picture 4" descr="P1010034"/>
          <p:cNvPicPr>
            <a:picLocks noChangeAspect="1" noChangeArrowheads="1"/>
          </p:cNvPicPr>
          <p:nvPr/>
        </p:nvPicPr>
        <p:blipFill>
          <a:blip r:embed="rId3" cstate="print"/>
          <a:srcRect/>
          <a:stretch>
            <a:fillRect/>
          </a:stretch>
        </p:blipFill>
        <p:spPr bwMode="auto">
          <a:xfrm>
            <a:off x="5915025" y="1341438"/>
            <a:ext cx="2220913" cy="4824412"/>
          </a:xfrm>
          <a:prstGeom prst="rect">
            <a:avLst/>
          </a:prstGeom>
          <a:noFill/>
        </p:spPr>
      </p:pic>
      <p:sp>
        <p:nvSpPr>
          <p:cNvPr id="218117" name="Text Box 5"/>
          <p:cNvSpPr txBox="1">
            <a:spLocks noChangeArrowheads="1"/>
          </p:cNvSpPr>
          <p:nvPr/>
        </p:nvSpPr>
        <p:spPr bwMode="auto">
          <a:xfrm>
            <a:off x="5867400" y="6308725"/>
            <a:ext cx="2206625" cy="457200"/>
          </a:xfrm>
          <a:prstGeom prst="rect">
            <a:avLst/>
          </a:prstGeom>
          <a:noFill/>
          <a:ln w="9525">
            <a:noFill/>
            <a:miter lim="800000"/>
            <a:headEnd/>
            <a:tailEnd/>
          </a:ln>
          <a:effectLst/>
        </p:spPr>
        <p:txBody>
          <a:bodyPr>
            <a:spAutoFit/>
          </a:bodyPr>
          <a:lstStyle/>
          <a:p>
            <a:pPr algn="r" rtl="1" eaLnBrk="1" hangingPunct="1"/>
            <a:r>
              <a:rPr lang="he-IL" sz="2400" b="1">
                <a:cs typeface="Cafe" pitchFamily="2" charset="-79"/>
              </a:rPr>
              <a:t>מפסק גבול מכני</a:t>
            </a:r>
            <a:endParaRPr lang="en-US" sz="2400" b="1">
              <a:cs typeface="Cafe" pitchFamily="2" charset="-79"/>
            </a:endParaRPr>
          </a:p>
        </p:txBody>
      </p:sp>
      <p:sp>
        <p:nvSpPr>
          <p:cNvPr id="218118" name="Text Box 6"/>
          <p:cNvSpPr txBox="1">
            <a:spLocks noChangeArrowheads="1"/>
          </p:cNvSpPr>
          <p:nvPr/>
        </p:nvSpPr>
        <p:spPr bwMode="auto">
          <a:xfrm>
            <a:off x="827088" y="6237288"/>
            <a:ext cx="3286125" cy="457200"/>
          </a:xfrm>
          <a:prstGeom prst="rect">
            <a:avLst/>
          </a:prstGeom>
          <a:noFill/>
          <a:ln w="9525">
            <a:noFill/>
            <a:miter lim="800000"/>
            <a:headEnd/>
            <a:tailEnd/>
          </a:ln>
          <a:effectLst/>
        </p:spPr>
        <p:txBody>
          <a:bodyPr>
            <a:spAutoFit/>
          </a:bodyPr>
          <a:lstStyle/>
          <a:p>
            <a:pPr algn="r" rtl="1" eaLnBrk="1" hangingPunct="1"/>
            <a:r>
              <a:rPr lang="he-IL" sz="2400" b="1">
                <a:cs typeface="Cafe" pitchFamily="2" charset="-79"/>
              </a:rPr>
              <a:t>מפחית מהירות ומפסק גבול</a:t>
            </a:r>
            <a:endParaRPr lang="en-US" sz="2400" b="1">
              <a:cs typeface="Cafe" pitchFamily="2" charset="-79"/>
            </a:endParaRPr>
          </a:p>
        </p:txBody>
      </p:sp>
      <p:sp>
        <p:nvSpPr>
          <p:cNvPr id="218119" name="AutoShape 7">
            <a:hlinkClick r:id="rId4"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5" action="ppaction://hlinksldjump"/>
              </a:rPr>
              <a:t>תפריט </a:t>
            </a:r>
          </a:p>
          <a:p>
            <a:pPr algn="ctr"/>
            <a:r>
              <a:rPr lang="he-IL">
                <a:hlinkClick r:id="rId5"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8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1865313" y="1851025"/>
            <a:ext cx="1082675" cy="0"/>
          </a:xfrm>
          <a:prstGeom prst="rect">
            <a:avLst/>
          </a:prstGeom>
          <a:noFill/>
          <a:ln w="9525">
            <a:noFill/>
            <a:miter lim="800000"/>
            <a:headEnd/>
            <a:tailEnd/>
          </a:ln>
          <a:effectLst/>
        </p:spPr>
        <p:txBody>
          <a:bodyPr wrap="none">
            <a:spAutoFit/>
          </a:bodyPr>
          <a:lstStyle/>
          <a:p>
            <a:endParaRPr lang="en-US"/>
          </a:p>
        </p:txBody>
      </p:sp>
      <p:graphicFrame>
        <p:nvGraphicFramePr>
          <p:cNvPr id="161843" name="Group 51"/>
          <p:cNvGraphicFramePr>
            <a:graphicFrameLocks noGrp="1"/>
          </p:cNvGraphicFramePr>
          <p:nvPr/>
        </p:nvGraphicFramePr>
        <p:xfrm>
          <a:off x="719138" y="1785938"/>
          <a:ext cx="7885112" cy="4104006"/>
        </p:xfrm>
        <a:graphic>
          <a:graphicData uri="http://schemas.openxmlformats.org/drawingml/2006/table">
            <a:tbl>
              <a:tblPr/>
              <a:tblGrid>
                <a:gridCol w="1574800"/>
                <a:gridCol w="1579562"/>
                <a:gridCol w="1576388"/>
                <a:gridCol w="1579562"/>
                <a:gridCol w="1574800"/>
              </a:tblGrid>
              <a:tr h="10937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ד</a:t>
                      </a:r>
                      <a:endParaRPr kumimoji="0" lang="en-US"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עגורן להעמסה עצמית</a:t>
                      </a:r>
                      <a:endParaRPr kumimoji="0" lang="en-US" sz="2000" b="1"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ג</a:t>
                      </a:r>
                      <a:endParaRPr kumimoji="0" lang="en-US"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עגורן גשר עילי</a:t>
                      </a:r>
                      <a:endParaRPr kumimoji="0" lang="en-US" sz="2000" b="1"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cs typeface="David" pitchFamily="2" charset="-79"/>
                        </a:rPr>
                        <a:t>ועגורן שער</a:t>
                      </a:r>
                      <a:endParaRPr kumimoji="0" lang="he-IL" sz="2000" b="1" i="0" u="none" strike="noStrike" cap="none" normalizeH="0" baseline="0" smtClean="0">
                        <a:ln>
                          <a:noFill/>
                        </a:ln>
                        <a:solidFill>
                          <a:srgbClr val="000000"/>
                        </a:solidFill>
                        <a:effectLst/>
                        <a:latin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ב</a:t>
                      </a:r>
                      <a:endParaRPr kumimoji="0" lang="en-US"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עגורן נייד</a:t>
                      </a:r>
                      <a:endParaRPr kumimoji="0" lang="he-IL" sz="2000" b="1"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א</a:t>
                      </a:r>
                      <a:endParaRPr kumimoji="0" lang="en-US"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עגורן צריח</a:t>
                      </a:r>
                      <a:endParaRPr kumimoji="0" lang="he-IL" sz="2000" b="1"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130175" algn="l"/>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       סוגים</a:t>
                      </a:r>
                      <a:endParaRPr kumimoji="0" lang="en-US"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endParaRPr>
                    </a:p>
                    <a:p>
                      <a:pPr marL="0" marR="0" lvl="0" indent="0" algn="ctr" defTabSz="914400" rtl="1" eaLnBrk="0" fontAlgn="base" latinLnBrk="0" hangingPunct="0">
                        <a:lnSpc>
                          <a:spcPct val="100000"/>
                        </a:lnSpc>
                        <a:spcBef>
                          <a:spcPct val="0"/>
                        </a:spcBef>
                        <a:spcAft>
                          <a:spcPct val="0"/>
                        </a:spcAft>
                        <a:buClrTx/>
                        <a:buSzTx/>
                        <a:buFontTx/>
                        <a:buNone/>
                        <a:tabLst>
                          <a:tab pos="130175" algn="l"/>
                        </a:tabLst>
                      </a:pPr>
                      <a:endPar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endParaRPr>
                    </a:p>
                    <a:p>
                      <a:pPr marL="0" marR="0" lvl="0" indent="0" algn="ctr" defTabSz="914400" rtl="1" eaLnBrk="0" fontAlgn="base" latinLnBrk="0" hangingPunct="0">
                        <a:lnSpc>
                          <a:spcPct val="100000"/>
                        </a:lnSpc>
                        <a:spcBef>
                          <a:spcPct val="0"/>
                        </a:spcBef>
                        <a:spcAft>
                          <a:spcPct val="0"/>
                        </a:spcAft>
                        <a:buClrTx/>
                        <a:buSzTx/>
                        <a:buFontTx/>
                        <a:buNone/>
                        <a:tabLst>
                          <a:tab pos="130175" algn="l"/>
                        </a:tabLst>
                      </a:pPr>
                      <a:endPar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endParaRPr>
                    </a:p>
                    <a:p>
                      <a:pPr marL="0" marR="0" lvl="0" indent="0" algn="ctr" defTabSz="914400" rtl="1" eaLnBrk="0" fontAlgn="base" latinLnBrk="0" hangingPunct="0">
                        <a:lnSpc>
                          <a:spcPct val="100000"/>
                        </a:lnSpc>
                        <a:spcBef>
                          <a:spcPct val="0"/>
                        </a:spcBef>
                        <a:spcAft>
                          <a:spcPct val="0"/>
                        </a:spcAft>
                        <a:buClrTx/>
                        <a:buSzTx/>
                        <a:buFontTx/>
                        <a:buNone/>
                        <a:tabLst>
                          <a:tab pos="130175" algn="l"/>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דרגות עומס</a:t>
                      </a:r>
                      <a:endParaRPr kumimoji="0" lang="he-IL" sz="2000" b="1"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84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עד 1 טון</a:t>
                      </a:r>
                      <a:endParaRPr kumimoji="0" lang="he-IL" sz="2000" b="1" i="0" u="none" strike="noStrike" cap="none" normalizeH="0" baseline="0" smtClean="0">
                        <a:ln>
                          <a:noFill/>
                        </a:ln>
                        <a:solidFill>
                          <a:srgbClr val="000000"/>
                        </a:solidFill>
                        <a:effectLst/>
                        <a:latin typeface="Arial" charset="0"/>
                        <a:ea typeface="Times New Roman" pitchFamily="18" charset="0"/>
                        <a:cs typeface="David" pitchFamily="2" charset="-79"/>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ללא תא הפעלה בלבד</a:t>
                      </a:r>
                      <a:endParaRPr kumimoji="0" lang="he-IL" sz="2000" b="1" i="0" u="none" strike="noStrike" cap="none" normalizeH="0" baseline="0" smtClean="0">
                        <a:ln>
                          <a:noFill/>
                        </a:ln>
                        <a:solidFill>
                          <a:srgbClr val="000000"/>
                        </a:solidFill>
                        <a:effectLst/>
                        <a:latin typeface="Arial" charset="0"/>
                        <a:ea typeface="Times New Roman" pitchFamily="18" charset="0"/>
                        <a:cs typeface="David" pitchFamily="2" charset="-79"/>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עד 30 טון</a:t>
                      </a:r>
                      <a:endParaRPr kumimoji="0" lang="he-IL" sz="2000" b="1" i="0" u="none" strike="noStrike" cap="none" normalizeH="0" baseline="0" smtClean="0">
                        <a:ln>
                          <a:noFill/>
                        </a:ln>
                        <a:solidFill>
                          <a:srgbClr val="000000"/>
                        </a:solidFill>
                        <a:effectLst/>
                        <a:latin typeface="Arial" charset="0"/>
                        <a:ea typeface="Times New Roman" pitchFamily="18" charset="0"/>
                        <a:cs typeface="David" pitchFamily="2" charset="-79"/>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עד 3 טון</a:t>
                      </a:r>
                      <a:endParaRPr kumimoji="0" lang="he-IL" sz="2000" b="1" i="0" u="none" strike="noStrike" cap="none" normalizeH="0" baseline="0" smtClean="0">
                        <a:ln>
                          <a:noFill/>
                        </a:ln>
                        <a:solidFill>
                          <a:srgbClr val="000000"/>
                        </a:solidFill>
                        <a:effectLst/>
                        <a:latin typeface="Arial" charset="0"/>
                        <a:ea typeface="Times New Roman" pitchFamily="18" charset="0"/>
                        <a:cs typeface="David" pitchFamily="2" charset="-79"/>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1</a:t>
                      </a:r>
                      <a:endParaRPr kumimoji="0" lang="he-IL" sz="2000" b="1" i="0" u="none" strike="noStrike" cap="none" normalizeH="0" baseline="0" smtClean="0">
                        <a:ln>
                          <a:noFill/>
                        </a:ln>
                        <a:solidFill>
                          <a:srgbClr val="000000"/>
                        </a:solidFill>
                        <a:effectLst/>
                        <a:latin typeface="Arial" charset="0"/>
                        <a:ea typeface="Times New Roman" pitchFamily="18" charset="0"/>
                        <a:cs typeface="David" pitchFamily="2" charset="-79"/>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4613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ללא הגבלת עומס</a:t>
                      </a:r>
                      <a:endParaRPr kumimoji="0" lang="he-IL" sz="2000" b="1" i="0" u="none" strike="noStrike" cap="none" normalizeH="0" baseline="0" smtClean="0">
                        <a:ln>
                          <a:noFill/>
                        </a:ln>
                        <a:solidFill>
                          <a:srgbClr val="000000"/>
                        </a:solidFill>
                        <a:effectLst/>
                        <a:latin typeface="Arial" charset="0"/>
                        <a:ea typeface="Times New Roman" pitchFamily="18" charset="0"/>
                        <a:cs typeface="David" pitchFamily="2" charset="-79"/>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עם תא הפעלה ובלעדיו</a:t>
                      </a:r>
                      <a:endParaRPr kumimoji="0" lang="he-IL" sz="2000" b="1" i="0" u="none" strike="noStrike" cap="none" normalizeH="0" baseline="0" smtClean="0">
                        <a:ln>
                          <a:noFill/>
                        </a:ln>
                        <a:solidFill>
                          <a:srgbClr val="000000"/>
                        </a:solidFill>
                        <a:effectLst/>
                        <a:latin typeface="Arial" charset="0"/>
                        <a:ea typeface="Times New Roman" pitchFamily="18" charset="0"/>
                        <a:cs typeface="David" pitchFamily="2" charset="-79"/>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עד 90 טון</a:t>
                      </a:r>
                      <a:endParaRPr kumimoji="0" lang="he-IL" sz="2000" b="1" i="0" u="none" strike="noStrike" cap="none" normalizeH="0" baseline="0" smtClean="0">
                        <a:ln>
                          <a:noFill/>
                        </a:ln>
                        <a:solidFill>
                          <a:srgbClr val="000000"/>
                        </a:solidFill>
                        <a:effectLst/>
                        <a:latin typeface="Arial" charset="0"/>
                        <a:ea typeface="Times New Roman" pitchFamily="18" charset="0"/>
                        <a:cs typeface="David" pitchFamily="2" charset="-79"/>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עד 9 טון</a:t>
                      </a:r>
                      <a:endParaRPr kumimoji="0" lang="he-IL" sz="2000" b="1" i="0" u="none" strike="noStrike" cap="none" normalizeH="0" baseline="0" smtClean="0">
                        <a:ln>
                          <a:noFill/>
                        </a:ln>
                        <a:solidFill>
                          <a:srgbClr val="000000"/>
                        </a:solidFill>
                        <a:effectLst/>
                        <a:latin typeface="Arial" charset="0"/>
                        <a:ea typeface="Times New Roman" pitchFamily="18" charset="0"/>
                        <a:cs typeface="David" pitchFamily="2" charset="-79"/>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2</a:t>
                      </a:r>
                      <a:endParaRPr kumimoji="0" lang="he-IL" sz="2000" b="1" i="0" u="none" strike="noStrike" cap="none" normalizeH="0" baseline="0" smtClean="0">
                        <a:ln>
                          <a:noFill/>
                        </a:ln>
                        <a:solidFill>
                          <a:srgbClr val="000000"/>
                        </a:solidFill>
                        <a:effectLst/>
                        <a:latin typeface="Arial" charset="0"/>
                        <a:ea typeface="Times New Roman" pitchFamily="18" charset="0"/>
                        <a:cs typeface="David" pitchFamily="2" charset="-79"/>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4500">
                <a:tc>
                  <a:txBody>
                    <a:bodyPr/>
                    <a:lstStyle/>
                    <a:p>
                      <a:pPr marL="0" marR="0" lvl="0" indent="0" algn="ctr" defTabSz="914400" rtl="1"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עד 150 טון</a:t>
                      </a:r>
                      <a:endParaRPr kumimoji="0" lang="he-IL" sz="2000" b="1" i="0" u="none" strike="noStrike" cap="none" normalizeH="0" baseline="0" smtClean="0">
                        <a:ln>
                          <a:noFill/>
                        </a:ln>
                        <a:solidFill>
                          <a:srgbClr val="000000"/>
                        </a:solidFill>
                        <a:effectLst/>
                        <a:latin typeface="Arial" charset="0"/>
                        <a:ea typeface="Times New Roman" pitchFamily="18" charset="0"/>
                        <a:cs typeface="David" pitchFamily="2" charset="-79"/>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עד 12 טון</a:t>
                      </a:r>
                      <a:endParaRPr kumimoji="0" lang="he-IL" sz="2000" b="1" i="0" u="none" strike="noStrike" cap="none" normalizeH="0" baseline="0" smtClean="0">
                        <a:ln>
                          <a:noFill/>
                        </a:ln>
                        <a:solidFill>
                          <a:srgbClr val="000000"/>
                        </a:solidFill>
                        <a:effectLst/>
                        <a:latin typeface="Arial" charset="0"/>
                        <a:ea typeface="Times New Roman" pitchFamily="18" charset="0"/>
                        <a:cs typeface="David" pitchFamily="2" charset="-79"/>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3</a:t>
                      </a:r>
                      <a:endParaRPr kumimoji="0" lang="en-US"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01688">
                <a:tc>
                  <a:txBody>
                    <a:bodyPr/>
                    <a:lstStyle/>
                    <a:p>
                      <a:pPr marL="0" marR="0" lvl="0" indent="0" algn="ctr" defTabSz="914400" rtl="1"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2000" b="1" i="0" u="none" strike="noStrike" cap="none" normalizeH="0" baseline="0" smtClean="0">
                        <a:ln>
                          <a:noFill/>
                        </a:ln>
                        <a:solidFill>
                          <a:srgbClr val="000000"/>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ללא הגבלת עומס</a:t>
                      </a:r>
                      <a:endParaRPr kumimoji="0" lang="he-IL" sz="2000" b="1" i="0" u="none" strike="noStrike" cap="none" normalizeH="0" baseline="0" smtClean="0">
                        <a:ln>
                          <a:noFill/>
                        </a:ln>
                        <a:solidFill>
                          <a:srgbClr val="000000"/>
                        </a:solidFill>
                        <a:effectLst/>
                        <a:latin typeface="Arial" charset="0"/>
                        <a:ea typeface="Times New Roman" pitchFamily="18" charset="0"/>
                        <a:cs typeface="David" pitchFamily="2" charset="-79"/>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ללא הגבלת עומס</a:t>
                      </a:r>
                      <a:endParaRPr kumimoji="0" lang="he-IL" sz="2000" b="1" i="0" u="none" strike="noStrike" cap="none" normalizeH="0" baseline="0" smtClean="0">
                        <a:ln>
                          <a:noFill/>
                        </a:ln>
                        <a:solidFill>
                          <a:srgbClr val="000000"/>
                        </a:solidFill>
                        <a:effectLst/>
                        <a:latin typeface="Arial" charset="0"/>
                        <a:ea typeface="Times New Roman" pitchFamily="18" charset="0"/>
                        <a:cs typeface="David" pitchFamily="2" charset="-79"/>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he-IL" sz="2000" b="1" i="0" u="none" strike="noStrike" cap="none" normalizeH="0" baseline="0" smtClean="0">
                          <a:ln>
                            <a:noFill/>
                          </a:ln>
                          <a:solidFill>
                            <a:srgbClr val="000000"/>
                          </a:solidFill>
                          <a:effectLst/>
                          <a:latin typeface="Times New Roman" pitchFamily="18" charset="0"/>
                          <a:ea typeface="Times New Roman" pitchFamily="18" charset="0"/>
                          <a:cs typeface="David" pitchFamily="2" charset="-79"/>
                        </a:rPr>
                        <a:t>4</a:t>
                      </a:r>
                      <a:endParaRPr kumimoji="0" lang="he-IL" sz="2000" b="1" i="0" u="none" strike="noStrike" cap="none" normalizeH="0" baseline="0" smtClean="0">
                        <a:ln>
                          <a:noFill/>
                        </a:ln>
                        <a:solidFill>
                          <a:srgbClr val="000000"/>
                        </a:solidFill>
                        <a:effectLst/>
                        <a:latin typeface="Arial" charset="0"/>
                        <a:ea typeface="Times New Roman" pitchFamily="18" charset="0"/>
                        <a:cs typeface="David" pitchFamily="2" charset="-79"/>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1833" name="Line 41"/>
          <p:cNvSpPr>
            <a:spLocks noChangeShapeType="1"/>
          </p:cNvSpPr>
          <p:nvPr/>
        </p:nvSpPr>
        <p:spPr bwMode="auto">
          <a:xfrm flipV="1">
            <a:off x="7056438" y="1798638"/>
            <a:ext cx="1547812" cy="1296987"/>
          </a:xfrm>
          <a:prstGeom prst="line">
            <a:avLst/>
          </a:prstGeom>
          <a:noFill/>
          <a:ln w="9525">
            <a:solidFill>
              <a:srgbClr val="0000FF"/>
            </a:solidFill>
            <a:round/>
            <a:headEnd/>
            <a:tailEnd/>
          </a:ln>
        </p:spPr>
        <p:txBody>
          <a:bodyPr/>
          <a:lstStyle/>
          <a:p>
            <a:endParaRPr lang="en-US"/>
          </a:p>
        </p:txBody>
      </p:sp>
      <p:sp>
        <p:nvSpPr>
          <p:cNvPr id="161834" name="WordArt 42"/>
          <p:cNvSpPr>
            <a:spLocks noChangeArrowheads="1" noChangeShapeType="1" noTextEdit="1"/>
          </p:cNvSpPr>
          <p:nvPr/>
        </p:nvSpPr>
        <p:spPr bwMode="auto">
          <a:xfrm>
            <a:off x="2771775" y="549275"/>
            <a:ext cx="5051425" cy="647700"/>
          </a:xfrm>
          <a:prstGeom prst="rect">
            <a:avLst/>
          </a:prstGeom>
        </p:spPr>
        <p:txBody>
          <a:bodyPr wrap="none" fromWordArt="1">
            <a:prstTxWarp prst="textPlain">
              <a:avLst>
                <a:gd name="adj" fmla="val 50000"/>
              </a:avLst>
            </a:prstTxWarp>
          </a:bodyPr>
          <a:lstStyle/>
          <a:p>
            <a:pPr algn="ctr" rtl="1"/>
            <a:r>
              <a:rPr lang="he-IL" sz="3600" kern="10">
                <a:ln w="19050">
                  <a:solidFill>
                    <a:srgbClr val="99CCFF"/>
                  </a:solidFill>
                  <a:round/>
                  <a:headEnd/>
                  <a:tailEnd/>
                </a:ln>
                <a:solidFill>
                  <a:srgbClr val="FF9933"/>
                </a:solidFill>
                <a:effectLst>
                  <a:outerShdw dist="35921" dir="2700000" algn="ctr" rotWithShape="0">
                    <a:srgbClr val="990000"/>
                  </a:outerShdw>
                </a:effectLst>
                <a:latin typeface="Impact"/>
              </a:rPr>
              <a:t>סוגי עגורנים ודרגות עומס</a:t>
            </a:r>
            <a:endParaRPr lang="en-US" sz="3600" kern="10">
              <a:ln w="19050">
                <a:solidFill>
                  <a:srgbClr val="99CCFF"/>
                </a:solidFill>
                <a:round/>
                <a:headEnd/>
                <a:tailEnd/>
              </a:ln>
              <a:solidFill>
                <a:srgbClr val="FF9933"/>
              </a:solidFill>
              <a:effectLst>
                <a:outerShdw dist="35921" dir="2700000" algn="ctr" rotWithShape="0">
                  <a:srgbClr val="990000"/>
                </a:outerShdw>
              </a:effectLst>
              <a:latin typeface="Impact"/>
            </a:endParaRPr>
          </a:p>
        </p:txBody>
      </p:sp>
      <p:sp>
        <p:nvSpPr>
          <p:cNvPr id="161839" name="AutoShape 47">
            <a:hlinkClick r:id="rId2"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 </a:t>
            </a:r>
          </a:p>
          <a:p>
            <a:pPr algn="ctr"/>
            <a:r>
              <a:rPr lang="he-IL">
                <a:hlinkClick r:id="rId3"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6184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183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18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33" grpId="0" animBg="1"/>
      <p:bldP spid="161839"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93" name="Picture 5" descr="1_3_1_crane"/>
          <p:cNvPicPr>
            <a:picLocks noChangeAspect="1" noChangeArrowheads="1"/>
          </p:cNvPicPr>
          <p:nvPr/>
        </p:nvPicPr>
        <p:blipFill>
          <a:blip r:embed="rId2" cstate="print"/>
          <a:srcRect/>
          <a:stretch>
            <a:fillRect/>
          </a:stretch>
        </p:blipFill>
        <p:spPr bwMode="auto">
          <a:xfrm>
            <a:off x="2806700" y="2640013"/>
            <a:ext cx="6337300" cy="4217987"/>
          </a:xfrm>
          <a:prstGeom prst="rect">
            <a:avLst/>
          </a:prstGeom>
          <a:noFill/>
        </p:spPr>
      </p:pic>
      <p:sp>
        <p:nvSpPr>
          <p:cNvPr id="549894" name="WordArt 6"/>
          <p:cNvSpPr>
            <a:spLocks noChangeArrowheads="1" noChangeShapeType="1" noTextEdit="1"/>
          </p:cNvSpPr>
          <p:nvPr/>
        </p:nvSpPr>
        <p:spPr bwMode="auto">
          <a:xfrm>
            <a:off x="4854575" y="749300"/>
            <a:ext cx="2582863" cy="733425"/>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עגורן שער</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pic>
        <p:nvPicPr>
          <p:cNvPr id="549895" name="Picture 7" descr="aguran_gate_small">
            <a:hlinkClick r:id="rId3"/>
          </p:cNvPr>
          <p:cNvPicPr>
            <a:picLocks noChangeAspect="1" noChangeArrowheads="1"/>
          </p:cNvPicPr>
          <p:nvPr/>
        </p:nvPicPr>
        <p:blipFill>
          <a:blip r:embed="rId4" cstate="print"/>
          <a:srcRect/>
          <a:stretch>
            <a:fillRect/>
          </a:stretch>
        </p:blipFill>
        <p:spPr bwMode="auto">
          <a:xfrm>
            <a:off x="379413" y="382588"/>
            <a:ext cx="2189162" cy="2211387"/>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20" name="WordArt 4"/>
          <p:cNvSpPr>
            <a:spLocks noChangeArrowheads="1" noChangeShapeType="1" noTextEdit="1"/>
          </p:cNvSpPr>
          <p:nvPr/>
        </p:nvSpPr>
        <p:spPr bwMode="auto">
          <a:xfrm>
            <a:off x="684213" y="1412875"/>
            <a:ext cx="7777162" cy="1295400"/>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solidFill>
                  <a:srgbClr val="993300"/>
                </a:solidFill>
                <a:effectLst>
                  <a:outerShdw dist="35921" dir="2700000" algn="ctr" rotWithShape="0">
                    <a:srgbClr val="C0C0C0">
                      <a:alpha val="80000"/>
                    </a:srgbClr>
                  </a:outerShdw>
                </a:effectLst>
                <a:latin typeface="Impact"/>
              </a:rPr>
              <a:t>מבנה  העגורן להעמסה  עצמית</a:t>
            </a:r>
            <a:endParaRPr lang="en-US" sz="3600" kern="10">
              <a:ln w="9525">
                <a:noFill/>
                <a:round/>
                <a:headEnd/>
                <a:tailEnd/>
              </a:ln>
              <a:solidFill>
                <a:srgbClr val="993300"/>
              </a:solidFill>
              <a:effectLst>
                <a:outerShdw dist="35921" dir="2700000" algn="ctr" rotWithShape="0">
                  <a:srgbClr val="C0C0C0">
                    <a:alpha val="80000"/>
                  </a:srgbClr>
                </a:outerShdw>
              </a:effectLst>
              <a:latin typeface="Impact"/>
            </a:endParaRPr>
          </a:p>
        </p:txBody>
      </p:sp>
      <p:pic>
        <p:nvPicPr>
          <p:cNvPr id="418821" name="Picture 5" descr="העמסה אינטרנט 2"/>
          <p:cNvPicPr>
            <a:picLocks noChangeAspect="1" noChangeArrowheads="1"/>
          </p:cNvPicPr>
          <p:nvPr/>
        </p:nvPicPr>
        <p:blipFill>
          <a:blip r:embed="rId2" cstate="print"/>
          <a:srcRect/>
          <a:stretch>
            <a:fillRect/>
          </a:stretch>
        </p:blipFill>
        <p:spPr bwMode="auto">
          <a:xfrm>
            <a:off x="1619250" y="2924175"/>
            <a:ext cx="5795963" cy="3384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18820"/>
                                        </p:tgtEl>
                                        <p:attrNameLst>
                                          <p:attrName>style.visibility</p:attrName>
                                        </p:attrNameLst>
                                      </p:cBhvr>
                                      <p:to>
                                        <p:strVal val="visible"/>
                                      </p:to>
                                    </p:set>
                                    <p:animScale>
                                      <p:cBhvr>
                                        <p:cTn id="7" dur="1000" decel="50000" fill="hold">
                                          <p:stCondLst>
                                            <p:cond delay="0"/>
                                          </p:stCondLst>
                                        </p:cTn>
                                        <p:tgtEl>
                                          <p:spTgt spid="4188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18820"/>
                                        </p:tgtEl>
                                        <p:attrNameLst>
                                          <p:attrName>ppt_x</p:attrName>
                                          <p:attrName>ppt_y</p:attrName>
                                        </p:attrNameLst>
                                      </p:cBhvr>
                                    </p:animMotion>
                                    <p:animEffect transition="in" filter="fade">
                                      <p:cBhvr>
                                        <p:cTn id="9" dur="1000"/>
                                        <p:tgtEl>
                                          <p:spTgt spid="418820"/>
                                        </p:tgtEl>
                                      </p:cBhvr>
                                    </p:animEffect>
                                  </p:childTnLst>
                                </p:cTn>
                              </p:par>
                            </p:childTnLst>
                          </p:cTn>
                        </p:par>
                        <p:par>
                          <p:cTn id="10" fill="hold">
                            <p:stCondLst>
                              <p:cond delay="1000"/>
                            </p:stCondLst>
                            <p:childTnLst>
                              <p:par>
                                <p:cTn id="11" presetID="52" presetClass="entr" presetSubtype="0" fill="hold" nodeType="afterEffect">
                                  <p:stCondLst>
                                    <p:cond delay="6000"/>
                                  </p:stCondLst>
                                  <p:childTnLst>
                                    <p:set>
                                      <p:cBhvr>
                                        <p:cTn id="12" dur="1" fill="hold">
                                          <p:stCondLst>
                                            <p:cond delay="0"/>
                                          </p:stCondLst>
                                        </p:cTn>
                                        <p:tgtEl>
                                          <p:spTgt spid="418821"/>
                                        </p:tgtEl>
                                        <p:attrNameLst>
                                          <p:attrName>style.visibility</p:attrName>
                                        </p:attrNameLst>
                                      </p:cBhvr>
                                      <p:to>
                                        <p:strVal val="visible"/>
                                      </p:to>
                                    </p:set>
                                    <p:animScale>
                                      <p:cBhvr>
                                        <p:cTn id="13" dur="1000" decel="50000" fill="hold">
                                          <p:stCondLst>
                                            <p:cond delay="0"/>
                                          </p:stCondLst>
                                        </p:cTn>
                                        <p:tgtEl>
                                          <p:spTgt spid="4188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18821"/>
                                        </p:tgtEl>
                                        <p:attrNameLst>
                                          <p:attrName>ppt_x</p:attrName>
                                          <p:attrName>ppt_y</p:attrName>
                                        </p:attrNameLst>
                                      </p:cBhvr>
                                    </p:animMotion>
                                    <p:animEffect transition="in" filter="fade">
                                      <p:cBhvr>
                                        <p:cTn id="15" dur="1000"/>
                                        <p:tgtEl>
                                          <p:spTgt spid="418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8" name="Picture 2" descr="Scan0001  ד"/>
          <p:cNvPicPr>
            <a:picLocks noChangeAspect="1" noChangeArrowheads="1"/>
          </p:cNvPicPr>
          <p:nvPr/>
        </p:nvPicPr>
        <p:blipFill>
          <a:blip r:embed="rId2" cstate="print"/>
          <a:srcRect/>
          <a:stretch>
            <a:fillRect/>
          </a:stretch>
        </p:blipFill>
        <p:spPr bwMode="auto">
          <a:xfrm>
            <a:off x="0" y="0"/>
            <a:ext cx="6516688" cy="6858000"/>
          </a:xfrm>
          <a:prstGeom prst="rect">
            <a:avLst/>
          </a:prstGeom>
          <a:noFill/>
        </p:spPr>
      </p:pic>
      <p:sp>
        <p:nvSpPr>
          <p:cNvPr id="546819" name="WordArt 3"/>
          <p:cNvSpPr>
            <a:spLocks noChangeArrowheads="1" noChangeShapeType="1" noTextEdit="1"/>
          </p:cNvSpPr>
          <p:nvPr/>
        </p:nvSpPr>
        <p:spPr bwMode="auto">
          <a:xfrm>
            <a:off x="6732588" y="1916113"/>
            <a:ext cx="2339975" cy="1943100"/>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עגורן </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להעמסה עצמית</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546820" name="AutoShape 4">
            <a:hlinkClick r:id="" action="ppaction://hlinkshowjump?jump=nextslide"/>
          </p:cNvPr>
          <p:cNvSpPr>
            <a:spLocks noChangeArrowheads="1"/>
          </p:cNvSpPr>
          <p:nvPr/>
        </p:nvSpPr>
        <p:spPr bwMode="auto">
          <a:xfrm>
            <a:off x="8101013" y="6165850"/>
            <a:ext cx="719137"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546821" name="AutoShape 5">
            <a:hlinkClick r:id="" action="ppaction://hlinkshowjump?jump=previousslide"/>
          </p:cNvPr>
          <p:cNvSpPr>
            <a:spLocks noChangeArrowheads="1"/>
          </p:cNvSpPr>
          <p:nvPr/>
        </p:nvSpPr>
        <p:spPr bwMode="auto">
          <a:xfrm>
            <a:off x="6877050" y="6165850"/>
            <a:ext cx="792163"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546822" name="AutoShape 6">
            <a:hlinkClick r:id="rId3" action="ppaction://hlinksldjump"/>
          </p:cNvPr>
          <p:cNvSpPr>
            <a:spLocks noChangeArrowheads="1"/>
          </p:cNvSpPr>
          <p:nvPr/>
        </p:nvSpPr>
        <p:spPr bwMode="auto">
          <a:xfrm>
            <a:off x="7526338" y="5688013"/>
            <a:ext cx="719137"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46818"/>
                                        </p:tgtEl>
                                        <p:attrNameLst>
                                          <p:attrName>style.visibility</p:attrName>
                                        </p:attrNameLst>
                                      </p:cBhvr>
                                      <p:to>
                                        <p:strVal val="visible"/>
                                      </p:to>
                                    </p:set>
                                    <p:anim calcmode="lin" valueType="num">
                                      <p:cBhvr>
                                        <p:cTn id="7" dur="1000" fill="hold"/>
                                        <p:tgtEl>
                                          <p:spTgt spid="546818"/>
                                        </p:tgtEl>
                                        <p:attrNameLst>
                                          <p:attrName>ppt_w</p:attrName>
                                        </p:attrNameLst>
                                      </p:cBhvr>
                                      <p:tavLst>
                                        <p:tav tm="0">
                                          <p:val>
                                            <p:fltVal val="0"/>
                                          </p:val>
                                        </p:tav>
                                        <p:tav tm="100000">
                                          <p:val>
                                            <p:strVal val="#ppt_w"/>
                                          </p:val>
                                        </p:tav>
                                      </p:tavLst>
                                    </p:anim>
                                    <p:anim calcmode="lin" valueType="num">
                                      <p:cBhvr>
                                        <p:cTn id="8" dur="1000" fill="hold"/>
                                        <p:tgtEl>
                                          <p:spTgt spid="546818"/>
                                        </p:tgtEl>
                                        <p:attrNameLst>
                                          <p:attrName>ppt_h</p:attrName>
                                        </p:attrNameLst>
                                      </p:cBhvr>
                                      <p:tavLst>
                                        <p:tav tm="0">
                                          <p:val>
                                            <p:fltVal val="0"/>
                                          </p:val>
                                        </p:tav>
                                        <p:tav tm="100000">
                                          <p:val>
                                            <p:strVal val="#ppt_h"/>
                                          </p:val>
                                        </p:tav>
                                      </p:tavLst>
                                    </p:anim>
                                    <p:anim calcmode="lin" valueType="num">
                                      <p:cBhvr>
                                        <p:cTn id="9" dur="1000" fill="hold"/>
                                        <p:tgtEl>
                                          <p:spTgt spid="5468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4681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9" presetClass="entr" presetSubtype="0" decel="100000" fill="hold" grpId="0" nodeType="afterEffect">
                                  <p:stCondLst>
                                    <p:cond delay="0"/>
                                  </p:stCondLst>
                                  <p:childTnLst>
                                    <p:set>
                                      <p:cBhvr>
                                        <p:cTn id="13" dur="1" fill="hold">
                                          <p:stCondLst>
                                            <p:cond delay="0"/>
                                          </p:stCondLst>
                                        </p:cTn>
                                        <p:tgtEl>
                                          <p:spTgt spid="546819"/>
                                        </p:tgtEl>
                                        <p:attrNameLst>
                                          <p:attrName>style.visibility</p:attrName>
                                        </p:attrNameLst>
                                      </p:cBhvr>
                                      <p:to>
                                        <p:strVal val="visible"/>
                                      </p:to>
                                    </p:set>
                                    <p:anim calcmode="lin" valueType="num">
                                      <p:cBhvr>
                                        <p:cTn id="14" dur="500" fill="hold"/>
                                        <p:tgtEl>
                                          <p:spTgt spid="546819"/>
                                        </p:tgtEl>
                                        <p:attrNameLst>
                                          <p:attrName>ppt_w</p:attrName>
                                        </p:attrNameLst>
                                      </p:cBhvr>
                                      <p:tavLst>
                                        <p:tav tm="0">
                                          <p:val>
                                            <p:fltVal val="0"/>
                                          </p:val>
                                        </p:tav>
                                        <p:tav tm="100000">
                                          <p:val>
                                            <p:strVal val="#ppt_w"/>
                                          </p:val>
                                        </p:tav>
                                      </p:tavLst>
                                    </p:anim>
                                    <p:anim calcmode="lin" valueType="num">
                                      <p:cBhvr>
                                        <p:cTn id="15" dur="500" fill="hold"/>
                                        <p:tgtEl>
                                          <p:spTgt spid="546819"/>
                                        </p:tgtEl>
                                        <p:attrNameLst>
                                          <p:attrName>ppt_h</p:attrName>
                                        </p:attrNameLst>
                                      </p:cBhvr>
                                      <p:tavLst>
                                        <p:tav tm="0">
                                          <p:val>
                                            <p:fltVal val="0"/>
                                          </p:val>
                                        </p:tav>
                                        <p:tav tm="100000">
                                          <p:val>
                                            <p:strVal val="#ppt_h"/>
                                          </p:val>
                                        </p:tav>
                                      </p:tavLst>
                                    </p:anim>
                                    <p:anim calcmode="lin" valueType="num">
                                      <p:cBhvr>
                                        <p:cTn id="16" dur="500" fill="hold"/>
                                        <p:tgtEl>
                                          <p:spTgt spid="546819"/>
                                        </p:tgtEl>
                                        <p:attrNameLst>
                                          <p:attrName>style.rotation</p:attrName>
                                        </p:attrNameLst>
                                      </p:cBhvr>
                                      <p:tavLst>
                                        <p:tav tm="0">
                                          <p:val>
                                            <p:fltVal val="360"/>
                                          </p:val>
                                        </p:tav>
                                        <p:tav tm="100000">
                                          <p:val>
                                            <p:fltVal val="0"/>
                                          </p:val>
                                        </p:tav>
                                      </p:tavLst>
                                    </p:anim>
                                    <p:animEffect transition="in" filter="fade">
                                      <p:cBhvr>
                                        <p:cTn id="17" dur="500"/>
                                        <p:tgtEl>
                                          <p:spTgt spid="546819"/>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54682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468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46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animBg="1"/>
      <p:bldP spid="546820" grpId="0" animBg="1"/>
      <p:bldP spid="5468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2" name="Picture 2" descr="scan0001  ב"/>
          <p:cNvPicPr>
            <a:picLocks noChangeAspect="1" noChangeArrowheads="1"/>
          </p:cNvPicPr>
          <p:nvPr/>
        </p:nvPicPr>
        <p:blipFill>
          <a:blip r:embed="rId2" cstate="print"/>
          <a:srcRect/>
          <a:stretch>
            <a:fillRect/>
          </a:stretch>
        </p:blipFill>
        <p:spPr bwMode="auto">
          <a:xfrm>
            <a:off x="0" y="0"/>
            <a:ext cx="6659563" cy="6858000"/>
          </a:xfrm>
          <a:prstGeom prst="rect">
            <a:avLst/>
          </a:prstGeom>
          <a:noFill/>
        </p:spPr>
      </p:pic>
      <p:sp>
        <p:nvSpPr>
          <p:cNvPr id="547843" name="WordArt 3"/>
          <p:cNvSpPr>
            <a:spLocks noChangeArrowheads="1" noChangeShapeType="1" noTextEdit="1"/>
          </p:cNvSpPr>
          <p:nvPr/>
        </p:nvSpPr>
        <p:spPr bwMode="auto">
          <a:xfrm>
            <a:off x="6732588" y="1916113"/>
            <a:ext cx="2339975" cy="1943100"/>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עגורן </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להעמסה עצמית</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547844" name="AutoShape 4">
            <a:hlinkClick r:id="" action="ppaction://hlinkshowjump?jump=nextslide"/>
          </p:cNvPr>
          <p:cNvSpPr>
            <a:spLocks noChangeArrowheads="1"/>
          </p:cNvSpPr>
          <p:nvPr/>
        </p:nvSpPr>
        <p:spPr bwMode="auto">
          <a:xfrm>
            <a:off x="8101013" y="6165850"/>
            <a:ext cx="719137"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547845" name="AutoShape 5">
            <a:hlinkClick r:id="" action="ppaction://hlinkshowjump?jump=previousslide"/>
          </p:cNvPr>
          <p:cNvSpPr>
            <a:spLocks noChangeArrowheads="1"/>
          </p:cNvSpPr>
          <p:nvPr/>
        </p:nvSpPr>
        <p:spPr bwMode="auto">
          <a:xfrm>
            <a:off x="6877050" y="6165850"/>
            <a:ext cx="792163"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547846" name="AutoShape 6">
            <a:hlinkClick r:id="rId3" action="ppaction://hlinksldjump"/>
          </p:cNvPr>
          <p:cNvSpPr>
            <a:spLocks noChangeArrowheads="1"/>
          </p:cNvSpPr>
          <p:nvPr/>
        </p:nvSpPr>
        <p:spPr bwMode="auto">
          <a:xfrm>
            <a:off x="7526338" y="5688013"/>
            <a:ext cx="719137"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47842"/>
                                        </p:tgtEl>
                                        <p:attrNameLst>
                                          <p:attrName>style.visibility</p:attrName>
                                        </p:attrNameLst>
                                      </p:cBhvr>
                                      <p:to>
                                        <p:strVal val="visible"/>
                                      </p:to>
                                    </p:set>
                                    <p:anim calcmode="lin" valueType="num">
                                      <p:cBhvr>
                                        <p:cTn id="7" dur="500" decel="50000" fill="hold">
                                          <p:stCondLst>
                                            <p:cond delay="0"/>
                                          </p:stCondLst>
                                        </p:cTn>
                                        <p:tgtEl>
                                          <p:spTgt spid="54784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4784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47842"/>
                                        </p:tgtEl>
                                        <p:attrNameLst>
                                          <p:attrName>ppt_w</p:attrName>
                                        </p:attrNameLst>
                                      </p:cBhvr>
                                      <p:tavLst>
                                        <p:tav tm="0">
                                          <p:val>
                                            <p:strVal val="#ppt_w*.05"/>
                                          </p:val>
                                        </p:tav>
                                        <p:tav tm="100000">
                                          <p:val>
                                            <p:strVal val="#ppt_w"/>
                                          </p:val>
                                        </p:tav>
                                      </p:tavLst>
                                    </p:anim>
                                    <p:anim calcmode="lin" valueType="num">
                                      <p:cBhvr>
                                        <p:cTn id="10" dur="1000" fill="hold"/>
                                        <p:tgtEl>
                                          <p:spTgt spid="54784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4784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4784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4784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47842"/>
                                        </p:tgtEl>
                                      </p:cBhvr>
                                    </p:animEffect>
                                  </p:childTnLst>
                                </p:cTn>
                              </p:par>
                            </p:childTnLst>
                          </p:cTn>
                        </p:par>
                        <p:par>
                          <p:cTn id="15" fill="hold">
                            <p:stCondLst>
                              <p:cond delay="1000"/>
                            </p:stCondLst>
                            <p:childTnLst>
                              <p:par>
                                <p:cTn id="16" presetID="50" presetClass="entr" presetSubtype="0" decel="100000" fill="hold" grpId="0" nodeType="afterEffect">
                                  <p:stCondLst>
                                    <p:cond delay="0"/>
                                  </p:stCondLst>
                                  <p:childTnLst>
                                    <p:set>
                                      <p:cBhvr>
                                        <p:cTn id="17" dur="1" fill="hold">
                                          <p:stCondLst>
                                            <p:cond delay="0"/>
                                          </p:stCondLst>
                                        </p:cTn>
                                        <p:tgtEl>
                                          <p:spTgt spid="547843"/>
                                        </p:tgtEl>
                                        <p:attrNameLst>
                                          <p:attrName>style.visibility</p:attrName>
                                        </p:attrNameLst>
                                      </p:cBhvr>
                                      <p:to>
                                        <p:strVal val="visible"/>
                                      </p:to>
                                    </p:set>
                                    <p:anim calcmode="lin" valueType="num">
                                      <p:cBhvr>
                                        <p:cTn id="18" dur="1000" fill="hold"/>
                                        <p:tgtEl>
                                          <p:spTgt spid="547843"/>
                                        </p:tgtEl>
                                        <p:attrNameLst>
                                          <p:attrName>ppt_w</p:attrName>
                                        </p:attrNameLst>
                                      </p:cBhvr>
                                      <p:tavLst>
                                        <p:tav tm="0">
                                          <p:val>
                                            <p:strVal val="#ppt_w+.3"/>
                                          </p:val>
                                        </p:tav>
                                        <p:tav tm="100000">
                                          <p:val>
                                            <p:strVal val="#ppt_w"/>
                                          </p:val>
                                        </p:tav>
                                      </p:tavLst>
                                    </p:anim>
                                    <p:anim calcmode="lin" valueType="num">
                                      <p:cBhvr>
                                        <p:cTn id="19" dur="1000" fill="hold"/>
                                        <p:tgtEl>
                                          <p:spTgt spid="547843"/>
                                        </p:tgtEl>
                                        <p:attrNameLst>
                                          <p:attrName>ppt_h</p:attrName>
                                        </p:attrNameLst>
                                      </p:cBhvr>
                                      <p:tavLst>
                                        <p:tav tm="0">
                                          <p:val>
                                            <p:strVal val="#ppt_h"/>
                                          </p:val>
                                        </p:tav>
                                        <p:tav tm="100000">
                                          <p:val>
                                            <p:strVal val="#ppt_h"/>
                                          </p:val>
                                        </p:tav>
                                      </p:tavLst>
                                    </p:anim>
                                    <p:animEffect transition="in" filter="fade">
                                      <p:cBhvr>
                                        <p:cTn id="20" dur="1000"/>
                                        <p:tgtEl>
                                          <p:spTgt spid="547843"/>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5478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78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7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3" grpId="0" animBg="1"/>
      <p:bldP spid="547844" grpId="0" animBg="1"/>
      <p:bldP spid="54784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חיבור העגורן לשילדה 1"/>
          <p:cNvPicPr>
            <a:picLocks noChangeAspect="1" noChangeArrowheads="1"/>
          </p:cNvPicPr>
          <p:nvPr/>
        </p:nvPicPr>
        <p:blipFill>
          <a:blip r:embed="rId2" cstate="print"/>
          <a:srcRect/>
          <a:stretch>
            <a:fillRect/>
          </a:stretch>
        </p:blipFill>
        <p:spPr bwMode="auto">
          <a:xfrm>
            <a:off x="0" y="0"/>
            <a:ext cx="7010400" cy="6858000"/>
          </a:xfrm>
          <a:prstGeom prst="rect">
            <a:avLst/>
          </a:prstGeom>
          <a:noFill/>
        </p:spPr>
      </p:pic>
      <p:sp>
        <p:nvSpPr>
          <p:cNvPr id="419843" name="WordArt 3"/>
          <p:cNvSpPr>
            <a:spLocks noChangeArrowheads="1" noChangeShapeType="1" noTextEdit="1"/>
          </p:cNvSpPr>
          <p:nvPr/>
        </p:nvSpPr>
        <p:spPr bwMode="auto">
          <a:xfrm>
            <a:off x="7092950" y="1773238"/>
            <a:ext cx="2016125" cy="2016125"/>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חיבור העגורן</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לשילדה</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419844" name="AutoShape 4">
            <a:hlinkClick r:id="" action="ppaction://hlinkshowjump?jump=nextslide"/>
          </p:cNvPr>
          <p:cNvSpPr>
            <a:spLocks noChangeArrowheads="1"/>
          </p:cNvSpPr>
          <p:nvPr/>
        </p:nvSpPr>
        <p:spPr bwMode="auto">
          <a:xfrm>
            <a:off x="8316913" y="6165850"/>
            <a:ext cx="719137"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419845" name="AutoShape 5">
            <a:hlinkClick r:id="" action="ppaction://hlinkshowjump?jump=previousslide"/>
          </p:cNvPr>
          <p:cNvSpPr>
            <a:spLocks noChangeArrowheads="1"/>
          </p:cNvSpPr>
          <p:nvPr/>
        </p:nvSpPr>
        <p:spPr bwMode="auto">
          <a:xfrm>
            <a:off x="7092950" y="6165850"/>
            <a:ext cx="792163"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19846" name="AutoShape 6">
            <a:hlinkClick r:id="rId3" action="ppaction://hlinksldjump"/>
          </p:cNvPr>
          <p:cNvSpPr>
            <a:spLocks noChangeArrowheads="1"/>
          </p:cNvSpPr>
          <p:nvPr/>
        </p:nvSpPr>
        <p:spPr bwMode="auto">
          <a:xfrm>
            <a:off x="7742238" y="5688013"/>
            <a:ext cx="719137"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419842"/>
                                        </p:tgtEl>
                                        <p:attrNameLst>
                                          <p:attrName>style.visibility</p:attrName>
                                        </p:attrNameLst>
                                      </p:cBhvr>
                                      <p:to>
                                        <p:strVal val="visible"/>
                                      </p:to>
                                    </p:set>
                                    <p:anim calcmode="lin" valueType="num">
                                      <p:cBhvr>
                                        <p:cTn id="7" dur="500" fill="hold"/>
                                        <p:tgtEl>
                                          <p:spTgt spid="41984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1984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1984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19842"/>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52" presetClass="entr" presetSubtype="0" fill="hold" grpId="0" nodeType="afterEffect">
                                  <p:stCondLst>
                                    <p:cond delay="0"/>
                                  </p:stCondLst>
                                  <p:childTnLst>
                                    <p:set>
                                      <p:cBhvr>
                                        <p:cTn id="13" dur="1" fill="hold">
                                          <p:stCondLst>
                                            <p:cond delay="0"/>
                                          </p:stCondLst>
                                        </p:cTn>
                                        <p:tgtEl>
                                          <p:spTgt spid="419843"/>
                                        </p:tgtEl>
                                        <p:attrNameLst>
                                          <p:attrName>style.visibility</p:attrName>
                                        </p:attrNameLst>
                                      </p:cBhvr>
                                      <p:to>
                                        <p:strVal val="visible"/>
                                      </p:to>
                                    </p:set>
                                    <p:animScale>
                                      <p:cBhvr>
                                        <p:cTn id="14" dur="1000" decel="50000" fill="hold">
                                          <p:stCondLst>
                                            <p:cond delay="0"/>
                                          </p:stCondLst>
                                        </p:cTn>
                                        <p:tgtEl>
                                          <p:spTgt spid="4198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419843"/>
                                        </p:tgtEl>
                                        <p:attrNameLst>
                                          <p:attrName>ppt_x</p:attrName>
                                          <p:attrName>ppt_y</p:attrName>
                                        </p:attrNameLst>
                                      </p:cBhvr>
                                    </p:animMotion>
                                    <p:animEffect transition="in" filter="fade">
                                      <p:cBhvr>
                                        <p:cTn id="16" dur="1000"/>
                                        <p:tgtEl>
                                          <p:spTgt spid="419843"/>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4198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98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9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3" grpId="0" animBg="1"/>
      <p:bldP spid="419844" grpId="0" animBg="1"/>
      <p:bldP spid="41984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2" descr="חיבור העגורן לשילדה  2"/>
          <p:cNvPicPr>
            <a:picLocks noChangeAspect="1" noChangeArrowheads="1"/>
          </p:cNvPicPr>
          <p:nvPr/>
        </p:nvPicPr>
        <p:blipFill>
          <a:blip r:embed="rId2" cstate="print"/>
          <a:srcRect/>
          <a:stretch>
            <a:fillRect/>
          </a:stretch>
        </p:blipFill>
        <p:spPr bwMode="auto">
          <a:xfrm>
            <a:off x="0" y="0"/>
            <a:ext cx="6732588" cy="6858000"/>
          </a:xfrm>
          <a:prstGeom prst="rect">
            <a:avLst/>
          </a:prstGeom>
          <a:noFill/>
        </p:spPr>
      </p:pic>
      <p:sp>
        <p:nvSpPr>
          <p:cNvPr id="420867" name="WordArt 3"/>
          <p:cNvSpPr>
            <a:spLocks noChangeArrowheads="1" noChangeShapeType="1" noTextEdit="1"/>
          </p:cNvSpPr>
          <p:nvPr/>
        </p:nvSpPr>
        <p:spPr bwMode="auto">
          <a:xfrm>
            <a:off x="6948488" y="1773238"/>
            <a:ext cx="2016125" cy="2016125"/>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חיבור העגורן</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לשילדה</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420868" name="AutoShape 4">
            <a:hlinkClick r:id="" action="ppaction://hlinkshowjump?jump=nextslide"/>
          </p:cNvPr>
          <p:cNvSpPr>
            <a:spLocks noChangeArrowheads="1"/>
          </p:cNvSpPr>
          <p:nvPr/>
        </p:nvSpPr>
        <p:spPr bwMode="auto">
          <a:xfrm>
            <a:off x="8316913" y="6165850"/>
            <a:ext cx="719137"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420869" name="AutoShape 5">
            <a:hlinkClick r:id="" action="ppaction://hlinkshowjump?jump=previousslide"/>
          </p:cNvPr>
          <p:cNvSpPr>
            <a:spLocks noChangeArrowheads="1"/>
          </p:cNvSpPr>
          <p:nvPr/>
        </p:nvSpPr>
        <p:spPr bwMode="auto">
          <a:xfrm>
            <a:off x="7092950" y="6165850"/>
            <a:ext cx="792163"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20870" name="AutoShape 6">
            <a:hlinkClick r:id="rId3" action="ppaction://hlinksldjump"/>
          </p:cNvPr>
          <p:cNvSpPr>
            <a:spLocks noChangeArrowheads="1"/>
          </p:cNvSpPr>
          <p:nvPr/>
        </p:nvSpPr>
        <p:spPr bwMode="auto">
          <a:xfrm>
            <a:off x="7742238" y="5688013"/>
            <a:ext cx="719137"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420866"/>
                                        </p:tgtEl>
                                        <p:attrNameLst>
                                          <p:attrName>style.visibility</p:attrName>
                                        </p:attrNameLst>
                                      </p:cBhvr>
                                      <p:to>
                                        <p:strVal val="visible"/>
                                      </p:to>
                                    </p:set>
                                    <p:animEffect transition="in" filter="diamond(in)">
                                      <p:cBhvr>
                                        <p:cTn id="7" dur="2000"/>
                                        <p:tgtEl>
                                          <p:spTgt spid="420866"/>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420867"/>
                                        </p:tgtEl>
                                        <p:attrNameLst>
                                          <p:attrName>style.visibility</p:attrName>
                                        </p:attrNameLst>
                                      </p:cBhvr>
                                      <p:to>
                                        <p:strVal val="visible"/>
                                      </p:to>
                                    </p:set>
                                    <p:anim calcmode="lin" valueType="num">
                                      <p:cBhvr additive="base">
                                        <p:cTn id="11" dur="500" fill="hold"/>
                                        <p:tgtEl>
                                          <p:spTgt spid="420867"/>
                                        </p:tgtEl>
                                        <p:attrNameLst>
                                          <p:attrName>ppt_x</p:attrName>
                                        </p:attrNameLst>
                                      </p:cBhvr>
                                      <p:tavLst>
                                        <p:tav tm="0">
                                          <p:val>
                                            <p:strVal val="#ppt_x"/>
                                          </p:val>
                                        </p:tav>
                                        <p:tav tm="100000">
                                          <p:val>
                                            <p:strVal val="#ppt_x"/>
                                          </p:val>
                                        </p:tav>
                                      </p:tavLst>
                                    </p:anim>
                                    <p:anim calcmode="lin" valueType="num">
                                      <p:cBhvr additive="base">
                                        <p:cTn id="12" dur="500" fill="hold"/>
                                        <p:tgtEl>
                                          <p:spTgt spid="420867"/>
                                        </p:tgtEl>
                                        <p:attrNameLst>
                                          <p:attrName>ppt_y</p:attrName>
                                        </p:attrNameLst>
                                      </p:cBhvr>
                                      <p:tavLst>
                                        <p:tav tm="0">
                                          <p:val>
                                            <p:strVal val="1+#ppt_h/2"/>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4208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086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0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67" grpId="0" animBg="1"/>
      <p:bldP spid="420868" grpId="0" animBg="1"/>
      <p:bldP spid="42086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descr="זרוע העגורן  1"/>
          <p:cNvPicPr>
            <a:picLocks noChangeAspect="1" noChangeArrowheads="1"/>
          </p:cNvPicPr>
          <p:nvPr/>
        </p:nvPicPr>
        <p:blipFill>
          <a:blip r:embed="rId2" cstate="print"/>
          <a:srcRect/>
          <a:stretch>
            <a:fillRect/>
          </a:stretch>
        </p:blipFill>
        <p:spPr bwMode="auto">
          <a:xfrm>
            <a:off x="0" y="0"/>
            <a:ext cx="6948488" cy="6858000"/>
          </a:xfrm>
          <a:prstGeom prst="rect">
            <a:avLst/>
          </a:prstGeom>
          <a:noFill/>
        </p:spPr>
      </p:pic>
      <p:sp>
        <p:nvSpPr>
          <p:cNvPr id="423939" name="WordArt 3"/>
          <p:cNvSpPr>
            <a:spLocks noChangeArrowheads="1" noChangeShapeType="1" noTextEdit="1"/>
          </p:cNvSpPr>
          <p:nvPr/>
        </p:nvSpPr>
        <p:spPr bwMode="auto">
          <a:xfrm>
            <a:off x="7080250" y="1773238"/>
            <a:ext cx="2028825" cy="1946275"/>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זרוע </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העגורן</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423940" name="AutoShape 4">
            <a:hlinkClick r:id="" action="ppaction://hlinkshowjump?jump=nextslide"/>
          </p:cNvPr>
          <p:cNvSpPr>
            <a:spLocks noChangeArrowheads="1"/>
          </p:cNvSpPr>
          <p:nvPr/>
        </p:nvSpPr>
        <p:spPr bwMode="auto">
          <a:xfrm>
            <a:off x="8316913" y="6165850"/>
            <a:ext cx="719137"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423941" name="AutoShape 5">
            <a:hlinkClick r:id="" action="ppaction://hlinkshowjump?jump=previousslide"/>
          </p:cNvPr>
          <p:cNvSpPr>
            <a:spLocks noChangeArrowheads="1"/>
          </p:cNvSpPr>
          <p:nvPr/>
        </p:nvSpPr>
        <p:spPr bwMode="auto">
          <a:xfrm>
            <a:off x="7092950" y="6165850"/>
            <a:ext cx="792163"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23942" name="AutoShape 6">
            <a:hlinkClick r:id="rId3" action="ppaction://hlinksldjump"/>
          </p:cNvPr>
          <p:cNvSpPr>
            <a:spLocks noChangeArrowheads="1"/>
          </p:cNvSpPr>
          <p:nvPr/>
        </p:nvSpPr>
        <p:spPr bwMode="auto">
          <a:xfrm>
            <a:off x="7742238" y="5688013"/>
            <a:ext cx="719137"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23938"/>
                                        </p:tgtEl>
                                        <p:attrNameLst>
                                          <p:attrName>style.visibility</p:attrName>
                                        </p:attrNameLst>
                                      </p:cBhvr>
                                      <p:to>
                                        <p:strVal val="visible"/>
                                      </p:to>
                                    </p:set>
                                    <p:anim calcmode="lin" valueType="num">
                                      <p:cBhvr>
                                        <p:cTn id="7" dur="1000" fill="hold"/>
                                        <p:tgtEl>
                                          <p:spTgt spid="423938"/>
                                        </p:tgtEl>
                                        <p:attrNameLst>
                                          <p:attrName>ppt_w</p:attrName>
                                        </p:attrNameLst>
                                      </p:cBhvr>
                                      <p:tavLst>
                                        <p:tav tm="0">
                                          <p:val>
                                            <p:fltVal val="0"/>
                                          </p:val>
                                        </p:tav>
                                        <p:tav tm="100000">
                                          <p:val>
                                            <p:strVal val="#ppt_w"/>
                                          </p:val>
                                        </p:tav>
                                      </p:tavLst>
                                    </p:anim>
                                    <p:anim calcmode="lin" valueType="num">
                                      <p:cBhvr>
                                        <p:cTn id="8" dur="1000" fill="hold"/>
                                        <p:tgtEl>
                                          <p:spTgt spid="423938"/>
                                        </p:tgtEl>
                                        <p:attrNameLst>
                                          <p:attrName>ppt_h</p:attrName>
                                        </p:attrNameLst>
                                      </p:cBhvr>
                                      <p:tavLst>
                                        <p:tav tm="0">
                                          <p:val>
                                            <p:fltVal val="0"/>
                                          </p:val>
                                        </p:tav>
                                        <p:tav tm="100000">
                                          <p:val>
                                            <p:strVal val="#ppt_h"/>
                                          </p:val>
                                        </p:tav>
                                      </p:tavLst>
                                    </p:anim>
                                    <p:anim calcmode="lin" valueType="num">
                                      <p:cBhvr>
                                        <p:cTn id="9" dur="1000" fill="hold"/>
                                        <p:tgtEl>
                                          <p:spTgt spid="4239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2393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9" presetClass="entr" presetSubtype="0" accel="100000" fill="hold" grpId="0" nodeType="afterEffect">
                                  <p:stCondLst>
                                    <p:cond delay="0"/>
                                  </p:stCondLst>
                                  <p:childTnLst>
                                    <p:set>
                                      <p:cBhvr>
                                        <p:cTn id="13" dur="1" fill="hold">
                                          <p:stCondLst>
                                            <p:cond delay="0"/>
                                          </p:stCondLst>
                                        </p:cTn>
                                        <p:tgtEl>
                                          <p:spTgt spid="423939"/>
                                        </p:tgtEl>
                                        <p:attrNameLst>
                                          <p:attrName>style.visibility</p:attrName>
                                        </p:attrNameLst>
                                      </p:cBhvr>
                                      <p:to>
                                        <p:strVal val="visible"/>
                                      </p:to>
                                    </p:set>
                                    <p:anim calcmode="lin" valueType="num">
                                      <p:cBhvr>
                                        <p:cTn id="14" dur="500" fill="hold"/>
                                        <p:tgtEl>
                                          <p:spTgt spid="423939"/>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423939"/>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423939"/>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423939"/>
                                        </p:tgtEl>
                                        <p:attrNameLst>
                                          <p:attrName>ppt_y</p:attrName>
                                        </p:attrNameLst>
                                      </p:cBhvr>
                                      <p:tavLst>
                                        <p:tav tm="0">
                                          <p:val>
                                            <p:strVal val="#ppt_y"/>
                                          </p:val>
                                        </p:tav>
                                        <p:tav tm="100000">
                                          <p:val>
                                            <p:strVal val="#ppt_y"/>
                                          </p:val>
                                        </p:tav>
                                      </p:tavLst>
                                    </p:anim>
                                  </p:childTnLst>
                                </p:cTn>
                              </p:par>
                              <p:par>
                                <p:cTn id="18" presetID="1" presetClass="entr" presetSubtype="0" fill="hold" grpId="0" nodeType="withEffect">
                                  <p:stCondLst>
                                    <p:cond delay="0"/>
                                  </p:stCondLst>
                                  <p:childTnLst>
                                    <p:set>
                                      <p:cBhvr>
                                        <p:cTn id="19" dur="1" fill="hold">
                                          <p:stCondLst>
                                            <p:cond delay="0"/>
                                          </p:stCondLst>
                                        </p:cTn>
                                        <p:tgtEl>
                                          <p:spTgt spid="42394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2394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23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animBg="1"/>
      <p:bldP spid="423940" grpId="0" animBg="1"/>
      <p:bldP spid="42394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זרוע העגורן  2-"/>
          <p:cNvPicPr>
            <a:picLocks noChangeAspect="1" noChangeArrowheads="1"/>
          </p:cNvPicPr>
          <p:nvPr/>
        </p:nvPicPr>
        <p:blipFill>
          <a:blip r:embed="rId2" cstate="print"/>
          <a:srcRect/>
          <a:stretch>
            <a:fillRect/>
          </a:stretch>
        </p:blipFill>
        <p:spPr bwMode="auto">
          <a:xfrm>
            <a:off x="0" y="0"/>
            <a:ext cx="6948488" cy="6858000"/>
          </a:xfrm>
          <a:prstGeom prst="rect">
            <a:avLst/>
          </a:prstGeom>
          <a:noFill/>
        </p:spPr>
      </p:pic>
      <p:sp>
        <p:nvSpPr>
          <p:cNvPr id="424963" name="WordArt 3"/>
          <p:cNvSpPr>
            <a:spLocks noChangeArrowheads="1" noChangeShapeType="1" noTextEdit="1"/>
          </p:cNvSpPr>
          <p:nvPr/>
        </p:nvSpPr>
        <p:spPr bwMode="auto">
          <a:xfrm>
            <a:off x="7080250" y="1773238"/>
            <a:ext cx="2028825" cy="1946275"/>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זרוע </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העגורן</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424964" name="AutoShape 4">
            <a:hlinkClick r:id="" action="ppaction://hlinkshowjump?jump=nextslide"/>
          </p:cNvPr>
          <p:cNvSpPr>
            <a:spLocks noChangeArrowheads="1"/>
          </p:cNvSpPr>
          <p:nvPr/>
        </p:nvSpPr>
        <p:spPr bwMode="auto">
          <a:xfrm>
            <a:off x="8316913" y="6165850"/>
            <a:ext cx="719137"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424965" name="AutoShape 5">
            <a:hlinkClick r:id="" action="ppaction://hlinkshowjump?jump=previousslide"/>
          </p:cNvPr>
          <p:cNvSpPr>
            <a:spLocks noChangeArrowheads="1"/>
          </p:cNvSpPr>
          <p:nvPr/>
        </p:nvSpPr>
        <p:spPr bwMode="auto">
          <a:xfrm>
            <a:off x="7092950" y="6165850"/>
            <a:ext cx="792163"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24966" name="AutoShape 6">
            <a:hlinkClick r:id="rId3" action="ppaction://hlinksldjump"/>
          </p:cNvPr>
          <p:cNvSpPr>
            <a:spLocks noChangeArrowheads="1"/>
          </p:cNvSpPr>
          <p:nvPr/>
        </p:nvSpPr>
        <p:spPr bwMode="auto">
          <a:xfrm>
            <a:off x="7742238" y="5688013"/>
            <a:ext cx="719137"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424962"/>
                                        </p:tgtEl>
                                        <p:attrNameLst>
                                          <p:attrName>style.visibility</p:attrName>
                                        </p:attrNameLst>
                                      </p:cBhvr>
                                      <p:to>
                                        <p:strVal val="visible"/>
                                      </p:to>
                                    </p:set>
                                    <p:animEffect transition="in" filter="fade">
                                      <p:cBhvr>
                                        <p:cTn id="7" dur="2000"/>
                                        <p:tgtEl>
                                          <p:spTgt spid="424962"/>
                                        </p:tgtEl>
                                      </p:cBhvr>
                                    </p:animEffect>
                                    <p:anim calcmode="lin" valueType="num">
                                      <p:cBhvr>
                                        <p:cTn id="8" dur="2000" fill="hold"/>
                                        <p:tgtEl>
                                          <p:spTgt spid="424962"/>
                                        </p:tgtEl>
                                        <p:attrNameLst>
                                          <p:attrName>style.rotation</p:attrName>
                                        </p:attrNameLst>
                                      </p:cBhvr>
                                      <p:tavLst>
                                        <p:tav tm="0">
                                          <p:val>
                                            <p:fltVal val="720"/>
                                          </p:val>
                                        </p:tav>
                                        <p:tav tm="100000">
                                          <p:val>
                                            <p:fltVal val="0"/>
                                          </p:val>
                                        </p:tav>
                                      </p:tavLst>
                                    </p:anim>
                                    <p:anim calcmode="lin" valueType="num">
                                      <p:cBhvr>
                                        <p:cTn id="9" dur="2000" fill="hold"/>
                                        <p:tgtEl>
                                          <p:spTgt spid="424962"/>
                                        </p:tgtEl>
                                        <p:attrNameLst>
                                          <p:attrName>ppt_h</p:attrName>
                                        </p:attrNameLst>
                                      </p:cBhvr>
                                      <p:tavLst>
                                        <p:tav tm="0">
                                          <p:val>
                                            <p:fltVal val="0"/>
                                          </p:val>
                                        </p:tav>
                                        <p:tav tm="100000">
                                          <p:val>
                                            <p:strVal val="#ppt_h"/>
                                          </p:val>
                                        </p:tav>
                                      </p:tavLst>
                                    </p:anim>
                                    <p:anim calcmode="lin" valueType="num">
                                      <p:cBhvr>
                                        <p:cTn id="10" dur="2000" fill="hold"/>
                                        <p:tgtEl>
                                          <p:spTgt spid="42496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0" presetClass="entr" presetSubtype="0" fill="hold" grpId="0" nodeType="afterEffect">
                                  <p:stCondLst>
                                    <p:cond delay="0"/>
                                  </p:stCondLst>
                                  <p:childTnLst>
                                    <p:set>
                                      <p:cBhvr>
                                        <p:cTn id="13" dur="1" fill="hold">
                                          <p:stCondLst>
                                            <p:cond delay="0"/>
                                          </p:stCondLst>
                                        </p:cTn>
                                        <p:tgtEl>
                                          <p:spTgt spid="424963"/>
                                        </p:tgtEl>
                                        <p:attrNameLst>
                                          <p:attrName>style.visibility</p:attrName>
                                        </p:attrNameLst>
                                      </p:cBhvr>
                                      <p:to>
                                        <p:strVal val="visible"/>
                                      </p:to>
                                    </p:set>
                                    <p:animEffect transition="in" filter="wedge">
                                      <p:cBhvr>
                                        <p:cTn id="14" dur="2000"/>
                                        <p:tgtEl>
                                          <p:spTgt spid="424963"/>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4249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49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49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3" grpId="0" animBg="1"/>
      <p:bldP spid="424964" grpId="0" animBg="1"/>
      <p:bldP spid="42496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2" descr="עמדת הפיקודמבט   כללי 2"/>
          <p:cNvPicPr>
            <a:picLocks noChangeAspect="1" noChangeArrowheads="1"/>
          </p:cNvPicPr>
          <p:nvPr/>
        </p:nvPicPr>
        <p:blipFill>
          <a:blip r:embed="rId2" cstate="print"/>
          <a:srcRect/>
          <a:stretch>
            <a:fillRect/>
          </a:stretch>
        </p:blipFill>
        <p:spPr bwMode="auto">
          <a:xfrm>
            <a:off x="0" y="0"/>
            <a:ext cx="6156325" cy="6858000"/>
          </a:xfrm>
          <a:prstGeom prst="rect">
            <a:avLst/>
          </a:prstGeom>
          <a:noFill/>
        </p:spPr>
      </p:pic>
      <p:sp>
        <p:nvSpPr>
          <p:cNvPr id="428035" name="AutoShape 3">
            <a:hlinkClick r:id="" action="ppaction://hlinkshowjump?jump=nextslide"/>
          </p:cNvPr>
          <p:cNvSpPr>
            <a:spLocks noChangeArrowheads="1"/>
          </p:cNvSpPr>
          <p:nvPr/>
        </p:nvSpPr>
        <p:spPr bwMode="auto">
          <a:xfrm>
            <a:off x="8027988" y="6165850"/>
            <a:ext cx="719137"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428036" name="AutoShape 4">
            <a:hlinkClick r:id="" action="ppaction://hlinkshowjump?jump=previousslide"/>
          </p:cNvPr>
          <p:cNvSpPr>
            <a:spLocks noChangeArrowheads="1"/>
          </p:cNvSpPr>
          <p:nvPr/>
        </p:nvSpPr>
        <p:spPr bwMode="auto">
          <a:xfrm>
            <a:off x="6804025" y="6165850"/>
            <a:ext cx="792163"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28037" name="AutoShape 5">
            <a:hlinkClick r:id="rId3" action="ppaction://hlinksldjump"/>
          </p:cNvPr>
          <p:cNvSpPr>
            <a:spLocks noChangeArrowheads="1"/>
          </p:cNvSpPr>
          <p:nvPr/>
        </p:nvSpPr>
        <p:spPr bwMode="auto">
          <a:xfrm>
            <a:off x="7453313" y="5688013"/>
            <a:ext cx="719137"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
        <p:nvSpPr>
          <p:cNvPr id="428038" name="WordArt 6"/>
          <p:cNvSpPr>
            <a:spLocks noChangeArrowheads="1" noChangeShapeType="1" noTextEdit="1"/>
          </p:cNvSpPr>
          <p:nvPr/>
        </p:nvSpPr>
        <p:spPr bwMode="auto">
          <a:xfrm>
            <a:off x="6372225" y="1916113"/>
            <a:ext cx="2617788" cy="2160587"/>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עמדת פיקוד-</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מבט כללי</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nodeType="withEffect">
                                  <p:stCondLst>
                                    <p:cond delay="0"/>
                                  </p:stCondLst>
                                  <p:childTnLst>
                                    <p:set>
                                      <p:cBhvr>
                                        <p:cTn id="6" dur="1" fill="hold">
                                          <p:stCondLst>
                                            <p:cond delay="0"/>
                                          </p:stCondLst>
                                        </p:cTn>
                                        <p:tgtEl>
                                          <p:spTgt spid="428034"/>
                                        </p:tgtEl>
                                        <p:attrNameLst>
                                          <p:attrName>style.visibility</p:attrName>
                                        </p:attrNameLst>
                                      </p:cBhvr>
                                      <p:to>
                                        <p:strVal val="visible"/>
                                      </p:to>
                                    </p:set>
                                    <p:anim calcmode="lin" valueType="num">
                                      <p:cBhvr>
                                        <p:cTn id="7" dur="1000" fill="hold"/>
                                        <p:tgtEl>
                                          <p:spTgt spid="42803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428034"/>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428034"/>
                                        </p:tgtEl>
                                        <p:attrNameLst>
                                          <p:attrName>ppt_y</p:attrName>
                                        </p:attrNameLst>
                                      </p:cBhvr>
                                      <p:tavLst>
                                        <p:tav tm="0">
                                          <p:val>
                                            <p:strVal val="#ppt_y"/>
                                          </p:val>
                                        </p:tav>
                                        <p:tav tm="100000">
                                          <p:val>
                                            <p:strVal val="#ppt_y"/>
                                          </p:val>
                                        </p:tav>
                                      </p:tavLst>
                                    </p:anim>
                                    <p:animEffect transition="in" filter="fade">
                                      <p:cBhvr>
                                        <p:cTn id="10" dur="1000"/>
                                        <p:tgtEl>
                                          <p:spTgt spid="428034"/>
                                        </p:tgtEl>
                                      </p:cBhvr>
                                    </p:animEffect>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428038"/>
                                        </p:tgtEl>
                                        <p:attrNameLst>
                                          <p:attrName>style.visibility</p:attrName>
                                        </p:attrNameLst>
                                      </p:cBhvr>
                                      <p:to>
                                        <p:strVal val="visible"/>
                                      </p:to>
                                    </p:set>
                                    <p:animEffect transition="in" filter="fade">
                                      <p:cBhvr>
                                        <p:cTn id="14" dur="1000"/>
                                        <p:tgtEl>
                                          <p:spTgt spid="428038"/>
                                        </p:tgtEl>
                                      </p:cBhvr>
                                    </p:animEffect>
                                    <p:anim calcmode="lin" valueType="num">
                                      <p:cBhvr>
                                        <p:cTn id="15" dur="1000" fill="hold"/>
                                        <p:tgtEl>
                                          <p:spTgt spid="428038"/>
                                        </p:tgtEl>
                                        <p:attrNameLst>
                                          <p:attrName>ppt_x</p:attrName>
                                        </p:attrNameLst>
                                      </p:cBhvr>
                                      <p:tavLst>
                                        <p:tav tm="0">
                                          <p:val>
                                            <p:strVal val="#ppt_x"/>
                                          </p:val>
                                        </p:tav>
                                        <p:tav tm="100000">
                                          <p:val>
                                            <p:strVal val="#ppt_x"/>
                                          </p:val>
                                        </p:tav>
                                      </p:tavLst>
                                    </p:anim>
                                    <p:anim calcmode="lin" valueType="num">
                                      <p:cBhvr>
                                        <p:cTn id="16" dur="900" decel="100000" fill="hold"/>
                                        <p:tgtEl>
                                          <p:spTgt spid="42803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28038"/>
                                        </p:tgtEl>
                                        <p:attrNameLst>
                                          <p:attrName>ppt_y</p:attrName>
                                        </p:attrNameLst>
                                      </p:cBhvr>
                                      <p:tavLst>
                                        <p:tav tm="0">
                                          <p:val>
                                            <p:strVal val="#ppt_y-.03"/>
                                          </p:val>
                                        </p:tav>
                                        <p:tav tm="100000">
                                          <p:val>
                                            <p:strVal val="#ppt_y"/>
                                          </p:val>
                                        </p:tav>
                                      </p:tavLst>
                                    </p:anim>
                                  </p:childTnLst>
                                </p:cTn>
                              </p:par>
                              <p:par>
                                <p:cTn id="18" presetID="1" presetClass="entr" presetSubtype="0" fill="hold" grpId="0" nodeType="withEffect">
                                  <p:stCondLst>
                                    <p:cond delay="0"/>
                                  </p:stCondLst>
                                  <p:childTnLst>
                                    <p:set>
                                      <p:cBhvr>
                                        <p:cTn id="19" dur="1" fill="hold">
                                          <p:stCondLst>
                                            <p:cond delay="0"/>
                                          </p:stCondLst>
                                        </p:cTn>
                                        <p:tgtEl>
                                          <p:spTgt spid="42803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2803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280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5" grpId="0" animBg="1"/>
      <p:bldP spid="428036" grpId="0" animBg="1"/>
      <p:bldP spid="42803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descr="טבלת עומסים"/>
          <p:cNvPicPr>
            <a:picLocks noChangeAspect="1" noChangeArrowheads="1"/>
          </p:cNvPicPr>
          <p:nvPr/>
        </p:nvPicPr>
        <p:blipFill>
          <a:blip r:embed="rId2" cstate="print"/>
          <a:srcRect/>
          <a:stretch>
            <a:fillRect/>
          </a:stretch>
        </p:blipFill>
        <p:spPr bwMode="auto">
          <a:xfrm>
            <a:off x="0" y="0"/>
            <a:ext cx="6227763" cy="6858000"/>
          </a:xfrm>
          <a:prstGeom prst="rect">
            <a:avLst/>
          </a:prstGeom>
          <a:noFill/>
        </p:spPr>
      </p:pic>
      <p:sp>
        <p:nvSpPr>
          <p:cNvPr id="430083" name="WordArt 3"/>
          <p:cNvSpPr>
            <a:spLocks noChangeArrowheads="1" noChangeShapeType="1" noTextEdit="1"/>
          </p:cNvSpPr>
          <p:nvPr/>
        </p:nvSpPr>
        <p:spPr bwMode="auto">
          <a:xfrm>
            <a:off x="6372225" y="2060575"/>
            <a:ext cx="2663825" cy="1081088"/>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טבלאת עומסים</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430084" name="AutoShape 4">
            <a:hlinkClick r:id="" action="ppaction://hlinkshowjump?jump=nextslide"/>
          </p:cNvPr>
          <p:cNvSpPr>
            <a:spLocks noChangeArrowheads="1"/>
          </p:cNvSpPr>
          <p:nvPr/>
        </p:nvSpPr>
        <p:spPr bwMode="auto">
          <a:xfrm>
            <a:off x="8245475" y="6165850"/>
            <a:ext cx="719138"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430085" name="AutoShape 5">
            <a:hlinkClick r:id="" action="ppaction://hlinkshowjump?jump=previousslide"/>
          </p:cNvPr>
          <p:cNvSpPr>
            <a:spLocks noChangeArrowheads="1"/>
          </p:cNvSpPr>
          <p:nvPr/>
        </p:nvSpPr>
        <p:spPr bwMode="auto">
          <a:xfrm>
            <a:off x="7021513" y="6165850"/>
            <a:ext cx="792162"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30086" name="AutoShape 6">
            <a:hlinkClick r:id="rId3" action="ppaction://hlinksldjump"/>
          </p:cNvPr>
          <p:cNvSpPr>
            <a:spLocks noChangeArrowheads="1"/>
          </p:cNvSpPr>
          <p:nvPr/>
        </p:nvSpPr>
        <p:spPr bwMode="auto">
          <a:xfrm>
            <a:off x="7670800" y="5688013"/>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30082"/>
                                        </p:tgtEl>
                                        <p:attrNameLst>
                                          <p:attrName>style.visibility</p:attrName>
                                        </p:attrNameLst>
                                      </p:cBhvr>
                                      <p:to>
                                        <p:strVal val="visible"/>
                                      </p:to>
                                    </p:set>
                                    <p:animEffect transition="in" filter="circle(in)">
                                      <p:cBhvr>
                                        <p:cTn id="7" dur="2000"/>
                                        <p:tgtEl>
                                          <p:spTgt spid="430082"/>
                                        </p:tgtEl>
                                      </p:cBhvr>
                                    </p:animEffect>
                                  </p:childTnLst>
                                </p:cTn>
                              </p:par>
                            </p:childTnLst>
                          </p:cTn>
                        </p:par>
                        <p:par>
                          <p:cTn id="8" fill="hold">
                            <p:stCondLst>
                              <p:cond delay="2000"/>
                            </p:stCondLst>
                            <p:childTnLst>
                              <p:par>
                                <p:cTn id="9" presetID="15" presetClass="entr" presetSubtype="0" fill="hold" grpId="0" nodeType="afterEffect">
                                  <p:stCondLst>
                                    <p:cond delay="0"/>
                                  </p:stCondLst>
                                  <p:childTnLst>
                                    <p:set>
                                      <p:cBhvr>
                                        <p:cTn id="10" dur="1" fill="hold">
                                          <p:stCondLst>
                                            <p:cond delay="0"/>
                                          </p:stCondLst>
                                        </p:cTn>
                                        <p:tgtEl>
                                          <p:spTgt spid="430083"/>
                                        </p:tgtEl>
                                        <p:attrNameLst>
                                          <p:attrName>style.visibility</p:attrName>
                                        </p:attrNameLst>
                                      </p:cBhvr>
                                      <p:to>
                                        <p:strVal val="visible"/>
                                      </p:to>
                                    </p:set>
                                    <p:anim calcmode="lin" valueType="num">
                                      <p:cBhvr>
                                        <p:cTn id="11" dur="1000" fill="hold"/>
                                        <p:tgtEl>
                                          <p:spTgt spid="430083"/>
                                        </p:tgtEl>
                                        <p:attrNameLst>
                                          <p:attrName>ppt_w</p:attrName>
                                        </p:attrNameLst>
                                      </p:cBhvr>
                                      <p:tavLst>
                                        <p:tav tm="0">
                                          <p:val>
                                            <p:fltVal val="0"/>
                                          </p:val>
                                        </p:tav>
                                        <p:tav tm="100000">
                                          <p:val>
                                            <p:strVal val="#ppt_w"/>
                                          </p:val>
                                        </p:tav>
                                      </p:tavLst>
                                    </p:anim>
                                    <p:anim calcmode="lin" valueType="num">
                                      <p:cBhvr>
                                        <p:cTn id="12" dur="1000" fill="hold"/>
                                        <p:tgtEl>
                                          <p:spTgt spid="430083"/>
                                        </p:tgtEl>
                                        <p:attrNameLst>
                                          <p:attrName>ppt_h</p:attrName>
                                        </p:attrNameLst>
                                      </p:cBhvr>
                                      <p:tavLst>
                                        <p:tav tm="0">
                                          <p:val>
                                            <p:fltVal val="0"/>
                                          </p:val>
                                        </p:tav>
                                        <p:tav tm="100000">
                                          <p:val>
                                            <p:strVal val="#ppt_h"/>
                                          </p:val>
                                        </p:tav>
                                      </p:tavLst>
                                    </p:anim>
                                    <p:anim calcmode="lin" valueType="num">
                                      <p:cBhvr>
                                        <p:cTn id="13" dur="1000" fill="hold"/>
                                        <p:tgtEl>
                                          <p:spTgt spid="43008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30083"/>
                                        </p:tgtEl>
                                        <p:attrNameLst>
                                          <p:attrName>ppt_y</p:attrName>
                                        </p:attrNameLst>
                                      </p:cBhvr>
                                      <p:tavLst>
                                        <p:tav tm="0" fmla="#ppt_y+(sin(-2*pi*(1-$))*-#ppt_x+cos(-2*pi*(1-$))*(1-#ppt_y))*(1-$)">
                                          <p:val>
                                            <p:fltVal val="0"/>
                                          </p:val>
                                        </p:tav>
                                        <p:tav tm="100000">
                                          <p:val>
                                            <p:fltVal val="1"/>
                                          </p:val>
                                        </p:tav>
                                      </p:tavLst>
                                    </p:anim>
                                  </p:childTnLst>
                                </p:cTn>
                              </p:par>
                              <p:par>
                                <p:cTn id="15" presetID="1" presetClass="entr" presetSubtype="0" fill="hold" grpId="0" nodeType="withEffect">
                                  <p:stCondLst>
                                    <p:cond delay="0"/>
                                  </p:stCondLst>
                                  <p:childTnLst>
                                    <p:set>
                                      <p:cBhvr>
                                        <p:cTn id="16" dur="1" fill="hold">
                                          <p:stCondLst>
                                            <p:cond delay="0"/>
                                          </p:stCondLst>
                                        </p:cTn>
                                        <p:tgtEl>
                                          <p:spTgt spid="4300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0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0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3" grpId="0" animBg="1"/>
      <p:bldP spid="430084" grpId="0" animBg="1"/>
      <p:bldP spid="43008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סוגי הרשיונות להפעלת עגורנים"/>
          <p:cNvPicPr>
            <a:picLocks noChangeAspect="1" noChangeArrowheads="1"/>
          </p:cNvPicPr>
          <p:nvPr/>
        </p:nvPicPr>
        <p:blipFill>
          <a:blip r:embed="rId2" cstate="print"/>
          <a:srcRect/>
          <a:stretch>
            <a:fillRect/>
          </a:stretch>
        </p:blipFill>
        <p:spPr bwMode="auto">
          <a:xfrm>
            <a:off x="2339975" y="0"/>
            <a:ext cx="6804025" cy="6858000"/>
          </a:xfrm>
          <a:prstGeom prst="rect">
            <a:avLst/>
          </a:prstGeom>
          <a:noFill/>
        </p:spPr>
      </p:pic>
      <p:sp>
        <p:nvSpPr>
          <p:cNvPr id="192517" name="WordArt 5"/>
          <p:cNvSpPr>
            <a:spLocks noChangeArrowheads="1" noChangeShapeType="1" noTextEdit="1"/>
          </p:cNvSpPr>
          <p:nvPr/>
        </p:nvSpPr>
        <p:spPr bwMode="auto">
          <a:xfrm>
            <a:off x="0" y="2636838"/>
            <a:ext cx="2843213" cy="1366837"/>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solidFill>
                  <a:srgbClr val="800000"/>
                </a:solidFill>
                <a:effectLst>
                  <a:outerShdw dist="35921" dir="2700000" algn="ctr" rotWithShape="0">
                    <a:srgbClr val="C0C0C0">
                      <a:alpha val="80000"/>
                    </a:srgbClr>
                  </a:outerShdw>
                </a:effectLst>
                <a:latin typeface="Arial Black"/>
              </a:rPr>
              <a:t>סוגי עגורנים</a:t>
            </a:r>
            <a:endParaRPr lang="en-US" sz="3600" kern="10">
              <a:ln w="9525">
                <a:noFill/>
                <a:round/>
                <a:headEnd/>
                <a:tailEnd/>
              </a:ln>
              <a:solidFill>
                <a:srgbClr val="800000"/>
              </a:solidFill>
              <a:effectLst>
                <a:outerShdw dist="35921" dir="2700000" algn="ctr" rotWithShape="0">
                  <a:srgbClr val="C0C0C0">
                    <a:alpha val="80000"/>
                  </a:srgbClr>
                </a:outerShdw>
              </a:effectLst>
              <a:latin typeface="Arial Black"/>
            </a:endParaRPr>
          </a:p>
        </p:txBody>
      </p:sp>
      <p:sp>
        <p:nvSpPr>
          <p:cNvPr id="192519" name="AutoShape 7">
            <a:hlinkClick r:id="rId3"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4" action="ppaction://hlinksldjump"/>
              </a:rPr>
              <a:t>תפריט </a:t>
            </a:r>
          </a:p>
          <a:p>
            <a:pPr algn="ctr"/>
            <a:r>
              <a:rPr lang="he-IL">
                <a:hlinkClick r:id="rId4"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92514"/>
                                        </p:tgtEl>
                                        <p:attrNameLst>
                                          <p:attrName>style.visibility</p:attrName>
                                        </p:attrNameLst>
                                      </p:cBhvr>
                                      <p:to>
                                        <p:strVal val="visible"/>
                                      </p:to>
                                    </p:set>
                                    <p:anim calcmode="lin" valueType="num">
                                      <p:cBhvr>
                                        <p:cTn id="7" dur="500" fill="hold"/>
                                        <p:tgtEl>
                                          <p:spTgt spid="192514"/>
                                        </p:tgtEl>
                                        <p:attrNameLst>
                                          <p:attrName>ppt_w</p:attrName>
                                        </p:attrNameLst>
                                      </p:cBhvr>
                                      <p:tavLst>
                                        <p:tav tm="0">
                                          <p:val>
                                            <p:fltVal val="0"/>
                                          </p:val>
                                        </p:tav>
                                        <p:tav tm="100000">
                                          <p:val>
                                            <p:strVal val="#ppt_w"/>
                                          </p:val>
                                        </p:tav>
                                      </p:tavLst>
                                    </p:anim>
                                    <p:anim calcmode="lin" valueType="num">
                                      <p:cBhvr>
                                        <p:cTn id="8" dur="500" fill="hold"/>
                                        <p:tgtEl>
                                          <p:spTgt spid="192514"/>
                                        </p:tgtEl>
                                        <p:attrNameLst>
                                          <p:attrName>ppt_h</p:attrName>
                                        </p:attrNameLst>
                                      </p:cBhvr>
                                      <p:tavLst>
                                        <p:tav tm="0">
                                          <p:val>
                                            <p:fltVal val="0"/>
                                          </p:val>
                                        </p:tav>
                                        <p:tav tm="100000">
                                          <p:val>
                                            <p:strVal val="#ppt_h"/>
                                          </p:val>
                                        </p:tav>
                                      </p:tavLst>
                                    </p:anim>
                                    <p:animEffect transition="in" filter="fade">
                                      <p:cBhvr>
                                        <p:cTn id="9" dur="500"/>
                                        <p:tgtEl>
                                          <p:spTgt spid="192514"/>
                                        </p:tgtEl>
                                      </p:cBhvr>
                                    </p:animEffect>
                                  </p:childTnLst>
                                </p:cTn>
                              </p:par>
                            </p:childTnLst>
                          </p:cTn>
                        </p:par>
                        <p:par>
                          <p:cTn id="10" fill="hold">
                            <p:stCondLst>
                              <p:cond delay="500"/>
                            </p:stCondLst>
                            <p:childTnLst>
                              <p:par>
                                <p:cTn id="11" presetID="39" presetClass="entr" presetSubtype="0" accel="100000" fill="hold" grpId="0" nodeType="afterEffect">
                                  <p:stCondLst>
                                    <p:cond delay="0"/>
                                  </p:stCondLst>
                                  <p:childTnLst>
                                    <p:set>
                                      <p:cBhvr>
                                        <p:cTn id="12" dur="1" fill="hold">
                                          <p:stCondLst>
                                            <p:cond delay="0"/>
                                          </p:stCondLst>
                                        </p:cTn>
                                        <p:tgtEl>
                                          <p:spTgt spid="192517"/>
                                        </p:tgtEl>
                                        <p:attrNameLst>
                                          <p:attrName>style.visibility</p:attrName>
                                        </p:attrNameLst>
                                      </p:cBhvr>
                                      <p:to>
                                        <p:strVal val="visible"/>
                                      </p:to>
                                    </p:set>
                                    <p:anim calcmode="lin" valueType="num">
                                      <p:cBhvr>
                                        <p:cTn id="13" dur="500" fill="hold"/>
                                        <p:tgtEl>
                                          <p:spTgt spid="192517"/>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92517"/>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92517"/>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92517"/>
                                        </p:tgtEl>
                                        <p:attrNameLst>
                                          <p:attrName>ppt_y</p:attrName>
                                        </p:attrNameLst>
                                      </p:cBhvr>
                                      <p:tavLst>
                                        <p:tav tm="0">
                                          <p:val>
                                            <p:strVal val="#ppt_y"/>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92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9"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434181" name="Picture 5" descr="crane%20and%20powerlines"/>
          <p:cNvPicPr>
            <a:picLocks noChangeAspect="1" noChangeArrowheads="1" noCrop="1"/>
          </p:cNvPicPr>
          <p:nvPr/>
        </p:nvPicPr>
        <p:blipFill>
          <a:blip r:embed="rId2" cstate="print"/>
          <a:srcRect/>
          <a:stretch>
            <a:fillRect/>
          </a:stretch>
        </p:blipFill>
        <p:spPr bwMode="auto">
          <a:xfrm>
            <a:off x="3059113" y="1844675"/>
            <a:ext cx="2979737" cy="3963988"/>
          </a:xfrm>
          <a:prstGeom prst="rect">
            <a:avLst/>
          </a:prstGeom>
          <a:noFill/>
        </p:spPr>
      </p:pic>
      <p:sp>
        <p:nvSpPr>
          <p:cNvPr id="434184" name="WordArt 8"/>
          <p:cNvSpPr>
            <a:spLocks noChangeArrowheads="1" noChangeShapeType="1"/>
          </p:cNvSpPr>
          <p:nvPr/>
        </p:nvSpPr>
        <p:spPr bwMode="auto">
          <a:xfrm>
            <a:off x="2411413" y="404813"/>
            <a:ext cx="5884862" cy="695325"/>
          </a:xfrm>
          <a:prstGeom prst="rect">
            <a:avLst/>
          </a:prstGeom>
        </p:spPr>
        <p:txBody>
          <a:bodyPr wrap="none" fromWordArt="1">
            <a:prstTxWarp prst="textPlain">
              <a:avLst>
                <a:gd name="adj" fmla="val 50000"/>
              </a:avLst>
            </a:prstTxWarp>
          </a:bodyPr>
          <a:lstStyle/>
          <a:p>
            <a:pPr algn="ctr" rtl="1"/>
            <a:r>
              <a:rPr lang="he-IL" sz="4400" b="1" kern="10" spc="880">
                <a:ln w="9525">
                  <a:noFill/>
                  <a:round/>
                  <a:headEnd/>
                  <a:tailEnd/>
                </a:ln>
                <a:solidFill>
                  <a:srgbClr val="800000"/>
                </a:solidFill>
                <a:effectLst>
                  <a:outerShdw dist="45791" dir="3378596" algn="ctr" rotWithShape="0">
                    <a:srgbClr val="4D4D4D">
                      <a:alpha val="80000"/>
                    </a:srgbClr>
                  </a:outerShdw>
                </a:effectLst>
                <a:latin typeface="Arial Black"/>
              </a:rPr>
              <a:t>כללי  בטיחות</a:t>
            </a:r>
            <a:endParaRPr lang="en-US" sz="4400" b="1" kern="10" spc="880">
              <a:ln w="9525">
                <a:noFill/>
                <a:round/>
                <a:headEnd/>
                <a:tailEnd/>
              </a:ln>
              <a:solidFill>
                <a:srgbClr val="800000"/>
              </a:solidFill>
              <a:effectLst>
                <a:outerShdw dist="45791" dir="3378596" algn="ctr" rotWithShape="0">
                  <a:srgbClr val="4D4D4D">
                    <a:alpha val="80000"/>
                  </a:srgbClr>
                </a:outerShdw>
              </a:effectLst>
              <a:latin typeface="Arial Black"/>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descr="crane_sketch_large"/>
          <p:cNvPicPr>
            <a:picLocks noGrp="1" noChangeAspect="1" noChangeArrowheads="1"/>
          </p:cNvPicPr>
          <p:nvPr>
            <p:ph idx="1"/>
          </p:nvPr>
        </p:nvPicPr>
        <p:blipFill>
          <a:blip r:embed="rId2" cstate="print"/>
          <a:srcRect/>
          <a:stretch>
            <a:fillRect/>
          </a:stretch>
        </p:blipFill>
        <p:spPr bwMode="auto">
          <a:xfrm>
            <a:off x="1835150" y="1808163"/>
            <a:ext cx="5902325" cy="5049837"/>
          </a:xfrm>
          <a:noFill/>
        </p:spPr>
      </p:pic>
      <p:sp>
        <p:nvSpPr>
          <p:cNvPr id="439299" name="WordArt 3"/>
          <p:cNvSpPr>
            <a:spLocks noChangeArrowheads="1" noChangeShapeType="1"/>
          </p:cNvSpPr>
          <p:nvPr/>
        </p:nvSpPr>
        <p:spPr bwMode="auto">
          <a:xfrm>
            <a:off x="2268538" y="260350"/>
            <a:ext cx="5184775" cy="720725"/>
          </a:xfrm>
          <a:prstGeom prst="rect">
            <a:avLst/>
          </a:prstGeom>
        </p:spPr>
        <p:txBody>
          <a:bodyPr wrap="none" fromWordArt="1">
            <a:prstTxWarp prst="textPlain">
              <a:avLst>
                <a:gd name="adj" fmla="val 50000"/>
              </a:avLst>
            </a:prstTxWarp>
          </a:bodyPr>
          <a:lstStyle/>
          <a:p>
            <a:pPr algn="ctr" rtl="1"/>
            <a:r>
              <a:rPr lang="he-IL" sz="3200" kern="10">
                <a:ln w="9525">
                  <a:noFill/>
                  <a:round/>
                  <a:headEnd/>
                  <a:tailEnd/>
                </a:ln>
                <a:solidFill>
                  <a:srgbClr val="FF9933"/>
                </a:solidFill>
                <a:effectLst>
                  <a:outerShdw dist="35921" dir="2700000" algn="ctr" rotWithShape="0">
                    <a:srgbClr val="C0C0C0">
                      <a:alpha val="80000"/>
                    </a:srgbClr>
                  </a:outerShdw>
                </a:effectLst>
                <a:latin typeface="Impact"/>
              </a:rPr>
              <a:t>בטיחות בהפעלת העגורן</a:t>
            </a:r>
            <a:endParaRPr lang="en-US" sz="3200" kern="10">
              <a:ln w="9525">
                <a:noFill/>
                <a:round/>
                <a:headEnd/>
                <a:tailEnd/>
              </a:ln>
              <a:solidFill>
                <a:srgbClr val="FF9933"/>
              </a:solidFill>
              <a:effectLst>
                <a:outerShdw dist="35921" dir="2700000" algn="ctr" rotWithShape="0">
                  <a:srgbClr val="C0C0C0">
                    <a:alpha val="80000"/>
                  </a:srgbClr>
                </a:outerShdw>
              </a:effectLst>
              <a:latin typeface="Impact"/>
            </a:endParaRPr>
          </a:p>
        </p:txBody>
      </p:sp>
      <p:sp>
        <p:nvSpPr>
          <p:cNvPr id="439300" name="WordArt 4"/>
          <p:cNvSpPr>
            <a:spLocks noChangeArrowheads="1" noChangeShapeType="1"/>
          </p:cNvSpPr>
          <p:nvPr/>
        </p:nvSpPr>
        <p:spPr bwMode="auto">
          <a:xfrm>
            <a:off x="2627313" y="1125538"/>
            <a:ext cx="4464050" cy="576262"/>
          </a:xfrm>
          <a:prstGeom prst="rect">
            <a:avLst/>
          </a:prstGeom>
        </p:spPr>
        <p:txBody>
          <a:bodyPr wrap="none" fromWordArt="1">
            <a:prstTxWarp prst="textPlain">
              <a:avLst>
                <a:gd name="adj" fmla="val 50000"/>
              </a:avLst>
            </a:prstTxWarp>
          </a:bodyPr>
          <a:lstStyle/>
          <a:p>
            <a:pPr algn="ctr" rtl="1"/>
            <a:r>
              <a:rPr lang="he-IL" sz="3200" kern="10">
                <a:ln w="9525">
                  <a:noFill/>
                  <a:round/>
                  <a:headEnd/>
                  <a:tailEnd/>
                </a:ln>
                <a:effectLst>
                  <a:outerShdw dist="35921" dir="2700000" algn="ctr" rotWithShape="0">
                    <a:srgbClr val="C0C0C0">
                      <a:alpha val="80000"/>
                    </a:srgbClr>
                  </a:outerShdw>
                </a:effectLst>
                <a:latin typeface="Cafe"/>
              </a:rPr>
              <a:t>טלטול מטענים</a:t>
            </a:r>
            <a:endParaRPr lang="en-US" sz="3200" kern="10">
              <a:ln w="9525">
                <a:noFill/>
                <a:round/>
                <a:headEnd/>
                <a:tailEnd/>
              </a:ln>
              <a:effectLst>
                <a:outerShdw dist="35921" dir="2700000" algn="ctr" rotWithShape="0">
                  <a:srgbClr val="C0C0C0">
                    <a:alpha val="80000"/>
                  </a:srgbClr>
                </a:outerShdw>
              </a:effectLst>
              <a:latin typeface="Cafe"/>
            </a:endParaRPr>
          </a:p>
        </p:txBody>
      </p:sp>
      <p:sp>
        <p:nvSpPr>
          <p:cNvPr id="439301" name="AutoShape 5">
            <a:hlinkClick r:id="rId3"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4" action="ppaction://hlinksldjump"/>
              </a:rPr>
              <a:t>תפריט </a:t>
            </a:r>
          </a:p>
          <a:p>
            <a:pPr algn="ctr"/>
            <a:r>
              <a:rPr lang="he-IL">
                <a:hlinkClick r:id="rId4"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439299"/>
                                        </p:tgtEl>
                                        <p:attrNameLst>
                                          <p:attrName>style.visibility</p:attrName>
                                        </p:attrNameLst>
                                      </p:cBhvr>
                                      <p:to>
                                        <p:strVal val="visible"/>
                                      </p:to>
                                    </p:set>
                                    <p:animEffect transition="in" filter="fade">
                                      <p:cBhvr>
                                        <p:cTn id="7" dur="100"/>
                                        <p:tgtEl>
                                          <p:spTgt spid="439299"/>
                                        </p:tgtEl>
                                      </p:cBhvr>
                                    </p:animEffect>
                                    <p:anim calcmode="lin" valueType="num">
                                      <p:cBhvr>
                                        <p:cTn id="8" dur="400" fill="hold"/>
                                        <p:tgtEl>
                                          <p:spTgt spid="439299"/>
                                        </p:tgtEl>
                                        <p:attrNameLst>
                                          <p:attrName>ppt_x</p:attrName>
                                        </p:attrNameLst>
                                      </p:cBhvr>
                                      <p:tavLst>
                                        <p:tav tm="0">
                                          <p:val>
                                            <p:strVal val="#ppt_x"/>
                                          </p:val>
                                        </p:tav>
                                        <p:tav tm="100000">
                                          <p:val>
                                            <p:strVal val="#ppt_x"/>
                                          </p:val>
                                        </p:tav>
                                      </p:tavLst>
                                    </p:anim>
                                    <p:anim calcmode="lin" valueType="num">
                                      <p:cBhvr>
                                        <p:cTn id="9" dur="400" fill="hold"/>
                                        <p:tgtEl>
                                          <p:spTgt spid="43929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3929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3929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nodeType="afterEffect">
                                  <p:stCondLst>
                                    <p:cond delay="0"/>
                                  </p:stCondLst>
                                  <p:childTnLst>
                                    <p:set>
                                      <p:cBhvr>
                                        <p:cTn id="14" dur="1" fill="hold">
                                          <p:stCondLst>
                                            <p:cond delay="0"/>
                                          </p:stCondLst>
                                        </p:cTn>
                                        <p:tgtEl>
                                          <p:spTgt spid="439300"/>
                                        </p:tgtEl>
                                        <p:attrNameLst>
                                          <p:attrName>style.visibility</p:attrName>
                                        </p:attrNameLst>
                                      </p:cBhvr>
                                      <p:to>
                                        <p:strVal val="visible"/>
                                      </p:to>
                                    </p:set>
                                    <p:animEffect transition="in" filter="fade">
                                      <p:cBhvr>
                                        <p:cTn id="15" dur="100"/>
                                        <p:tgtEl>
                                          <p:spTgt spid="439300"/>
                                        </p:tgtEl>
                                      </p:cBhvr>
                                    </p:animEffect>
                                    <p:anim calcmode="lin" valueType="num">
                                      <p:cBhvr>
                                        <p:cTn id="16" dur="400" fill="hold"/>
                                        <p:tgtEl>
                                          <p:spTgt spid="439300"/>
                                        </p:tgtEl>
                                        <p:attrNameLst>
                                          <p:attrName>ppt_x</p:attrName>
                                        </p:attrNameLst>
                                      </p:cBhvr>
                                      <p:tavLst>
                                        <p:tav tm="0">
                                          <p:val>
                                            <p:strVal val="#ppt_x"/>
                                          </p:val>
                                        </p:tav>
                                        <p:tav tm="100000">
                                          <p:val>
                                            <p:strVal val="#ppt_x"/>
                                          </p:val>
                                        </p:tav>
                                      </p:tavLst>
                                    </p:anim>
                                    <p:anim calcmode="lin" valueType="num">
                                      <p:cBhvr>
                                        <p:cTn id="17" dur="400" fill="hold"/>
                                        <p:tgtEl>
                                          <p:spTgt spid="439300"/>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43930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43930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439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p:cNvPicPr>
            <a:picLocks noChangeAspect="1" noChangeArrowheads="1"/>
          </p:cNvPicPr>
          <p:nvPr/>
        </p:nvPicPr>
        <p:blipFill>
          <a:blip r:embed="rId2" cstate="print"/>
          <a:srcRect/>
          <a:stretch>
            <a:fillRect/>
          </a:stretch>
        </p:blipFill>
        <p:spPr bwMode="auto">
          <a:xfrm>
            <a:off x="395288" y="2349500"/>
            <a:ext cx="3600450" cy="3592513"/>
          </a:xfrm>
          <a:prstGeom prst="rect">
            <a:avLst/>
          </a:prstGeom>
          <a:noFill/>
          <a:ln w="9525" algn="ctr">
            <a:noFill/>
            <a:miter lim="800000"/>
            <a:headEnd/>
            <a:tailEnd/>
          </a:ln>
          <a:effectLst/>
        </p:spPr>
      </p:pic>
      <p:sp>
        <p:nvSpPr>
          <p:cNvPr id="441347" name="Text Box 3"/>
          <p:cNvSpPr txBox="1">
            <a:spLocks noChangeArrowheads="1"/>
          </p:cNvSpPr>
          <p:nvPr/>
        </p:nvSpPr>
        <p:spPr bwMode="auto">
          <a:xfrm>
            <a:off x="684213" y="908050"/>
            <a:ext cx="7781925" cy="823913"/>
          </a:xfrm>
          <a:prstGeom prst="rect">
            <a:avLst/>
          </a:prstGeom>
          <a:noFill/>
          <a:ln w="9525" algn="ctr">
            <a:noFill/>
            <a:miter lim="800000"/>
            <a:headEnd/>
            <a:tailEnd/>
          </a:ln>
          <a:effectLst/>
        </p:spPr>
        <p:txBody>
          <a:bodyPr wrap="none">
            <a:spAutoFit/>
          </a:bodyPr>
          <a:lstStyle/>
          <a:p>
            <a:pPr algn="ctr" rtl="1" eaLnBrk="1" hangingPunct="1"/>
            <a:r>
              <a:rPr lang="he-IL" sz="4800" b="1">
                <a:solidFill>
                  <a:schemeClr val="accent2"/>
                </a:solidFill>
                <a:effectLst>
                  <a:outerShdw blurRad="38100" dist="38100" dir="2700000" algn="tl">
                    <a:srgbClr val="000000"/>
                  </a:outerShdw>
                </a:effectLst>
                <a:latin typeface="Tahoma" pitchFamily="34" charset="0"/>
                <a:cs typeface="Tahoma" pitchFamily="34" charset="0"/>
              </a:rPr>
              <a:t>קשירת מטענים </a:t>
            </a:r>
            <a:r>
              <a:rPr lang="he-IL" sz="2800" b="1">
                <a:solidFill>
                  <a:schemeClr val="accent2"/>
                </a:solidFill>
                <a:effectLst>
                  <a:outerShdw blurRad="38100" dist="38100" dir="2700000" algn="tl">
                    <a:srgbClr val="000000"/>
                  </a:outerShdw>
                </a:effectLst>
                <a:latin typeface="Tahoma" pitchFamily="34" charset="0"/>
                <a:cs typeface="Tahoma" pitchFamily="34" charset="0"/>
              </a:rPr>
              <a:t>(כבל לא מאונך)</a:t>
            </a:r>
            <a:endParaRPr lang="en-US" sz="200" b="1">
              <a:solidFill>
                <a:schemeClr val="accent2"/>
              </a:solidFill>
              <a:effectLst>
                <a:outerShdw blurRad="38100" dist="38100" dir="2700000" algn="tl">
                  <a:srgbClr val="000000"/>
                </a:outerShdw>
              </a:effectLst>
              <a:latin typeface="Tahoma" pitchFamily="34" charset="0"/>
              <a:cs typeface="Tahoma" pitchFamily="34" charset="0"/>
            </a:endParaRPr>
          </a:p>
        </p:txBody>
      </p:sp>
      <p:sp>
        <p:nvSpPr>
          <p:cNvPr id="441348" name="Text Box 4"/>
          <p:cNvSpPr txBox="1">
            <a:spLocks noChangeArrowheads="1"/>
          </p:cNvSpPr>
          <p:nvPr/>
        </p:nvSpPr>
        <p:spPr bwMode="auto">
          <a:xfrm>
            <a:off x="4787900" y="2636838"/>
            <a:ext cx="3859213" cy="3140075"/>
          </a:xfrm>
          <a:prstGeom prst="rect">
            <a:avLst/>
          </a:prstGeom>
          <a:noFill/>
          <a:ln w="9525" algn="ctr">
            <a:noFill/>
            <a:miter lim="800000"/>
            <a:headEnd/>
            <a:tailEnd/>
          </a:ln>
          <a:effectLst/>
        </p:spPr>
        <p:txBody>
          <a:bodyPr>
            <a:spAutoFit/>
          </a:bodyPr>
          <a:lstStyle/>
          <a:p>
            <a:pPr algn="r" rtl="1" eaLnBrk="1" hangingPunct="1"/>
            <a:r>
              <a:rPr lang="he-IL" sz="2000" b="1">
                <a:latin typeface="Tahoma" pitchFamily="34" charset="0"/>
                <a:cs typeface="Tahoma" pitchFamily="34" charset="0"/>
              </a:rPr>
              <a:t>אין להתחיל הנפה </a:t>
            </a:r>
            <a:r>
              <a:rPr lang="he-IL" sz="2000" b="1">
                <a:solidFill>
                  <a:srgbClr val="FF0000"/>
                </a:solidFill>
                <a:latin typeface="Tahoma" pitchFamily="34" charset="0"/>
                <a:cs typeface="Tahoma" pitchFamily="34" charset="0"/>
              </a:rPr>
              <a:t>כשהכבל איננו מאונך</a:t>
            </a:r>
          </a:p>
          <a:p>
            <a:pPr algn="r" rtl="1" eaLnBrk="1" hangingPunct="1"/>
            <a:endParaRPr lang="he-IL" sz="2000" b="1">
              <a:solidFill>
                <a:srgbClr val="FF0000"/>
              </a:solidFill>
              <a:latin typeface="Tahoma" pitchFamily="34" charset="0"/>
              <a:cs typeface="Tahoma" pitchFamily="34" charset="0"/>
            </a:endParaRPr>
          </a:p>
          <a:p>
            <a:pPr algn="r" rtl="1" eaLnBrk="1" hangingPunct="1"/>
            <a:r>
              <a:rPr lang="he-IL" sz="2000" b="1">
                <a:latin typeface="Tahoma" pitchFamily="34" charset="0"/>
                <a:cs typeface="Tahoma" pitchFamily="34" charset="0"/>
              </a:rPr>
              <a:t>הסיבה </a:t>
            </a:r>
            <a:r>
              <a:rPr lang="he-IL" sz="2000" b="1">
                <a:solidFill>
                  <a:srgbClr val="FF0000"/>
                </a:solidFill>
                <a:latin typeface="Tahoma" pitchFamily="34" charset="0"/>
                <a:cs typeface="Tahoma" pitchFamily="34" charset="0"/>
              </a:rPr>
              <a:t>קשורה</a:t>
            </a:r>
            <a:r>
              <a:rPr lang="he-IL" sz="2000" b="1">
                <a:latin typeface="Tahoma" pitchFamily="34" charset="0"/>
                <a:cs typeface="Tahoma" pitchFamily="34" charset="0"/>
              </a:rPr>
              <a:t> </a:t>
            </a:r>
            <a:r>
              <a:rPr lang="he-IL" sz="2000" b="1">
                <a:solidFill>
                  <a:srgbClr val="FF0000"/>
                </a:solidFill>
                <a:latin typeface="Tahoma" pitchFamily="34" charset="0"/>
                <a:cs typeface="Tahoma" pitchFamily="34" charset="0"/>
              </a:rPr>
              <a:t>לטלטול  מסוכן של המטען</a:t>
            </a:r>
            <a:r>
              <a:rPr lang="he-IL" sz="2000" b="1">
                <a:latin typeface="Tahoma" pitchFamily="34" charset="0"/>
                <a:cs typeface="Tahoma" pitchFamily="34" charset="0"/>
              </a:rPr>
              <a:t> ברגע שיאבד את המגע עם המשטח (שיהיה באוויר) והן לחישובי חוזק</a:t>
            </a:r>
          </a:p>
          <a:p>
            <a:pPr algn="r" rtl="1" eaLnBrk="1" hangingPunct="1"/>
            <a:endParaRPr lang="he-IL" sz="2000" b="1">
              <a:latin typeface="Tahoma" pitchFamily="34" charset="0"/>
              <a:cs typeface="Tahoma" pitchFamily="34" charset="0"/>
            </a:endParaRPr>
          </a:p>
          <a:p>
            <a:pPr algn="r" rtl="1" eaLnBrk="1" hangingPunct="1"/>
            <a:endParaRPr lang="en-US" sz="2000" b="1">
              <a:latin typeface="Tahoma" pitchFamily="34" charset="0"/>
              <a:cs typeface="Tahoma"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4" name="Picture 2" descr="זרוע העגורן  1"/>
          <p:cNvPicPr>
            <a:picLocks noChangeAspect="1" noChangeArrowheads="1"/>
          </p:cNvPicPr>
          <p:nvPr/>
        </p:nvPicPr>
        <p:blipFill>
          <a:blip r:embed="rId2" cstate="print"/>
          <a:srcRect/>
          <a:stretch>
            <a:fillRect/>
          </a:stretch>
        </p:blipFill>
        <p:spPr bwMode="auto">
          <a:xfrm>
            <a:off x="1835150" y="404813"/>
            <a:ext cx="4465638" cy="6048375"/>
          </a:xfrm>
          <a:prstGeom prst="rect">
            <a:avLst/>
          </a:prstGeom>
          <a:noFill/>
        </p:spPr>
      </p:pic>
      <p:sp>
        <p:nvSpPr>
          <p:cNvPr id="468996" name="AutoShape 4">
            <a:hlinkClick r:id="" action="ppaction://hlinkshowjump?jump=nextslide"/>
          </p:cNvPr>
          <p:cNvSpPr>
            <a:spLocks noChangeArrowheads="1"/>
          </p:cNvSpPr>
          <p:nvPr/>
        </p:nvSpPr>
        <p:spPr bwMode="auto">
          <a:xfrm>
            <a:off x="8316913" y="6165850"/>
            <a:ext cx="719137"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468997" name="AutoShape 5">
            <a:hlinkClick r:id="" action="ppaction://hlinkshowjump?jump=previousslide"/>
          </p:cNvPr>
          <p:cNvSpPr>
            <a:spLocks noChangeArrowheads="1"/>
          </p:cNvSpPr>
          <p:nvPr/>
        </p:nvSpPr>
        <p:spPr bwMode="auto">
          <a:xfrm>
            <a:off x="7092950" y="6165850"/>
            <a:ext cx="792163"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68998" name="AutoShape 6">
            <a:hlinkClick r:id="rId3" action="ppaction://hlinksldjump"/>
          </p:cNvPr>
          <p:cNvSpPr>
            <a:spLocks noChangeArrowheads="1"/>
          </p:cNvSpPr>
          <p:nvPr/>
        </p:nvSpPr>
        <p:spPr bwMode="auto">
          <a:xfrm>
            <a:off x="7742238" y="5688013"/>
            <a:ext cx="719137"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pic>
        <p:nvPicPr>
          <p:cNvPr id="469000" name="Picture 8" descr="ANd9GcSqiOf4dxSaWzTP6DUHfa0DtagJRo50fI0TgrhMUYg3cH2emKGhwRerRdo">
            <a:hlinkClick r:id="rId4"/>
          </p:cNvPr>
          <p:cNvPicPr>
            <a:picLocks noChangeAspect="1" noChangeArrowheads="1"/>
          </p:cNvPicPr>
          <p:nvPr/>
        </p:nvPicPr>
        <p:blipFill>
          <a:blip r:embed="rId5" cstate="print"/>
          <a:srcRect/>
          <a:stretch>
            <a:fillRect/>
          </a:stretch>
        </p:blipFill>
        <p:spPr bwMode="auto">
          <a:xfrm>
            <a:off x="7092950" y="908050"/>
            <a:ext cx="990600" cy="990600"/>
          </a:xfrm>
          <a:prstGeom prst="rect">
            <a:avLst/>
          </a:prstGeom>
          <a:noFill/>
        </p:spPr>
      </p:pic>
      <p:sp>
        <p:nvSpPr>
          <p:cNvPr id="469001" name="WordArt 9"/>
          <p:cNvSpPr>
            <a:spLocks noChangeArrowheads="1" noChangeShapeType="1" noTextEdit="1"/>
          </p:cNvSpPr>
          <p:nvPr/>
        </p:nvSpPr>
        <p:spPr bwMode="auto">
          <a:xfrm>
            <a:off x="6627813" y="2706688"/>
            <a:ext cx="2228850" cy="1293812"/>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אסור</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לגרור</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68994"/>
                                        </p:tgtEl>
                                        <p:attrNameLst>
                                          <p:attrName>style.visibility</p:attrName>
                                        </p:attrNameLst>
                                      </p:cBhvr>
                                      <p:to>
                                        <p:strVal val="visible"/>
                                      </p:to>
                                    </p:set>
                                    <p:anim calcmode="lin" valueType="num">
                                      <p:cBhvr>
                                        <p:cTn id="7" dur="1000" fill="hold"/>
                                        <p:tgtEl>
                                          <p:spTgt spid="468994"/>
                                        </p:tgtEl>
                                        <p:attrNameLst>
                                          <p:attrName>ppt_w</p:attrName>
                                        </p:attrNameLst>
                                      </p:cBhvr>
                                      <p:tavLst>
                                        <p:tav tm="0">
                                          <p:val>
                                            <p:fltVal val="0"/>
                                          </p:val>
                                        </p:tav>
                                        <p:tav tm="100000">
                                          <p:val>
                                            <p:strVal val="#ppt_w"/>
                                          </p:val>
                                        </p:tav>
                                      </p:tavLst>
                                    </p:anim>
                                    <p:anim calcmode="lin" valueType="num">
                                      <p:cBhvr>
                                        <p:cTn id="8" dur="1000" fill="hold"/>
                                        <p:tgtEl>
                                          <p:spTgt spid="468994"/>
                                        </p:tgtEl>
                                        <p:attrNameLst>
                                          <p:attrName>ppt_h</p:attrName>
                                        </p:attrNameLst>
                                      </p:cBhvr>
                                      <p:tavLst>
                                        <p:tav tm="0">
                                          <p:val>
                                            <p:fltVal val="0"/>
                                          </p:val>
                                        </p:tav>
                                        <p:tav tm="100000">
                                          <p:val>
                                            <p:strVal val="#ppt_h"/>
                                          </p:val>
                                        </p:tav>
                                      </p:tavLst>
                                    </p:anim>
                                    <p:anim calcmode="lin" valueType="num">
                                      <p:cBhvr>
                                        <p:cTn id="9" dur="1000" fill="hold"/>
                                        <p:tgtEl>
                                          <p:spTgt spid="4689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68994"/>
                                        </p:tgtEl>
                                        <p:attrNameLst>
                                          <p:attrName>ppt_y</p:attrName>
                                        </p:attrNameLst>
                                      </p:cBhvr>
                                      <p:tavLst>
                                        <p:tav tm="0" fmla="#ppt_y+(sin(-2*pi*(1-$))*-#ppt_x+cos(-2*pi*(1-$))*(1-#ppt_y))*(1-$)">
                                          <p:val>
                                            <p:fltVal val="0"/>
                                          </p:val>
                                        </p:tav>
                                        <p:tav tm="100000">
                                          <p:val>
                                            <p:fltVal val="1"/>
                                          </p:val>
                                        </p:tav>
                                      </p:tavLst>
                                    </p:anim>
                                  </p:childTnLst>
                                </p:cTn>
                              </p:par>
                              <p:par>
                                <p:cTn id="11" presetID="1" presetClass="entr" presetSubtype="0" fill="hold" grpId="0" nodeType="withEffect">
                                  <p:stCondLst>
                                    <p:cond delay="0"/>
                                  </p:stCondLst>
                                  <p:childTnLst>
                                    <p:set>
                                      <p:cBhvr>
                                        <p:cTn id="12" dur="1" fill="hold">
                                          <p:stCondLst>
                                            <p:cond delay="0"/>
                                          </p:stCondLst>
                                        </p:cTn>
                                        <p:tgtEl>
                                          <p:spTgt spid="4689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899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8998"/>
                                        </p:tgtEl>
                                        <p:attrNameLst>
                                          <p:attrName>style.visibility</p:attrName>
                                        </p:attrNameLst>
                                      </p:cBhvr>
                                      <p:to>
                                        <p:strVal val="visible"/>
                                      </p:to>
                                    </p:set>
                                  </p:childTnLst>
                                </p:cTn>
                              </p:par>
                            </p:childTnLst>
                          </p:cTn>
                        </p:par>
                        <p:par>
                          <p:cTn id="17" fill="hold">
                            <p:stCondLst>
                              <p:cond delay="1000"/>
                            </p:stCondLst>
                            <p:childTnLst>
                              <p:par>
                                <p:cTn id="18" presetID="54" presetClass="entr" presetSubtype="0" accel="100000" fill="hold" grpId="0" nodeType="afterEffect">
                                  <p:stCondLst>
                                    <p:cond delay="0"/>
                                  </p:stCondLst>
                                  <p:childTnLst>
                                    <p:set>
                                      <p:cBhvr>
                                        <p:cTn id="19" dur="1" fill="hold">
                                          <p:stCondLst>
                                            <p:cond delay="0"/>
                                          </p:stCondLst>
                                        </p:cTn>
                                        <p:tgtEl>
                                          <p:spTgt spid="469001"/>
                                        </p:tgtEl>
                                        <p:attrNameLst>
                                          <p:attrName>style.visibility</p:attrName>
                                        </p:attrNameLst>
                                      </p:cBhvr>
                                      <p:to>
                                        <p:strVal val="visible"/>
                                      </p:to>
                                    </p:set>
                                    <p:anim calcmode="lin" valueType="num">
                                      <p:cBhvr>
                                        <p:cTn id="20" dur="500" fill="hold"/>
                                        <p:tgtEl>
                                          <p:spTgt spid="469001"/>
                                        </p:tgtEl>
                                        <p:attrNameLst>
                                          <p:attrName>ppt_w</p:attrName>
                                        </p:attrNameLst>
                                      </p:cBhvr>
                                      <p:tavLst>
                                        <p:tav tm="0">
                                          <p:val>
                                            <p:strVal val="#ppt_w*0.05"/>
                                          </p:val>
                                        </p:tav>
                                        <p:tav tm="100000">
                                          <p:val>
                                            <p:strVal val="#ppt_w"/>
                                          </p:val>
                                        </p:tav>
                                      </p:tavLst>
                                    </p:anim>
                                    <p:anim calcmode="lin" valueType="num">
                                      <p:cBhvr>
                                        <p:cTn id="21" dur="500" fill="hold"/>
                                        <p:tgtEl>
                                          <p:spTgt spid="469001"/>
                                        </p:tgtEl>
                                        <p:attrNameLst>
                                          <p:attrName>ppt_h</p:attrName>
                                        </p:attrNameLst>
                                      </p:cBhvr>
                                      <p:tavLst>
                                        <p:tav tm="0">
                                          <p:val>
                                            <p:strVal val="#ppt_h"/>
                                          </p:val>
                                        </p:tav>
                                        <p:tav tm="100000">
                                          <p:val>
                                            <p:strVal val="#ppt_h"/>
                                          </p:val>
                                        </p:tav>
                                      </p:tavLst>
                                    </p:anim>
                                    <p:anim calcmode="lin" valueType="num">
                                      <p:cBhvr>
                                        <p:cTn id="22" dur="500" fill="hold"/>
                                        <p:tgtEl>
                                          <p:spTgt spid="469001"/>
                                        </p:tgtEl>
                                        <p:attrNameLst>
                                          <p:attrName>ppt_x</p:attrName>
                                        </p:attrNameLst>
                                      </p:cBhvr>
                                      <p:tavLst>
                                        <p:tav tm="0">
                                          <p:val>
                                            <p:strVal val="#ppt_x-.2"/>
                                          </p:val>
                                        </p:tav>
                                        <p:tav tm="100000">
                                          <p:val>
                                            <p:strVal val="#ppt_x"/>
                                          </p:val>
                                        </p:tav>
                                      </p:tavLst>
                                    </p:anim>
                                    <p:anim calcmode="lin" valueType="num">
                                      <p:cBhvr>
                                        <p:cTn id="23" dur="500" fill="hold"/>
                                        <p:tgtEl>
                                          <p:spTgt spid="469001"/>
                                        </p:tgtEl>
                                        <p:attrNameLst>
                                          <p:attrName>ppt_y</p:attrName>
                                        </p:attrNameLst>
                                      </p:cBhvr>
                                      <p:tavLst>
                                        <p:tav tm="0">
                                          <p:val>
                                            <p:strVal val="#ppt_y"/>
                                          </p:val>
                                        </p:tav>
                                        <p:tav tm="100000">
                                          <p:val>
                                            <p:strVal val="#ppt_y"/>
                                          </p:val>
                                        </p:tav>
                                      </p:tavLst>
                                    </p:anim>
                                    <p:animEffect transition="in" filter="fade">
                                      <p:cBhvr>
                                        <p:cTn id="24" dur="500"/>
                                        <p:tgtEl>
                                          <p:spTgt spid="469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animBg="1"/>
      <p:bldP spid="468997" grpId="0" animBg="1"/>
      <p:bldP spid="46900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Text Box 2"/>
          <p:cNvSpPr txBox="1">
            <a:spLocks noChangeArrowheads="1"/>
          </p:cNvSpPr>
          <p:nvPr/>
        </p:nvSpPr>
        <p:spPr bwMode="auto">
          <a:xfrm>
            <a:off x="5148263" y="2636838"/>
            <a:ext cx="3209925" cy="2530475"/>
          </a:xfrm>
          <a:prstGeom prst="rect">
            <a:avLst/>
          </a:prstGeom>
          <a:noFill/>
          <a:ln w="9525" algn="ctr">
            <a:noFill/>
            <a:miter lim="800000"/>
            <a:headEnd/>
            <a:tailEnd/>
          </a:ln>
          <a:effectLst/>
        </p:spPr>
        <p:txBody>
          <a:bodyPr>
            <a:spAutoFit/>
          </a:bodyPr>
          <a:lstStyle/>
          <a:p>
            <a:pPr algn="r" rtl="1" eaLnBrk="1" hangingPunct="1"/>
            <a:r>
              <a:rPr lang="he-IL" sz="2000" b="1">
                <a:latin typeface="Tahoma" pitchFamily="34" charset="0"/>
                <a:cs typeface="Tahoma" pitchFamily="34" charset="0"/>
              </a:rPr>
              <a:t>התקרבות למטען בזמן הורדתו – אסורה</a:t>
            </a:r>
          </a:p>
          <a:p>
            <a:pPr algn="r" rtl="1" eaLnBrk="1" hangingPunct="1"/>
            <a:endParaRPr lang="he-IL" sz="2000" b="1">
              <a:latin typeface="Tahoma" pitchFamily="34" charset="0"/>
              <a:cs typeface="Tahoma" pitchFamily="34" charset="0"/>
            </a:endParaRPr>
          </a:p>
          <a:p>
            <a:pPr algn="r" rtl="1" eaLnBrk="1" hangingPunct="1"/>
            <a:r>
              <a:rPr lang="he-IL" sz="2000" b="1">
                <a:latin typeface="Tahoma" pitchFamily="34" charset="0"/>
                <a:cs typeface="Tahoma" pitchFamily="34" charset="0"/>
              </a:rPr>
              <a:t>ניתן להתקרב למטען רק מהצד, כשהמטען "רגוע" ונמוך מ 100 ס"מ </a:t>
            </a:r>
            <a:endParaRPr lang="he-IL" sz="2000" b="1">
              <a:solidFill>
                <a:srgbClr val="FF0000"/>
              </a:solidFill>
              <a:latin typeface="Tahoma" pitchFamily="34" charset="0"/>
              <a:cs typeface="Tahoma" pitchFamily="34" charset="0"/>
            </a:endParaRPr>
          </a:p>
          <a:p>
            <a:pPr algn="r" rtl="1" eaLnBrk="1" hangingPunct="1"/>
            <a:endParaRPr lang="he-IL" sz="2000" b="1">
              <a:solidFill>
                <a:srgbClr val="FF0000"/>
              </a:solidFill>
              <a:latin typeface="Tahoma" pitchFamily="34" charset="0"/>
              <a:cs typeface="Tahoma" pitchFamily="34" charset="0"/>
            </a:endParaRPr>
          </a:p>
          <a:p>
            <a:pPr algn="r" rtl="1" eaLnBrk="1" hangingPunct="1"/>
            <a:endParaRPr lang="en-US" sz="2000" b="1">
              <a:latin typeface="Tahoma" pitchFamily="34" charset="0"/>
              <a:cs typeface="Tahoma" pitchFamily="34" charset="0"/>
            </a:endParaRPr>
          </a:p>
        </p:txBody>
      </p:sp>
      <p:pic>
        <p:nvPicPr>
          <p:cNvPr id="442371" name="Picture 3"/>
          <p:cNvPicPr>
            <a:picLocks noChangeAspect="1" noChangeArrowheads="1"/>
          </p:cNvPicPr>
          <p:nvPr/>
        </p:nvPicPr>
        <p:blipFill>
          <a:blip r:embed="rId2" cstate="print"/>
          <a:srcRect/>
          <a:stretch>
            <a:fillRect/>
          </a:stretch>
        </p:blipFill>
        <p:spPr bwMode="auto">
          <a:xfrm>
            <a:off x="1331913" y="1844675"/>
            <a:ext cx="2806700" cy="4824413"/>
          </a:xfrm>
          <a:prstGeom prst="rect">
            <a:avLst/>
          </a:prstGeom>
          <a:noFill/>
          <a:ln w="9525" algn="ctr">
            <a:noFill/>
            <a:miter lim="800000"/>
            <a:headEnd/>
            <a:tailEnd/>
          </a:ln>
          <a:effectLst/>
        </p:spPr>
      </p:pic>
      <p:sp>
        <p:nvSpPr>
          <p:cNvPr id="442372" name="Text Box 4"/>
          <p:cNvSpPr txBox="1">
            <a:spLocks noChangeArrowheads="1"/>
          </p:cNvSpPr>
          <p:nvPr/>
        </p:nvSpPr>
        <p:spPr bwMode="auto">
          <a:xfrm>
            <a:off x="735013" y="620713"/>
            <a:ext cx="8408987" cy="823912"/>
          </a:xfrm>
          <a:prstGeom prst="rect">
            <a:avLst/>
          </a:prstGeom>
          <a:noFill/>
          <a:ln w="9525" algn="ctr">
            <a:noFill/>
            <a:miter lim="800000"/>
            <a:headEnd/>
            <a:tailEnd/>
          </a:ln>
          <a:effectLst/>
        </p:spPr>
        <p:txBody>
          <a:bodyPr wrap="none">
            <a:spAutoFit/>
          </a:bodyPr>
          <a:lstStyle/>
          <a:p>
            <a:pPr algn="ctr" rtl="1" eaLnBrk="1" hangingPunct="1"/>
            <a:r>
              <a:rPr lang="he-IL" sz="4800" b="1">
                <a:solidFill>
                  <a:schemeClr val="accent2"/>
                </a:solidFill>
                <a:effectLst>
                  <a:outerShdw blurRad="38100" dist="38100" dir="2700000" algn="tl">
                    <a:srgbClr val="000000"/>
                  </a:outerShdw>
                </a:effectLst>
                <a:latin typeface="Tahoma" pitchFamily="34" charset="0"/>
                <a:cs typeface="Tahoma" pitchFamily="34" charset="0"/>
              </a:rPr>
              <a:t>הורדת המטען </a:t>
            </a:r>
            <a:r>
              <a:rPr lang="he-IL" sz="3200" b="1">
                <a:solidFill>
                  <a:schemeClr val="accent2"/>
                </a:solidFill>
                <a:effectLst>
                  <a:outerShdw blurRad="38100" dist="38100" dir="2700000" algn="tl">
                    <a:srgbClr val="000000"/>
                  </a:outerShdw>
                </a:effectLst>
                <a:latin typeface="Tahoma" pitchFamily="34" charset="0"/>
                <a:cs typeface="Tahoma" pitchFamily="34" charset="0"/>
              </a:rPr>
              <a:t>(התקרבות למטען)</a:t>
            </a:r>
            <a:endParaRPr lang="en-US" b="1">
              <a:solidFill>
                <a:schemeClr val="accent2"/>
              </a:solidFill>
              <a:effectLst>
                <a:outerShdw blurRad="38100" dist="38100" dir="2700000" algn="tl">
                  <a:srgbClr val="000000"/>
                </a:outerShdw>
              </a:effectLst>
              <a:latin typeface="Tahoma" pitchFamily="34" charset="0"/>
              <a:cs typeface="Tahoma"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Text Box 2"/>
          <p:cNvSpPr txBox="1">
            <a:spLocks noChangeArrowheads="1"/>
          </p:cNvSpPr>
          <p:nvPr/>
        </p:nvSpPr>
        <p:spPr bwMode="auto">
          <a:xfrm>
            <a:off x="1116013" y="981075"/>
            <a:ext cx="7640637" cy="823913"/>
          </a:xfrm>
          <a:prstGeom prst="rect">
            <a:avLst/>
          </a:prstGeom>
          <a:noFill/>
          <a:ln w="9525" algn="ctr">
            <a:noFill/>
            <a:miter lim="800000"/>
            <a:headEnd/>
            <a:tailEnd/>
          </a:ln>
          <a:effectLst/>
        </p:spPr>
        <p:txBody>
          <a:bodyPr wrap="none">
            <a:spAutoFit/>
          </a:bodyPr>
          <a:lstStyle/>
          <a:p>
            <a:pPr algn="ctr" rtl="1" eaLnBrk="1" hangingPunct="1"/>
            <a:r>
              <a:rPr lang="he-IL" sz="4800" b="1">
                <a:solidFill>
                  <a:schemeClr val="accent2"/>
                </a:solidFill>
                <a:effectLst>
                  <a:outerShdw blurRad="38100" dist="38100" dir="2700000" algn="tl">
                    <a:srgbClr val="000000"/>
                  </a:outerShdw>
                </a:effectLst>
                <a:latin typeface="Tahoma" pitchFamily="34" charset="0"/>
                <a:cs typeface="Tahoma" pitchFamily="34" charset="0"/>
              </a:rPr>
              <a:t>קשירת מטענים </a:t>
            </a:r>
            <a:r>
              <a:rPr lang="he-IL" sz="3200" b="1">
                <a:solidFill>
                  <a:schemeClr val="accent2"/>
                </a:solidFill>
                <a:effectLst>
                  <a:outerShdw blurRad="38100" dist="38100" dir="2700000" algn="tl">
                    <a:srgbClr val="000000"/>
                  </a:outerShdw>
                </a:effectLst>
                <a:latin typeface="Tahoma" pitchFamily="34" charset="0"/>
                <a:cs typeface="Tahoma" pitchFamily="34" charset="0"/>
              </a:rPr>
              <a:t>(מוטות ברזל)</a:t>
            </a:r>
            <a:endParaRPr lang="en-US" sz="300" b="1">
              <a:solidFill>
                <a:schemeClr val="accent2"/>
              </a:solidFill>
              <a:effectLst>
                <a:outerShdw blurRad="38100" dist="38100" dir="2700000" algn="tl">
                  <a:srgbClr val="000000"/>
                </a:outerShdw>
              </a:effectLst>
              <a:latin typeface="Tahoma" pitchFamily="34" charset="0"/>
              <a:cs typeface="Tahoma" pitchFamily="34" charset="0"/>
            </a:endParaRPr>
          </a:p>
        </p:txBody>
      </p:sp>
      <p:sp>
        <p:nvSpPr>
          <p:cNvPr id="444419" name="Text Box 3"/>
          <p:cNvSpPr txBox="1">
            <a:spLocks noChangeArrowheads="1"/>
          </p:cNvSpPr>
          <p:nvPr/>
        </p:nvSpPr>
        <p:spPr bwMode="auto">
          <a:xfrm>
            <a:off x="4859338" y="2060575"/>
            <a:ext cx="3859212" cy="2835275"/>
          </a:xfrm>
          <a:prstGeom prst="rect">
            <a:avLst/>
          </a:prstGeom>
          <a:noFill/>
          <a:ln w="9525" algn="ctr">
            <a:noFill/>
            <a:miter lim="800000"/>
            <a:headEnd/>
            <a:tailEnd/>
          </a:ln>
          <a:effectLst/>
        </p:spPr>
        <p:txBody>
          <a:bodyPr>
            <a:spAutoFit/>
          </a:bodyPr>
          <a:lstStyle/>
          <a:p>
            <a:pPr algn="r" rtl="1" eaLnBrk="1" hangingPunct="1"/>
            <a:r>
              <a:rPr lang="he-IL" sz="2000" b="1">
                <a:solidFill>
                  <a:srgbClr val="FF0000"/>
                </a:solidFill>
                <a:latin typeface="Tahoma" pitchFamily="34" charset="0"/>
                <a:cs typeface="Tahoma" pitchFamily="34" charset="0"/>
              </a:rPr>
              <a:t>קשירה לא נכונה</a:t>
            </a:r>
            <a:r>
              <a:rPr lang="he-IL" sz="2000" b="1">
                <a:latin typeface="Tahoma" pitchFamily="34" charset="0"/>
                <a:cs typeface="Tahoma" pitchFamily="34" charset="0"/>
              </a:rPr>
              <a:t> של מטענים עלולה לגרום לתאונות קשות מאוד</a:t>
            </a:r>
          </a:p>
          <a:p>
            <a:pPr algn="r" rtl="1" eaLnBrk="1" hangingPunct="1"/>
            <a:endParaRPr lang="he-IL" sz="2000" b="1">
              <a:latin typeface="Tahoma" pitchFamily="34" charset="0"/>
              <a:cs typeface="Tahoma" pitchFamily="34" charset="0"/>
            </a:endParaRPr>
          </a:p>
          <a:p>
            <a:pPr algn="r" rtl="1" eaLnBrk="1" hangingPunct="1"/>
            <a:r>
              <a:rPr lang="he-IL" sz="2000" b="1">
                <a:latin typeface="Tahoma" pitchFamily="34" charset="0"/>
                <a:cs typeface="Tahoma" pitchFamily="34" charset="0"/>
              </a:rPr>
              <a:t>התאונות עלולות להיגרם הן בשל </a:t>
            </a:r>
            <a:r>
              <a:rPr lang="he-IL" sz="2000" b="1">
                <a:solidFill>
                  <a:srgbClr val="FF0000"/>
                </a:solidFill>
                <a:latin typeface="Tahoma" pitchFamily="34" charset="0"/>
                <a:cs typeface="Tahoma" pitchFamily="34" charset="0"/>
              </a:rPr>
              <a:t>נפילת חלקים</a:t>
            </a:r>
            <a:r>
              <a:rPr lang="he-IL" sz="2000" b="1">
                <a:latin typeface="Tahoma" pitchFamily="34" charset="0"/>
                <a:cs typeface="Tahoma" pitchFamily="34" charset="0"/>
              </a:rPr>
              <a:t> מהמטען  והן בגלל </a:t>
            </a:r>
            <a:r>
              <a:rPr lang="he-IL" sz="2000" b="1">
                <a:solidFill>
                  <a:srgbClr val="FF0000"/>
                </a:solidFill>
                <a:latin typeface="Tahoma" pitchFamily="34" charset="0"/>
                <a:cs typeface="Tahoma" pitchFamily="34" charset="0"/>
              </a:rPr>
              <a:t>אי יציבות המטען</a:t>
            </a:r>
            <a:r>
              <a:rPr lang="he-IL" sz="2000" b="1">
                <a:latin typeface="Tahoma" pitchFamily="34" charset="0"/>
                <a:cs typeface="Tahoma" pitchFamily="34" charset="0"/>
              </a:rPr>
              <a:t> בעת ההנפה</a:t>
            </a:r>
          </a:p>
          <a:p>
            <a:pPr algn="r" rtl="1" eaLnBrk="1" hangingPunct="1"/>
            <a:endParaRPr lang="en-US" sz="2000" b="1">
              <a:latin typeface="Tahoma" pitchFamily="34" charset="0"/>
              <a:cs typeface="Tahoma" pitchFamily="34" charset="0"/>
            </a:endParaRPr>
          </a:p>
        </p:txBody>
      </p:sp>
      <p:pic>
        <p:nvPicPr>
          <p:cNvPr id="444420" name="Picture 4"/>
          <p:cNvPicPr>
            <a:picLocks noChangeAspect="1" noChangeArrowheads="1"/>
          </p:cNvPicPr>
          <p:nvPr/>
        </p:nvPicPr>
        <p:blipFill>
          <a:blip r:embed="rId2" cstate="print"/>
          <a:srcRect/>
          <a:stretch>
            <a:fillRect/>
          </a:stretch>
        </p:blipFill>
        <p:spPr bwMode="auto">
          <a:xfrm>
            <a:off x="1476375" y="2133600"/>
            <a:ext cx="2182813" cy="4392613"/>
          </a:xfrm>
          <a:prstGeom prst="rect">
            <a:avLst/>
          </a:prstGeom>
          <a:noFill/>
          <a:ln w="9525" algn="ctr">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2" name="Picture 2" descr="תוצאת רשלנות006"/>
          <p:cNvPicPr>
            <a:picLocks noChangeAspect="1" noChangeArrowheads="1"/>
          </p:cNvPicPr>
          <p:nvPr/>
        </p:nvPicPr>
        <p:blipFill>
          <a:blip r:embed="rId2" cstate="print"/>
          <a:srcRect/>
          <a:stretch>
            <a:fillRect/>
          </a:stretch>
        </p:blipFill>
        <p:spPr bwMode="auto">
          <a:xfrm>
            <a:off x="0" y="0"/>
            <a:ext cx="6372225" cy="6858000"/>
          </a:xfrm>
          <a:prstGeom prst="rect">
            <a:avLst/>
          </a:prstGeom>
          <a:noFill/>
        </p:spPr>
      </p:pic>
      <p:sp>
        <p:nvSpPr>
          <p:cNvPr id="455683" name="AutoShape 3">
            <a:hlinkClick r:id="" action="ppaction://hlinkshowjump?jump=nextslide"/>
          </p:cNvPr>
          <p:cNvSpPr>
            <a:spLocks noChangeArrowheads="1"/>
          </p:cNvSpPr>
          <p:nvPr/>
        </p:nvSpPr>
        <p:spPr bwMode="auto">
          <a:xfrm>
            <a:off x="8245475" y="6165850"/>
            <a:ext cx="719138"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455684" name="AutoShape 4">
            <a:hlinkClick r:id="" action="ppaction://hlinkshowjump?jump=previousslide"/>
          </p:cNvPr>
          <p:cNvSpPr>
            <a:spLocks noChangeArrowheads="1"/>
          </p:cNvSpPr>
          <p:nvPr/>
        </p:nvSpPr>
        <p:spPr bwMode="auto">
          <a:xfrm>
            <a:off x="7021513" y="6165850"/>
            <a:ext cx="792162"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55685" name="AutoShape 5">
            <a:hlinkClick r:id="rId3" action="ppaction://hlinksldjump"/>
          </p:cNvPr>
          <p:cNvSpPr>
            <a:spLocks noChangeArrowheads="1"/>
          </p:cNvSpPr>
          <p:nvPr/>
        </p:nvSpPr>
        <p:spPr bwMode="auto">
          <a:xfrm>
            <a:off x="7670800" y="5688013"/>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
        <p:nvSpPr>
          <p:cNvPr id="455686" name="WordArt 6"/>
          <p:cNvSpPr>
            <a:spLocks noChangeArrowheads="1" noChangeShapeType="1" noTextEdit="1"/>
          </p:cNvSpPr>
          <p:nvPr/>
        </p:nvSpPr>
        <p:spPr bwMode="auto">
          <a:xfrm>
            <a:off x="6407150" y="1916113"/>
            <a:ext cx="2628900" cy="1511300"/>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תוצאת רשלנות</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55682"/>
                                        </p:tgtEl>
                                        <p:attrNameLst>
                                          <p:attrName>style.visibility</p:attrName>
                                        </p:attrNameLst>
                                      </p:cBhvr>
                                      <p:to>
                                        <p:strVal val="visible"/>
                                      </p:to>
                                    </p:set>
                                    <p:animEffect transition="in" filter="checkerboard(across)">
                                      <p:cBhvr>
                                        <p:cTn id="7" dur="500"/>
                                        <p:tgtEl>
                                          <p:spTgt spid="455682"/>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455686"/>
                                        </p:tgtEl>
                                        <p:attrNameLst>
                                          <p:attrName>style.visibility</p:attrName>
                                        </p:attrNameLst>
                                      </p:cBhvr>
                                      <p:to>
                                        <p:strVal val="visible"/>
                                      </p:to>
                                    </p:set>
                                    <p:anim calcmode="lin" valueType="num">
                                      <p:cBhvr>
                                        <p:cTn id="11" dur="1000" fill="hold"/>
                                        <p:tgtEl>
                                          <p:spTgt spid="455686"/>
                                        </p:tgtEl>
                                        <p:attrNameLst>
                                          <p:attrName>ppt_w</p:attrName>
                                        </p:attrNameLst>
                                      </p:cBhvr>
                                      <p:tavLst>
                                        <p:tav tm="0">
                                          <p:val>
                                            <p:strVal val="#ppt_w*0.70"/>
                                          </p:val>
                                        </p:tav>
                                        <p:tav tm="100000">
                                          <p:val>
                                            <p:strVal val="#ppt_w"/>
                                          </p:val>
                                        </p:tav>
                                      </p:tavLst>
                                    </p:anim>
                                    <p:anim calcmode="lin" valueType="num">
                                      <p:cBhvr>
                                        <p:cTn id="12" dur="1000" fill="hold"/>
                                        <p:tgtEl>
                                          <p:spTgt spid="455686"/>
                                        </p:tgtEl>
                                        <p:attrNameLst>
                                          <p:attrName>ppt_h</p:attrName>
                                        </p:attrNameLst>
                                      </p:cBhvr>
                                      <p:tavLst>
                                        <p:tav tm="0">
                                          <p:val>
                                            <p:strVal val="#ppt_h"/>
                                          </p:val>
                                        </p:tav>
                                        <p:tav tm="100000">
                                          <p:val>
                                            <p:strVal val="#ppt_h"/>
                                          </p:val>
                                        </p:tav>
                                      </p:tavLst>
                                    </p:anim>
                                    <p:animEffect transition="in" filter="fade">
                                      <p:cBhvr>
                                        <p:cTn id="13" dur="1000"/>
                                        <p:tgtEl>
                                          <p:spTgt spid="45568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45568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5568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55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83" grpId="0" animBg="1"/>
      <p:bldP spid="455684" grpId="0" animBg="1"/>
      <p:bldP spid="45568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0" name="Picture 2" descr="תואת רשלנות 008"/>
          <p:cNvPicPr>
            <a:picLocks noChangeAspect="1" noChangeArrowheads="1"/>
          </p:cNvPicPr>
          <p:nvPr/>
        </p:nvPicPr>
        <p:blipFill>
          <a:blip r:embed="rId2" cstate="print"/>
          <a:srcRect/>
          <a:stretch>
            <a:fillRect/>
          </a:stretch>
        </p:blipFill>
        <p:spPr bwMode="auto">
          <a:xfrm>
            <a:off x="0" y="0"/>
            <a:ext cx="6443663" cy="6858000"/>
          </a:xfrm>
          <a:prstGeom prst="rect">
            <a:avLst/>
          </a:prstGeom>
          <a:noFill/>
        </p:spPr>
      </p:pic>
      <p:sp>
        <p:nvSpPr>
          <p:cNvPr id="457731" name="WordArt 3"/>
          <p:cNvSpPr>
            <a:spLocks noChangeArrowheads="1" noChangeShapeType="1" noTextEdit="1"/>
          </p:cNvSpPr>
          <p:nvPr/>
        </p:nvSpPr>
        <p:spPr bwMode="auto">
          <a:xfrm>
            <a:off x="6443663" y="1341438"/>
            <a:ext cx="2628900" cy="1870075"/>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תוצאת רשלנות</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457732" name="AutoShape 4">
            <a:hlinkClick r:id="" action="ppaction://hlinkshowjump?jump=nextslide"/>
          </p:cNvPr>
          <p:cNvSpPr>
            <a:spLocks noChangeArrowheads="1"/>
          </p:cNvSpPr>
          <p:nvPr/>
        </p:nvSpPr>
        <p:spPr bwMode="auto">
          <a:xfrm>
            <a:off x="8245475" y="6165850"/>
            <a:ext cx="719138"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457733" name="AutoShape 5">
            <a:hlinkClick r:id="" action="ppaction://hlinkshowjump?jump=previousslide"/>
          </p:cNvPr>
          <p:cNvSpPr>
            <a:spLocks noChangeArrowheads="1"/>
          </p:cNvSpPr>
          <p:nvPr/>
        </p:nvSpPr>
        <p:spPr bwMode="auto">
          <a:xfrm>
            <a:off x="7021513" y="6165850"/>
            <a:ext cx="792162"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57734" name="AutoShape 6">
            <a:hlinkClick r:id="rId3" action="ppaction://hlinksldjump"/>
          </p:cNvPr>
          <p:cNvSpPr>
            <a:spLocks noChangeArrowheads="1"/>
          </p:cNvSpPr>
          <p:nvPr/>
        </p:nvSpPr>
        <p:spPr bwMode="auto">
          <a:xfrm>
            <a:off x="7670800" y="5688013"/>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7730"/>
                                        </p:tgtEl>
                                        <p:attrNameLst>
                                          <p:attrName>style.visibility</p:attrName>
                                        </p:attrNameLst>
                                      </p:cBhvr>
                                      <p:to>
                                        <p:strVal val="visible"/>
                                      </p:to>
                                    </p:set>
                                    <p:anim calcmode="lin" valueType="num">
                                      <p:cBhvr>
                                        <p:cTn id="7" dur="500" fill="hold"/>
                                        <p:tgtEl>
                                          <p:spTgt spid="457730"/>
                                        </p:tgtEl>
                                        <p:attrNameLst>
                                          <p:attrName>ppt_w</p:attrName>
                                        </p:attrNameLst>
                                      </p:cBhvr>
                                      <p:tavLst>
                                        <p:tav tm="0">
                                          <p:val>
                                            <p:fltVal val="0"/>
                                          </p:val>
                                        </p:tav>
                                        <p:tav tm="100000">
                                          <p:val>
                                            <p:strVal val="#ppt_w"/>
                                          </p:val>
                                        </p:tav>
                                      </p:tavLst>
                                    </p:anim>
                                    <p:anim calcmode="lin" valueType="num">
                                      <p:cBhvr>
                                        <p:cTn id="8" dur="500" fill="hold"/>
                                        <p:tgtEl>
                                          <p:spTgt spid="457730"/>
                                        </p:tgtEl>
                                        <p:attrNameLst>
                                          <p:attrName>ppt_h</p:attrName>
                                        </p:attrNameLst>
                                      </p:cBhvr>
                                      <p:tavLst>
                                        <p:tav tm="0">
                                          <p:val>
                                            <p:fltVal val="0"/>
                                          </p:val>
                                        </p:tav>
                                        <p:tav tm="100000">
                                          <p:val>
                                            <p:strVal val="#ppt_h"/>
                                          </p:val>
                                        </p:tav>
                                      </p:tavLst>
                                    </p:anim>
                                    <p:anim calcmode="lin" valueType="num">
                                      <p:cBhvr>
                                        <p:cTn id="9" dur="500" fill="hold"/>
                                        <p:tgtEl>
                                          <p:spTgt spid="457730"/>
                                        </p:tgtEl>
                                        <p:attrNameLst>
                                          <p:attrName>style.rotation</p:attrName>
                                        </p:attrNameLst>
                                      </p:cBhvr>
                                      <p:tavLst>
                                        <p:tav tm="0">
                                          <p:val>
                                            <p:fltVal val="360"/>
                                          </p:val>
                                        </p:tav>
                                        <p:tav tm="100000">
                                          <p:val>
                                            <p:fltVal val="0"/>
                                          </p:val>
                                        </p:tav>
                                      </p:tavLst>
                                    </p:anim>
                                    <p:animEffect transition="in" filter="fade">
                                      <p:cBhvr>
                                        <p:cTn id="10" dur="500"/>
                                        <p:tgtEl>
                                          <p:spTgt spid="457730"/>
                                        </p:tgtEl>
                                      </p:cBhvr>
                                    </p:animEffect>
                                  </p:childTnLst>
                                </p:cTn>
                              </p:par>
                            </p:childTnLst>
                          </p:cTn>
                        </p:par>
                        <p:par>
                          <p:cTn id="11" fill="hold">
                            <p:stCondLst>
                              <p:cond delay="500"/>
                            </p:stCondLst>
                            <p:childTnLst>
                              <p:par>
                                <p:cTn id="12" presetID="23" presetClass="entr" presetSubtype="16" fill="hold" grpId="0" nodeType="afterEffect">
                                  <p:stCondLst>
                                    <p:cond delay="0"/>
                                  </p:stCondLst>
                                  <p:childTnLst>
                                    <p:set>
                                      <p:cBhvr>
                                        <p:cTn id="13" dur="1" fill="hold">
                                          <p:stCondLst>
                                            <p:cond delay="0"/>
                                          </p:stCondLst>
                                        </p:cTn>
                                        <p:tgtEl>
                                          <p:spTgt spid="457731"/>
                                        </p:tgtEl>
                                        <p:attrNameLst>
                                          <p:attrName>style.visibility</p:attrName>
                                        </p:attrNameLst>
                                      </p:cBhvr>
                                      <p:to>
                                        <p:strVal val="visible"/>
                                      </p:to>
                                    </p:set>
                                    <p:anim calcmode="lin" valueType="num">
                                      <p:cBhvr>
                                        <p:cTn id="14" dur="500" fill="hold"/>
                                        <p:tgtEl>
                                          <p:spTgt spid="457731"/>
                                        </p:tgtEl>
                                        <p:attrNameLst>
                                          <p:attrName>ppt_w</p:attrName>
                                        </p:attrNameLst>
                                      </p:cBhvr>
                                      <p:tavLst>
                                        <p:tav tm="0">
                                          <p:val>
                                            <p:fltVal val="0"/>
                                          </p:val>
                                        </p:tav>
                                        <p:tav tm="100000">
                                          <p:val>
                                            <p:strVal val="#ppt_w"/>
                                          </p:val>
                                        </p:tav>
                                      </p:tavLst>
                                    </p:anim>
                                    <p:anim calcmode="lin" valueType="num">
                                      <p:cBhvr>
                                        <p:cTn id="15" dur="500" fill="hold"/>
                                        <p:tgtEl>
                                          <p:spTgt spid="457731"/>
                                        </p:tgtEl>
                                        <p:attrNameLst>
                                          <p:attrName>ppt_h</p:attrName>
                                        </p:attrNameLst>
                                      </p:cBhvr>
                                      <p:tavLst>
                                        <p:tav tm="0">
                                          <p:val>
                                            <p:fltVal val="0"/>
                                          </p:val>
                                        </p:tav>
                                        <p:tav tm="100000">
                                          <p:val>
                                            <p:strVal val="#ppt_h"/>
                                          </p:val>
                                        </p:tav>
                                      </p:tavLst>
                                    </p:anim>
                                  </p:childTnLst>
                                </p:cTn>
                              </p:par>
                              <p:par>
                                <p:cTn id="16" presetID="1" presetClass="entr" presetSubtype="0" fill="hold" grpId="0" nodeType="withEffect">
                                  <p:stCondLst>
                                    <p:cond delay="0"/>
                                  </p:stCondLst>
                                  <p:childTnLst>
                                    <p:set>
                                      <p:cBhvr>
                                        <p:cTn id="17" dur="1" fill="hold">
                                          <p:stCondLst>
                                            <p:cond delay="0"/>
                                          </p:stCondLst>
                                        </p:cTn>
                                        <p:tgtEl>
                                          <p:spTgt spid="45773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5773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57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1" grpId="0" animBg="1"/>
      <p:bldP spid="457732" grpId="0" animBg="1"/>
      <p:bldP spid="45773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4" name="Picture 2" descr="רשלנות פושעת 009"/>
          <p:cNvPicPr>
            <a:picLocks noChangeAspect="1" noChangeArrowheads="1"/>
          </p:cNvPicPr>
          <p:nvPr/>
        </p:nvPicPr>
        <p:blipFill>
          <a:blip r:embed="rId2" cstate="print"/>
          <a:srcRect/>
          <a:stretch>
            <a:fillRect/>
          </a:stretch>
        </p:blipFill>
        <p:spPr bwMode="auto">
          <a:xfrm>
            <a:off x="0" y="0"/>
            <a:ext cx="6732588" cy="6858000"/>
          </a:xfrm>
          <a:prstGeom prst="rect">
            <a:avLst/>
          </a:prstGeom>
          <a:noFill/>
        </p:spPr>
      </p:pic>
      <p:sp>
        <p:nvSpPr>
          <p:cNvPr id="458755" name="WordArt 3"/>
          <p:cNvSpPr>
            <a:spLocks noChangeArrowheads="1" noChangeShapeType="1" noTextEdit="1"/>
          </p:cNvSpPr>
          <p:nvPr/>
        </p:nvSpPr>
        <p:spPr bwMode="auto">
          <a:xfrm>
            <a:off x="7019925" y="1484313"/>
            <a:ext cx="1800225" cy="2376487"/>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רשלנות</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פושעת</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458756" name="AutoShape 4">
            <a:hlinkClick r:id="" action="ppaction://hlinkshowjump?jump=nextslide"/>
          </p:cNvPr>
          <p:cNvSpPr>
            <a:spLocks noChangeArrowheads="1"/>
          </p:cNvSpPr>
          <p:nvPr/>
        </p:nvSpPr>
        <p:spPr bwMode="auto">
          <a:xfrm>
            <a:off x="8245475" y="6165850"/>
            <a:ext cx="719138"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458757" name="AutoShape 5">
            <a:hlinkClick r:id="" action="ppaction://hlinkshowjump?jump=previousslide"/>
          </p:cNvPr>
          <p:cNvSpPr>
            <a:spLocks noChangeArrowheads="1"/>
          </p:cNvSpPr>
          <p:nvPr/>
        </p:nvSpPr>
        <p:spPr bwMode="auto">
          <a:xfrm>
            <a:off x="7021513" y="6165850"/>
            <a:ext cx="792162"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58758" name="AutoShape 6">
            <a:hlinkClick r:id="rId3" action="ppaction://hlinksldjump"/>
          </p:cNvPr>
          <p:cNvSpPr>
            <a:spLocks noChangeArrowheads="1"/>
          </p:cNvSpPr>
          <p:nvPr/>
        </p:nvSpPr>
        <p:spPr bwMode="auto">
          <a:xfrm>
            <a:off x="7670800" y="5688013"/>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458754"/>
                                        </p:tgtEl>
                                        <p:attrNameLst>
                                          <p:attrName>style.visibility</p:attrName>
                                        </p:attrNameLst>
                                      </p:cBhvr>
                                      <p:to>
                                        <p:strVal val="visible"/>
                                      </p:to>
                                    </p:set>
                                    <p:anim calcmode="lin" valueType="num">
                                      <p:cBhvr>
                                        <p:cTn id="7" dur="1000" fill="hold"/>
                                        <p:tgtEl>
                                          <p:spTgt spid="458754"/>
                                        </p:tgtEl>
                                        <p:attrNameLst>
                                          <p:attrName>ppt_w</p:attrName>
                                        </p:attrNameLst>
                                      </p:cBhvr>
                                      <p:tavLst>
                                        <p:tav tm="0">
                                          <p:val>
                                            <p:fltVal val="0"/>
                                          </p:val>
                                        </p:tav>
                                        <p:tav tm="100000">
                                          <p:val>
                                            <p:strVal val="#ppt_w"/>
                                          </p:val>
                                        </p:tav>
                                      </p:tavLst>
                                    </p:anim>
                                    <p:anim calcmode="lin" valueType="num">
                                      <p:cBhvr>
                                        <p:cTn id="8" dur="1000" fill="hold"/>
                                        <p:tgtEl>
                                          <p:spTgt spid="458754"/>
                                        </p:tgtEl>
                                        <p:attrNameLst>
                                          <p:attrName>ppt_h</p:attrName>
                                        </p:attrNameLst>
                                      </p:cBhvr>
                                      <p:tavLst>
                                        <p:tav tm="0">
                                          <p:val>
                                            <p:fltVal val="0"/>
                                          </p:val>
                                        </p:tav>
                                        <p:tav tm="100000">
                                          <p:val>
                                            <p:strVal val="#ppt_h"/>
                                          </p:val>
                                        </p:tav>
                                      </p:tavLst>
                                    </p:anim>
                                    <p:anim calcmode="lin" valueType="num">
                                      <p:cBhvr>
                                        <p:cTn id="9" dur="1000" fill="hold"/>
                                        <p:tgtEl>
                                          <p:spTgt spid="458754"/>
                                        </p:tgtEl>
                                        <p:attrNameLst>
                                          <p:attrName>style.rotation</p:attrName>
                                        </p:attrNameLst>
                                      </p:cBhvr>
                                      <p:tavLst>
                                        <p:tav tm="0">
                                          <p:val>
                                            <p:fltVal val="90"/>
                                          </p:val>
                                        </p:tav>
                                        <p:tav tm="100000">
                                          <p:val>
                                            <p:fltVal val="0"/>
                                          </p:val>
                                        </p:tav>
                                      </p:tavLst>
                                    </p:anim>
                                    <p:animEffect transition="in" filter="fade">
                                      <p:cBhvr>
                                        <p:cTn id="10" dur="1000"/>
                                        <p:tgtEl>
                                          <p:spTgt spid="458754"/>
                                        </p:tgtEl>
                                      </p:cBhvr>
                                    </p:animEffect>
                                  </p:childTnLst>
                                </p:cTn>
                              </p:par>
                            </p:childTnLst>
                          </p:cTn>
                        </p:par>
                        <p:par>
                          <p:cTn id="11" fill="hold">
                            <p:stCondLst>
                              <p:cond delay="1000"/>
                            </p:stCondLst>
                            <p:childTnLst>
                              <p:par>
                                <p:cTn id="12" presetID="16" presetClass="entr" presetSubtype="26" fill="hold" grpId="0" nodeType="afterEffect">
                                  <p:stCondLst>
                                    <p:cond delay="0"/>
                                  </p:stCondLst>
                                  <p:childTnLst>
                                    <p:set>
                                      <p:cBhvr>
                                        <p:cTn id="13" dur="1" fill="hold">
                                          <p:stCondLst>
                                            <p:cond delay="0"/>
                                          </p:stCondLst>
                                        </p:cTn>
                                        <p:tgtEl>
                                          <p:spTgt spid="458755"/>
                                        </p:tgtEl>
                                        <p:attrNameLst>
                                          <p:attrName>style.visibility</p:attrName>
                                        </p:attrNameLst>
                                      </p:cBhvr>
                                      <p:to>
                                        <p:strVal val="visible"/>
                                      </p:to>
                                    </p:set>
                                    <p:animEffect transition="in" filter="barn(inHorizontal)">
                                      <p:cBhvr>
                                        <p:cTn id="14" dur="500"/>
                                        <p:tgtEl>
                                          <p:spTgt spid="458755"/>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4587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87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8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5" grpId="0" animBg="1"/>
      <p:bldP spid="458756" grpId="0" animBg="1"/>
      <p:bldP spid="45875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2" name="Picture 2" descr="הצבה שגויה        ומסוכנת 1"/>
          <p:cNvPicPr>
            <a:picLocks noChangeAspect="1" noChangeArrowheads="1"/>
          </p:cNvPicPr>
          <p:nvPr/>
        </p:nvPicPr>
        <p:blipFill>
          <a:blip r:embed="rId2" cstate="print"/>
          <a:srcRect/>
          <a:stretch>
            <a:fillRect/>
          </a:stretch>
        </p:blipFill>
        <p:spPr bwMode="auto">
          <a:xfrm>
            <a:off x="0" y="0"/>
            <a:ext cx="6516688" cy="6858000"/>
          </a:xfrm>
          <a:prstGeom prst="rect">
            <a:avLst/>
          </a:prstGeom>
          <a:noFill/>
        </p:spPr>
      </p:pic>
      <p:sp>
        <p:nvSpPr>
          <p:cNvPr id="460803" name="WordArt 3"/>
          <p:cNvSpPr>
            <a:spLocks noChangeArrowheads="1" noChangeShapeType="1" noTextEdit="1"/>
          </p:cNvSpPr>
          <p:nvPr/>
        </p:nvSpPr>
        <p:spPr bwMode="auto">
          <a:xfrm>
            <a:off x="6516688" y="1916113"/>
            <a:ext cx="2562225" cy="2233612"/>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הצבה </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שגויה ומסוכנת</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460804" name="AutoShape 4">
            <a:hlinkClick r:id="" action="ppaction://hlinkshowjump?jump=nextslide"/>
          </p:cNvPr>
          <p:cNvSpPr>
            <a:spLocks noChangeArrowheads="1"/>
          </p:cNvSpPr>
          <p:nvPr/>
        </p:nvSpPr>
        <p:spPr bwMode="auto">
          <a:xfrm>
            <a:off x="8027988" y="6165850"/>
            <a:ext cx="719137"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460805" name="AutoShape 5">
            <a:hlinkClick r:id="" action="ppaction://hlinkshowjump?jump=previousslide"/>
          </p:cNvPr>
          <p:cNvSpPr>
            <a:spLocks noChangeArrowheads="1"/>
          </p:cNvSpPr>
          <p:nvPr/>
        </p:nvSpPr>
        <p:spPr bwMode="auto">
          <a:xfrm>
            <a:off x="6804025" y="6165850"/>
            <a:ext cx="792163"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60806" name="AutoShape 6">
            <a:hlinkClick r:id="rId3" action="ppaction://hlinksldjump"/>
          </p:cNvPr>
          <p:cNvSpPr>
            <a:spLocks noChangeArrowheads="1"/>
          </p:cNvSpPr>
          <p:nvPr/>
        </p:nvSpPr>
        <p:spPr bwMode="auto">
          <a:xfrm>
            <a:off x="7453313" y="5688013"/>
            <a:ext cx="719137"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460802"/>
                                        </p:tgtEl>
                                        <p:attrNameLst>
                                          <p:attrName>style.visibility</p:attrName>
                                        </p:attrNameLst>
                                      </p:cBhvr>
                                      <p:to>
                                        <p:strVal val="visible"/>
                                      </p:to>
                                    </p:set>
                                    <p:anim calcmode="lin" valueType="num">
                                      <p:cBhvr>
                                        <p:cTn id="7" dur="500" fill="hold"/>
                                        <p:tgtEl>
                                          <p:spTgt spid="460802"/>
                                        </p:tgtEl>
                                        <p:attrNameLst>
                                          <p:attrName>ppt_w</p:attrName>
                                        </p:attrNameLst>
                                      </p:cBhvr>
                                      <p:tavLst>
                                        <p:tav tm="0">
                                          <p:val>
                                            <p:strVal val="#ppt_w*0.05"/>
                                          </p:val>
                                        </p:tav>
                                        <p:tav tm="100000">
                                          <p:val>
                                            <p:strVal val="#ppt_w"/>
                                          </p:val>
                                        </p:tav>
                                      </p:tavLst>
                                    </p:anim>
                                    <p:anim calcmode="lin" valueType="num">
                                      <p:cBhvr>
                                        <p:cTn id="8" dur="500" fill="hold"/>
                                        <p:tgtEl>
                                          <p:spTgt spid="460802"/>
                                        </p:tgtEl>
                                        <p:attrNameLst>
                                          <p:attrName>ppt_h</p:attrName>
                                        </p:attrNameLst>
                                      </p:cBhvr>
                                      <p:tavLst>
                                        <p:tav tm="0">
                                          <p:val>
                                            <p:strVal val="#ppt_h"/>
                                          </p:val>
                                        </p:tav>
                                        <p:tav tm="100000">
                                          <p:val>
                                            <p:strVal val="#ppt_h"/>
                                          </p:val>
                                        </p:tav>
                                      </p:tavLst>
                                    </p:anim>
                                    <p:anim calcmode="lin" valueType="num">
                                      <p:cBhvr>
                                        <p:cTn id="9" dur="500" fill="hold"/>
                                        <p:tgtEl>
                                          <p:spTgt spid="460802"/>
                                        </p:tgtEl>
                                        <p:attrNameLst>
                                          <p:attrName>ppt_x</p:attrName>
                                        </p:attrNameLst>
                                      </p:cBhvr>
                                      <p:tavLst>
                                        <p:tav tm="0">
                                          <p:val>
                                            <p:strVal val="#ppt_x-.2"/>
                                          </p:val>
                                        </p:tav>
                                        <p:tav tm="100000">
                                          <p:val>
                                            <p:strVal val="#ppt_x"/>
                                          </p:val>
                                        </p:tav>
                                      </p:tavLst>
                                    </p:anim>
                                    <p:anim calcmode="lin" valueType="num">
                                      <p:cBhvr>
                                        <p:cTn id="10" dur="500" fill="hold"/>
                                        <p:tgtEl>
                                          <p:spTgt spid="460802"/>
                                        </p:tgtEl>
                                        <p:attrNameLst>
                                          <p:attrName>ppt_y</p:attrName>
                                        </p:attrNameLst>
                                      </p:cBhvr>
                                      <p:tavLst>
                                        <p:tav tm="0">
                                          <p:val>
                                            <p:strVal val="#ppt_y"/>
                                          </p:val>
                                        </p:tav>
                                        <p:tav tm="100000">
                                          <p:val>
                                            <p:strVal val="#ppt_y"/>
                                          </p:val>
                                        </p:tav>
                                      </p:tavLst>
                                    </p:anim>
                                    <p:animEffect transition="in" filter="fade">
                                      <p:cBhvr>
                                        <p:cTn id="11" dur="500"/>
                                        <p:tgtEl>
                                          <p:spTgt spid="460802"/>
                                        </p:tgtEl>
                                      </p:cBhvr>
                                    </p:animEffect>
                                  </p:childTnLst>
                                </p:cTn>
                              </p:par>
                            </p:childTnLst>
                          </p:cTn>
                        </p:par>
                        <p:par>
                          <p:cTn id="12" fill="hold">
                            <p:stCondLst>
                              <p:cond delay="500"/>
                            </p:stCondLst>
                            <p:childTnLst>
                              <p:par>
                                <p:cTn id="13" presetID="8" presetClass="entr" presetSubtype="16" fill="hold" grpId="0" nodeType="afterEffect">
                                  <p:stCondLst>
                                    <p:cond delay="0"/>
                                  </p:stCondLst>
                                  <p:childTnLst>
                                    <p:set>
                                      <p:cBhvr>
                                        <p:cTn id="14" dur="1" fill="hold">
                                          <p:stCondLst>
                                            <p:cond delay="0"/>
                                          </p:stCondLst>
                                        </p:cTn>
                                        <p:tgtEl>
                                          <p:spTgt spid="460803"/>
                                        </p:tgtEl>
                                        <p:attrNameLst>
                                          <p:attrName>style.visibility</p:attrName>
                                        </p:attrNameLst>
                                      </p:cBhvr>
                                      <p:to>
                                        <p:strVal val="visible"/>
                                      </p:to>
                                    </p:set>
                                    <p:animEffect transition="in" filter="diamond(in)">
                                      <p:cBhvr>
                                        <p:cTn id="15" dur="2000"/>
                                        <p:tgtEl>
                                          <p:spTgt spid="460803"/>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46080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6080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60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3" grpId="0" animBg="1"/>
      <p:bldP spid="460804" grpId="0" animBg="1"/>
      <p:bldP spid="46080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עגורן להעמסה עצמית"/>
          <p:cNvPicPr>
            <a:picLocks noGrp="1" noChangeAspect="1" noChangeArrowheads="1"/>
          </p:cNvPicPr>
          <p:nvPr>
            <p:ph sz="half" idx="1"/>
          </p:nvPr>
        </p:nvPicPr>
        <p:blipFill>
          <a:blip r:embed="rId2" cstate="print"/>
          <a:srcRect/>
          <a:stretch>
            <a:fillRect/>
          </a:stretch>
        </p:blipFill>
        <p:spPr bwMode="auto">
          <a:xfrm>
            <a:off x="0" y="2020888"/>
            <a:ext cx="5867400" cy="4837112"/>
          </a:xfrm>
          <a:noFill/>
        </p:spPr>
      </p:pic>
      <p:sp>
        <p:nvSpPr>
          <p:cNvPr id="168963" name="WordArt 3"/>
          <p:cNvSpPr>
            <a:spLocks noChangeArrowheads="1" noChangeShapeType="1" noTextEdit="1"/>
          </p:cNvSpPr>
          <p:nvPr/>
        </p:nvSpPr>
        <p:spPr bwMode="auto">
          <a:xfrm>
            <a:off x="3203575" y="404813"/>
            <a:ext cx="2990850" cy="1009650"/>
          </a:xfrm>
          <a:prstGeom prst="rect">
            <a:avLst/>
          </a:prstGeom>
        </p:spPr>
        <p:txBody>
          <a:bodyPr wrap="none" fromWordArt="1">
            <a:prstTxWarp prst="textPlain">
              <a:avLst>
                <a:gd name="adj" fmla="val 50000"/>
              </a:avLst>
            </a:prstTxWarp>
          </a:bodyPr>
          <a:lstStyle/>
          <a:p>
            <a:pPr algn="ctr" rtl="1"/>
            <a:r>
              <a:rPr lang="he-IL" sz="3200" kern="10">
                <a:ln w="19050">
                  <a:solidFill>
                    <a:srgbClr val="99CCFF"/>
                  </a:solidFill>
                  <a:round/>
                  <a:headEnd/>
                  <a:tailEnd/>
                </a:ln>
                <a:solidFill>
                  <a:srgbClr val="800000"/>
                </a:solidFill>
                <a:effectLst>
                  <a:outerShdw dist="35921" dir="2700000" algn="ctr" rotWithShape="0">
                    <a:srgbClr val="990000"/>
                  </a:outerShdw>
                </a:effectLst>
                <a:latin typeface="Impact"/>
              </a:rPr>
              <a:t>סוג ד'</a:t>
            </a:r>
          </a:p>
          <a:p>
            <a:pPr algn="ctr" rtl="1"/>
            <a:r>
              <a:rPr lang="he-IL" sz="3200" kern="10">
                <a:ln w="19050">
                  <a:solidFill>
                    <a:srgbClr val="99CCFF"/>
                  </a:solidFill>
                  <a:round/>
                  <a:headEnd/>
                  <a:tailEnd/>
                </a:ln>
                <a:solidFill>
                  <a:srgbClr val="800000"/>
                </a:solidFill>
                <a:effectLst>
                  <a:outerShdw dist="35921" dir="2700000" algn="ctr" rotWithShape="0">
                    <a:srgbClr val="990000"/>
                  </a:outerShdw>
                </a:effectLst>
                <a:latin typeface="Impact"/>
              </a:rPr>
              <a:t>עגורן להעמסה עצמית</a:t>
            </a:r>
            <a:endParaRPr lang="en-US" sz="3200" kern="10">
              <a:ln w="19050">
                <a:solidFill>
                  <a:srgbClr val="99CCFF"/>
                </a:solidFill>
                <a:round/>
                <a:headEnd/>
                <a:tailEnd/>
              </a:ln>
              <a:solidFill>
                <a:srgbClr val="800000"/>
              </a:solidFill>
              <a:effectLst>
                <a:outerShdw dist="35921" dir="2700000" algn="ctr" rotWithShape="0">
                  <a:srgbClr val="990000"/>
                </a:outerShdw>
              </a:effectLst>
              <a:latin typeface="Impact"/>
            </a:endParaRPr>
          </a:p>
        </p:txBody>
      </p:sp>
      <p:pic>
        <p:nvPicPr>
          <p:cNvPr id="168964" name="Picture 4" descr="Scan0001  ד"/>
          <p:cNvPicPr>
            <a:picLocks noGrp="1" noChangeAspect="1" noChangeArrowheads="1"/>
          </p:cNvPicPr>
          <p:nvPr>
            <p:ph sz="half" idx="2"/>
          </p:nvPr>
        </p:nvPicPr>
        <p:blipFill>
          <a:blip r:embed="rId3" cstate="print"/>
          <a:srcRect/>
          <a:stretch>
            <a:fillRect/>
          </a:stretch>
        </p:blipFill>
        <p:spPr bwMode="auto">
          <a:xfrm>
            <a:off x="5578475" y="1844675"/>
            <a:ext cx="3565525" cy="5013325"/>
          </a:xfrm>
          <a:noFill/>
        </p:spPr>
      </p:pic>
      <p:sp>
        <p:nvSpPr>
          <p:cNvPr id="168965" name="AutoShape 5">
            <a:hlinkClick r:id="rId4"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5" action="ppaction://hlinksldjump"/>
              </a:rPr>
              <a:t>תפריט </a:t>
            </a:r>
          </a:p>
          <a:p>
            <a:pPr algn="ctr"/>
            <a:r>
              <a:rPr lang="he-IL">
                <a:hlinkClick r:id="rId5"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68964"/>
                                        </p:tgtEl>
                                        <p:attrNameLst>
                                          <p:attrName>style.visibility</p:attrName>
                                        </p:attrNameLst>
                                      </p:cBhvr>
                                      <p:to>
                                        <p:strVal val="visible"/>
                                      </p:to>
                                    </p:set>
                                    <p:anim calcmode="lin" valueType="num">
                                      <p:cBhvr>
                                        <p:cTn id="7" dur="1000" fill="hold"/>
                                        <p:tgtEl>
                                          <p:spTgt spid="168964"/>
                                        </p:tgtEl>
                                        <p:attrNameLst>
                                          <p:attrName>ppt_w</p:attrName>
                                        </p:attrNameLst>
                                      </p:cBhvr>
                                      <p:tavLst>
                                        <p:tav tm="0">
                                          <p:val>
                                            <p:fltVal val="0"/>
                                          </p:val>
                                        </p:tav>
                                        <p:tav tm="100000">
                                          <p:val>
                                            <p:strVal val="#ppt_w"/>
                                          </p:val>
                                        </p:tav>
                                      </p:tavLst>
                                    </p:anim>
                                    <p:anim calcmode="lin" valueType="num">
                                      <p:cBhvr>
                                        <p:cTn id="8" dur="1000" fill="hold"/>
                                        <p:tgtEl>
                                          <p:spTgt spid="168964"/>
                                        </p:tgtEl>
                                        <p:attrNameLst>
                                          <p:attrName>ppt_h</p:attrName>
                                        </p:attrNameLst>
                                      </p:cBhvr>
                                      <p:tavLst>
                                        <p:tav tm="0">
                                          <p:val>
                                            <p:fltVal val="0"/>
                                          </p:val>
                                        </p:tav>
                                        <p:tav tm="100000">
                                          <p:val>
                                            <p:strVal val="#ppt_h"/>
                                          </p:val>
                                        </p:tav>
                                      </p:tavLst>
                                    </p:anim>
                                    <p:anim calcmode="lin" valueType="num">
                                      <p:cBhvr>
                                        <p:cTn id="9" dur="1000" fill="hold"/>
                                        <p:tgtEl>
                                          <p:spTgt spid="16896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8964"/>
                                        </p:tgtEl>
                                        <p:attrNameLst>
                                          <p:attrName>ppt_y</p:attrName>
                                        </p:attrNameLst>
                                      </p:cBhvr>
                                      <p:tavLst>
                                        <p:tav tm="0" fmla="#ppt_y+(sin(-2*pi*(1-$))*-#ppt_x+cos(-2*pi*(1-$))*(1-#ppt_y))*(1-$)">
                                          <p:val>
                                            <p:fltVal val="0"/>
                                          </p:val>
                                        </p:tav>
                                        <p:tav tm="100000">
                                          <p:val>
                                            <p:fltVal val="1"/>
                                          </p:val>
                                        </p:tav>
                                      </p:tavLst>
                                    </p:anim>
                                  </p:childTnLst>
                                </p:cTn>
                              </p:par>
                              <p:par>
                                <p:cTn id="11" presetID="1" presetClass="entr" presetSubtype="0" fill="hold" nodeType="withEffect">
                                  <p:stCondLst>
                                    <p:cond delay="0"/>
                                  </p:stCondLst>
                                  <p:childTnLst>
                                    <p:set>
                                      <p:cBhvr>
                                        <p:cTn id="12" dur="1" fill="hold">
                                          <p:stCondLst>
                                            <p:cond delay="0"/>
                                          </p:stCondLst>
                                        </p:cTn>
                                        <p:tgtEl>
                                          <p:spTgt spid="168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6" name="Picture 2" descr="הצבה שגויה ומסוכנת  2"/>
          <p:cNvPicPr>
            <a:picLocks noChangeAspect="1" noChangeArrowheads="1"/>
          </p:cNvPicPr>
          <p:nvPr/>
        </p:nvPicPr>
        <p:blipFill>
          <a:blip r:embed="rId2" cstate="print"/>
          <a:srcRect/>
          <a:stretch>
            <a:fillRect/>
          </a:stretch>
        </p:blipFill>
        <p:spPr bwMode="auto">
          <a:xfrm>
            <a:off x="0" y="0"/>
            <a:ext cx="6443663" cy="6858000"/>
          </a:xfrm>
          <a:prstGeom prst="rect">
            <a:avLst/>
          </a:prstGeom>
          <a:noFill/>
        </p:spPr>
      </p:pic>
      <p:sp>
        <p:nvSpPr>
          <p:cNvPr id="461827" name="AutoShape 3">
            <a:hlinkClick r:id="" action="ppaction://hlinkshowjump?jump=nextslide"/>
          </p:cNvPr>
          <p:cNvSpPr>
            <a:spLocks noChangeArrowheads="1"/>
          </p:cNvSpPr>
          <p:nvPr/>
        </p:nvSpPr>
        <p:spPr bwMode="auto">
          <a:xfrm>
            <a:off x="8027988" y="6165850"/>
            <a:ext cx="719137"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461828" name="AutoShape 4">
            <a:hlinkClick r:id="" action="ppaction://hlinkshowjump?jump=previousslide"/>
          </p:cNvPr>
          <p:cNvSpPr>
            <a:spLocks noChangeArrowheads="1"/>
          </p:cNvSpPr>
          <p:nvPr/>
        </p:nvSpPr>
        <p:spPr bwMode="auto">
          <a:xfrm>
            <a:off x="6804025" y="6165850"/>
            <a:ext cx="792163"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61829" name="AutoShape 5">
            <a:hlinkClick r:id="rId3" action="ppaction://hlinksldjump"/>
          </p:cNvPr>
          <p:cNvSpPr>
            <a:spLocks noChangeArrowheads="1"/>
          </p:cNvSpPr>
          <p:nvPr/>
        </p:nvSpPr>
        <p:spPr bwMode="auto">
          <a:xfrm>
            <a:off x="7453313" y="5688013"/>
            <a:ext cx="719137"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
        <p:nvSpPr>
          <p:cNvPr id="461830" name="WordArt 6"/>
          <p:cNvSpPr>
            <a:spLocks noChangeArrowheads="1" noChangeShapeType="1" noTextEdit="1"/>
          </p:cNvSpPr>
          <p:nvPr/>
        </p:nvSpPr>
        <p:spPr bwMode="auto">
          <a:xfrm>
            <a:off x="6516688" y="1916113"/>
            <a:ext cx="2562225" cy="2233612"/>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הצבה </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שגויה ומסוכנת</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461826"/>
                                        </p:tgtEl>
                                        <p:attrNameLst>
                                          <p:attrName>style.visibility</p:attrName>
                                        </p:attrNameLst>
                                      </p:cBhvr>
                                      <p:to>
                                        <p:strVal val="visible"/>
                                      </p:to>
                                    </p:set>
                                    <p:animEffect transition="in" filter="fade">
                                      <p:cBhvr>
                                        <p:cTn id="7" dur="2000"/>
                                        <p:tgtEl>
                                          <p:spTgt spid="461826"/>
                                        </p:tgtEl>
                                      </p:cBhvr>
                                    </p:animEffect>
                                    <p:anim calcmode="lin" valueType="num">
                                      <p:cBhvr>
                                        <p:cTn id="8" dur="2000" fill="hold"/>
                                        <p:tgtEl>
                                          <p:spTgt spid="461826"/>
                                        </p:tgtEl>
                                        <p:attrNameLst>
                                          <p:attrName>style.rotation</p:attrName>
                                        </p:attrNameLst>
                                      </p:cBhvr>
                                      <p:tavLst>
                                        <p:tav tm="0">
                                          <p:val>
                                            <p:fltVal val="720"/>
                                          </p:val>
                                        </p:tav>
                                        <p:tav tm="100000">
                                          <p:val>
                                            <p:fltVal val="0"/>
                                          </p:val>
                                        </p:tav>
                                      </p:tavLst>
                                    </p:anim>
                                    <p:anim calcmode="lin" valueType="num">
                                      <p:cBhvr>
                                        <p:cTn id="9" dur="2000" fill="hold"/>
                                        <p:tgtEl>
                                          <p:spTgt spid="461826"/>
                                        </p:tgtEl>
                                        <p:attrNameLst>
                                          <p:attrName>ppt_h</p:attrName>
                                        </p:attrNameLst>
                                      </p:cBhvr>
                                      <p:tavLst>
                                        <p:tav tm="0">
                                          <p:val>
                                            <p:fltVal val="0"/>
                                          </p:val>
                                        </p:tav>
                                        <p:tav tm="100000">
                                          <p:val>
                                            <p:strVal val="#ppt_h"/>
                                          </p:val>
                                        </p:tav>
                                      </p:tavLst>
                                    </p:anim>
                                    <p:anim calcmode="lin" valueType="num">
                                      <p:cBhvr>
                                        <p:cTn id="10" dur="2000" fill="hold"/>
                                        <p:tgtEl>
                                          <p:spTgt spid="461826"/>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48" presetClass="entr" presetSubtype="0" accel="50000" fill="hold" grpId="0" nodeType="afterEffect">
                                  <p:stCondLst>
                                    <p:cond delay="0"/>
                                  </p:stCondLst>
                                  <p:childTnLst>
                                    <p:set>
                                      <p:cBhvr>
                                        <p:cTn id="13" dur="1" fill="hold">
                                          <p:stCondLst>
                                            <p:cond delay="0"/>
                                          </p:stCondLst>
                                        </p:cTn>
                                        <p:tgtEl>
                                          <p:spTgt spid="461830"/>
                                        </p:tgtEl>
                                        <p:attrNameLst>
                                          <p:attrName>style.visibility</p:attrName>
                                        </p:attrNameLst>
                                      </p:cBhvr>
                                      <p:to>
                                        <p:strVal val="visible"/>
                                      </p:to>
                                    </p:set>
                                    <p:anim calcmode="lin" valueType="num">
                                      <p:cBhvr>
                                        <p:cTn id="14" dur="1000" fill="hold"/>
                                        <p:tgtEl>
                                          <p:spTgt spid="46183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 dur="1000" fill="hold"/>
                                        <p:tgtEl>
                                          <p:spTgt spid="461830"/>
                                        </p:tgtEl>
                                        <p:attrNameLst>
                                          <p:attrName>ppt_x</p:attrName>
                                        </p:attrNameLst>
                                      </p:cBhvr>
                                      <p:tavLst>
                                        <p:tav tm="0">
                                          <p:val>
                                            <p:fltVal val="-1"/>
                                          </p:val>
                                        </p:tav>
                                        <p:tav tm="50000">
                                          <p:val>
                                            <p:fltVal val="0.95"/>
                                          </p:val>
                                        </p:tav>
                                        <p:tav tm="100000">
                                          <p:val>
                                            <p:strVal val="#ppt_x"/>
                                          </p:val>
                                        </p:tav>
                                      </p:tavLst>
                                    </p:anim>
                                    <p:anim calcmode="lin" valueType="num">
                                      <p:cBhvr>
                                        <p:cTn id="16" dur="1000" fill="hold"/>
                                        <p:tgtEl>
                                          <p:spTgt spid="461830"/>
                                        </p:tgtEl>
                                        <p:attrNameLst>
                                          <p:attrName>ppt_y</p:attrName>
                                        </p:attrNameLst>
                                      </p:cBhvr>
                                      <p:tavLst>
                                        <p:tav tm="0">
                                          <p:val>
                                            <p:strVal val="#ppt_y"/>
                                          </p:val>
                                        </p:tav>
                                        <p:tav tm="100000">
                                          <p:val>
                                            <p:strVal val="#ppt_y"/>
                                          </p:val>
                                        </p:tav>
                                      </p:tavLst>
                                    </p:anim>
                                    <p:animEffect transition="in" filter="fade">
                                      <p:cBhvr>
                                        <p:cTn id="17" dur="1000"/>
                                        <p:tgtEl>
                                          <p:spTgt spid="461830"/>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46182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6182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61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7" grpId="0" animBg="1"/>
      <p:bldP spid="461828" grpId="0" animBg="1"/>
      <p:bldP spid="46183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Picture 2" descr="הצבה נכונה  3"/>
          <p:cNvPicPr>
            <a:picLocks noChangeAspect="1" noChangeArrowheads="1"/>
          </p:cNvPicPr>
          <p:nvPr/>
        </p:nvPicPr>
        <p:blipFill>
          <a:blip r:embed="rId2" cstate="print"/>
          <a:srcRect/>
          <a:stretch>
            <a:fillRect/>
          </a:stretch>
        </p:blipFill>
        <p:spPr bwMode="auto">
          <a:xfrm>
            <a:off x="0" y="0"/>
            <a:ext cx="6372225" cy="6858000"/>
          </a:xfrm>
          <a:prstGeom prst="rect">
            <a:avLst/>
          </a:prstGeom>
          <a:noFill/>
        </p:spPr>
      </p:pic>
      <p:sp>
        <p:nvSpPr>
          <p:cNvPr id="462851" name="WordArt 3"/>
          <p:cNvSpPr>
            <a:spLocks noChangeArrowheads="1" noChangeShapeType="1" noTextEdit="1"/>
          </p:cNvSpPr>
          <p:nvPr/>
        </p:nvSpPr>
        <p:spPr bwMode="auto">
          <a:xfrm>
            <a:off x="6608763" y="1993900"/>
            <a:ext cx="2284412" cy="1506538"/>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הצבה נכונה</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462852" name="AutoShape 4">
            <a:hlinkClick r:id="" action="ppaction://hlinkshowjump?jump=nextslide"/>
          </p:cNvPr>
          <p:cNvSpPr>
            <a:spLocks noChangeArrowheads="1"/>
          </p:cNvSpPr>
          <p:nvPr/>
        </p:nvSpPr>
        <p:spPr bwMode="auto">
          <a:xfrm>
            <a:off x="8027988" y="6165850"/>
            <a:ext cx="719137"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462853" name="AutoShape 5">
            <a:hlinkClick r:id="" action="ppaction://hlinkshowjump?jump=previousslide"/>
          </p:cNvPr>
          <p:cNvSpPr>
            <a:spLocks noChangeArrowheads="1"/>
          </p:cNvSpPr>
          <p:nvPr/>
        </p:nvSpPr>
        <p:spPr bwMode="auto">
          <a:xfrm>
            <a:off x="6804025" y="6165850"/>
            <a:ext cx="792163"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62854" name="AutoShape 6">
            <a:hlinkClick r:id="rId3" action="ppaction://hlinksldjump"/>
          </p:cNvPr>
          <p:cNvSpPr>
            <a:spLocks noChangeArrowheads="1"/>
          </p:cNvSpPr>
          <p:nvPr/>
        </p:nvSpPr>
        <p:spPr bwMode="auto">
          <a:xfrm>
            <a:off x="7453313" y="5688013"/>
            <a:ext cx="719137"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462850"/>
                                        </p:tgtEl>
                                        <p:attrNameLst>
                                          <p:attrName>style.visibility</p:attrName>
                                        </p:attrNameLst>
                                      </p:cBhvr>
                                      <p:to>
                                        <p:strVal val="visible"/>
                                      </p:to>
                                    </p:set>
                                    <p:animEffect transition="in" filter="fade">
                                      <p:cBhvr>
                                        <p:cTn id="7" dur="800" decel="100000"/>
                                        <p:tgtEl>
                                          <p:spTgt spid="462850"/>
                                        </p:tgtEl>
                                      </p:cBhvr>
                                    </p:animEffect>
                                    <p:anim calcmode="lin" valueType="num">
                                      <p:cBhvr>
                                        <p:cTn id="8" dur="800" decel="100000" fill="hold"/>
                                        <p:tgtEl>
                                          <p:spTgt spid="462850"/>
                                        </p:tgtEl>
                                        <p:attrNameLst>
                                          <p:attrName>style.rotation</p:attrName>
                                        </p:attrNameLst>
                                      </p:cBhvr>
                                      <p:tavLst>
                                        <p:tav tm="0">
                                          <p:val>
                                            <p:fltVal val="-90"/>
                                          </p:val>
                                        </p:tav>
                                        <p:tav tm="100000">
                                          <p:val>
                                            <p:fltVal val="0"/>
                                          </p:val>
                                        </p:tav>
                                      </p:tavLst>
                                    </p:anim>
                                    <p:anim calcmode="lin" valueType="num">
                                      <p:cBhvr>
                                        <p:cTn id="9" dur="800" decel="100000" fill="hold"/>
                                        <p:tgtEl>
                                          <p:spTgt spid="462850"/>
                                        </p:tgtEl>
                                        <p:attrNameLst>
                                          <p:attrName>ppt_x</p:attrName>
                                        </p:attrNameLst>
                                      </p:cBhvr>
                                      <p:tavLst>
                                        <p:tav tm="0">
                                          <p:val>
                                            <p:strVal val="#ppt_x+0.4"/>
                                          </p:val>
                                        </p:tav>
                                        <p:tav tm="100000">
                                          <p:val>
                                            <p:strVal val="#ppt_x-0.05"/>
                                          </p:val>
                                        </p:tav>
                                      </p:tavLst>
                                    </p:anim>
                                    <p:anim calcmode="lin" valueType="num">
                                      <p:cBhvr>
                                        <p:cTn id="10" dur="800" decel="100000" fill="hold"/>
                                        <p:tgtEl>
                                          <p:spTgt spid="46285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6285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6285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5" presetClass="entr" presetSubtype="0" fill="hold" grpId="0" nodeType="afterEffect">
                                  <p:stCondLst>
                                    <p:cond delay="0"/>
                                  </p:stCondLst>
                                  <p:childTnLst>
                                    <p:set>
                                      <p:cBhvr>
                                        <p:cTn id="15" dur="1" fill="hold">
                                          <p:stCondLst>
                                            <p:cond delay="0"/>
                                          </p:stCondLst>
                                        </p:cTn>
                                        <p:tgtEl>
                                          <p:spTgt spid="462851"/>
                                        </p:tgtEl>
                                        <p:attrNameLst>
                                          <p:attrName>style.visibility</p:attrName>
                                        </p:attrNameLst>
                                      </p:cBhvr>
                                      <p:to>
                                        <p:strVal val="visible"/>
                                      </p:to>
                                    </p:set>
                                    <p:anim calcmode="lin" valueType="num">
                                      <p:cBhvr>
                                        <p:cTn id="16" dur="1000" fill="hold"/>
                                        <p:tgtEl>
                                          <p:spTgt spid="462851"/>
                                        </p:tgtEl>
                                        <p:attrNameLst>
                                          <p:attrName>ppt_w</p:attrName>
                                        </p:attrNameLst>
                                      </p:cBhvr>
                                      <p:tavLst>
                                        <p:tav tm="0">
                                          <p:val>
                                            <p:fltVal val="0"/>
                                          </p:val>
                                        </p:tav>
                                        <p:tav tm="100000">
                                          <p:val>
                                            <p:strVal val="#ppt_w"/>
                                          </p:val>
                                        </p:tav>
                                      </p:tavLst>
                                    </p:anim>
                                    <p:anim calcmode="lin" valueType="num">
                                      <p:cBhvr>
                                        <p:cTn id="17" dur="1000" fill="hold"/>
                                        <p:tgtEl>
                                          <p:spTgt spid="462851"/>
                                        </p:tgtEl>
                                        <p:attrNameLst>
                                          <p:attrName>ppt_h</p:attrName>
                                        </p:attrNameLst>
                                      </p:cBhvr>
                                      <p:tavLst>
                                        <p:tav tm="0">
                                          <p:val>
                                            <p:fltVal val="0"/>
                                          </p:val>
                                        </p:tav>
                                        <p:tav tm="100000">
                                          <p:val>
                                            <p:strVal val="#ppt_h"/>
                                          </p:val>
                                        </p:tav>
                                      </p:tavLst>
                                    </p:anim>
                                    <p:anim calcmode="lin" valueType="num">
                                      <p:cBhvr>
                                        <p:cTn id="18" dur="1000" fill="hold"/>
                                        <p:tgtEl>
                                          <p:spTgt spid="462851"/>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462851"/>
                                        </p:tgtEl>
                                        <p:attrNameLst>
                                          <p:attrName>ppt_y</p:attrName>
                                        </p:attrNameLst>
                                      </p:cBhvr>
                                      <p:tavLst>
                                        <p:tav tm="0" fmla="#ppt_y+(sin(-2*pi*(1-$))*-#ppt_x+cos(-2*pi*(1-$))*(1-#ppt_y))*(1-$)">
                                          <p:val>
                                            <p:fltVal val="0"/>
                                          </p:val>
                                        </p:tav>
                                        <p:tav tm="100000">
                                          <p:val>
                                            <p:fltVal val="1"/>
                                          </p:val>
                                        </p:tav>
                                      </p:tavLst>
                                    </p:anim>
                                  </p:childTnLst>
                                </p:cTn>
                              </p:par>
                              <p:par>
                                <p:cTn id="20" presetID="1" presetClass="entr" presetSubtype="0" fill="hold" grpId="0" nodeType="withEffect">
                                  <p:stCondLst>
                                    <p:cond delay="0"/>
                                  </p:stCondLst>
                                  <p:childTnLst>
                                    <p:set>
                                      <p:cBhvr>
                                        <p:cTn id="21" dur="1" fill="hold">
                                          <p:stCondLst>
                                            <p:cond delay="0"/>
                                          </p:stCondLst>
                                        </p:cTn>
                                        <p:tgtEl>
                                          <p:spTgt spid="46285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6285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628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1" grpId="0" animBg="1"/>
      <p:bldP spid="462852" grpId="0" animBg="1"/>
      <p:bldP spid="46285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8" name="Picture 2" descr="תוצאה של הצבה לא נכונה  4"/>
          <p:cNvPicPr>
            <a:picLocks noChangeAspect="1" noChangeArrowheads="1"/>
          </p:cNvPicPr>
          <p:nvPr/>
        </p:nvPicPr>
        <p:blipFill>
          <a:blip r:embed="rId2" cstate="print"/>
          <a:srcRect/>
          <a:stretch>
            <a:fillRect/>
          </a:stretch>
        </p:blipFill>
        <p:spPr bwMode="auto">
          <a:xfrm>
            <a:off x="0" y="0"/>
            <a:ext cx="6804025" cy="6858000"/>
          </a:xfrm>
          <a:prstGeom prst="rect">
            <a:avLst/>
          </a:prstGeom>
          <a:noFill/>
        </p:spPr>
      </p:pic>
      <p:sp>
        <p:nvSpPr>
          <p:cNvPr id="459779" name="WordArt 3"/>
          <p:cNvSpPr>
            <a:spLocks noChangeArrowheads="1" noChangeShapeType="1" noTextEdit="1"/>
          </p:cNvSpPr>
          <p:nvPr/>
        </p:nvSpPr>
        <p:spPr bwMode="auto">
          <a:xfrm>
            <a:off x="6659563" y="1484313"/>
            <a:ext cx="2376487" cy="2516187"/>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תוצאה </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של הצבה </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לא נכונה</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459780" name="AutoShape 4">
            <a:hlinkClick r:id="" action="ppaction://hlinkshowjump?jump=nextslide"/>
          </p:cNvPr>
          <p:cNvSpPr>
            <a:spLocks noChangeArrowheads="1"/>
          </p:cNvSpPr>
          <p:nvPr/>
        </p:nvSpPr>
        <p:spPr bwMode="auto">
          <a:xfrm>
            <a:off x="8245475" y="6165850"/>
            <a:ext cx="719138"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459781" name="AutoShape 5">
            <a:hlinkClick r:id="" action="ppaction://hlinkshowjump?jump=previousslide"/>
          </p:cNvPr>
          <p:cNvSpPr>
            <a:spLocks noChangeArrowheads="1"/>
          </p:cNvSpPr>
          <p:nvPr/>
        </p:nvSpPr>
        <p:spPr bwMode="auto">
          <a:xfrm>
            <a:off x="7021513" y="6165850"/>
            <a:ext cx="792162"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59782" name="AutoShape 6">
            <a:hlinkClick r:id="rId3" action="ppaction://hlinksldjump"/>
          </p:cNvPr>
          <p:cNvSpPr>
            <a:spLocks noChangeArrowheads="1"/>
          </p:cNvSpPr>
          <p:nvPr/>
        </p:nvSpPr>
        <p:spPr bwMode="auto">
          <a:xfrm>
            <a:off x="7670800" y="5688013"/>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459778"/>
                                        </p:tgtEl>
                                        <p:attrNameLst>
                                          <p:attrName>style.visibility</p:attrName>
                                        </p:attrNameLst>
                                      </p:cBhvr>
                                      <p:to>
                                        <p:strVal val="visible"/>
                                      </p:to>
                                    </p:set>
                                    <p:animEffect transition="in" filter="fade">
                                      <p:cBhvr>
                                        <p:cTn id="7" dur="770" decel="100000"/>
                                        <p:tgtEl>
                                          <p:spTgt spid="459778"/>
                                        </p:tgtEl>
                                      </p:cBhvr>
                                    </p:animEffect>
                                    <p:animScale>
                                      <p:cBhvr>
                                        <p:cTn id="8" dur="770" decel="100000"/>
                                        <p:tgtEl>
                                          <p:spTgt spid="459778"/>
                                        </p:tgtEl>
                                      </p:cBhvr>
                                      <p:from x="10000" y="10000"/>
                                      <p:to x="200000" y="450000"/>
                                    </p:animScale>
                                    <p:animScale>
                                      <p:cBhvr>
                                        <p:cTn id="9" dur="1230" accel="100000" fill="hold">
                                          <p:stCondLst>
                                            <p:cond delay="770"/>
                                          </p:stCondLst>
                                        </p:cTn>
                                        <p:tgtEl>
                                          <p:spTgt spid="459778"/>
                                        </p:tgtEl>
                                      </p:cBhvr>
                                      <p:from x="200000" y="450000"/>
                                      <p:to x="100000" y="100000"/>
                                    </p:animScale>
                                    <p:set>
                                      <p:cBhvr>
                                        <p:cTn id="10" dur="770" fill="hold"/>
                                        <p:tgtEl>
                                          <p:spTgt spid="459778"/>
                                        </p:tgtEl>
                                        <p:attrNameLst>
                                          <p:attrName>ppt_x</p:attrName>
                                        </p:attrNameLst>
                                      </p:cBhvr>
                                      <p:to>
                                        <p:strVal val="(0.5)"/>
                                      </p:to>
                                    </p:set>
                                    <p:anim from="(0.5)" to="(#ppt_x)" calcmode="lin" valueType="num">
                                      <p:cBhvr>
                                        <p:cTn id="11" dur="1230" accel="100000" fill="hold">
                                          <p:stCondLst>
                                            <p:cond delay="770"/>
                                          </p:stCondLst>
                                        </p:cTn>
                                        <p:tgtEl>
                                          <p:spTgt spid="459778"/>
                                        </p:tgtEl>
                                        <p:attrNameLst>
                                          <p:attrName>ppt_x</p:attrName>
                                        </p:attrNameLst>
                                      </p:cBhvr>
                                    </p:anim>
                                    <p:set>
                                      <p:cBhvr>
                                        <p:cTn id="12" dur="770" fill="hold"/>
                                        <p:tgtEl>
                                          <p:spTgt spid="459778"/>
                                        </p:tgtEl>
                                        <p:attrNameLst>
                                          <p:attrName>ppt_y</p:attrName>
                                        </p:attrNameLst>
                                      </p:cBhvr>
                                      <p:to>
                                        <p:strVal val="(#ppt_y+0.4)"/>
                                      </p:to>
                                    </p:set>
                                    <p:anim from="(#ppt_y+0.4)" to="(#ppt_y)" calcmode="lin" valueType="num">
                                      <p:cBhvr>
                                        <p:cTn id="13" dur="1230" accel="100000" fill="hold">
                                          <p:stCondLst>
                                            <p:cond delay="770"/>
                                          </p:stCondLst>
                                        </p:cTn>
                                        <p:tgtEl>
                                          <p:spTgt spid="459778"/>
                                        </p:tgtEl>
                                        <p:attrNameLst>
                                          <p:attrName>ppt_y</p:attrName>
                                        </p:attrNameLst>
                                      </p:cBhvr>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459779"/>
                                        </p:tgtEl>
                                        <p:attrNameLst>
                                          <p:attrName>style.visibility</p:attrName>
                                        </p:attrNameLst>
                                      </p:cBhvr>
                                      <p:to>
                                        <p:strVal val="visible"/>
                                      </p:to>
                                    </p:set>
                                    <p:animEffect transition="in" filter="fade">
                                      <p:cBhvr>
                                        <p:cTn id="17" dur="2000"/>
                                        <p:tgtEl>
                                          <p:spTgt spid="459779"/>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45978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5978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59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79" grpId="0" animBg="1"/>
      <p:bldP spid="459780" grpId="0" animBg="1"/>
      <p:bldP spid="45978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5923"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465924" name="Picture 4" descr="AG_ACC"/>
          <p:cNvPicPr>
            <a:picLocks noChangeAspect="1" noChangeArrowheads="1"/>
          </p:cNvPicPr>
          <p:nvPr/>
        </p:nvPicPr>
        <p:blipFill>
          <a:blip r:embed="rId2" cstate="print"/>
          <a:srcRect/>
          <a:stretch>
            <a:fillRect/>
          </a:stretch>
        </p:blipFill>
        <p:spPr bwMode="auto">
          <a:xfrm>
            <a:off x="900113" y="1844675"/>
            <a:ext cx="5184775" cy="3683000"/>
          </a:xfrm>
          <a:prstGeom prst="rect">
            <a:avLst/>
          </a:prstGeom>
          <a:noFill/>
        </p:spPr>
      </p:pic>
      <p:sp>
        <p:nvSpPr>
          <p:cNvPr id="465925" name="WordArt 5"/>
          <p:cNvSpPr>
            <a:spLocks noChangeArrowheads="1" noChangeShapeType="1" noTextEdit="1"/>
          </p:cNvSpPr>
          <p:nvPr/>
        </p:nvSpPr>
        <p:spPr bwMode="auto">
          <a:xfrm>
            <a:off x="6310313" y="1844675"/>
            <a:ext cx="2376487" cy="2516188"/>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תוצאה </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של הצבה </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לא נכונה</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5925"/>
                                        </p:tgtEl>
                                        <p:attrNameLst>
                                          <p:attrName>style.visibility</p:attrName>
                                        </p:attrNameLst>
                                      </p:cBhvr>
                                      <p:to>
                                        <p:strVal val="visible"/>
                                      </p:to>
                                    </p:set>
                                    <p:animEffect transition="in" filter="fade">
                                      <p:cBhvr>
                                        <p:cTn id="7" dur="2000"/>
                                        <p:tgtEl>
                                          <p:spTgt spid="465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4" name="Picture 2" descr="התחשמלות עגורן  1"/>
          <p:cNvPicPr>
            <a:picLocks noChangeAspect="1" noChangeArrowheads="1"/>
          </p:cNvPicPr>
          <p:nvPr/>
        </p:nvPicPr>
        <p:blipFill>
          <a:blip r:embed="rId2" cstate="print"/>
          <a:srcRect/>
          <a:stretch>
            <a:fillRect/>
          </a:stretch>
        </p:blipFill>
        <p:spPr bwMode="auto">
          <a:xfrm>
            <a:off x="0" y="0"/>
            <a:ext cx="6732588" cy="6858000"/>
          </a:xfrm>
          <a:prstGeom prst="rect">
            <a:avLst/>
          </a:prstGeom>
          <a:noFill/>
        </p:spPr>
      </p:pic>
      <p:sp>
        <p:nvSpPr>
          <p:cNvPr id="463875" name="WordArt 3"/>
          <p:cNvSpPr>
            <a:spLocks noChangeArrowheads="1" noChangeShapeType="1" noTextEdit="1"/>
          </p:cNvSpPr>
          <p:nvPr/>
        </p:nvSpPr>
        <p:spPr bwMode="auto">
          <a:xfrm>
            <a:off x="6835775" y="1700213"/>
            <a:ext cx="2057400" cy="2079625"/>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התחשמלות</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העגורן</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463876" name="AutoShape 4">
            <a:hlinkClick r:id="" action="ppaction://hlinkshowjump?jump=nextslide"/>
          </p:cNvPr>
          <p:cNvSpPr>
            <a:spLocks noChangeArrowheads="1"/>
          </p:cNvSpPr>
          <p:nvPr/>
        </p:nvSpPr>
        <p:spPr bwMode="auto">
          <a:xfrm>
            <a:off x="8245475" y="6165850"/>
            <a:ext cx="719138"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463877" name="AutoShape 5">
            <a:hlinkClick r:id="" action="ppaction://hlinkshowjump?jump=previousslide"/>
          </p:cNvPr>
          <p:cNvSpPr>
            <a:spLocks noChangeArrowheads="1"/>
          </p:cNvSpPr>
          <p:nvPr/>
        </p:nvSpPr>
        <p:spPr bwMode="auto">
          <a:xfrm>
            <a:off x="7021513" y="6165850"/>
            <a:ext cx="792162"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63878" name="AutoShape 6">
            <a:hlinkClick r:id="rId3" action="ppaction://hlinksldjump"/>
          </p:cNvPr>
          <p:cNvSpPr>
            <a:spLocks noChangeArrowheads="1"/>
          </p:cNvSpPr>
          <p:nvPr/>
        </p:nvSpPr>
        <p:spPr bwMode="auto">
          <a:xfrm>
            <a:off x="7670800" y="5688013"/>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63874"/>
                                        </p:tgtEl>
                                        <p:attrNameLst>
                                          <p:attrName>style.visibility</p:attrName>
                                        </p:attrNameLst>
                                      </p:cBhvr>
                                      <p:to>
                                        <p:strVal val="visible"/>
                                      </p:to>
                                    </p:set>
                                    <p:anim calcmode="lin" valueType="num">
                                      <p:cBhvr>
                                        <p:cTn id="7" dur="500" decel="50000" fill="hold">
                                          <p:stCondLst>
                                            <p:cond delay="0"/>
                                          </p:stCondLst>
                                        </p:cTn>
                                        <p:tgtEl>
                                          <p:spTgt spid="4638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638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63874"/>
                                        </p:tgtEl>
                                        <p:attrNameLst>
                                          <p:attrName>ppt_w</p:attrName>
                                        </p:attrNameLst>
                                      </p:cBhvr>
                                      <p:tavLst>
                                        <p:tav tm="0">
                                          <p:val>
                                            <p:strVal val="#ppt_w*.05"/>
                                          </p:val>
                                        </p:tav>
                                        <p:tav tm="100000">
                                          <p:val>
                                            <p:strVal val="#ppt_w"/>
                                          </p:val>
                                        </p:tav>
                                      </p:tavLst>
                                    </p:anim>
                                    <p:anim calcmode="lin" valueType="num">
                                      <p:cBhvr>
                                        <p:cTn id="10" dur="1000" fill="hold"/>
                                        <p:tgtEl>
                                          <p:spTgt spid="4638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638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638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638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63874"/>
                                        </p:tgtEl>
                                      </p:cBhvr>
                                    </p:animEffect>
                                  </p:childTnLst>
                                </p:cTn>
                              </p:par>
                            </p:childTnLst>
                          </p:cTn>
                        </p:par>
                        <p:par>
                          <p:cTn id="15" fill="hold">
                            <p:stCondLst>
                              <p:cond delay="1000"/>
                            </p:stCondLst>
                            <p:childTnLst>
                              <p:par>
                                <p:cTn id="16" presetID="39" presetClass="entr" presetSubtype="0" accel="100000" fill="hold" grpId="0" nodeType="afterEffect">
                                  <p:stCondLst>
                                    <p:cond delay="0"/>
                                  </p:stCondLst>
                                  <p:childTnLst>
                                    <p:set>
                                      <p:cBhvr>
                                        <p:cTn id="17" dur="1" fill="hold">
                                          <p:stCondLst>
                                            <p:cond delay="0"/>
                                          </p:stCondLst>
                                        </p:cTn>
                                        <p:tgtEl>
                                          <p:spTgt spid="463875"/>
                                        </p:tgtEl>
                                        <p:attrNameLst>
                                          <p:attrName>style.visibility</p:attrName>
                                        </p:attrNameLst>
                                      </p:cBhvr>
                                      <p:to>
                                        <p:strVal val="visible"/>
                                      </p:to>
                                    </p:set>
                                    <p:anim calcmode="lin" valueType="num">
                                      <p:cBhvr>
                                        <p:cTn id="18" dur="500" fill="hold"/>
                                        <p:tgtEl>
                                          <p:spTgt spid="463875"/>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463875"/>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463875"/>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463875"/>
                                        </p:tgtEl>
                                        <p:attrNameLst>
                                          <p:attrName>ppt_y</p:attrName>
                                        </p:attrNameLst>
                                      </p:cBhvr>
                                      <p:tavLst>
                                        <p:tav tm="0">
                                          <p:val>
                                            <p:strVal val="#ppt_y"/>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4638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6387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638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5" grpId="0" animBg="1"/>
      <p:bldP spid="463876" grpId="0" animBg="1"/>
      <p:bldP spid="46387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9" name="WordArt 3"/>
          <p:cNvSpPr>
            <a:spLocks noChangeArrowheads="1" noChangeShapeType="1" noTextEdit="1"/>
          </p:cNvSpPr>
          <p:nvPr/>
        </p:nvSpPr>
        <p:spPr bwMode="auto">
          <a:xfrm>
            <a:off x="5364163" y="4086225"/>
            <a:ext cx="2057400" cy="2079625"/>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התחשמלות</a:t>
            </a:r>
          </a:p>
          <a:p>
            <a:pPr algn="ctr" rtl="1"/>
            <a:r>
              <a:rPr lang="he-IL"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העגורן</a:t>
            </a:r>
            <a:endPar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endParaRPr>
          </a:p>
        </p:txBody>
      </p:sp>
      <p:sp>
        <p:nvSpPr>
          <p:cNvPr id="464900" name="AutoShape 4">
            <a:hlinkClick r:id="" action="ppaction://hlinkshowjump?jump=nextslide"/>
          </p:cNvPr>
          <p:cNvSpPr>
            <a:spLocks noChangeArrowheads="1"/>
          </p:cNvSpPr>
          <p:nvPr/>
        </p:nvSpPr>
        <p:spPr bwMode="auto">
          <a:xfrm>
            <a:off x="8245475" y="6165850"/>
            <a:ext cx="719138"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
        <p:nvSpPr>
          <p:cNvPr id="464901" name="AutoShape 5">
            <a:hlinkClick r:id="" action="ppaction://hlinkshowjump?jump=previousslide"/>
          </p:cNvPr>
          <p:cNvSpPr>
            <a:spLocks noChangeArrowheads="1"/>
          </p:cNvSpPr>
          <p:nvPr/>
        </p:nvSpPr>
        <p:spPr bwMode="auto">
          <a:xfrm>
            <a:off x="7021513" y="6165850"/>
            <a:ext cx="792162"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64902" name="AutoShape 6">
            <a:hlinkClick r:id="rId2" action="ppaction://hlinksldjump"/>
          </p:cNvPr>
          <p:cNvSpPr>
            <a:spLocks noChangeArrowheads="1"/>
          </p:cNvSpPr>
          <p:nvPr/>
        </p:nvSpPr>
        <p:spPr bwMode="auto">
          <a:xfrm>
            <a:off x="7670800" y="5688013"/>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2" action="ppaction://hlinksldjump"/>
              </a:rPr>
              <a:t>תפריט</a:t>
            </a:r>
            <a:r>
              <a:rPr lang="he-IL"/>
              <a:t> </a:t>
            </a:r>
          </a:p>
          <a:p>
            <a:pPr algn="ctr"/>
            <a:r>
              <a:rPr lang="he-IL">
                <a:hlinkClick r:id="rId2" action="ppaction://hlinksldjump"/>
              </a:rPr>
              <a:t>ראשי</a:t>
            </a:r>
            <a:endParaRPr lang="en-US"/>
          </a:p>
        </p:txBody>
      </p:sp>
      <p:pic>
        <p:nvPicPr>
          <p:cNvPr id="464904" name="Picture 8" descr="העמסה_פנצ'ר_חישמול"/>
          <p:cNvPicPr>
            <a:picLocks noChangeAspect="1" noChangeArrowheads="1"/>
          </p:cNvPicPr>
          <p:nvPr/>
        </p:nvPicPr>
        <p:blipFill>
          <a:blip r:embed="rId3" cstate="print"/>
          <a:srcRect/>
          <a:stretch>
            <a:fillRect/>
          </a:stretch>
        </p:blipFill>
        <p:spPr bwMode="auto">
          <a:xfrm>
            <a:off x="684213" y="3641725"/>
            <a:ext cx="3419475" cy="2595563"/>
          </a:xfrm>
          <a:prstGeom prst="rect">
            <a:avLst/>
          </a:prstGeom>
          <a:noFill/>
        </p:spPr>
      </p:pic>
      <p:pic>
        <p:nvPicPr>
          <p:cNvPr id="464905" name="Picture 9" descr="העמסה_שרוף_חישמול"/>
          <p:cNvPicPr>
            <a:picLocks noChangeAspect="1" noChangeArrowheads="1"/>
          </p:cNvPicPr>
          <p:nvPr/>
        </p:nvPicPr>
        <p:blipFill>
          <a:blip r:embed="rId4" cstate="print"/>
          <a:srcRect/>
          <a:stretch>
            <a:fillRect/>
          </a:stretch>
        </p:blipFill>
        <p:spPr bwMode="auto">
          <a:xfrm>
            <a:off x="4545013" y="379413"/>
            <a:ext cx="4419600" cy="3262312"/>
          </a:xfrm>
          <a:prstGeom prst="rect">
            <a:avLst/>
          </a:prstGeom>
          <a:noFill/>
        </p:spPr>
      </p:pic>
      <p:pic>
        <p:nvPicPr>
          <p:cNvPr id="464907" name="Picture 11" descr="ANd9GcSI1cOR8399EVKeIFzA9RffNO6Ozr4rnuGQZQInkSVDV3HqWFFhdcfIpnc">
            <a:hlinkClick r:id="rId5"/>
          </p:cNvPr>
          <p:cNvPicPr>
            <a:picLocks noChangeAspect="1" noChangeArrowheads="1"/>
          </p:cNvPicPr>
          <p:nvPr/>
        </p:nvPicPr>
        <p:blipFill>
          <a:blip r:embed="rId6" cstate="print"/>
          <a:srcRect/>
          <a:stretch>
            <a:fillRect/>
          </a:stretch>
        </p:blipFill>
        <p:spPr bwMode="auto">
          <a:xfrm>
            <a:off x="1619250" y="1085850"/>
            <a:ext cx="1171575" cy="11715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464899"/>
                                        </p:tgtEl>
                                        <p:attrNameLst>
                                          <p:attrName>style.visibility</p:attrName>
                                        </p:attrNameLst>
                                      </p:cBhvr>
                                      <p:to>
                                        <p:strVal val="visible"/>
                                      </p:to>
                                    </p:set>
                                    <p:anim calcmode="lin" valueType="num">
                                      <p:cBhvr>
                                        <p:cTn id="7" dur="500" fill="hold"/>
                                        <p:tgtEl>
                                          <p:spTgt spid="464899"/>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64899"/>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64899"/>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64899"/>
                                        </p:tgtEl>
                                        <p:attrNameLst>
                                          <p:attrName>ppt_y</p:attrName>
                                        </p:attrNameLst>
                                      </p:cBhvr>
                                      <p:tavLst>
                                        <p:tav tm="0">
                                          <p:val>
                                            <p:strVal val="#ppt_y"/>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4649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49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49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899" grpId="0" animBg="1"/>
      <p:bldP spid="464900" grpId="0" animBg="1"/>
      <p:bldP spid="46490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Text Box 2"/>
          <p:cNvSpPr txBox="1">
            <a:spLocks noChangeArrowheads="1"/>
          </p:cNvSpPr>
          <p:nvPr/>
        </p:nvSpPr>
        <p:spPr bwMode="auto">
          <a:xfrm>
            <a:off x="755650" y="908050"/>
            <a:ext cx="7613650" cy="823913"/>
          </a:xfrm>
          <a:prstGeom prst="rect">
            <a:avLst/>
          </a:prstGeom>
          <a:noFill/>
          <a:ln w="9525" algn="ctr">
            <a:noFill/>
            <a:miter lim="800000"/>
            <a:headEnd/>
            <a:tailEnd/>
          </a:ln>
          <a:effectLst/>
        </p:spPr>
        <p:txBody>
          <a:bodyPr wrap="none">
            <a:spAutoFit/>
          </a:bodyPr>
          <a:lstStyle/>
          <a:p>
            <a:pPr algn="ctr" rtl="1" eaLnBrk="1" hangingPunct="1"/>
            <a:r>
              <a:rPr lang="he-IL" sz="4800" b="1">
                <a:solidFill>
                  <a:schemeClr val="accent2"/>
                </a:solidFill>
                <a:effectLst>
                  <a:outerShdw blurRad="38100" dist="38100" dir="2700000" algn="tl">
                    <a:srgbClr val="000000"/>
                  </a:outerShdw>
                </a:effectLst>
                <a:latin typeface="Tahoma" pitchFamily="34" charset="0"/>
                <a:cs typeface="Tahoma" pitchFamily="34" charset="0"/>
              </a:rPr>
              <a:t>קשירת מטענים </a:t>
            </a:r>
            <a:r>
              <a:rPr lang="he-IL" sz="3200" b="1">
                <a:solidFill>
                  <a:schemeClr val="accent2"/>
                </a:solidFill>
                <a:effectLst>
                  <a:outerShdw blurRad="38100" dist="38100" dir="2700000" algn="tl">
                    <a:srgbClr val="000000"/>
                  </a:outerShdw>
                </a:effectLst>
                <a:latin typeface="Tahoma" pitchFamily="34" charset="0"/>
                <a:cs typeface="Tahoma" pitchFamily="34" charset="0"/>
              </a:rPr>
              <a:t>(ליפוף וענוב)</a:t>
            </a:r>
            <a:endParaRPr lang="en-US" sz="300" b="1">
              <a:solidFill>
                <a:schemeClr val="accent2"/>
              </a:solidFill>
              <a:effectLst>
                <a:outerShdw blurRad="38100" dist="38100" dir="2700000" algn="tl">
                  <a:srgbClr val="000000"/>
                </a:outerShdw>
              </a:effectLst>
              <a:latin typeface="Tahoma" pitchFamily="34" charset="0"/>
              <a:cs typeface="Tahoma" pitchFamily="34" charset="0"/>
            </a:endParaRPr>
          </a:p>
        </p:txBody>
      </p:sp>
      <p:sp>
        <p:nvSpPr>
          <p:cNvPr id="445443" name="Text Box 3"/>
          <p:cNvSpPr txBox="1">
            <a:spLocks noChangeArrowheads="1"/>
          </p:cNvSpPr>
          <p:nvPr/>
        </p:nvSpPr>
        <p:spPr bwMode="auto">
          <a:xfrm>
            <a:off x="4787900" y="2420938"/>
            <a:ext cx="3859213" cy="3444875"/>
          </a:xfrm>
          <a:prstGeom prst="rect">
            <a:avLst/>
          </a:prstGeom>
          <a:noFill/>
          <a:ln w="9525" algn="ctr">
            <a:noFill/>
            <a:miter lim="800000"/>
            <a:headEnd/>
            <a:tailEnd/>
          </a:ln>
          <a:effectLst/>
        </p:spPr>
        <p:txBody>
          <a:bodyPr>
            <a:spAutoFit/>
          </a:bodyPr>
          <a:lstStyle/>
          <a:p>
            <a:pPr algn="r" rtl="1" eaLnBrk="1" hangingPunct="1"/>
            <a:r>
              <a:rPr lang="he-IL" sz="2000" b="1">
                <a:solidFill>
                  <a:srgbClr val="FF0000"/>
                </a:solidFill>
                <a:latin typeface="Tahoma" pitchFamily="34" charset="0"/>
                <a:cs typeface="Tahoma" pitchFamily="34" charset="0"/>
              </a:rPr>
              <a:t>ליפוף מטענים</a:t>
            </a:r>
            <a:r>
              <a:rPr lang="he-IL" sz="2000" b="1">
                <a:latin typeface="Tahoma" pitchFamily="34" charset="0"/>
                <a:cs typeface="Tahoma" pitchFamily="34" charset="0"/>
              </a:rPr>
              <a:t> ייעשה רק לאחר הגבהת המטען לשם מעבר חופשי של השרשרת או רצועת הקשירה ומניעת הפגיעה בה</a:t>
            </a:r>
          </a:p>
          <a:p>
            <a:pPr algn="r" rtl="1" eaLnBrk="1" hangingPunct="1"/>
            <a:endParaRPr lang="he-IL" sz="2000" b="1">
              <a:latin typeface="Tahoma" pitchFamily="34" charset="0"/>
              <a:cs typeface="Tahoma" pitchFamily="34" charset="0"/>
            </a:endParaRPr>
          </a:p>
          <a:p>
            <a:pPr algn="r" rtl="1" eaLnBrk="1" hangingPunct="1"/>
            <a:r>
              <a:rPr lang="he-IL" sz="2000" b="1">
                <a:latin typeface="Tahoma" pitchFamily="34" charset="0"/>
                <a:cs typeface="Tahoma" pitchFamily="34" charset="0"/>
              </a:rPr>
              <a:t>מטען כבד על השרשרת או רצועת ההרמה עלול לפגום בהן ולפיכך </a:t>
            </a:r>
            <a:r>
              <a:rPr lang="he-IL" sz="2000" b="1">
                <a:solidFill>
                  <a:srgbClr val="FF0000"/>
                </a:solidFill>
                <a:latin typeface="Tahoma" pitchFamily="34" charset="0"/>
                <a:cs typeface="Tahoma" pitchFamily="34" charset="0"/>
              </a:rPr>
              <a:t>הנחת מטען על גבי אביזר הרמה-אסורה</a:t>
            </a:r>
            <a:r>
              <a:rPr lang="he-IL" sz="2000" b="1">
                <a:latin typeface="Tahoma" pitchFamily="34" charset="0"/>
                <a:cs typeface="Tahoma" pitchFamily="34" charset="0"/>
              </a:rPr>
              <a:t> </a:t>
            </a:r>
          </a:p>
          <a:p>
            <a:pPr algn="r" rtl="1" eaLnBrk="1" hangingPunct="1"/>
            <a:endParaRPr lang="en-US" sz="2000" b="1">
              <a:latin typeface="Tahoma" pitchFamily="34" charset="0"/>
              <a:cs typeface="Tahoma" pitchFamily="34" charset="0"/>
            </a:endParaRPr>
          </a:p>
        </p:txBody>
      </p:sp>
      <p:pic>
        <p:nvPicPr>
          <p:cNvPr id="445444" name="Picture 4"/>
          <p:cNvPicPr>
            <a:picLocks noChangeAspect="1" noChangeArrowheads="1"/>
          </p:cNvPicPr>
          <p:nvPr/>
        </p:nvPicPr>
        <p:blipFill>
          <a:blip r:embed="rId2" cstate="print"/>
          <a:srcRect/>
          <a:stretch>
            <a:fillRect/>
          </a:stretch>
        </p:blipFill>
        <p:spPr bwMode="auto">
          <a:xfrm>
            <a:off x="1331913" y="2205038"/>
            <a:ext cx="2741612" cy="3806825"/>
          </a:xfrm>
          <a:prstGeom prst="rect">
            <a:avLst/>
          </a:prstGeom>
          <a:noFill/>
          <a:ln w="9525" algn="ctr">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2"/>
          <p:cNvPicPr>
            <a:picLocks noChangeAspect="1" noChangeArrowheads="1"/>
          </p:cNvPicPr>
          <p:nvPr/>
        </p:nvPicPr>
        <p:blipFill>
          <a:blip r:embed="rId2" cstate="print"/>
          <a:srcRect/>
          <a:stretch>
            <a:fillRect/>
          </a:stretch>
        </p:blipFill>
        <p:spPr bwMode="auto">
          <a:xfrm>
            <a:off x="1042988" y="2060575"/>
            <a:ext cx="2673350" cy="3729038"/>
          </a:xfrm>
          <a:prstGeom prst="rect">
            <a:avLst/>
          </a:prstGeom>
          <a:noFill/>
          <a:ln w="9525" algn="ctr">
            <a:noFill/>
            <a:miter lim="800000"/>
            <a:headEnd/>
            <a:tailEnd/>
          </a:ln>
          <a:effectLst/>
        </p:spPr>
      </p:pic>
      <p:sp>
        <p:nvSpPr>
          <p:cNvPr id="446467" name="Text Box 3"/>
          <p:cNvSpPr txBox="1">
            <a:spLocks noChangeArrowheads="1"/>
          </p:cNvSpPr>
          <p:nvPr/>
        </p:nvSpPr>
        <p:spPr bwMode="auto">
          <a:xfrm>
            <a:off x="935038" y="620713"/>
            <a:ext cx="8208962" cy="823912"/>
          </a:xfrm>
          <a:prstGeom prst="rect">
            <a:avLst/>
          </a:prstGeom>
          <a:noFill/>
          <a:ln w="9525" algn="ctr">
            <a:noFill/>
            <a:miter lim="800000"/>
            <a:headEnd/>
            <a:tailEnd/>
          </a:ln>
          <a:effectLst/>
        </p:spPr>
        <p:txBody>
          <a:bodyPr>
            <a:spAutoFit/>
          </a:bodyPr>
          <a:lstStyle/>
          <a:p>
            <a:pPr algn="ctr" rtl="1" eaLnBrk="1" hangingPunct="1"/>
            <a:r>
              <a:rPr lang="he-IL" sz="4800" b="1">
                <a:solidFill>
                  <a:schemeClr val="accent2"/>
                </a:solidFill>
                <a:effectLst>
                  <a:outerShdw blurRad="38100" dist="38100" dir="2700000" algn="tl">
                    <a:srgbClr val="000000"/>
                  </a:outerShdw>
                </a:effectLst>
                <a:latin typeface="Tahoma" pitchFamily="34" charset="0"/>
                <a:cs typeface="Tahoma" pitchFamily="34" charset="0"/>
              </a:rPr>
              <a:t>קשירת מטענים </a:t>
            </a:r>
            <a:r>
              <a:rPr lang="he-IL" sz="2800" b="1">
                <a:solidFill>
                  <a:schemeClr val="accent2"/>
                </a:solidFill>
                <a:effectLst>
                  <a:outerShdw blurRad="38100" dist="38100" dir="2700000" algn="tl">
                    <a:srgbClr val="000000"/>
                  </a:outerShdw>
                </a:effectLst>
                <a:latin typeface="Tahoma" pitchFamily="34" charset="0"/>
                <a:cs typeface="Tahoma" pitchFamily="34" charset="0"/>
              </a:rPr>
              <a:t>(פריטים בתפזורת)</a:t>
            </a:r>
            <a:endParaRPr lang="en-US" sz="200" b="1">
              <a:solidFill>
                <a:schemeClr val="accent2"/>
              </a:solidFill>
              <a:effectLst>
                <a:outerShdw blurRad="38100" dist="38100" dir="2700000" algn="tl">
                  <a:srgbClr val="000000"/>
                </a:outerShdw>
              </a:effectLst>
              <a:latin typeface="Tahoma" pitchFamily="34" charset="0"/>
              <a:cs typeface="Tahoma" pitchFamily="34" charset="0"/>
            </a:endParaRPr>
          </a:p>
        </p:txBody>
      </p:sp>
      <p:sp>
        <p:nvSpPr>
          <p:cNvPr id="446468" name="Text Box 4"/>
          <p:cNvSpPr txBox="1">
            <a:spLocks noChangeArrowheads="1"/>
          </p:cNvSpPr>
          <p:nvPr/>
        </p:nvSpPr>
        <p:spPr bwMode="auto">
          <a:xfrm>
            <a:off x="4859338" y="2060575"/>
            <a:ext cx="3859212" cy="2835275"/>
          </a:xfrm>
          <a:prstGeom prst="rect">
            <a:avLst/>
          </a:prstGeom>
          <a:noFill/>
          <a:ln w="9525" algn="ctr">
            <a:noFill/>
            <a:miter lim="800000"/>
            <a:headEnd/>
            <a:tailEnd/>
          </a:ln>
          <a:effectLst/>
        </p:spPr>
        <p:txBody>
          <a:bodyPr>
            <a:spAutoFit/>
          </a:bodyPr>
          <a:lstStyle/>
          <a:p>
            <a:pPr algn="r" rtl="1" eaLnBrk="1" hangingPunct="1"/>
            <a:r>
              <a:rPr lang="he-IL" sz="2000" b="1">
                <a:solidFill>
                  <a:srgbClr val="FF0000"/>
                </a:solidFill>
                <a:latin typeface="Tahoma" pitchFamily="34" charset="0"/>
                <a:cs typeface="Tahoma" pitchFamily="34" charset="0"/>
              </a:rPr>
              <a:t>פריטים בתפזורת</a:t>
            </a:r>
            <a:r>
              <a:rPr lang="he-IL" sz="2000" b="1">
                <a:latin typeface="Tahoma" pitchFamily="34" charset="0"/>
                <a:cs typeface="Tahoma" pitchFamily="34" charset="0"/>
              </a:rPr>
              <a:t> יונפו רק לאחר שהונחו בתוך מיכל המיועד לכך, שחוזקו ידוע ומתאים או לאחר שנקשרו היטב על ידי אתת מוסמך</a:t>
            </a:r>
          </a:p>
          <a:p>
            <a:pPr algn="r" rtl="1" eaLnBrk="1" hangingPunct="1"/>
            <a:endParaRPr lang="he-IL" sz="2000" b="1">
              <a:latin typeface="Tahoma" pitchFamily="34" charset="0"/>
              <a:cs typeface="Tahoma" pitchFamily="34" charset="0"/>
            </a:endParaRPr>
          </a:p>
          <a:p>
            <a:pPr algn="r" rtl="1" eaLnBrk="1" hangingPunct="1"/>
            <a:r>
              <a:rPr lang="he-IL" sz="2000" b="1">
                <a:solidFill>
                  <a:srgbClr val="FF0000"/>
                </a:solidFill>
                <a:latin typeface="Tahoma" pitchFamily="34" charset="0"/>
                <a:cs typeface="Tahoma" pitchFamily="34" charset="0"/>
              </a:rPr>
              <a:t>פריטים בתפזורת</a:t>
            </a:r>
            <a:r>
              <a:rPr lang="he-IL" sz="2000" b="1">
                <a:latin typeface="Tahoma" pitchFamily="34" charset="0"/>
                <a:cs typeface="Tahoma" pitchFamily="34" charset="0"/>
              </a:rPr>
              <a:t> לא יונפו כשהם לא קשורים</a:t>
            </a:r>
          </a:p>
          <a:p>
            <a:pPr algn="r" rtl="1" eaLnBrk="1" hangingPunct="1"/>
            <a:endParaRPr lang="en-US" sz="2000" b="1">
              <a:latin typeface="Tahoma" pitchFamily="34" charset="0"/>
              <a:cs typeface="Tahoma"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Text Box 2"/>
          <p:cNvSpPr txBox="1">
            <a:spLocks noChangeArrowheads="1"/>
          </p:cNvSpPr>
          <p:nvPr/>
        </p:nvSpPr>
        <p:spPr bwMode="auto">
          <a:xfrm>
            <a:off x="1403350" y="908050"/>
            <a:ext cx="7239000" cy="823913"/>
          </a:xfrm>
          <a:prstGeom prst="rect">
            <a:avLst/>
          </a:prstGeom>
          <a:noFill/>
          <a:ln w="9525" algn="ctr">
            <a:noFill/>
            <a:miter lim="800000"/>
            <a:headEnd/>
            <a:tailEnd/>
          </a:ln>
          <a:effectLst/>
        </p:spPr>
        <p:txBody>
          <a:bodyPr wrap="none">
            <a:spAutoFit/>
          </a:bodyPr>
          <a:lstStyle/>
          <a:p>
            <a:pPr algn="ctr" rtl="1" eaLnBrk="1" hangingPunct="1"/>
            <a:r>
              <a:rPr lang="he-IL" sz="4800" b="1">
                <a:solidFill>
                  <a:schemeClr val="accent2"/>
                </a:solidFill>
                <a:effectLst>
                  <a:outerShdw blurRad="38100" dist="38100" dir="2700000" algn="tl">
                    <a:srgbClr val="000000"/>
                  </a:outerShdw>
                </a:effectLst>
                <a:latin typeface="Tahoma" pitchFamily="34" charset="0"/>
                <a:cs typeface="Tahoma" pitchFamily="34" charset="0"/>
              </a:rPr>
              <a:t>קשירת מטענים </a:t>
            </a:r>
            <a:r>
              <a:rPr lang="he-IL" sz="2800" b="1">
                <a:solidFill>
                  <a:schemeClr val="accent2"/>
                </a:solidFill>
                <a:effectLst>
                  <a:outerShdw blurRad="38100" dist="38100" dir="2700000" algn="tl">
                    <a:srgbClr val="000000"/>
                  </a:outerShdw>
                </a:effectLst>
                <a:latin typeface="Tahoma" pitchFamily="34" charset="0"/>
                <a:cs typeface="Tahoma" pitchFamily="34" charset="0"/>
              </a:rPr>
              <a:t>(פינות חדות)</a:t>
            </a:r>
            <a:endParaRPr lang="en-US" sz="200" b="1">
              <a:solidFill>
                <a:schemeClr val="accent2"/>
              </a:solidFill>
              <a:effectLst>
                <a:outerShdw blurRad="38100" dist="38100" dir="2700000" algn="tl">
                  <a:srgbClr val="000000"/>
                </a:outerShdw>
              </a:effectLst>
              <a:latin typeface="Tahoma" pitchFamily="34" charset="0"/>
              <a:cs typeface="Tahoma" pitchFamily="34" charset="0"/>
            </a:endParaRPr>
          </a:p>
        </p:txBody>
      </p:sp>
      <p:sp>
        <p:nvSpPr>
          <p:cNvPr id="447491" name="Text Box 3"/>
          <p:cNvSpPr txBox="1">
            <a:spLocks noChangeArrowheads="1"/>
          </p:cNvSpPr>
          <p:nvPr/>
        </p:nvSpPr>
        <p:spPr bwMode="auto">
          <a:xfrm>
            <a:off x="4859338" y="1889125"/>
            <a:ext cx="3859212" cy="4968875"/>
          </a:xfrm>
          <a:prstGeom prst="rect">
            <a:avLst/>
          </a:prstGeom>
          <a:noFill/>
          <a:ln w="9525" algn="ctr">
            <a:noFill/>
            <a:miter lim="800000"/>
            <a:headEnd/>
            <a:tailEnd/>
          </a:ln>
          <a:effectLst/>
        </p:spPr>
        <p:txBody>
          <a:bodyPr>
            <a:spAutoFit/>
          </a:bodyPr>
          <a:lstStyle/>
          <a:p>
            <a:pPr algn="r" rtl="1" eaLnBrk="1" hangingPunct="1"/>
            <a:r>
              <a:rPr lang="he-IL" sz="2000" b="1">
                <a:latin typeface="Tahoma" pitchFamily="34" charset="0"/>
                <a:cs typeface="Tahoma" pitchFamily="34" charset="0"/>
              </a:rPr>
              <a:t>יש להשתמש באביזרי קשירה ותליה בעלי חוזק מתאים לעומס המונף, לשיטות הקשירה והתלייה ולטיב האריזה</a:t>
            </a:r>
          </a:p>
          <a:p>
            <a:pPr algn="r" rtl="1" eaLnBrk="1" hangingPunct="1"/>
            <a:endParaRPr lang="he-IL" sz="2000" b="1">
              <a:latin typeface="Tahoma" pitchFamily="34" charset="0"/>
              <a:cs typeface="Tahoma" pitchFamily="34" charset="0"/>
            </a:endParaRPr>
          </a:p>
          <a:p>
            <a:pPr algn="r" rtl="1" eaLnBrk="1" hangingPunct="1"/>
            <a:r>
              <a:rPr lang="he-IL" sz="2000" b="1">
                <a:latin typeface="Tahoma" pitchFamily="34" charset="0"/>
                <a:cs typeface="Tahoma" pitchFamily="34" charset="0"/>
              </a:rPr>
              <a:t>כאשר הכרחי לכרוך חבל, כבל, שרשרת או רצועה סביב פינה חדה של המטען, יש להגן עליהם מפני כיפוף חד העלול לפגום בהם</a:t>
            </a:r>
          </a:p>
          <a:p>
            <a:pPr algn="r" rtl="1" eaLnBrk="1" hangingPunct="1"/>
            <a:endParaRPr lang="he-IL" sz="2000" b="1">
              <a:latin typeface="Tahoma" pitchFamily="34" charset="0"/>
              <a:cs typeface="Tahoma" pitchFamily="34" charset="0"/>
            </a:endParaRPr>
          </a:p>
          <a:p>
            <a:pPr algn="r" rtl="1" eaLnBrk="1" hangingPunct="1"/>
            <a:r>
              <a:rPr lang="he-IL" sz="2000" b="1">
                <a:latin typeface="Tahoma" pitchFamily="34" charset="0"/>
                <a:cs typeface="Tahoma" pitchFamily="34" charset="0"/>
              </a:rPr>
              <a:t>יש להתקין על הפינה ריפוד, כריות מגן או אביזר מתאים אחר</a:t>
            </a:r>
          </a:p>
          <a:p>
            <a:pPr algn="r" rtl="1" eaLnBrk="1" hangingPunct="1"/>
            <a:endParaRPr lang="en-US" sz="2000" b="1">
              <a:latin typeface="Tahoma" pitchFamily="34" charset="0"/>
              <a:cs typeface="Tahoma" pitchFamily="34" charset="0"/>
            </a:endParaRPr>
          </a:p>
        </p:txBody>
      </p:sp>
      <p:pic>
        <p:nvPicPr>
          <p:cNvPr id="447492" name="Picture 4"/>
          <p:cNvPicPr>
            <a:picLocks noChangeAspect="1" noChangeArrowheads="1"/>
          </p:cNvPicPr>
          <p:nvPr/>
        </p:nvPicPr>
        <p:blipFill>
          <a:blip r:embed="rId2" cstate="print"/>
          <a:srcRect/>
          <a:stretch>
            <a:fillRect/>
          </a:stretch>
        </p:blipFill>
        <p:spPr bwMode="auto">
          <a:xfrm>
            <a:off x="684213" y="2349500"/>
            <a:ext cx="3209925" cy="3652838"/>
          </a:xfrm>
          <a:prstGeom prst="rect">
            <a:avLst/>
          </a:prstGeom>
          <a:noFill/>
          <a:ln w="9525" algn="ctr">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Text Box 2"/>
          <p:cNvSpPr txBox="1">
            <a:spLocks noChangeArrowheads="1"/>
          </p:cNvSpPr>
          <p:nvPr/>
        </p:nvSpPr>
        <p:spPr bwMode="auto">
          <a:xfrm>
            <a:off x="2351088" y="733425"/>
            <a:ext cx="4529137" cy="823913"/>
          </a:xfrm>
          <a:prstGeom prst="rect">
            <a:avLst/>
          </a:prstGeom>
          <a:noFill/>
          <a:ln w="9525" algn="ctr">
            <a:noFill/>
            <a:miter lim="800000"/>
            <a:headEnd/>
            <a:tailEnd/>
          </a:ln>
          <a:effectLst/>
        </p:spPr>
        <p:txBody>
          <a:bodyPr wrap="none">
            <a:spAutoFit/>
          </a:bodyPr>
          <a:lstStyle/>
          <a:p>
            <a:pPr algn="ctr" rtl="1" eaLnBrk="1" hangingPunct="1"/>
            <a:r>
              <a:rPr lang="he-IL" sz="4800" b="1">
                <a:solidFill>
                  <a:schemeClr val="accent2"/>
                </a:solidFill>
                <a:effectLst>
                  <a:outerShdw blurRad="38100" dist="38100" dir="2700000" algn="tl">
                    <a:srgbClr val="000000"/>
                  </a:outerShdw>
                </a:effectLst>
                <a:latin typeface="Tahoma" pitchFamily="34" charset="0"/>
                <a:cs typeface="Tahoma" pitchFamily="34" charset="0"/>
              </a:rPr>
              <a:t>הרמת מטענים</a:t>
            </a:r>
            <a:endParaRPr lang="en-US" b="1">
              <a:solidFill>
                <a:schemeClr val="accent2"/>
              </a:solidFill>
              <a:effectLst>
                <a:outerShdw blurRad="38100" dist="38100" dir="2700000" algn="tl">
                  <a:srgbClr val="000000"/>
                </a:outerShdw>
              </a:effectLst>
              <a:latin typeface="Tahoma" pitchFamily="34" charset="0"/>
              <a:cs typeface="Tahoma" pitchFamily="34" charset="0"/>
            </a:endParaRPr>
          </a:p>
        </p:txBody>
      </p:sp>
      <p:sp>
        <p:nvSpPr>
          <p:cNvPr id="450563" name="Text Box 3"/>
          <p:cNvSpPr txBox="1">
            <a:spLocks noChangeArrowheads="1"/>
          </p:cNvSpPr>
          <p:nvPr/>
        </p:nvSpPr>
        <p:spPr bwMode="auto">
          <a:xfrm>
            <a:off x="4572000" y="2060575"/>
            <a:ext cx="3859213" cy="3444875"/>
          </a:xfrm>
          <a:prstGeom prst="rect">
            <a:avLst/>
          </a:prstGeom>
          <a:noFill/>
          <a:ln w="9525" algn="ctr">
            <a:noFill/>
            <a:miter lim="800000"/>
            <a:headEnd/>
            <a:tailEnd/>
          </a:ln>
          <a:effectLst/>
        </p:spPr>
        <p:txBody>
          <a:bodyPr>
            <a:spAutoFit/>
          </a:bodyPr>
          <a:lstStyle/>
          <a:p>
            <a:pPr algn="r" rtl="1" eaLnBrk="1" hangingPunct="1"/>
            <a:r>
              <a:rPr lang="he-IL" sz="2000" b="1">
                <a:latin typeface="Tahoma" pitchFamily="34" charset="0"/>
                <a:cs typeface="Tahoma" pitchFamily="34" charset="0"/>
              </a:rPr>
              <a:t>הרמה של שני מטענים או יותר הקשורים יחד באותו מענב מסוכנת מכיוון שלא ניתן להשלים קשירה נכונה כאשר מניפים יותר ממטען אחד</a:t>
            </a:r>
          </a:p>
          <a:p>
            <a:pPr algn="r" rtl="1" eaLnBrk="1" hangingPunct="1"/>
            <a:endParaRPr lang="he-IL" sz="2000" b="1">
              <a:latin typeface="Tahoma" pitchFamily="34" charset="0"/>
              <a:cs typeface="Tahoma" pitchFamily="34" charset="0"/>
            </a:endParaRPr>
          </a:p>
          <a:p>
            <a:pPr algn="r" rtl="1" eaLnBrk="1" hangingPunct="1"/>
            <a:r>
              <a:rPr lang="he-IL" sz="2000" b="1">
                <a:solidFill>
                  <a:srgbClr val="FF0000"/>
                </a:solidFill>
                <a:latin typeface="Tahoma" pitchFamily="34" charset="0"/>
                <a:cs typeface="Tahoma" pitchFamily="34" charset="0"/>
              </a:rPr>
              <a:t>אין להניף יותר ממטען אחד בו זמנית</a:t>
            </a:r>
          </a:p>
          <a:p>
            <a:pPr algn="r" rtl="1" eaLnBrk="1" hangingPunct="1"/>
            <a:endParaRPr lang="he-IL" sz="2000" b="1">
              <a:solidFill>
                <a:srgbClr val="FF0000"/>
              </a:solidFill>
              <a:latin typeface="Tahoma" pitchFamily="34" charset="0"/>
              <a:cs typeface="Tahoma" pitchFamily="34" charset="0"/>
            </a:endParaRPr>
          </a:p>
          <a:p>
            <a:pPr algn="r" rtl="1" eaLnBrk="1" hangingPunct="1"/>
            <a:endParaRPr lang="en-US" sz="2000" b="1">
              <a:latin typeface="Tahoma" pitchFamily="34" charset="0"/>
              <a:cs typeface="Tahoma" pitchFamily="34" charset="0"/>
            </a:endParaRPr>
          </a:p>
        </p:txBody>
      </p:sp>
      <p:pic>
        <p:nvPicPr>
          <p:cNvPr id="450564" name="Picture 4"/>
          <p:cNvPicPr>
            <a:picLocks noChangeAspect="1" noChangeArrowheads="1"/>
          </p:cNvPicPr>
          <p:nvPr/>
        </p:nvPicPr>
        <p:blipFill>
          <a:blip r:embed="rId2" cstate="print"/>
          <a:srcRect/>
          <a:stretch>
            <a:fillRect/>
          </a:stretch>
        </p:blipFill>
        <p:spPr bwMode="auto">
          <a:xfrm>
            <a:off x="827088" y="1412875"/>
            <a:ext cx="1722437" cy="4895850"/>
          </a:xfrm>
          <a:prstGeom prst="rect">
            <a:avLst/>
          </a:prstGeom>
          <a:noFill/>
          <a:ln w="9525" algn="ctr">
            <a:noFill/>
            <a:miter lim="800000"/>
            <a:headEnd/>
            <a:tailEnd/>
          </a:ln>
          <a:effectLst/>
        </p:spPr>
      </p:pic>
      <p:sp>
        <p:nvSpPr>
          <p:cNvPr id="450565" name="Oval 5"/>
          <p:cNvSpPr>
            <a:spLocks noChangeArrowheads="1"/>
          </p:cNvSpPr>
          <p:nvPr/>
        </p:nvSpPr>
        <p:spPr bwMode="auto">
          <a:xfrm>
            <a:off x="539750" y="2349500"/>
            <a:ext cx="1873250" cy="1800225"/>
          </a:xfrm>
          <a:prstGeom prst="ellipse">
            <a:avLst/>
          </a:prstGeom>
          <a:noFill/>
          <a:ln w="38100" algn="ctr">
            <a:solidFill>
              <a:srgbClr val="CC0066"/>
            </a:solidFill>
            <a:round/>
            <a:headEnd/>
            <a:tailEnd/>
          </a:ln>
          <a:effectLst/>
        </p:spPr>
        <p:txBody>
          <a:bodyPr wrap="none" anchor="ctr"/>
          <a:lstStyle/>
          <a:p>
            <a:endParaRPr lang="en-US"/>
          </a:p>
        </p:txBody>
      </p:sp>
      <p:sp>
        <p:nvSpPr>
          <p:cNvPr id="450566" name="Oval 6"/>
          <p:cNvSpPr>
            <a:spLocks noChangeArrowheads="1"/>
          </p:cNvSpPr>
          <p:nvPr/>
        </p:nvSpPr>
        <p:spPr bwMode="auto">
          <a:xfrm>
            <a:off x="1763713" y="5013325"/>
            <a:ext cx="936625" cy="863600"/>
          </a:xfrm>
          <a:prstGeom prst="ellipse">
            <a:avLst/>
          </a:prstGeom>
          <a:noFill/>
          <a:ln w="38100" algn="ctr">
            <a:solidFill>
              <a:srgbClr val="CC0066"/>
            </a:solidFill>
            <a:round/>
            <a:headEnd/>
            <a:tailEnd/>
          </a:ln>
          <a:effectLst/>
        </p:spPr>
        <p:txBody>
          <a:bodyPr wrap="none" anchor="ct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9" name="Picture 3" descr="under_bridge_crane"/>
          <p:cNvPicPr>
            <a:picLocks noGrp="1" noChangeAspect="1" noChangeArrowheads="1"/>
          </p:cNvPicPr>
          <p:nvPr>
            <p:ph sz="half" idx="1"/>
          </p:nvPr>
        </p:nvPicPr>
        <p:blipFill>
          <a:blip r:embed="rId2" cstate="print"/>
          <a:srcRect/>
          <a:stretch>
            <a:fillRect/>
          </a:stretch>
        </p:blipFill>
        <p:spPr bwMode="auto">
          <a:xfrm>
            <a:off x="0" y="2133600"/>
            <a:ext cx="5219700" cy="3575050"/>
          </a:xfrm>
          <a:noFill/>
          <a:ln>
            <a:miter lim="800000"/>
            <a:headEnd/>
            <a:tailEnd/>
          </a:ln>
        </p:spPr>
      </p:pic>
      <p:sp>
        <p:nvSpPr>
          <p:cNvPr id="167940" name="WordArt 4"/>
          <p:cNvSpPr>
            <a:spLocks noChangeArrowheads="1" noChangeShapeType="1" noTextEdit="1"/>
          </p:cNvSpPr>
          <p:nvPr/>
        </p:nvSpPr>
        <p:spPr bwMode="auto">
          <a:xfrm>
            <a:off x="4284663" y="620713"/>
            <a:ext cx="1419225" cy="1143000"/>
          </a:xfrm>
          <a:prstGeom prst="rect">
            <a:avLst/>
          </a:prstGeom>
        </p:spPr>
        <p:txBody>
          <a:bodyPr wrap="none" fromWordArt="1">
            <a:prstTxWarp prst="textPlain">
              <a:avLst>
                <a:gd name="adj" fmla="val 50000"/>
              </a:avLst>
            </a:prstTxWarp>
          </a:bodyPr>
          <a:lstStyle/>
          <a:p>
            <a:pPr algn="ctr" rtl="1"/>
            <a:r>
              <a:rPr lang="he-IL" sz="3200" kern="10">
                <a:ln w="19050">
                  <a:solidFill>
                    <a:srgbClr val="99CCFF"/>
                  </a:solidFill>
                  <a:round/>
                  <a:headEnd/>
                  <a:tailEnd/>
                </a:ln>
                <a:solidFill>
                  <a:srgbClr val="800000"/>
                </a:solidFill>
                <a:effectLst>
                  <a:outerShdw dist="35921" dir="2700000" algn="ctr" rotWithShape="0">
                    <a:srgbClr val="990000"/>
                  </a:outerShdw>
                </a:effectLst>
                <a:latin typeface="Arial Black"/>
              </a:rPr>
              <a:t>סוג ג'</a:t>
            </a:r>
          </a:p>
          <a:p>
            <a:pPr algn="ctr" rtl="1"/>
            <a:r>
              <a:rPr lang="he-IL" sz="3200" kern="10">
                <a:ln w="19050">
                  <a:solidFill>
                    <a:srgbClr val="99CCFF"/>
                  </a:solidFill>
                  <a:round/>
                  <a:headEnd/>
                  <a:tailEnd/>
                </a:ln>
                <a:solidFill>
                  <a:srgbClr val="800000"/>
                </a:solidFill>
                <a:effectLst>
                  <a:outerShdw dist="35921" dir="2700000" algn="ctr" rotWithShape="0">
                    <a:srgbClr val="990000"/>
                  </a:outerShdw>
                </a:effectLst>
                <a:latin typeface="Arial Black"/>
              </a:rPr>
              <a:t>עגורן גשר</a:t>
            </a:r>
            <a:endParaRPr lang="en-US" sz="3200" kern="10">
              <a:ln w="19050">
                <a:solidFill>
                  <a:srgbClr val="99CCFF"/>
                </a:solidFill>
                <a:round/>
                <a:headEnd/>
                <a:tailEnd/>
              </a:ln>
              <a:solidFill>
                <a:srgbClr val="800000"/>
              </a:solidFill>
              <a:effectLst>
                <a:outerShdw dist="35921" dir="2700000" algn="ctr" rotWithShape="0">
                  <a:srgbClr val="990000"/>
                </a:outerShdw>
              </a:effectLst>
              <a:latin typeface="Arial Black"/>
            </a:endParaRPr>
          </a:p>
        </p:txBody>
      </p:sp>
      <p:pic>
        <p:nvPicPr>
          <p:cNvPr id="167941" name="Picture 5" descr="עגורן גשר 1"/>
          <p:cNvPicPr>
            <a:picLocks noGrp="1" noChangeAspect="1" noChangeArrowheads="1"/>
          </p:cNvPicPr>
          <p:nvPr>
            <p:ph sz="half" idx="2"/>
          </p:nvPr>
        </p:nvPicPr>
        <p:blipFill>
          <a:blip r:embed="rId3" cstate="print"/>
          <a:srcRect/>
          <a:stretch>
            <a:fillRect/>
          </a:stretch>
        </p:blipFill>
        <p:spPr bwMode="auto">
          <a:xfrm>
            <a:off x="4545013" y="3514725"/>
            <a:ext cx="4598987" cy="3343275"/>
          </a:xfrm>
          <a:noFill/>
        </p:spPr>
      </p:pic>
      <p:sp>
        <p:nvSpPr>
          <p:cNvPr id="167942" name="AutoShape 6">
            <a:hlinkClick r:id="rId4"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5" action="ppaction://hlinksldjump"/>
              </a:rPr>
              <a:t>תפריט </a:t>
            </a:r>
          </a:p>
          <a:p>
            <a:pPr algn="ctr"/>
            <a:r>
              <a:rPr lang="he-IL">
                <a:hlinkClick r:id="rId5"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withEffect">
                                  <p:stCondLst>
                                    <p:cond delay="0"/>
                                  </p:stCondLst>
                                  <p:childTnLst>
                                    <p:set>
                                      <p:cBhvr>
                                        <p:cTn id="6" dur="1" fill="hold">
                                          <p:stCondLst>
                                            <p:cond delay="0"/>
                                          </p:stCondLst>
                                        </p:cTn>
                                        <p:tgtEl>
                                          <p:spTgt spid="167941"/>
                                        </p:tgtEl>
                                        <p:attrNameLst>
                                          <p:attrName>style.visibility</p:attrName>
                                        </p:attrNameLst>
                                      </p:cBhvr>
                                      <p:to>
                                        <p:strVal val="visible"/>
                                      </p:to>
                                    </p:set>
                                    <p:anim from="(-#ppt_w/2)" to="(#ppt_x)" calcmode="lin" valueType="num">
                                      <p:cBhvr>
                                        <p:cTn id="7" dur="600" fill="hold">
                                          <p:stCondLst>
                                            <p:cond delay="0"/>
                                          </p:stCondLst>
                                        </p:cTn>
                                        <p:tgtEl>
                                          <p:spTgt spid="167941"/>
                                        </p:tgtEl>
                                        <p:attrNameLst>
                                          <p:attrName>ppt_x</p:attrName>
                                        </p:attrNameLst>
                                      </p:cBhvr>
                                    </p:anim>
                                    <p:anim from="0" to="-1.0" calcmode="lin" valueType="num">
                                      <p:cBhvr>
                                        <p:cTn id="8" dur="200" decel="50000" autoRev="1" fill="hold">
                                          <p:stCondLst>
                                            <p:cond delay="600"/>
                                          </p:stCondLst>
                                        </p:cTn>
                                        <p:tgtEl>
                                          <p:spTgt spid="167941"/>
                                        </p:tgtEl>
                                        <p:attrNameLst>
                                          <p:attrName>xshear</p:attrName>
                                        </p:attrNameLst>
                                      </p:cBhvr>
                                    </p:anim>
                                    <p:animScale>
                                      <p:cBhvr>
                                        <p:cTn id="9" dur="200" decel="100000" autoRev="1" fill="hold">
                                          <p:stCondLst>
                                            <p:cond delay="600"/>
                                          </p:stCondLst>
                                        </p:cTn>
                                        <p:tgtEl>
                                          <p:spTgt spid="167941"/>
                                        </p:tgtEl>
                                      </p:cBhvr>
                                      <p:from x="100000" y="100000"/>
                                      <p:to x="80000" y="100000"/>
                                    </p:animScale>
                                    <p:anim by="(#ppt_h/3+#ppt_w*0.1)" calcmode="lin" valueType="num">
                                      <p:cBhvr additive="sum">
                                        <p:cTn id="10" dur="200" decel="100000" autoRev="1" fill="hold">
                                          <p:stCondLst>
                                            <p:cond delay="600"/>
                                          </p:stCondLst>
                                        </p:cTn>
                                        <p:tgtEl>
                                          <p:spTgt spid="167941"/>
                                        </p:tgtEl>
                                        <p:attrNameLst>
                                          <p:attrName>ppt_x</p:attrName>
                                        </p:attrNameLst>
                                      </p:cBhvr>
                                    </p:anim>
                                  </p:childTnLst>
                                </p:cTn>
                              </p:par>
                              <p:par>
                                <p:cTn id="11" presetID="1" presetClass="entr" presetSubtype="0" fill="hold" nodeType="withEffect">
                                  <p:stCondLst>
                                    <p:cond delay="0"/>
                                  </p:stCondLst>
                                  <p:childTnLst>
                                    <p:set>
                                      <p:cBhvr>
                                        <p:cTn id="12" dur="1" fill="hold">
                                          <p:stCondLst>
                                            <p:cond delay="0"/>
                                          </p:stCondLst>
                                        </p:cTn>
                                        <p:tgtEl>
                                          <p:spTgt spid="167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Text Box 2"/>
          <p:cNvSpPr txBox="1">
            <a:spLocks noChangeArrowheads="1"/>
          </p:cNvSpPr>
          <p:nvPr/>
        </p:nvSpPr>
        <p:spPr bwMode="auto">
          <a:xfrm>
            <a:off x="1042988" y="692150"/>
            <a:ext cx="7770812" cy="823913"/>
          </a:xfrm>
          <a:prstGeom prst="rect">
            <a:avLst/>
          </a:prstGeom>
          <a:noFill/>
          <a:ln w="9525" algn="ctr">
            <a:noFill/>
            <a:miter lim="800000"/>
            <a:headEnd/>
            <a:tailEnd/>
          </a:ln>
          <a:effectLst/>
        </p:spPr>
        <p:txBody>
          <a:bodyPr wrap="none">
            <a:spAutoFit/>
          </a:bodyPr>
          <a:lstStyle/>
          <a:p>
            <a:pPr algn="ctr" rtl="1" eaLnBrk="1" hangingPunct="1"/>
            <a:r>
              <a:rPr lang="he-IL" sz="4800" b="1">
                <a:solidFill>
                  <a:schemeClr val="accent2"/>
                </a:solidFill>
                <a:effectLst>
                  <a:outerShdw blurRad="38100" dist="38100" dir="2700000" algn="tl">
                    <a:srgbClr val="000000"/>
                  </a:outerShdw>
                </a:effectLst>
                <a:latin typeface="Tahoma" pitchFamily="34" charset="0"/>
                <a:cs typeface="Tahoma" pitchFamily="34" charset="0"/>
              </a:rPr>
              <a:t>הורדת המטען </a:t>
            </a:r>
            <a:r>
              <a:rPr lang="he-IL" sz="3200" b="1">
                <a:solidFill>
                  <a:schemeClr val="accent2"/>
                </a:solidFill>
                <a:effectLst>
                  <a:outerShdw blurRad="38100" dist="38100" dir="2700000" algn="tl">
                    <a:srgbClr val="000000"/>
                  </a:outerShdw>
                </a:effectLst>
                <a:latin typeface="Tahoma" pitchFamily="34" charset="0"/>
                <a:cs typeface="Tahoma" pitchFamily="34" charset="0"/>
              </a:rPr>
              <a:t>(כוונון עם חבל)</a:t>
            </a:r>
            <a:endParaRPr lang="en-US" b="1">
              <a:solidFill>
                <a:schemeClr val="accent2"/>
              </a:solidFill>
              <a:effectLst>
                <a:outerShdw blurRad="38100" dist="38100" dir="2700000" algn="tl">
                  <a:srgbClr val="000000"/>
                </a:outerShdw>
              </a:effectLst>
              <a:latin typeface="Tahoma" pitchFamily="34" charset="0"/>
              <a:cs typeface="Tahoma" pitchFamily="34" charset="0"/>
            </a:endParaRPr>
          </a:p>
        </p:txBody>
      </p:sp>
      <p:pic>
        <p:nvPicPr>
          <p:cNvPr id="451587" name="Picture 3"/>
          <p:cNvPicPr>
            <a:picLocks noChangeAspect="1" noChangeArrowheads="1"/>
          </p:cNvPicPr>
          <p:nvPr/>
        </p:nvPicPr>
        <p:blipFill>
          <a:blip r:embed="rId2" cstate="print"/>
          <a:srcRect/>
          <a:stretch>
            <a:fillRect/>
          </a:stretch>
        </p:blipFill>
        <p:spPr bwMode="auto">
          <a:xfrm>
            <a:off x="468313" y="2276475"/>
            <a:ext cx="7835900" cy="3956050"/>
          </a:xfrm>
          <a:prstGeom prst="rect">
            <a:avLst/>
          </a:prstGeom>
          <a:noFill/>
          <a:ln w="9525" algn="ctr">
            <a:noFill/>
            <a:miter lim="800000"/>
            <a:headEnd/>
            <a:tailEnd/>
          </a:ln>
          <a:effectLst/>
        </p:spPr>
      </p:pic>
      <p:sp>
        <p:nvSpPr>
          <p:cNvPr id="451588" name="Text Box 4"/>
          <p:cNvSpPr txBox="1">
            <a:spLocks noChangeArrowheads="1"/>
          </p:cNvSpPr>
          <p:nvPr/>
        </p:nvSpPr>
        <p:spPr bwMode="auto">
          <a:xfrm>
            <a:off x="3162300" y="2349500"/>
            <a:ext cx="3209925" cy="2835275"/>
          </a:xfrm>
          <a:prstGeom prst="rect">
            <a:avLst/>
          </a:prstGeom>
          <a:noFill/>
          <a:ln w="9525" algn="ctr">
            <a:noFill/>
            <a:miter lim="800000"/>
            <a:headEnd/>
            <a:tailEnd/>
          </a:ln>
          <a:effectLst/>
        </p:spPr>
        <p:txBody>
          <a:bodyPr>
            <a:spAutoFit/>
          </a:bodyPr>
          <a:lstStyle/>
          <a:p>
            <a:pPr algn="r" rtl="1" eaLnBrk="1" hangingPunct="1"/>
            <a:r>
              <a:rPr lang="he-IL" sz="2000" b="1">
                <a:latin typeface="Tahoma" pitchFamily="34" charset="0"/>
                <a:cs typeface="Tahoma" pitchFamily="34" charset="0"/>
              </a:rPr>
              <a:t>אין לכוונן מטענים במגע ישיר איתם. הכוונון ייעשה תמיד באמצעות חבל שייקשר אל המטען בזמן שקושרים את המטעם למנוף</a:t>
            </a:r>
            <a:endParaRPr lang="he-IL" sz="2000" b="1">
              <a:solidFill>
                <a:srgbClr val="FF0000"/>
              </a:solidFill>
              <a:latin typeface="Tahoma" pitchFamily="34" charset="0"/>
              <a:cs typeface="Tahoma" pitchFamily="34" charset="0"/>
            </a:endParaRPr>
          </a:p>
          <a:p>
            <a:pPr algn="r" rtl="1" eaLnBrk="1" hangingPunct="1"/>
            <a:endParaRPr lang="he-IL" sz="2000" b="1">
              <a:solidFill>
                <a:srgbClr val="FF0000"/>
              </a:solidFill>
              <a:latin typeface="Tahoma" pitchFamily="34" charset="0"/>
              <a:cs typeface="Tahoma" pitchFamily="34" charset="0"/>
            </a:endParaRPr>
          </a:p>
          <a:p>
            <a:pPr algn="r" rtl="1" eaLnBrk="1" hangingPunct="1"/>
            <a:endParaRPr lang="en-US" sz="2000" b="1">
              <a:latin typeface="Tahoma" pitchFamily="34" charset="0"/>
              <a:cs typeface="Tahoma"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0" name="Picture 2" descr="אביזרי הרמה  43א"/>
          <p:cNvPicPr>
            <a:picLocks noChangeAspect="1" noChangeArrowheads="1"/>
          </p:cNvPicPr>
          <p:nvPr/>
        </p:nvPicPr>
        <p:blipFill>
          <a:blip r:embed="rId2" cstate="print"/>
          <a:srcRect/>
          <a:stretch>
            <a:fillRect/>
          </a:stretch>
        </p:blipFill>
        <p:spPr bwMode="auto">
          <a:xfrm>
            <a:off x="900113" y="1196975"/>
            <a:ext cx="5135562" cy="5241925"/>
          </a:xfrm>
          <a:prstGeom prst="rect">
            <a:avLst/>
          </a:prstGeom>
          <a:noFill/>
        </p:spPr>
      </p:pic>
      <p:sp>
        <p:nvSpPr>
          <p:cNvPr id="467971" name="WordArt 3"/>
          <p:cNvSpPr>
            <a:spLocks noChangeArrowheads="1" noChangeShapeType="1" noTextEdit="1"/>
          </p:cNvSpPr>
          <p:nvPr/>
        </p:nvSpPr>
        <p:spPr bwMode="auto">
          <a:xfrm>
            <a:off x="6296025" y="1700213"/>
            <a:ext cx="2813050" cy="1944687"/>
          </a:xfrm>
          <a:prstGeom prst="rect">
            <a:avLst/>
          </a:prstGeom>
        </p:spPr>
        <p:txBody>
          <a:bodyPr wrap="none" fromWordArt="1">
            <a:prstTxWarp prst="textPlain">
              <a:avLst>
                <a:gd name="adj" fmla="val 50000"/>
              </a:avLst>
            </a:prstTxWarp>
          </a:bodyPr>
          <a:lstStyle/>
          <a:p>
            <a:pPr algn="ctr" rtl="1"/>
            <a:r>
              <a:rPr lang="he-IL" sz="3600" kern="10">
                <a:ln w="9525">
                  <a:noFill/>
                  <a:round/>
                  <a:headEnd/>
                  <a:tailEnd/>
                </a:ln>
                <a:solidFill>
                  <a:srgbClr val="993300"/>
                </a:solidFill>
                <a:effectLst>
                  <a:outerShdw dist="35921" dir="2700000" algn="ctr" rotWithShape="0">
                    <a:srgbClr val="C0C0C0">
                      <a:alpha val="80000"/>
                    </a:srgbClr>
                  </a:outerShdw>
                </a:effectLst>
                <a:latin typeface="Impact"/>
              </a:rPr>
              <a:t>שליטה על המטען</a:t>
            </a:r>
          </a:p>
          <a:p>
            <a:pPr algn="ctr" rtl="1"/>
            <a:r>
              <a:rPr lang="he-IL" sz="3600" kern="10">
                <a:ln w="9525">
                  <a:noFill/>
                  <a:round/>
                  <a:headEnd/>
                  <a:tailEnd/>
                </a:ln>
                <a:solidFill>
                  <a:srgbClr val="993300"/>
                </a:solidFill>
                <a:effectLst>
                  <a:outerShdw dist="35921" dir="2700000" algn="ctr" rotWithShape="0">
                    <a:srgbClr val="C0C0C0">
                      <a:alpha val="80000"/>
                    </a:srgbClr>
                  </a:outerShdw>
                </a:effectLst>
                <a:latin typeface="Impact"/>
              </a:rPr>
              <a:t>בעזרת חבל הכוונה</a:t>
            </a:r>
            <a:endParaRPr lang="en-US" sz="3600" kern="10">
              <a:ln w="9525">
                <a:noFill/>
                <a:round/>
                <a:headEnd/>
                <a:tailEnd/>
              </a:ln>
              <a:solidFill>
                <a:srgbClr val="993300"/>
              </a:solidFill>
              <a:effectLst>
                <a:outerShdw dist="35921" dir="2700000" algn="ctr" rotWithShape="0">
                  <a:srgbClr val="C0C0C0">
                    <a:alpha val="80000"/>
                  </a:srgbClr>
                </a:outerShdw>
              </a:effectLst>
              <a:latin typeface="Impact"/>
            </a:endParaRPr>
          </a:p>
        </p:txBody>
      </p:sp>
      <p:sp>
        <p:nvSpPr>
          <p:cNvPr id="467972" name="AutoShape 4">
            <a:hlinkClick r:id="" action="ppaction://hlinkshowjump?jump=previousslide"/>
          </p:cNvPr>
          <p:cNvSpPr>
            <a:spLocks noChangeArrowheads="1"/>
          </p:cNvSpPr>
          <p:nvPr/>
        </p:nvSpPr>
        <p:spPr bwMode="auto">
          <a:xfrm>
            <a:off x="7092950" y="6165850"/>
            <a:ext cx="792163" cy="692150"/>
          </a:xfrm>
          <a:prstGeom prst="leftArrow">
            <a:avLst>
              <a:gd name="adj1" fmla="val 50000"/>
              <a:gd name="adj2" fmla="val 28612"/>
            </a:avLst>
          </a:prstGeom>
          <a:solidFill>
            <a:srgbClr val="FFFF00"/>
          </a:solidFill>
          <a:ln w="9525">
            <a:solidFill>
              <a:schemeClr val="tx1"/>
            </a:solidFill>
            <a:miter lim="800000"/>
            <a:headEnd/>
            <a:tailEnd/>
          </a:ln>
          <a:effectLst/>
        </p:spPr>
        <p:txBody>
          <a:bodyPr wrap="none" anchor="ctr"/>
          <a:lstStyle/>
          <a:p>
            <a:pPr algn="ctr"/>
            <a:r>
              <a:rPr lang="he-IL"/>
              <a:t>חזור</a:t>
            </a:r>
            <a:endParaRPr lang="en-US"/>
          </a:p>
        </p:txBody>
      </p:sp>
      <p:sp>
        <p:nvSpPr>
          <p:cNvPr id="467973" name="AutoShape 5">
            <a:hlinkClick r:id="rId3" action="ppaction://hlinksldjump"/>
          </p:cNvPr>
          <p:cNvSpPr>
            <a:spLocks noChangeArrowheads="1"/>
          </p:cNvSpPr>
          <p:nvPr/>
        </p:nvSpPr>
        <p:spPr bwMode="auto">
          <a:xfrm>
            <a:off x="7740650" y="56610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3" action="ppaction://hlinksldjump"/>
              </a:rPr>
              <a:t>תפריט</a:t>
            </a:r>
            <a:r>
              <a:rPr lang="he-IL"/>
              <a:t> </a:t>
            </a:r>
          </a:p>
          <a:p>
            <a:pPr algn="ctr"/>
            <a:r>
              <a:rPr lang="he-IL">
                <a:hlinkClick r:id="rId3" action="ppaction://hlinksldjump"/>
              </a:rPr>
              <a:t>ראשי</a:t>
            </a:r>
            <a:endParaRPr lang="en-US"/>
          </a:p>
        </p:txBody>
      </p:sp>
      <p:sp>
        <p:nvSpPr>
          <p:cNvPr id="467974" name="AutoShape 6">
            <a:hlinkClick r:id="" action="ppaction://hlinkshowjump?jump=nextslide"/>
          </p:cNvPr>
          <p:cNvSpPr>
            <a:spLocks noChangeArrowheads="1"/>
          </p:cNvSpPr>
          <p:nvPr/>
        </p:nvSpPr>
        <p:spPr bwMode="auto">
          <a:xfrm>
            <a:off x="8388350" y="6165850"/>
            <a:ext cx="719138" cy="692150"/>
          </a:xfrm>
          <a:prstGeom prst="rightArrow">
            <a:avLst>
              <a:gd name="adj1" fmla="val 50000"/>
              <a:gd name="adj2" fmla="val 25975"/>
            </a:avLst>
          </a:prstGeom>
          <a:solidFill>
            <a:srgbClr val="FFFF00"/>
          </a:solidFill>
          <a:ln w="9525">
            <a:solidFill>
              <a:schemeClr val="tx1"/>
            </a:solidFill>
            <a:miter lim="800000"/>
            <a:headEnd/>
            <a:tailEnd/>
          </a:ln>
          <a:effectLst/>
        </p:spPr>
        <p:txBody>
          <a:bodyPr wrap="none" anchor="ctr"/>
          <a:lstStyle/>
          <a:p>
            <a:pPr algn="ctr"/>
            <a:r>
              <a:rPr lang="he-IL"/>
              <a:t>המשך</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467970"/>
                                        </p:tgtEl>
                                        <p:attrNameLst>
                                          <p:attrName>style.visibility</p:attrName>
                                        </p:attrNameLst>
                                      </p:cBhvr>
                                      <p:to>
                                        <p:strVal val="visible"/>
                                      </p:to>
                                    </p:set>
                                    <p:animEffect transition="in" filter="fade">
                                      <p:cBhvr>
                                        <p:cTn id="7" dur="800" decel="100000"/>
                                        <p:tgtEl>
                                          <p:spTgt spid="467970"/>
                                        </p:tgtEl>
                                      </p:cBhvr>
                                    </p:animEffect>
                                    <p:anim calcmode="lin" valueType="num">
                                      <p:cBhvr>
                                        <p:cTn id="8" dur="800" decel="100000" fill="hold"/>
                                        <p:tgtEl>
                                          <p:spTgt spid="467970"/>
                                        </p:tgtEl>
                                        <p:attrNameLst>
                                          <p:attrName>style.rotation</p:attrName>
                                        </p:attrNameLst>
                                      </p:cBhvr>
                                      <p:tavLst>
                                        <p:tav tm="0">
                                          <p:val>
                                            <p:fltVal val="-90"/>
                                          </p:val>
                                        </p:tav>
                                        <p:tav tm="100000">
                                          <p:val>
                                            <p:fltVal val="0"/>
                                          </p:val>
                                        </p:tav>
                                      </p:tavLst>
                                    </p:anim>
                                    <p:anim calcmode="lin" valueType="num">
                                      <p:cBhvr>
                                        <p:cTn id="9" dur="800" decel="100000" fill="hold"/>
                                        <p:tgtEl>
                                          <p:spTgt spid="467970"/>
                                        </p:tgtEl>
                                        <p:attrNameLst>
                                          <p:attrName>ppt_x</p:attrName>
                                        </p:attrNameLst>
                                      </p:cBhvr>
                                      <p:tavLst>
                                        <p:tav tm="0">
                                          <p:val>
                                            <p:strVal val="#ppt_x+0.4"/>
                                          </p:val>
                                        </p:tav>
                                        <p:tav tm="100000">
                                          <p:val>
                                            <p:strVal val="#ppt_x-0.05"/>
                                          </p:val>
                                        </p:tav>
                                      </p:tavLst>
                                    </p:anim>
                                    <p:anim calcmode="lin" valueType="num">
                                      <p:cBhvr>
                                        <p:cTn id="10" dur="800" decel="100000" fill="hold"/>
                                        <p:tgtEl>
                                          <p:spTgt spid="4679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679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6797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4" presetClass="entr" presetSubtype="0" fill="hold" grpId="0" nodeType="afterEffect">
                                  <p:stCondLst>
                                    <p:cond delay="0"/>
                                  </p:stCondLst>
                                  <p:childTnLst>
                                    <p:set>
                                      <p:cBhvr>
                                        <p:cTn id="15" dur="1" fill="hold">
                                          <p:stCondLst>
                                            <p:cond delay="0"/>
                                          </p:stCondLst>
                                        </p:cTn>
                                        <p:tgtEl>
                                          <p:spTgt spid="467971"/>
                                        </p:tgtEl>
                                        <p:attrNameLst>
                                          <p:attrName>style.visibility</p:attrName>
                                        </p:attrNameLst>
                                      </p:cBhvr>
                                      <p:to>
                                        <p:strVal val="visible"/>
                                      </p:to>
                                    </p:set>
                                    <p:anim from="(-#ppt_w/2)" to="(#ppt_x)" calcmode="lin" valueType="num">
                                      <p:cBhvr>
                                        <p:cTn id="16" dur="600" fill="hold">
                                          <p:stCondLst>
                                            <p:cond delay="0"/>
                                          </p:stCondLst>
                                        </p:cTn>
                                        <p:tgtEl>
                                          <p:spTgt spid="467971"/>
                                        </p:tgtEl>
                                        <p:attrNameLst>
                                          <p:attrName>ppt_x</p:attrName>
                                        </p:attrNameLst>
                                      </p:cBhvr>
                                    </p:anim>
                                    <p:anim from="0" to="-1.0" calcmode="lin" valueType="num">
                                      <p:cBhvr>
                                        <p:cTn id="17" dur="200" decel="50000" autoRev="1" fill="hold">
                                          <p:stCondLst>
                                            <p:cond delay="600"/>
                                          </p:stCondLst>
                                        </p:cTn>
                                        <p:tgtEl>
                                          <p:spTgt spid="467971"/>
                                        </p:tgtEl>
                                        <p:attrNameLst>
                                          <p:attrName>xshear</p:attrName>
                                        </p:attrNameLst>
                                      </p:cBhvr>
                                    </p:anim>
                                    <p:animScale>
                                      <p:cBhvr>
                                        <p:cTn id="18" dur="200" decel="100000" autoRev="1" fill="hold">
                                          <p:stCondLst>
                                            <p:cond delay="600"/>
                                          </p:stCondLst>
                                        </p:cTn>
                                        <p:tgtEl>
                                          <p:spTgt spid="467971"/>
                                        </p:tgtEl>
                                      </p:cBhvr>
                                      <p:from x="100000" y="100000"/>
                                      <p:to x="80000" y="100000"/>
                                    </p:animScale>
                                    <p:anim by="(#ppt_h/3+#ppt_w*0.1)" calcmode="lin" valueType="num">
                                      <p:cBhvr additive="sum">
                                        <p:cTn id="19" dur="200" decel="100000" autoRev="1" fill="hold">
                                          <p:stCondLst>
                                            <p:cond delay="600"/>
                                          </p:stCondLst>
                                        </p:cTn>
                                        <p:tgtEl>
                                          <p:spTgt spid="467971"/>
                                        </p:tgtEl>
                                        <p:attrNameLst>
                                          <p:attrName>ppt_x</p:attrName>
                                        </p:attrNameLst>
                                      </p:cBhvr>
                                    </p:anim>
                                  </p:childTnLst>
                                </p:cTn>
                              </p:par>
                              <p:par>
                                <p:cTn id="20" presetID="1" presetClass="entr" presetSubtype="0" fill="hold" grpId="0" nodeType="withEffect">
                                  <p:stCondLst>
                                    <p:cond delay="0"/>
                                  </p:stCondLst>
                                  <p:childTnLst>
                                    <p:set>
                                      <p:cBhvr>
                                        <p:cTn id="21" dur="1" fill="hold">
                                          <p:stCondLst>
                                            <p:cond delay="0"/>
                                          </p:stCondLst>
                                        </p:cTn>
                                        <p:tgtEl>
                                          <p:spTgt spid="46797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6797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67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animBg="1"/>
      <p:bldP spid="467972" grpId="0" animBg="1"/>
      <p:bldP spid="46797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Text Box 2"/>
          <p:cNvSpPr txBox="1">
            <a:spLocks noChangeArrowheads="1"/>
          </p:cNvSpPr>
          <p:nvPr/>
        </p:nvSpPr>
        <p:spPr bwMode="auto">
          <a:xfrm>
            <a:off x="1258888" y="692150"/>
            <a:ext cx="7653337" cy="823913"/>
          </a:xfrm>
          <a:prstGeom prst="rect">
            <a:avLst/>
          </a:prstGeom>
          <a:noFill/>
          <a:ln w="9525" algn="ctr">
            <a:noFill/>
            <a:miter lim="800000"/>
            <a:headEnd/>
            <a:tailEnd/>
          </a:ln>
          <a:effectLst/>
        </p:spPr>
        <p:txBody>
          <a:bodyPr wrap="none">
            <a:spAutoFit/>
          </a:bodyPr>
          <a:lstStyle/>
          <a:p>
            <a:pPr algn="ctr" rtl="1" eaLnBrk="1" hangingPunct="1"/>
            <a:r>
              <a:rPr lang="he-IL" sz="4800" b="1">
                <a:solidFill>
                  <a:schemeClr val="accent2"/>
                </a:solidFill>
                <a:effectLst>
                  <a:outerShdw blurRad="38100" dist="38100" dir="2700000" algn="tl">
                    <a:srgbClr val="000000"/>
                  </a:outerShdw>
                </a:effectLst>
                <a:latin typeface="Tahoma" pitchFamily="34" charset="0"/>
                <a:cs typeface="Tahoma" pitchFamily="34" charset="0"/>
              </a:rPr>
              <a:t>התרחקות ממתקני הרמה</a:t>
            </a:r>
            <a:endParaRPr lang="en-US" b="1">
              <a:solidFill>
                <a:schemeClr val="accent2"/>
              </a:solidFill>
              <a:effectLst>
                <a:outerShdw blurRad="38100" dist="38100" dir="2700000" algn="tl">
                  <a:srgbClr val="000000"/>
                </a:outerShdw>
              </a:effectLst>
              <a:latin typeface="Tahoma" pitchFamily="34" charset="0"/>
              <a:cs typeface="Tahoma" pitchFamily="34" charset="0"/>
            </a:endParaRPr>
          </a:p>
        </p:txBody>
      </p:sp>
      <p:sp>
        <p:nvSpPr>
          <p:cNvPr id="452611" name="Text Box 3"/>
          <p:cNvSpPr txBox="1">
            <a:spLocks noChangeArrowheads="1"/>
          </p:cNvSpPr>
          <p:nvPr/>
        </p:nvSpPr>
        <p:spPr bwMode="auto">
          <a:xfrm>
            <a:off x="4859338" y="2193925"/>
            <a:ext cx="3786187" cy="4664075"/>
          </a:xfrm>
          <a:prstGeom prst="rect">
            <a:avLst/>
          </a:prstGeom>
          <a:noFill/>
          <a:ln w="9525" algn="ctr">
            <a:noFill/>
            <a:miter lim="800000"/>
            <a:headEnd/>
            <a:tailEnd/>
          </a:ln>
          <a:effectLst/>
        </p:spPr>
        <p:txBody>
          <a:bodyPr>
            <a:spAutoFit/>
          </a:bodyPr>
          <a:lstStyle/>
          <a:p>
            <a:pPr algn="r" rtl="1" eaLnBrk="1" hangingPunct="1"/>
            <a:r>
              <a:rPr lang="he-IL" sz="2000" b="1">
                <a:solidFill>
                  <a:srgbClr val="FF0000"/>
                </a:solidFill>
                <a:latin typeface="Tahoma" pitchFamily="34" charset="0"/>
                <a:cs typeface="Tahoma" pitchFamily="34" charset="0"/>
              </a:rPr>
              <a:t>אין להימצא ליד מתקן הרמה כשהוא בפעולה</a:t>
            </a:r>
            <a:r>
              <a:rPr lang="he-IL" sz="2000" b="1">
                <a:latin typeface="Tahoma" pitchFamily="34" charset="0"/>
                <a:cs typeface="Tahoma" pitchFamily="34" charset="0"/>
              </a:rPr>
              <a:t> (מטען מונף, צריח מצטדד)</a:t>
            </a:r>
          </a:p>
          <a:p>
            <a:pPr algn="r" rtl="1" eaLnBrk="1" hangingPunct="1"/>
            <a:endParaRPr lang="he-IL" sz="2000" b="1">
              <a:latin typeface="Tahoma" pitchFamily="34" charset="0"/>
              <a:cs typeface="Tahoma" pitchFamily="34" charset="0"/>
            </a:endParaRPr>
          </a:p>
          <a:p>
            <a:pPr algn="r" rtl="1" eaLnBrk="1" hangingPunct="1"/>
            <a:r>
              <a:rPr lang="he-IL" sz="2000" b="1">
                <a:solidFill>
                  <a:srgbClr val="FF0000"/>
                </a:solidFill>
                <a:latin typeface="Tahoma" pitchFamily="34" charset="0"/>
                <a:cs typeface="Tahoma" pitchFamily="34" charset="0"/>
              </a:rPr>
              <a:t>יש להתרחק</a:t>
            </a:r>
            <a:r>
              <a:rPr lang="he-IL" sz="2000" b="1">
                <a:latin typeface="Tahoma" pitchFamily="34" charset="0"/>
                <a:cs typeface="Tahoma" pitchFamily="34" charset="0"/>
              </a:rPr>
              <a:t> ממתקן ההרמה מיד עם סיום </a:t>
            </a:r>
            <a:r>
              <a:rPr lang="he-IL" sz="2000" b="1">
                <a:solidFill>
                  <a:srgbClr val="FF0000"/>
                </a:solidFill>
                <a:latin typeface="Tahoma" pitchFamily="34" charset="0"/>
                <a:cs typeface="Tahoma" pitchFamily="34" charset="0"/>
              </a:rPr>
              <a:t>פעולות הקשירה </a:t>
            </a:r>
            <a:r>
              <a:rPr lang="he-IL" sz="2000" b="1">
                <a:latin typeface="Tahoma" pitchFamily="34" charset="0"/>
                <a:cs typeface="Tahoma" pitchFamily="34" charset="0"/>
              </a:rPr>
              <a:t>ולפני שהחל בפעולה</a:t>
            </a:r>
          </a:p>
          <a:p>
            <a:pPr algn="r" rtl="1" eaLnBrk="1" hangingPunct="1"/>
            <a:endParaRPr lang="he-IL" sz="2000" b="1">
              <a:latin typeface="Tahoma" pitchFamily="34" charset="0"/>
              <a:cs typeface="Tahoma" pitchFamily="34" charset="0"/>
            </a:endParaRPr>
          </a:p>
          <a:p>
            <a:pPr algn="r" rtl="1" eaLnBrk="1" hangingPunct="1"/>
            <a:r>
              <a:rPr lang="he-IL" sz="2000" b="1">
                <a:solidFill>
                  <a:srgbClr val="FF0000"/>
                </a:solidFill>
                <a:latin typeface="Tahoma" pitchFamily="34" charset="0"/>
                <a:cs typeface="Tahoma" pitchFamily="34" charset="0"/>
              </a:rPr>
              <a:t>אין להתקרב</a:t>
            </a:r>
            <a:r>
              <a:rPr lang="he-IL" sz="2000" b="1">
                <a:latin typeface="Tahoma" pitchFamily="34" charset="0"/>
                <a:cs typeface="Tahoma" pitchFamily="34" charset="0"/>
              </a:rPr>
              <a:t> למתקן ההרמה לצורך שחרר המטען אלא רק לאחר </a:t>
            </a:r>
            <a:r>
              <a:rPr lang="he-IL" sz="2000" b="1">
                <a:solidFill>
                  <a:srgbClr val="FF0000"/>
                </a:solidFill>
                <a:latin typeface="Tahoma" pitchFamily="34" charset="0"/>
                <a:cs typeface="Tahoma" pitchFamily="34" charset="0"/>
              </a:rPr>
              <a:t>שהמתקן איננו בפעול והמטען "רגוע"</a:t>
            </a:r>
          </a:p>
          <a:p>
            <a:pPr algn="r" rtl="1" eaLnBrk="1" hangingPunct="1"/>
            <a:endParaRPr lang="he-IL" sz="2000" b="1">
              <a:solidFill>
                <a:srgbClr val="FF0000"/>
              </a:solidFill>
              <a:latin typeface="Tahoma" pitchFamily="34" charset="0"/>
              <a:cs typeface="Tahoma" pitchFamily="34" charset="0"/>
            </a:endParaRPr>
          </a:p>
          <a:p>
            <a:pPr algn="r" rtl="1" eaLnBrk="1" hangingPunct="1"/>
            <a:endParaRPr lang="en-US" sz="2000" b="1">
              <a:latin typeface="Tahoma" pitchFamily="34" charset="0"/>
              <a:cs typeface="Tahoma" pitchFamily="34" charset="0"/>
            </a:endParaRPr>
          </a:p>
        </p:txBody>
      </p:sp>
      <p:pic>
        <p:nvPicPr>
          <p:cNvPr id="452612" name="Picture 4"/>
          <p:cNvPicPr>
            <a:picLocks noChangeAspect="1" noChangeArrowheads="1"/>
          </p:cNvPicPr>
          <p:nvPr/>
        </p:nvPicPr>
        <p:blipFill>
          <a:blip r:embed="rId2" cstate="print"/>
          <a:srcRect/>
          <a:stretch>
            <a:fillRect/>
          </a:stretch>
        </p:blipFill>
        <p:spPr bwMode="auto">
          <a:xfrm>
            <a:off x="827088" y="2163763"/>
            <a:ext cx="2806700" cy="4694237"/>
          </a:xfrm>
          <a:prstGeom prst="rect">
            <a:avLst/>
          </a:prstGeom>
          <a:noFill/>
          <a:ln w="9525" algn="ctr">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471044" name="Picture 4" descr="עצמי_מסוכן"/>
          <p:cNvPicPr>
            <a:picLocks noChangeAspect="1" noChangeArrowheads="1"/>
          </p:cNvPicPr>
          <p:nvPr/>
        </p:nvPicPr>
        <p:blipFill>
          <a:blip r:embed="rId2" cstate="print"/>
          <a:srcRect/>
          <a:stretch>
            <a:fillRect/>
          </a:stretch>
        </p:blipFill>
        <p:spPr bwMode="auto">
          <a:xfrm>
            <a:off x="457200" y="3213100"/>
            <a:ext cx="3898900" cy="3381375"/>
          </a:xfrm>
          <a:prstGeom prst="rect">
            <a:avLst/>
          </a:prstGeom>
          <a:noFill/>
        </p:spPr>
      </p:pic>
      <p:pic>
        <p:nvPicPr>
          <p:cNvPr id="471045" name="Picture 5" descr="עצמי_מסוכן1"/>
          <p:cNvPicPr>
            <a:picLocks noChangeAspect="1" noChangeArrowheads="1"/>
          </p:cNvPicPr>
          <p:nvPr/>
        </p:nvPicPr>
        <p:blipFill>
          <a:blip r:embed="rId3" cstate="print"/>
          <a:srcRect/>
          <a:stretch>
            <a:fillRect/>
          </a:stretch>
        </p:blipFill>
        <p:spPr bwMode="auto">
          <a:xfrm>
            <a:off x="4787900" y="3213100"/>
            <a:ext cx="3898900" cy="3381375"/>
          </a:xfrm>
          <a:prstGeom prst="rect">
            <a:avLst/>
          </a:prstGeom>
          <a:noFill/>
        </p:spPr>
      </p:pic>
      <p:sp>
        <p:nvSpPr>
          <p:cNvPr id="471046" name="Text Box 6"/>
          <p:cNvSpPr txBox="1">
            <a:spLocks noChangeArrowheads="1"/>
          </p:cNvSpPr>
          <p:nvPr/>
        </p:nvSpPr>
        <p:spPr bwMode="auto">
          <a:xfrm>
            <a:off x="2124075" y="1417638"/>
            <a:ext cx="5327650" cy="579437"/>
          </a:xfrm>
          <a:prstGeom prst="rect">
            <a:avLst/>
          </a:prstGeom>
          <a:noFill/>
          <a:ln w="9525" algn="ctr">
            <a:noFill/>
            <a:miter lim="800000"/>
            <a:headEnd/>
            <a:tailEnd/>
          </a:ln>
          <a:effectLst/>
        </p:spPr>
        <p:txBody>
          <a:bodyPr>
            <a:spAutoFit/>
          </a:bodyPr>
          <a:lstStyle/>
          <a:p>
            <a:pPr algn="ctr" rtl="1" eaLnBrk="1" hangingPunct="1"/>
            <a:r>
              <a:rPr lang="he-IL" sz="3200" i="1">
                <a:solidFill>
                  <a:srgbClr val="F71A03"/>
                </a:solidFill>
                <a:effectLst>
                  <a:outerShdw blurRad="38100" dist="38100" dir="2700000" algn="tl">
                    <a:srgbClr val="000000"/>
                  </a:outerShdw>
                </a:effectLst>
                <a:latin typeface="Tahoma" pitchFamily="34" charset="0"/>
                <a:cs typeface="Tahoma" pitchFamily="34" charset="0"/>
              </a:rPr>
              <a:t>מיקום  המפעיל  והעוזר</a:t>
            </a:r>
            <a:endParaRPr lang="en-US" sz="3200" i="1">
              <a:solidFill>
                <a:srgbClr val="F71A03"/>
              </a:solidFill>
              <a:effectLst>
                <a:outerShdw blurRad="38100" dist="38100" dir="2700000" algn="tl">
                  <a:srgbClr val="000000"/>
                </a:outerShdw>
              </a:effectLst>
              <a:latin typeface="Tahoma" pitchFamily="34" charset="0"/>
              <a:cs typeface="Tahoma"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Text Box 2"/>
          <p:cNvSpPr txBox="1">
            <a:spLocks noChangeArrowheads="1"/>
          </p:cNvSpPr>
          <p:nvPr/>
        </p:nvSpPr>
        <p:spPr bwMode="auto">
          <a:xfrm>
            <a:off x="4859338" y="2205038"/>
            <a:ext cx="3786187" cy="4359275"/>
          </a:xfrm>
          <a:prstGeom prst="rect">
            <a:avLst/>
          </a:prstGeom>
          <a:noFill/>
          <a:ln w="9525" algn="ctr">
            <a:noFill/>
            <a:miter lim="800000"/>
            <a:headEnd/>
            <a:tailEnd/>
          </a:ln>
          <a:effectLst/>
        </p:spPr>
        <p:txBody>
          <a:bodyPr>
            <a:spAutoFit/>
          </a:bodyPr>
          <a:lstStyle/>
          <a:p>
            <a:pPr algn="r" rtl="1" eaLnBrk="1" hangingPunct="1"/>
            <a:r>
              <a:rPr lang="he-IL" sz="2000" b="1">
                <a:solidFill>
                  <a:srgbClr val="FF0000"/>
                </a:solidFill>
                <a:latin typeface="Tahoma" pitchFamily="34" charset="0"/>
                <a:cs typeface="Tahoma" pitchFamily="34" charset="0"/>
              </a:rPr>
              <a:t>אחיזה בחבלי הקשירה או באביזרים בזמן שהמטען מורם מסוכנת ולפיכך, אסורה</a:t>
            </a:r>
          </a:p>
          <a:p>
            <a:pPr algn="r" rtl="1" eaLnBrk="1" hangingPunct="1"/>
            <a:endParaRPr lang="he-IL" sz="2000" b="1">
              <a:solidFill>
                <a:srgbClr val="FF0000"/>
              </a:solidFill>
              <a:latin typeface="Tahoma" pitchFamily="34" charset="0"/>
              <a:cs typeface="Tahoma" pitchFamily="34" charset="0"/>
            </a:endParaRPr>
          </a:p>
          <a:p>
            <a:pPr algn="r" rtl="1" eaLnBrk="1" hangingPunct="1"/>
            <a:r>
              <a:rPr lang="he-IL" sz="2000" b="1">
                <a:latin typeface="Tahoma" pitchFamily="34" charset="0"/>
                <a:cs typeface="Tahoma" pitchFamily="34" charset="0"/>
              </a:rPr>
              <a:t>אחיזה כזו עלולה להסתיים בהיתפסות של יד או בגד במטען ולתאונה קשה </a:t>
            </a:r>
          </a:p>
          <a:p>
            <a:pPr algn="r" rtl="1" eaLnBrk="1" hangingPunct="1"/>
            <a:endParaRPr lang="he-IL" sz="2000" b="1">
              <a:latin typeface="Tahoma" pitchFamily="34" charset="0"/>
              <a:cs typeface="Tahoma" pitchFamily="34" charset="0"/>
            </a:endParaRPr>
          </a:p>
          <a:p>
            <a:pPr algn="r" rtl="1" eaLnBrk="1" hangingPunct="1"/>
            <a:r>
              <a:rPr lang="he-IL" sz="2000" b="1">
                <a:latin typeface="Tahoma" pitchFamily="34" charset="0"/>
                <a:cs typeface="Tahoma" pitchFamily="34" charset="0"/>
              </a:rPr>
              <a:t>סיבה נוספת קשורה בסכנת מעיכה בין הקשירה למטען או לחתך ביד </a:t>
            </a:r>
          </a:p>
          <a:p>
            <a:pPr algn="r" rtl="1" eaLnBrk="1" hangingPunct="1"/>
            <a:endParaRPr lang="he-IL" sz="2000" b="1">
              <a:latin typeface="Tahoma" pitchFamily="34" charset="0"/>
              <a:cs typeface="Tahoma" pitchFamily="34" charset="0"/>
            </a:endParaRPr>
          </a:p>
          <a:p>
            <a:pPr algn="r" rtl="1" eaLnBrk="1" hangingPunct="1"/>
            <a:endParaRPr lang="en-US" sz="2000" b="1">
              <a:latin typeface="Tahoma" pitchFamily="34" charset="0"/>
              <a:cs typeface="Tahoma" pitchFamily="34" charset="0"/>
            </a:endParaRPr>
          </a:p>
        </p:txBody>
      </p:sp>
      <p:pic>
        <p:nvPicPr>
          <p:cNvPr id="453635" name="Picture 3"/>
          <p:cNvPicPr>
            <a:picLocks noChangeAspect="1" noChangeArrowheads="1"/>
          </p:cNvPicPr>
          <p:nvPr/>
        </p:nvPicPr>
        <p:blipFill>
          <a:blip r:embed="rId2" cstate="print"/>
          <a:srcRect/>
          <a:stretch>
            <a:fillRect/>
          </a:stretch>
        </p:blipFill>
        <p:spPr bwMode="auto">
          <a:xfrm>
            <a:off x="1187450" y="2205038"/>
            <a:ext cx="2232025" cy="4438650"/>
          </a:xfrm>
          <a:prstGeom prst="rect">
            <a:avLst/>
          </a:prstGeom>
          <a:noFill/>
          <a:ln w="9525" algn="ctr">
            <a:noFill/>
            <a:miter lim="800000"/>
            <a:headEnd/>
            <a:tailEnd/>
          </a:ln>
          <a:effectLst/>
        </p:spPr>
      </p:pic>
      <p:sp>
        <p:nvSpPr>
          <p:cNvPr id="453636" name="Text Box 4"/>
          <p:cNvSpPr txBox="1">
            <a:spLocks noChangeArrowheads="1"/>
          </p:cNvSpPr>
          <p:nvPr/>
        </p:nvSpPr>
        <p:spPr bwMode="auto">
          <a:xfrm>
            <a:off x="2470150" y="733425"/>
            <a:ext cx="4324350" cy="823913"/>
          </a:xfrm>
          <a:prstGeom prst="rect">
            <a:avLst/>
          </a:prstGeom>
          <a:noFill/>
          <a:ln w="9525" algn="ctr">
            <a:noFill/>
            <a:miter lim="800000"/>
            <a:headEnd/>
            <a:tailEnd/>
          </a:ln>
          <a:effectLst/>
        </p:spPr>
        <p:txBody>
          <a:bodyPr wrap="none">
            <a:spAutoFit/>
          </a:bodyPr>
          <a:lstStyle/>
          <a:p>
            <a:pPr algn="ctr" rtl="1" eaLnBrk="1" hangingPunct="1"/>
            <a:r>
              <a:rPr lang="he-IL" sz="4800" b="1">
                <a:solidFill>
                  <a:schemeClr val="accent2"/>
                </a:solidFill>
                <a:effectLst>
                  <a:outerShdw blurRad="38100" dist="38100" dir="2700000" algn="tl">
                    <a:srgbClr val="000000"/>
                  </a:outerShdw>
                </a:effectLst>
                <a:latin typeface="Tahoma" pitchFamily="34" charset="0"/>
                <a:cs typeface="Tahoma" pitchFamily="34" charset="0"/>
              </a:rPr>
              <a:t>אחיזת המטען</a:t>
            </a:r>
            <a:endParaRPr lang="en-US" b="1">
              <a:solidFill>
                <a:schemeClr val="accent2"/>
              </a:solidFill>
              <a:effectLst>
                <a:outerShdw blurRad="38100" dist="38100" dir="2700000" algn="tl">
                  <a:srgbClr val="000000"/>
                </a:outerShdw>
              </a:effectLst>
              <a:latin typeface="Tahoma" pitchFamily="34" charset="0"/>
              <a:cs typeface="Tahoma" pitchFamily="34" charset="0"/>
            </a:endParaRPr>
          </a:p>
        </p:txBody>
      </p:sp>
      <p:sp>
        <p:nvSpPr>
          <p:cNvPr id="453637" name="Oval 5"/>
          <p:cNvSpPr>
            <a:spLocks noChangeArrowheads="1"/>
          </p:cNvSpPr>
          <p:nvPr/>
        </p:nvSpPr>
        <p:spPr bwMode="auto">
          <a:xfrm>
            <a:off x="755650" y="2276475"/>
            <a:ext cx="1008063" cy="863600"/>
          </a:xfrm>
          <a:prstGeom prst="ellipse">
            <a:avLst/>
          </a:prstGeom>
          <a:noFill/>
          <a:ln w="57150" algn="ctr">
            <a:solidFill>
              <a:srgbClr val="CC0066"/>
            </a:solidFill>
            <a:round/>
            <a:headEnd/>
            <a:tailEnd/>
          </a:ln>
          <a:effectLst/>
        </p:spPr>
        <p:txBody>
          <a:bodyPr wrap="none" anchor="ctr"/>
          <a:lstStyle/>
          <a:p>
            <a:endParaRPr lang="en-US"/>
          </a:p>
        </p:txBody>
      </p:sp>
      <p:sp>
        <p:nvSpPr>
          <p:cNvPr id="453638" name="Oval 6"/>
          <p:cNvSpPr>
            <a:spLocks noChangeArrowheads="1"/>
          </p:cNvSpPr>
          <p:nvPr/>
        </p:nvSpPr>
        <p:spPr bwMode="auto">
          <a:xfrm>
            <a:off x="1258888" y="4365625"/>
            <a:ext cx="1008062" cy="863600"/>
          </a:xfrm>
          <a:prstGeom prst="ellipse">
            <a:avLst/>
          </a:prstGeom>
          <a:noFill/>
          <a:ln w="57150" algn="ctr">
            <a:solidFill>
              <a:srgbClr val="CC0066"/>
            </a:solidFill>
            <a:round/>
            <a:headEnd/>
            <a:tailEnd/>
          </a:ln>
          <a:effectLst/>
        </p:spPr>
        <p:txBody>
          <a:bodyPr wrap="none" anchor="ctr"/>
          <a:lstStyle/>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8" name="Picture 2" descr="מטענים תלויים מעל הראש"/>
          <p:cNvPicPr>
            <a:picLocks noGrp="1" noChangeAspect="1" noChangeArrowheads="1"/>
          </p:cNvPicPr>
          <p:nvPr>
            <p:ph sz="half" idx="1"/>
          </p:nvPr>
        </p:nvPicPr>
        <p:blipFill>
          <a:blip r:embed="rId2" cstate="print"/>
          <a:srcRect/>
          <a:stretch>
            <a:fillRect/>
          </a:stretch>
        </p:blipFill>
        <p:spPr bwMode="auto">
          <a:xfrm>
            <a:off x="250825" y="1628775"/>
            <a:ext cx="4008438" cy="5229225"/>
          </a:xfrm>
          <a:noFill/>
          <a:ln>
            <a:miter lim="800000"/>
            <a:headEnd/>
            <a:tailEnd/>
          </a:ln>
        </p:spPr>
      </p:pic>
      <p:sp>
        <p:nvSpPr>
          <p:cNvPr id="454659" name="WordArt 3"/>
          <p:cNvSpPr>
            <a:spLocks noChangeArrowheads="1" noChangeShapeType="1"/>
          </p:cNvSpPr>
          <p:nvPr/>
        </p:nvSpPr>
        <p:spPr bwMode="auto">
          <a:xfrm>
            <a:off x="2268538" y="476250"/>
            <a:ext cx="5400675" cy="1008063"/>
          </a:xfrm>
          <a:prstGeom prst="rect">
            <a:avLst/>
          </a:prstGeom>
        </p:spPr>
        <p:txBody>
          <a:bodyPr wrap="none" fromWordArt="1">
            <a:prstTxWarp prst="textPlain">
              <a:avLst>
                <a:gd name="adj" fmla="val 50000"/>
              </a:avLst>
            </a:prstTxWarp>
          </a:bodyPr>
          <a:lstStyle/>
          <a:p>
            <a:pPr algn="ctr" rtl="1"/>
            <a:r>
              <a:rPr lang="he-IL" sz="3200" kern="10">
                <a:ln w="9525">
                  <a:noFill/>
                  <a:round/>
                  <a:headEnd/>
                  <a:tailEnd/>
                </a:ln>
                <a:effectLst>
                  <a:outerShdw dist="35921" dir="2700000" algn="ctr" rotWithShape="0">
                    <a:srgbClr val="C0C0C0">
                      <a:alpha val="80000"/>
                    </a:srgbClr>
                  </a:outerShdw>
                </a:effectLst>
                <a:latin typeface="Cafe"/>
              </a:rPr>
              <a:t>המנע מהעברת מטען מעל אנשים</a:t>
            </a:r>
          </a:p>
          <a:p>
            <a:pPr algn="ctr" rtl="1"/>
            <a:r>
              <a:rPr lang="he-IL" sz="3200" kern="10">
                <a:ln w="9525">
                  <a:noFill/>
                  <a:round/>
                  <a:headEnd/>
                  <a:tailEnd/>
                </a:ln>
                <a:effectLst>
                  <a:outerShdw dist="35921" dir="2700000" algn="ctr" rotWithShape="0">
                    <a:srgbClr val="C0C0C0">
                      <a:alpha val="80000"/>
                    </a:srgbClr>
                  </a:outerShdw>
                </a:effectLst>
                <a:latin typeface="Cafe"/>
              </a:rPr>
              <a:t>מנע מעבר מתחת למטען מורם</a:t>
            </a:r>
            <a:endParaRPr lang="en-US" sz="3200" kern="10">
              <a:ln w="9525">
                <a:noFill/>
                <a:round/>
                <a:headEnd/>
                <a:tailEnd/>
              </a:ln>
              <a:effectLst>
                <a:outerShdw dist="35921" dir="2700000" algn="ctr" rotWithShape="0">
                  <a:srgbClr val="C0C0C0">
                    <a:alpha val="80000"/>
                  </a:srgbClr>
                </a:outerShdw>
              </a:effectLst>
              <a:latin typeface="Cafe"/>
            </a:endParaRPr>
          </a:p>
        </p:txBody>
      </p:sp>
      <p:sp>
        <p:nvSpPr>
          <p:cNvPr id="454660" name="AutoShape 4">
            <a:hlinkClick r:id="rId3"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4" action="ppaction://hlinksldjump"/>
              </a:rPr>
              <a:t>תפריט </a:t>
            </a:r>
          </a:p>
          <a:p>
            <a:pPr algn="ctr"/>
            <a:r>
              <a:rPr lang="he-IL">
                <a:hlinkClick r:id="rId4" action="ppaction://hlinksldjump"/>
              </a:rPr>
              <a:t>ראשי</a:t>
            </a:r>
            <a:endParaRPr lang="en-US"/>
          </a:p>
        </p:txBody>
      </p:sp>
      <p:sp>
        <p:nvSpPr>
          <p:cNvPr id="454661" name="Rectangle 5"/>
          <p:cNvSpPr>
            <a:spLocks noGrp="1" noChangeArrowheads="1"/>
          </p:cNvSpPr>
          <p:nvPr>
            <p:ph sz="half" idx="2"/>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sz="2400"/>
          </a:p>
        </p:txBody>
      </p:sp>
      <p:pic>
        <p:nvPicPr>
          <p:cNvPr id="454662" name="Picture 6" descr="overhead_cranes"/>
          <p:cNvPicPr>
            <a:picLocks noChangeAspect="1" noChangeArrowheads="1"/>
          </p:cNvPicPr>
          <p:nvPr/>
        </p:nvPicPr>
        <p:blipFill>
          <a:blip r:embed="rId5" cstate="print"/>
          <a:srcRect/>
          <a:stretch>
            <a:fillRect/>
          </a:stretch>
        </p:blipFill>
        <p:spPr bwMode="auto">
          <a:xfrm>
            <a:off x="5003800" y="2349500"/>
            <a:ext cx="3419475" cy="261778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454659"/>
                                        </p:tgtEl>
                                        <p:attrNameLst>
                                          <p:attrName>style.visibility</p:attrName>
                                        </p:attrNameLst>
                                      </p:cBhvr>
                                      <p:to>
                                        <p:strVal val="visible"/>
                                      </p:to>
                                    </p:set>
                                    <p:animEffect transition="in" filter="fade">
                                      <p:cBhvr>
                                        <p:cTn id="7" dur="100"/>
                                        <p:tgtEl>
                                          <p:spTgt spid="454659"/>
                                        </p:tgtEl>
                                      </p:cBhvr>
                                    </p:animEffect>
                                    <p:anim calcmode="lin" valueType="num">
                                      <p:cBhvr>
                                        <p:cTn id="8" dur="400" fill="hold"/>
                                        <p:tgtEl>
                                          <p:spTgt spid="454659"/>
                                        </p:tgtEl>
                                        <p:attrNameLst>
                                          <p:attrName>ppt_x</p:attrName>
                                        </p:attrNameLst>
                                      </p:cBhvr>
                                      <p:tavLst>
                                        <p:tav tm="0">
                                          <p:val>
                                            <p:strVal val="#ppt_x"/>
                                          </p:val>
                                        </p:tav>
                                        <p:tav tm="100000">
                                          <p:val>
                                            <p:strVal val="#ppt_x"/>
                                          </p:val>
                                        </p:tav>
                                      </p:tavLst>
                                    </p:anim>
                                    <p:anim calcmode="lin" valueType="num">
                                      <p:cBhvr>
                                        <p:cTn id="9" dur="400" fill="hold"/>
                                        <p:tgtEl>
                                          <p:spTgt spid="45465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5465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5465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454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20" name="Picture 4" descr="2aguranim"/>
          <p:cNvPicPr>
            <a:picLocks noChangeAspect="1" noChangeArrowheads="1"/>
          </p:cNvPicPr>
          <p:nvPr/>
        </p:nvPicPr>
        <p:blipFill>
          <a:blip r:embed="rId2" cstate="print"/>
          <a:srcRect/>
          <a:stretch>
            <a:fillRect/>
          </a:stretch>
        </p:blipFill>
        <p:spPr bwMode="auto">
          <a:xfrm>
            <a:off x="2103438" y="1989138"/>
            <a:ext cx="4938712" cy="4449762"/>
          </a:xfrm>
          <a:prstGeom prst="rect">
            <a:avLst/>
          </a:prstGeom>
          <a:noFill/>
        </p:spPr>
      </p:pic>
      <p:sp>
        <p:nvSpPr>
          <p:cNvPr id="470021" name="WordArt 5"/>
          <p:cNvSpPr>
            <a:spLocks noChangeArrowheads="1" noChangeShapeType="1" noTextEdit="1"/>
          </p:cNvSpPr>
          <p:nvPr/>
        </p:nvSpPr>
        <p:spPr bwMode="auto">
          <a:xfrm>
            <a:off x="1763713" y="560388"/>
            <a:ext cx="6140450" cy="857250"/>
          </a:xfrm>
          <a:prstGeom prst="rect">
            <a:avLst/>
          </a:prstGeom>
        </p:spPr>
        <p:txBody>
          <a:bodyPr wrap="none" fromWordArt="1">
            <a:prstTxWarp prst="textPlain">
              <a:avLst>
                <a:gd name="adj" fmla="val 50000"/>
              </a:avLst>
            </a:prstTxWarp>
          </a:bodyPr>
          <a:lstStyle/>
          <a:p>
            <a:pPr algn="ctr" rtl="1"/>
            <a:r>
              <a:rPr lang="he-IL" sz="2800" b="1" i="1" kern="10">
                <a:ln w="9525">
                  <a:noFill/>
                  <a:round/>
                  <a:headEnd/>
                  <a:tailEnd/>
                </a:ln>
                <a:solidFill>
                  <a:srgbClr val="993300"/>
                </a:solidFill>
                <a:effectLst>
                  <a:outerShdw dist="35921" dir="2700000" algn="ctr" rotWithShape="0">
                    <a:srgbClr val="C0C0C0">
                      <a:alpha val="80000"/>
                    </a:srgbClr>
                  </a:outerShdw>
                </a:effectLst>
                <a:latin typeface="Impact"/>
              </a:rPr>
              <a:t>הרמת מטען על ידי שני עגורנים</a:t>
            </a:r>
            <a:endParaRPr lang="en-US" sz="2800" b="1" i="1" kern="10">
              <a:ln w="9525">
                <a:noFill/>
                <a:round/>
                <a:headEnd/>
                <a:tailEnd/>
              </a:ln>
              <a:solidFill>
                <a:srgbClr val="993300"/>
              </a:solidFill>
              <a:effectLst>
                <a:outerShdw dist="35921" dir="2700000" algn="ctr" rotWithShape="0">
                  <a:srgbClr val="C0C0C0">
                    <a:alpha val="80000"/>
                  </a:srgbClr>
                </a:outerShdw>
              </a:effectLst>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470021"/>
                                        </p:tgtEl>
                                        <p:attrNameLst>
                                          <p:attrName>style.visibility</p:attrName>
                                        </p:attrNameLst>
                                      </p:cBhvr>
                                      <p:to>
                                        <p:strVal val="visible"/>
                                      </p:to>
                                    </p:set>
                                    <p:anim from="(-#ppt_w/2)" to="(#ppt_x)" calcmode="lin" valueType="num">
                                      <p:cBhvr>
                                        <p:cTn id="7" dur="600" fill="hold">
                                          <p:stCondLst>
                                            <p:cond delay="0"/>
                                          </p:stCondLst>
                                        </p:cTn>
                                        <p:tgtEl>
                                          <p:spTgt spid="470021"/>
                                        </p:tgtEl>
                                        <p:attrNameLst>
                                          <p:attrName>ppt_x</p:attrName>
                                        </p:attrNameLst>
                                      </p:cBhvr>
                                    </p:anim>
                                    <p:anim from="0" to="-1.0" calcmode="lin" valueType="num">
                                      <p:cBhvr>
                                        <p:cTn id="8" dur="200" decel="50000" autoRev="1" fill="hold">
                                          <p:stCondLst>
                                            <p:cond delay="600"/>
                                          </p:stCondLst>
                                        </p:cTn>
                                        <p:tgtEl>
                                          <p:spTgt spid="470021"/>
                                        </p:tgtEl>
                                        <p:attrNameLst>
                                          <p:attrName>xshear</p:attrName>
                                        </p:attrNameLst>
                                      </p:cBhvr>
                                    </p:anim>
                                    <p:animScale>
                                      <p:cBhvr>
                                        <p:cTn id="9" dur="200" decel="100000" autoRev="1" fill="hold">
                                          <p:stCondLst>
                                            <p:cond delay="600"/>
                                          </p:stCondLst>
                                        </p:cTn>
                                        <p:tgtEl>
                                          <p:spTgt spid="470021"/>
                                        </p:tgtEl>
                                      </p:cBhvr>
                                      <p:from x="100000" y="100000"/>
                                      <p:to x="80000" y="100000"/>
                                    </p:animScale>
                                    <p:anim by="(#ppt_h/3+#ppt_w*0.1)" calcmode="lin" valueType="num">
                                      <p:cBhvr additive="sum">
                                        <p:cTn id="10" dur="200" decel="100000" autoRev="1" fill="hold">
                                          <p:stCondLst>
                                            <p:cond delay="600"/>
                                          </p:stCondLst>
                                        </p:cTn>
                                        <p:tgtEl>
                                          <p:spTgt spid="47002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descr="איתות בשדה ראיה חסום"/>
          <p:cNvPicPr>
            <a:picLocks noGrp="1" noChangeAspect="1" noChangeArrowheads="1"/>
          </p:cNvPicPr>
          <p:nvPr>
            <p:ph idx="1"/>
          </p:nvPr>
        </p:nvPicPr>
        <p:blipFill>
          <a:blip r:embed="rId2" cstate="print"/>
          <a:srcRect/>
          <a:stretch>
            <a:fillRect/>
          </a:stretch>
        </p:blipFill>
        <p:spPr bwMode="auto">
          <a:xfrm>
            <a:off x="4316413" y="1844675"/>
            <a:ext cx="4827587" cy="5013325"/>
          </a:xfrm>
          <a:noFill/>
        </p:spPr>
      </p:pic>
      <p:sp>
        <p:nvSpPr>
          <p:cNvPr id="472067" name="WordArt 3"/>
          <p:cNvSpPr>
            <a:spLocks noChangeArrowheads="1" noChangeShapeType="1"/>
          </p:cNvSpPr>
          <p:nvPr/>
        </p:nvSpPr>
        <p:spPr bwMode="auto">
          <a:xfrm>
            <a:off x="2555875" y="476250"/>
            <a:ext cx="5184775" cy="865188"/>
          </a:xfrm>
          <a:prstGeom prst="rect">
            <a:avLst/>
          </a:prstGeom>
        </p:spPr>
        <p:txBody>
          <a:bodyPr wrap="none" fromWordArt="1">
            <a:prstTxWarp prst="textPlain">
              <a:avLst>
                <a:gd name="adj" fmla="val 50000"/>
              </a:avLst>
            </a:prstTxWarp>
          </a:bodyPr>
          <a:lstStyle/>
          <a:p>
            <a:pPr algn="ctr" rtl="1"/>
            <a:r>
              <a:rPr lang="he-IL" sz="3200" kern="10">
                <a:ln w="9525">
                  <a:noFill/>
                  <a:round/>
                  <a:headEnd/>
                  <a:tailEnd/>
                </a:ln>
                <a:solidFill>
                  <a:srgbClr val="FF9933"/>
                </a:solidFill>
                <a:effectLst>
                  <a:outerShdw dist="35921" dir="2700000" algn="ctr" rotWithShape="0">
                    <a:srgbClr val="C0C0C0">
                      <a:alpha val="80000"/>
                    </a:srgbClr>
                  </a:outerShdw>
                </a:effectLst>
                <a:latin typeface="Impact"/>
              </a:rPr>
              <a:t>איתות / אתת מוסמך</a:t>
            </a:r>
            <a:endParaRPr lang="en-US" sz="3200" kern="10">
              <a:ln w="9525">
                <a:noFill/>
                <a:round/>
                <a:headEnd/>
                <a:tailEnd/>
              </a:ln>
              <a:solidFill>
                <a:srgbClr val="FF9933"/>
              </a:solidFill>
              <a:effectLst>
                <a:outerShdw dist="35921" dir="2700000" algn="ctr" rotWithShape="0">
                  <a:srgbClr val="C0C0C0">
                    <a:alpha val="80000"/>
                  </a:srgbClr>
                </a:outerShdw>
              </a:effectLst>
              <a:latin typeface="Impact"/>
            </a:endParaRPr>
          </a:p>
        </p:txBody>
      </p:sp>
      <p:sp>
        <p:nvSpPr>
          <p:cNvPr id="472068" name="AutoShape 4">
            <a:hlinkClick r:id="rId3"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4" action="ppaction://hlinksldjump"/>
              </a:rPr>
              <a:t>תפריט </a:t>
            </a:r>
          </a:p>
          <a:p>
            <a:pPr algn="ctr"/>
            <a:r>
              <a:rPr lang="he-IL">
                <a:hlinkClick r:id="rId4"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472067"/>
                                        </p:tgtEl>
                                        <p:attrNameLst>
                                          <p:attrName>style.visibility</p:attrName>
                                        </p:attrNameLst>
                                      </p:cBhvr>
                                      <p:to>
                                        <p:strVal val="visible"/>
                                      </p:to>
                                    </p:set>
                                    <p:animEffect transition="in" filter="fade">
                                      <p:cBhvr>
                                        <p:cTn id="7" dur="100"/>
                                        <p:tgtEl>
                                          <p:spTgt spid="472067"/>
                                        </p:tgtEl>
                                      </p:cBhvr>
                                    </p:animEffect>
                                    <p:anim calcmode="lin" valueType="num">
                                      <p:cBhvr>
                                        <p:cTn id="8" dur="400" fill="hold"/>
                                        <p:tgtEl>
                                          <p:spTgt spid="472067"/>
                                        </p:tgtEl>
                                        <p:attrNameLst>
                                          <p:attrName>ppt_x</p:attrName>
                                        </p:attrNameLst>
                                      </p:cBhvr>
                                      <p:tavLst>
                                        <p:tav tm="0">
                                          <p:val>
                                            <p:strVal val="#ppt_x"/>
                                          </p:val>
                                        </p:tav>
                                        <p:tav tm="100000">
                                          <p:val>
                                            <p:strVal val="#ppt_x"/>
                                          </p:val>
                                        </p:tav>
                                      </p:tavLst>
                                    </p:anim>
                                    <p:anim calcmode="lin" valueType="num">
                                      <p:cBhvr>
                                        <p:cTn id="9" dur="400" fill="hold"/>
                                        <p:tgtEl>
                                          <p:spTgt spid="47206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7206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7206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472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90" name="Picture 2" descr="איתות בעזרת מכשיר קשר"/>
          <p:cNvPicPr>
            <a:picLocks noGrp="1" noChangeAspect="1" noChangeArrowheads="1"/>
          </p:cNvPicPr>
          <p:nvPr>
            <p:ph idx="1"/>
          </p:nvPr>
        </p:nvPicPr>
        <p:blipFill>
          <a:blip r:embed="rId2" cstate="print"/>
          <a:srcRect/>
          <a:stretch>
            <a:fillRect/>
          </a:stretch>
        </p:blipFill>
        <p:spPr bwMode="auto">
          <a:xfrm>
            <a:off x="4887913" y="1844675"/>
            <a:ext cx="4137025" cy="5013325"/>
          </a:xfrm>
          <a:noFill/>
        </p:spPr>
      </p:pic>
      <p:sp>
        <p:nvSpPr>
          <p:cNvPr id="473091" name="WordArt 3"/>
          <p:cNvSpPr>
            <a:spLocks noChangeArrowheads="1" noChangeShapeType="1"/>
          </p:cNvSpPr>
          <p:nvPr/>
        </p:nvSpPr>
        <p:spPr bwMode="auto">
          <a:xfrm>
            <a:off x="0" y="3068638"/>
            <a:ext cx="4464050" cy="1512887"/>
          </a:xfrm>
          <a:prstGeom prst="rect">
            <a:avLst/>
          </a:prstGeom>
        </p:spPr>
        <p:txBody>
          <a:bodyPr wrap="none" fromWordArt="1">
            <a:prstTxWarp prst="textPlain">
              <a:avLst>
                <a:gd name="adj" fmla="val 50000"/>
              </a:avLst>
            </a:prstTxWarp>
          </a:bodyPr>
          <a:lstStyle/>
          <a:p>
            <a:pPr algn="ctr" rtl="1"/>
            <a:r>
              <a:rPr lang="he-IL" sz="3200" kern="10">
                <a:ln w="9525">
                  <a:noFill/>
                  <a:round/>
                  <a:headEnd/>
                  <a:tailEnd/>
                </a:ln>
                <a:effectLst>
                  <a:outerShdw dist="35921" dir="2700000" algn="ctr" rotWithShape="0">
                    <a:srgbClr val="C0C0C0">
                      <a:alpha val="80000"/>
                    </a:srgbClr>
                  </a:outerShdw>
                </a:effectLst>
                <a:latin typeface="Cafe"/>
              </a:rPr>
              <a:t>גם מתן הוראות במכשיר</a:t>
            </a:r>
          </a:p>
          <a:p>
            <a:pPr algn="ctr" rtl="1"/>
            <a:r>
              <a:rPr lang="he-IL" sz="3200" kern="10">
                <a:ln w="9525">
                  <a:noFill/>
                  <a:round/>
                  <a:headEnd/>
                  <a:tailEnd/>
                </a:ln>
                <a:effectLst>
                  <a:outerShdw dist="35921" dir="2700000" algn="ctr" rotWithShape="0">
                    <a:srgbClr val="C0C0C0">
                      <a:alpha val="80000"/>
                    </a:srgbClr>
                  </a:outerShdw>
                </a:effectLst>
                <a:latin typeface="Cafe"/>
              </a:rPr>
              <a:t>  קשר הוא איתות ! </a:t>
            </a:r>
            <a:endParaRPr lang="en-US" sz="3200" kern="10">
              <a:ln w="9525">
                <a:noFill/>
                <a:round/>
                <a:headEnd/>
                <a:tailEnd/>
              </a:ln>
              <a:effectLst>
                <a:outerShdw dist="35921" dir="2700000" algn="ctr" rotWithShape="0">
                  <a:srgbClr val="C0C0C0">
                    <a:alpha val="80000"/>
                  </a:srgbClr>
                </a:outerShdw>
              </a:effectLst>
              <a:latin typeface="Cafe"/>
            </a:endParaRPr>
          </a:p>
        </p:txBody>
      </p:sp>
      <p:sp>
        <p:nvSpPr>
          <p:cNvPr id="473092" name="AutoShape 4">
            <a:hlinkClick r:id="rId3"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4" action="ppaction://hlinksldjump"/>
              </a:rPr>
              <a:t>תפריט </a:t>
            </a:r>
          </a:p>
          <a:p>
            <a:pPr algn="ctr"/>
            <a:r>
              <a:rPr lang="he-IL">
                <a:hlinkClick r:id="rId4"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473091"/>
                                        </p:tgtEl>
                                        <p:attrNameLst>
                                          <p:attrName>style.visibility</p:attrName>
                                        </p:attrNameLst>
                                      </p:cBhvr>
                                      <p:to>
                                        <p:strVal val="visible"/>
                                      </p:to>
                                    </p:set>
                                    <p:animEffect transition="in" filter="fade">
                                      <p:cBhvr>
                                        <p:cTn id="7" dur="100"/>
                                        <p:tgtEl>
                                          <p:spTgt spid="473091"/>
                                        </p:tgtEl>
                                      </p:cBhvr>
                                    </p:animEffect>
                                    <p:anim calcmode="lin" valueType="num">
                                      <p:cBhvr>
                                        <p:cTn id="8" dur="400" fill="hold"/>
                                        <p:tgtEl>
                                          <p:spTgt spid="473091"/>
                                        </p:tgtEl>
                                        <p:attrNameLst>
                                          <p:attrName>ppt_x</p:attrName>
                                        </p:attrNameLst>
                                      </p:cBhvr>
                                      <p:tavLst>
                                        <p:tav tm="0">
                                          <p:val>
                                            <p:strVal val="#ppt_x"/>
                                          </p:val>
                                        </p:tav>
                                        <p:tav tm="100000">
                                          <p:val>
                                            <p:strVal val="#ppt_x"/>
                                          </p:val>
                                        </p:tav>
                                      </p:tavLst>
                                    </p:anim>
                                    <p:anim calcmode="lin" valueType="num">
                                      <p:cBhvr>
                                        <p:cTn id="9" dur="400" fill="hold"/>
                                        <p:tgtEl>
                                          <p:spTgt spid="47309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730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730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473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10" name="Picture 2" descr="9"/>
          <p:cNvPicPr>
            <a:picLocks noGrp="1" noChangeAspect="1" noChangeArrowheads="1"/>
          </p:cNvPicPr>
          <p:nvPr>
            <p:ph sz="quarter" idx="1"/>
          </p:nvPr>
        </p:nvPicPr>
        <p:blipFill>
          <a:blip r:embed="rId2" cstate="print"/>
          <a:srcRect/>
          <a:stretch>
            <a:fillRect/>
          </a:stretch>
        </p:blipFill>
        <p:spPr bwMode="auto">
          <a:xfrm>
            <a:off x="520700" y="3429000"/>
            <a:ext cx="2125663" cy="3429000"/>
          </a:xfrm>
          <a:noFill/>
        </p:spPr>
      </p:pic>
      <p:pic>
        <p:nvPicPr>
          <p:cNvPr id="555011" name="Picture 3" descr="8"/>
          <p:cNvPicPr>
            <a:picLocks noGrp="1" noChangeAspect="1" noChangeArrowheads="1"/>
          </p:cNvPicPr>
          <p:nvPr>
            <p:ph sz="quarter" idx="3"/>
          </p:nvPr>
        </p:nvPicPr>
        <p:blipFill>
          <a:blip r:embed="rId3" cstate="print"/>
          <a:srcRect/>
          <a:stretch>
            <a:fillRect/>
          </a:stretch>
        </p:blipFill>
        <p:spPr bwMode="auto">
          <a:xfrm>
            <a:off x="3419475" y="3429000"/>
            <a:ext cx="2111375" cy="3429000"/>
          </a:xfrm>
          <a:noFill/>
          <a:ln>
            <a:miter lim="800000"/>
            <a:headEnd/>
            <a:tailEnd/>
          </a:ln>
        </p:spPr>
      </p:pic>
      <p:sp>
        <p:nvSpPr>
          <p:cNvPr id="555012" name="WordArt 4"/>
          <p:cNvSpPr>
            <a:spLocks noChangeArrowheads="1" noChangeShapeType="1"/>
          </p:cNvSpPr>
          <p:nvPr/>
        </p:nvSpPr>
        <p:spPr bwMode="auto">
          <a:xfrm>
            <a:off x="2771775" y="476250"/>
            <a:ext cx="4464050" cy="576263"/>
          </a:xfrm>
          <a:prstGeom prst="rect">
            <a:avLst/>
          </a:prstGeom>
        </p:spPr>
        <p:txBody>
          <a:bodyPr wrap="none" fromWordArt="1">
            <a:prstTxWarp prst="textPlain">
              <a:avLst>
                <a:gd name="adj" fmla="val 50000"/>
              </a:avLst>
            </a:prstTxWarp>
          </a:bodyPr>
          <a:lstStyle/>
          <a:p>
            <a:pPr algn="ctr" rtl="1"/>
            <a:r>
              <a:rPr lang="he-IL" sz="3200" kern="10">
                <a:ln w="9525">
                  <a:noFill/>
                  <a:round/>
                  <a:headEnd/>
                  <a:tailEnd/>
                </a:ln>
                <a:solidFill>
                  <a:srgbClr val="FF9933"/>
                </a:solidFill>
                <a:effectLst>
                  <a:outerShdw dist="35921" dir="2700000" algn="ctr" rotWithShape="0">
                    <a:srgbClr val="C0C0C0">
                      <a:alpha val="80000"/>
                    </a:srgbClr>
                  </a:outerShdw>
                </a:effectLst>
                <a:latin typeface="Impact"/>
              </a:rPr>
              <a:t>שיטות קשירה</a:t>
            </a:r>
            <a:endParaRPr lang="en-US" sz="3200" kern="10">
              <a:ln w="9525">
                <a:noFill/>
                <a:round/>
                <a:headEnd/>
                <a:tailEnd/>
              </a:ln>
              <a:solidFill>
                <a:srgbClr val="FF9933"/>
              </a:solidFill>
              <a:effectLst>
                <a:outerShdw dist="35921" dir="2700000" algn="ctr" rotWithShape="0">
                  <a:srgbClr val="C0C0C0">
                    <a:alpha val="80000"/>
                  </a:srgbClr>
                </a:outerShdw>
              </a:effectLst>
              <a:latin typeface="Impact"/>
            </a:endParaRPr>
          </a:p>
        </p:txBody>
      </p:sp>
      <p:sp>
        <p:nvSpPr>
          <p:cNvPr id="555013" name="WordArt 5"/>
          <p:cNvSpPr>
            <a:spLocks noChangeArrowheads="1" noChangeShapeType="1"/>
          </p:cNvSpPr>
          <p:nvPr/>
        </p:nvSpPr>
        <p:spPr bwMode="auto">
          <a:xfrm>
            <a:off x="827088" y="2708275"/>
            <a:ext cx="1728787" cy="504825"/>
          </a:xfrm>
          <a:prstGeom prst="rect">
            <a:avLst/>
          </a:prstGeom>
        </p:spPr>
        <p:txBody>
          <a:bodyPr wrap="none" fromWordArt="1">
            <a:prstTxWarp prst="textPlain">
              <a:avLst>
                <a:gd name="adj" fmla="val 50000"/>
              </a:avLst>
            </a:prstTxWarp>
          </a:bodyPr>
          <a:lstStyle/>
          <a:p>
            <a:pPr algn="ctr" rtl="1"/>
            <a:r>
              <a:rPr lang="he-IL" sz="3200" kern="10">
                <a:ln w="9525">
                  <a:noFill/>
                  <a:round/>
                  <a:headEnd/>
                  <a:tailEnd/>
                </a:ln>
                <a:effectLst>
                  <a:outerShdw dist="35921" dir="2700000" algn="ctr" rotWithShape="0">
                    <a:srgbClr val="C0C0C0">
                      <a:alpha val="80000"/>
                    </a:srgbClr>
                  </a:outerShdw>
                </a:effectLst>
                <a:latin typeface="Cafe"/>
              </a:rPr>
              <a:t>ערסל</a:t>
            </a:r>
            <a:endParaRPr lang="en-US" sz="3200" kern="10">
              <a:ln w="9525">
                <a:noFill/>
                <a:round/>
                <a:headEnd/>
                <a:tailEnd/>
              </a:ln>
              <a:effectLst>
                <a:outerShdw dist="35921" dir="2700000" algn="ctr" rotWithShape="0">
                  <a:srgbClr val="C0C0C0">
                    <a:alpha val="80000"/>
                  </a:srgbClr>
                </a:outerShdw>
              </a:effectLst>
              <a:latin typeface="Cafe"/>
            </a:endParaRPr>
          </a:p>
        </p:txBody>
      </p:sp>
      <p:pic>
        <p:nvPicPr>
          <p:cNvPr id="555014" name="Picture 6" descr="27"/>
          <p:cNvPicPr>
            <a:picLocks noGrp="1" noChangeAspect="1" noChangeArrowheads="1"/>
          </p:cNvPicPr>
          <p:nvPr>
            <p:ph sz="quarter" idx="4"/>
          </p:nvPr>
        </p:nvPicPr>
        <p:blipFill>
          <a:blip r:embed="rId4" cstate="print"/>
          <a:srcRect/>
          <a:stretch>
            <a:fillRect/>
          </a:stretch>
        </p:blipFill>
        <p:spPr bwMode="auto">
          <a:xfrm>
            <a:off x="6784975" y="3500438"/>
            <a:ext cx="2014538" cy="3357562"/>
          </a:xfrm>
          <a:noFill/>
          <a:ln>
            <a:miter lim="800000"/>
            <a:headEnd/>
            <a:tailEnd/>
          </a:ln>
        </p:spPr>
      </p:pic>
      <p:sp>
        <p:nvSpPr>
          <p:cNvPr id="555015" name="WordArt 7"/>
          <p:cNvSpPr>
            <a:spLocks noChangeArrowheads="1" noChangeShapeType="1"/>
          </p:cNvSpPr>
          <p:nvPr/>
        </p:nvSpPr>
        <p:spPr bwMode="auto">
          <a:xfrm>
            <a:off x="3708400" y="2924175"/>
            <a:ext cx="1871663" cy="360363"/>
          </a:xfrm>
          <a:prstGeom prst="rect">
            <a:avLst/>
          </a:prstGeom>
        </p:spPr>
        <p:txBody>
          <a:bodyPr wrap="none" fromWordArt="1">
            <a:prstTxWarp prst="textPlain">
              <a:avLst>
                <a:gd name="adj" fmla="val 50000"/>
              </a:avLst>
            </a:prstTxWarp>
          </a:bodyPr>
          <a:lstStyle/>
          <a:p>
            <a:pPr algn="ctr" rtl="1"/>
            <a:r>
              <a:rPr lang="he-IL" sz="3200" kern="10">
                <a:ln w="9525">
                  <a:noFill/>
                  <a:round/>
                  <a:headEnd/>
                  <a:tailEnd/>
                </a:ln>
                <a:effectLst>
                  <a:outerShdw dist="35921" dir="2700000" algn="ctr" rotWithShape="0">
                    <a:srgbClr val="C0C0C0">
                      <a:alpha val="80000"/>
                    </a:srgbClr>
                  </a:outerShdw>
                </a:effectLst>
                <a:latin typeface="Cafe"/>
              </a:rPr>
              <a:t>חניקה</a:t>
            </a:r>
            <a:endParaRPr lang="en-US" sz="3200" kern="10">
              <a:ln w="9525">
                <a:noFill/>
                <a:round/>
                <a:headEnd/>
                <a:tailEnd/>
              </a:ln>
              <a:effectLst>
                <a:outerShdw dist="35921" dir="2700000" algn="ctr" rotWithShape="0">
                  <a:srgbClr val="C0C0C0">
                    <a:alpha val="80000"/>
                  </a:srgbClr>
                </a:outerShdw>
              </a:effectLst>
              <a:latin typeface="Cafe"/>
            </a:endParaRPr>
          </a:p>
        </p:txBody>
      </p:sp>
      <p:sp>
        <p:nvSpPr>
          <p:cNvPr id="555016" name="WordArt 8"/>
          <p:cNvSpPr>
            <a:spLocks noChangeArrowheads="1" noChangeShapeType="1"/>
          </p:cNvSpPr>
          <p:nvPr/>
        </p:nvSpPr>
        <p:spPr bwMode="auto">
          <a:xfrm>
            <a:off x="7235825" y="2924175"/>
            <a:ext cx="1584325" cy="360363"/>
          </a:xfrm>
          <a:prstGeom prst="rect">
            <a:avLst/>
          </a:prstGeom>
        </p:spPr>
        <p:txBody>
          <a:bodyPr wrap="none" fromWordArt="1">
            <a:prstTxWarp prst="textPlain">
              <a:avLst>
                <a:gd name="adj" fmla="val 50000"/>
              </a:avLst>
            </a:prstTxWarp>
          </a:bodyPr>
          <a:lstStyle/>
          <a:p>
            <a:pPr algn="ctr" rtl="1"/>
            <a:r>
              <a:rPr lang="he-IL" sz="3200" kern="10">
                <a:ln w="9525">
                  <a:noFill/>
                  <a:round/>
                  <a:headEnd/>
                  <a:tailEnd/>
                </a:ln>
                <a:effectLst>
                  <a:outerShdw dist="35921" dir="2700000" algn="ctr" rotWithShape="0">
                    <a:srgbClr val="C0C0C0">
                      <a:alpha val="80000"/>
                    </a:srgbClr>
                  </a:outerShdw>
                </a:effectLst>
                <a:latin typeface="Cafe"/>
              </a:rPr>
              <a:t>חביקה</a:t>
            </a:r>
            <a:endParaRPr lang="en-US" sz="3200" kern="10">
              <a:ln w="9525">
                <a:noFill/>
                <a:round/>
                <a:headEnd/>
                <a:tailEnd/>
              </a:ln>
              <a:effectLst>
                <a:outerShdw dist="35921" dir="2700000" algn="ctr" rotWithShape="0">
                  <a:srgbClr val="C0C0C0">
                    <a:alpha val="80000"/>
                  </a:srgbClr>
                </a:outerShdw>
              </a:effectLst>
              <a:latin typeface="Cafe"/>
            </a:endParaRPr>
          </a:p>
        </p:txBody>
      </p:sp>
      <p:sp>
        <p:nvSpPr>
          <p:cNvPr id="555017" name="AutoShape 9">
            <a:hlinkClick r:id="rId5"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6" action="ppaction://hlinksldjump"/>
              </a:rPr>
              <a:t>תפריט </a:t>
            </a:r>
          </a:p>
          <a:p>
            <a:pPr algn="ctr"/>
            <a:r>
              <a:rPr lang="he-IL">
                <a:hlinkClick r:id="rId6"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555012"/>
                                        </p:tgtEl>
                                        <p:attrNameLst>
                                          <p:attrName>style.visibility</p:attrName>
                                        </p:attrNameLst>
                                      </p:cBhvr>
                                      <p:to>
                                        <p:strVal val="visible"/>
                                      </p:to>
                                    </p:set>
                                    <p:animEffect transition="in" filter="fade">
                                      <p:cBhvr>
                                        <p:cTn id="7" dur="100"/>
                                        <p:tgtEl>
                                          <p:spTgt spid="555012"/>
                                        </p:tgtEl>
                                      </p:cBhvr>
                                    </p:animEffect>
                                    <p:anim calcmode="lin" valueType="num">
                                      <p:cBhvr>
                                        <p:cTn id="8" dur="400" fill="hold"/>
                                        <p:tgtEl>
                                          <p:spTgt spid="555012"/>
                                        </p:tgtEl>
                                        <p:attrNameLst>
                                          <p:attrName>ppt_x</p:attrName>
                                        </p:attrNameLst>
                                      </p:cBhvr>
                                      <p:tavLst>
                                        <p:tav tm="0">
                                          <p:val>
                                            <p:strVal val="#ppt_x"/>
                                          </p:val>
                                        </p:tav>
                                        <p:tav tm="100000">
                                          <p:val>
                                            <p:strVal val="#ppt_x"/>
                                          </p:val>
                                        </p:tav>
                                      </p:tavLst>
                                    </p:anim>
                                    <p:anim calcmode="lin" valueType="num">
                                      <p:cBhvr>
                                        <p:cTn id="9" dur="400" fill="hold"/>
                                        <p:tgtEl>
                                          <p:spTgt spid="55501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550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550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nodeType="afterEffect">
                                  <p:stCondLst>
                                    <p:cond delay="0"/>
                                  </p:stCondLst>
                                  <p:childTnLst>
                                    <p:set>
                                      <p:cBhvr>
                                        <p:cTn id="14" dur="1" fill="hold">
                                          <p:stCondLst>
                                            <p:cond delay="0"/>
                                          </p:stCondLst>
                                        </p:cTn>
                                        <p:tgtEl>
                                          <p:spTgt spid="555013"/>
                                        </p:tgtEl>
                                        <p:attrNameLst>
                                          <p:attrName>style.visibility</p:attrName>
                                        </p:attrNameLst>
                                      </p:cBhvr>
                                      <p:to>
                                        <p:strVal val="visible"/>
                                      </p:to>
                                    </p:set>
                                    <p:animEffect transition="in" filter="fade">
                                      <p:cBhvr>
                                        <p:cTn id="15" dur="100"/>
                                        <p:tgtEl>
                                          <p:spTgt spid="555013"/>
                                        </p:tgtEl>
                                      </p:cBhvr>
                                    </p:animEffect>
                                    <p:anim calcmode="lin" valueType="num">
                                      <p:cBhvr>
                                        <p:cTn id="16" dur="400" fill="hold"/>
                                        <p:tgtEl>
                                          <p:spTgt spid="555013"/>
                                        </p:tgtEl>
                                        <p:attrNameLst>
                                          <p:attrName>ppt_x</p:attrName>
                                        </p:attrNameLst>
                                      </p:cBhvr>
                                      <p:tavLst>
                                        <p:tav tm="0">
                                          <p:val>
                                            <p:strVal val="#ppt_x"/>
                                          </p:val>
                                        </p:tav>
                                        <p:tav tm="100000">
                                          <p:val>
                                            <p:strVal val="#ppt_x"/>
                                          </p:val>
                                        </p:tav>
                                      </p:tavLst>
                                    </p:anim>
                                    <p:anim calcmode="lin" valueType="num">
                                      <p:cBhvr>
                                        <p:cTn id="17" dur="400" fill="hold"/>
                                        <p:tgtEl>
                                          <p:spTgt spid="555013"/>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5550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5550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0" fill="hold">
                            <p:stCondLst>
                              <p:cond delay="2000"/>
                            </p:stCondLst>
                            <p:childTnLst>
                              <p:par>
                                <p:cTn id="21" presetID="43" presetClass="entr" presetSubtype="0" fill="hold" nodeType="afterEffect">
                                  <p:stCondLst>
                                    <p:cond delay="0"/>
                                  </p:stCondLst>
                                  <p:childTnLst>
                                    <p:set>
                                      <p:cBhvr>
                                        <p:cTn id="22" dur="1" fill="hold">
                                          <p:stCondLst>
                                            <p:cond delay="0"/>
                                          </p:stCondLst>
                                        </p:cTn>
                                        <p:tgtEl>
                                          <p:spTgt spid="555015"/>
                                        </p:tgtEl>
                                        <p:attrNameLst>
                                          <p:attrName>style.visibility</p:attrName>
                                        </p:attrNameLst>
                                      </p:cBhvr>
                                      <p:to>
                                        <p:strVal val="visible"/>
                                      </p:to>
                                    </p:set>
                                    <p:animEffect transition="in" filter="fade">
                                      <p:cBhvr>
                                        <p:cTn id="23" dur="100"/>
                                        <p:tgtEl>
                                          <p:spTgt spid="555015"/>
                                        </p:tgtEl>
                                      </p:cBhvr>
                                    </p:animEffect>
                                    <p:anim calcmode="lin" valueType="num">
                                      <p:cBhvr>
                                        <p:cTn id="24" dur="400" fill="hold"/>
                                        <p:tgtEl>
                                          <p:spTgt spid="555015"/>
                                        </p:tgtEl>
                                        <p:attrNameLst>
                                          <p:attrName>ppt_x</p:attrName>
                                        </p:attrNameLst>
                                      </p:cBhvr>
                                      <p:tavLst>
                                        <p:tav tm="0">
                                          <p:val>
                                            <p:strVal val="#ppt_x"/>
                                          </p:val>
                                        </p:tav>
                                        <p:tav tm="100000">
                                          <p:val>
                                            <p:strVal val="#ppt_x"/>
                                          </p:val>
                                        </p:tav>
                                      </p:tavLst>
                                    </p:anim>
                                    <p:anim calcmode="lin" valueType="num">
                                      <p:cBhvr>
                                        <p:cTn id="25" dur="400" fill="hold"/>
                                        <p:tgtEl>
                                          <p:spTgt spid="555015"/>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5550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5550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8" fill="hold">
                            <p:stCondLst>
                              <p:cond delay="3000"/>
                            </p:stCondLst>
                            <p:childTnLst>
                              <p:par>
                                <p:cTn id="29" presetID="43" presetClass="entr" presetSubtype="0" fill="hold" nodeType="afterEffect">
                                  <p:stCondLst>
                                    <p:cond delay="0"/>
                                  </p:stCondLst>
                                  <p:childTnLst>
                                    <p:set>
                                      <p:cBhvr>
                                        <p:cTn id="30" dur="1" fill="hold">
                                          <p:stCondLst>
                                            <p:cond delay="0"/>
                                          </p:stCondLst>
                                        </p:cTn>
                                        <p:tgtEl>
                                          <p:spTgt spid="555016"/>
                                        </p:tgtEl>
                                        <p:attrNameLst>
                                          <p:attrName>style.visibility</p:attrName>
                                        </p:attrNameLst>
                                      </p:cBhvr>
                                      <p:to>
                                        <p:strVal val="visible"/>
                                      </p:to>
                                    </p:set>
                                    <p:animEffect transition="in" filter="fade">
                                      <p:cBhvr>
                                        <p:cTn id="31" dur="100"/>
                                        <p:tgtEl>
                                          <p:spTgt spid="555016"/>
                                        </p:tgtEl>
                                      </p:cBhvr>
                                    </p:animEffect>
                                    <p:anim calcmode="lin" valueType="num">
                                      <p:cBhvr>
                                        <p:cTn id="32" dur="400" fill="hold"/>
                                        <p:tgtEl>
                                          <p:spTgt spid="555016"/>
                                        </p:tgtEl>
                                        <p:attrNameLst>
                                          <p:attrName>ppt_x</p:attrName>
                                        </p:attrNameLst>
                                      </p:cBhvr>
                                      <p:tavLst>
                                        <p:tav tm="0">
                                          <p:val>
                                            <p:strVal val="#ppt_x"/>
                                          </p:val>
                                        </p:tav>
                                        <p:tav tm="100000">
                                          <p:val>
                                            <p:strVal val="#ppt_x"/>
                                          </p:val>
                                        </p:tav>
                                      </p:tavLst>
                                    </p:anim>
                                    <p:anim calcmode="lin" valueType="num">
                                      <p:cBhvr>
                                        <p:cTn id="33" dur="400" fill="hold"/>
                                        <p:tgtEl>
                                          <p:spTgt spid="555016"/>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5550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5550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5550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עגורן גשר ג-1 וג-2"/>
          <p:cNvPicPr>
            <a:picLocks noChangeAspect="1" noChangeArrowheads="1"/>
          </p:cNvPicPr>
          <p:nvPr/>
        </p:nvPicPr>
        <p:blipFill>
          <a:blip r:embed="rId2" cstate="print"/>
          <a:srcRect/>
          <a:stretch>
            <a:fillRect/>
          </a:stretch>
        </p:blipFill>
        <p:spPr bwMode="auto">
          <a:xfrm>
            <a:off x="1908175" y="0"/>
            <a:ext cx="7235825" cy="6858000"/>
          </a:xfrm>
          <a:prstGeom prst="rect">
            <a:avLst/>
          </a:prstGeom>
          <a:noFill/>
        </p:spPr>
      </p:pic>
      <p:sp>
        <p:nvSpPr>
          <p:cNvPr id="200712" name="Rectangle 8"/>
          <p:cNvSpPr>
            <a:spLocks noChangeArrowheads="1"/>
          </p:cNvSpPr>
          <p:nvPr/>
        </p:nvSpPr>
        <p:spPr bwMode="auto">
          <a:xfrm>
            <a:off x="1835150" y="0"/>
            <a:ext cx="144463" cy="6858000"/>
          </a:xfrm>
          <a:prstGeom prst="rect">
            <a:avLst/>
          </a:prstGeom>
          <a:solidFill>
            <a:schemeClr val="bg1"/>
          </a:solidFill>
          <a:ln w="9525">
            <a:noFill/>
            <a:miter lim="800000"/>
            <a:headEnd/>
            <a:tailEnd/>
          </a:ln>
          <a:effectLst/>
        </p:spPr>
        <p:txBody>
          <a:bodyPr wrap="none" anchor="ctr"/>
          <a:lstStyle/>
          <a:p>
            <a:endParaRPr lang="en-US"/>
          </a:p>
        </p:txBody>
      </p:sp>
      <p:sp>
        <p:nvSpPr>
          <p:cNvPr id="200707" name="WordArt 3"/>
          <p:cNvSpPr>
            <a:spLocks noChangeArrowheads="1" noChangeShapeType="1" noTextEdit="1"/>
          </p:cNvSpPr>
          <p:nvPr/>
        </p:nvSpPr>
        <p:spPr bwMode="auto">
          <a:xfrm>
            <a:off x="0" y="2781300"/>
            <a:ext cx="2592388" cy="1800225"/>
          </a:xfrm>
          <a:prstGeom prst="rect">
            <a:avLst/>
          </a:prstGeom>
        </p:spPr>
        <p:txBody>
          <a:bodyPr wrap="none" fromWordArt="1">
            <a:prstTxWarp prst="textPlain">
              <a:avLst>
                <a:gd name="adj" fmla="val 50000"/>
              </a:avLst>
            </a:prstTxWarp>
          </a:bodyPr>
          <a:lstStyle/>
          <a:p>
            <a:pPr algn="ctr" rtl="1"/>
            <a:r>
              <a:rPr lang="he-IL" sz="3600" kern="10">
                <a:ln w="19050">
                  <a:solidFill>
                    <a:srgbClr val="000000"/>
                  </a:solidFill>
                  <a:round/>
                  <a:headEnd/>
                  <a:tailEnd/>
                </a:ln>
                <a:solidFill>
                  <a:srgbClr val="800000"/>
                </a:solidFill>
                <a:effectLst>
                  <a:outerShdw dist="35921" dir="2700000" algn="ctr" rotWithShape="0">
                    <a:srgbClr val="990000"/>
                  </a:outerShdw>
                </a:effectLst>
                <a:latin typeface="Impact"/>
              </a:rPr>
              <a:t>עגורן גשר</a:t>
            </a:r>
          </a:p>
          <a:p>
            <a:pPr algn="ctr" rtl="1"/>
            <a:r>
              <a:rPr lang="he-IL" sz="3600" kern="10">
                <a:ln w="19050">
                  <a:solidFill>
                    <a:srgbClr val="000000"/>
                  </a:solidFill>
                  <a:round/>
                  <a:headEnd/>
                  <a:tailEnd/>
                </a:ln>
                <a:solidFill>
                  <a:srgbClr val="800000"/>
                </a:solidFill>
                <a:effectLst>
                  <a:outerShdw dist="35921" dir="2700000" algn="ctr" rotWithShape="0">
                    <a:srgbClr val="990000"/>
                  </a:outerShdw>
                </a:effectLst>
                <a:latin typeface="Impact"/>
              </a:rPr>
              <a:t>ג-1 ו ג-2</a:t>
            </a:r>
            <a:endParaRPr lang="en-US" sz="3600" kern="10">
              <a:ln w="19050">
                <a:solidFill>
                  <a:srgbClr val="000000"/>
                </a:solidFill>
                <a:round/>
                <a:headEnd/>
                <a:tailEnd/>
              </a:ln>
              <a:solidFill>
                <a:srgbClr val="800000"/>
              </a:solidFill>
              <a:effectLst>
                <a:outerShdw dist="35921" dir="2700000" algn="ctr" rotWithShape="0">
                  <a:srgbClr val="990000"/>
                </a:outerShdw>
              </a:effectLst>
              <a:latin typeface="Impact"/>
            </a:endParaRPr>
          </a:p>
        </p:txBody>
      </p:sp>
      <p:sp>
        <p:nvSpPr>
          <p:cNvPr id="200713" name="Oval 9"/>
          <p:cNvSpPr>
            <a:spLocks noChangeArrowheads="1"/>
          </p:cNvSpPr>
          <p:nvPr/>
        </p:nvSpPr>
        <p:spPr bwMode="auto">
          <a:xfrm>
            <a:off x="7451725" y="2997200"/>
            <a:ext cx="1296988" cy="936625"/>
          </a:xfrm>
          <a:prstGeom prst="ellipse">
            <a:avLst/>
          </a:prstGeom>
          <a:noFill/>
          <a:ln w="9525">
            <a:solidFill>
              <a:schemeClr val="tx1"/>
            </a:solidFill>
            <a:round/>
            <a:headEnd/>
            <a:tailEnd/>
          </a:ln>
          <a:effectLst/>
        </p:spPr>
        <p:txBody>
          <a:bodyPr wrap="none" anchor="ctr"/>
          <a:lstStyle/>
          <a:p>
            <a:endParaRPr lang="en-US"/>
          </a:p>
        </p:txBody>
      </p:sp>
      <p:sp>
        <p:nvSpPr>
          <p:cNvPr id="200714" name="AutoShape 10">
            <a:hlinkClick r:id="rId3"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4" action="ppaction://hlinksldjump"/>
              </a:rPr>
              <a:t>תפריט </a:t>
            </a:r>
          </a:p>
          <a:p>
            <a:pPr algn="ctr"/>
            <a:r>
              <a:rPr lang="he-IL">
                <a:hlinkClick r:id="rId4"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00706"/>
                                        </p:tgtEl>
                                        <p:attrNameLst>
                                          <p:attrName>style.visibility</p:attrName>
                                        </p:attrNameLst>
                                      </p:cBhvr>
                                      <p:to>
                                        <p:strVal val="visible"/>
                                      </p:to>
                                    </p:set>
                                    <p:animScale>
                                      <p:cBhvr>
                                        <p:cTn id="7" dur="1000" decel="50000" fill="hold">
                                          <p:stCondLst>
                                            <p:cond delay="0"/>
                                          </p:stCondLst>
                                        </p:cTn>
                                        <p:tgtEl>
                                          <p:spTgt spid="20070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0706"/>
                                        </p:tgtEl>
                                        <p:attrNameLst>
                                          <p:attrName>ppt_x</p:attrName>
                                          <p:attrName>ppt_y</p:attrName>
                                        </p:attrNameLst>
                                      </p:cBhvr>
                                    </p:animMotion>
                                    <p:animEffect transition="in" filter="fade">
                                      <p:cBhvr>
                                        <p:cTn id="9" dur="1000"/>
                                        <p:tgtEl>
                                          <p:spTgt spid="200706"/>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200707"/>
                                        </p:tgtEl>
                                        <p:attrNameLst>
                                          <p:attrName>style.visibility</p:attrName>
                                        </p:attrNameLst>
                                      </p:cBhvr>
                                      <p:to>
                                        <p:strVal val="visible"/>
                                      </p:to>
                                    </p:set>
                                    <p:anim calcmode="lin" valueType="num">
                                      <p:cBhvr>
                                        <p:cTn id="13" dur="500" fill="hold"/>
                                        <p:tgtEl>
                                          <p:spTgt spid="200707"/>
                                        </p:tgtEl>
                                        <p:attrNameLst>
                                          <p:attrName>ppt_w</p:attrName>
                                        </p:attrNameLst>
                                      </p:cBhvr>
                                      <p:tavLst>
                                        <p:tav tm="0">
                                          <p:val>
                                            <p:fltVal val="0"/>
                                          </p:val>
                                        </p:tav>
                                        <p:tav tm="100000">
                                          <p:val>
                                            <p:strVal val="#ppt_w"/>
                                          </p:val>
                                        </p:tav>
                                      </p:tavLst>
                                    </p:anim>
                                    <p:anim calcmode="lin" valueType="num">
                                      <p:cBhvr>
                                        <p:cTn id="14" dur="500" fill="hold"/>
                                        <p:tgtEl>
                                          <p:spTgt spid="200707"/>
                                        </p:tgtEl>
                                        <p:attrNameLst>
                                          <p:attrName>ppt_h</p:attrName>
                                        </p:attrNameLst>
                                      </p:cBhvr>
                                      <p:tavLst>
                                        <p:tav tm="0">
                                          <p:val>
                                            <p:strVal val="#ppt_h"/>
                                          </p:val>
                                        </p:tav>
                                        <p:tav tm="100000">
                                          <p:val>
                                            <p:strVal val="#ppt_h"/>
                                          </p:val>
                                        </p:tav>
                                      </p:tavLst>
                                    </p:anim>
                                  </p:childTnLst>
                                </p:cTn>
                              </p:par>
                              <p:par>
                                <p:cTn id="15" presetID="1" presetClass="entr" presetSubtype="0" fill="hold" nodeType="withEffect">
                                  <p:stCondLst>
                                    <p:cond delay="0"/>
                                  </p:stCondLst>
                                  <p:childTnLst>
                                    <p:set>
                                      <p:cBhvr>
                                        <p:cTn id="16" dur="1" fill="hold">
                                          <p:stCondLst>
                                            <p:cond delay="0"/>
                                          </p:stCondLst>
                                        </p:cTn>
                                        <p:tgtEl>
                                          <p:spTgt spid="2007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4" name="Picture 2" descr="25"/>
          <p:cNvPicPr>
            <a:picLocks noGrp="1" noChangeAspect="1" noChangeArrowheads="1"/>
          </p:cNvPicPr>
          <p:nvPr>
            <p:ph idx="1"/>
          </p:nvPr>
        </p:nvPicPr>
        <p:blipFill>
          <a:blip r:embed="rId2" cstate="print"/>
          <a:srcRect/>
          <a:stretch>
            <a:fillRect/>
          </a:stretch>
        </p:blipFill>
        <p:spPr bwMode="auto">
          <a:xfrm>
            <a:off x="0" y="2270125"/>
            <a:ext cx="9144000" cy="4587875"/>
          </a:xfrm>
          <a:noFill/>
        </p:spPr>
      </p:pic>
      <p:sp>
        <p:nvSpPr>
          <p:cNvPr id="556035" name="WordArt 3"/>
          <p:cNvSpPr>
            <a:spLocks noChangeArrowheads="1" noChangeShapeType="1"/>
          </p:cNvSpPr>
          <p:nvPr/>
        </p:nvSpPr>
        <p:spPr bwMode="auto">
          <a:xfrm>
            <a:off x="2555875" y="1628775"/>
            <a:ext cx="4248150" cy="504825"/>
          </a:xfrm>
          <a:prstGeom prst="rect">
            <a:avLst/>
          </a:prstGeom>
        </p:spPr>
        <p:txBody>
          <a:bodyPr wrap="none" fromWordArt="1">
            <a:prstTxWarp prst="textPlain">
              <a:avLst>
                <a:gd name="adj" fmla="val 50000"/>
              </a:avLst>
            </a:prstTxWarp>
          </a:bodyPr>
          <a:lstStyle/>
          <a:p>
            <a:pPr algn="ctr" rtl="1"/>
            <a:r>
              <a:rPr lang="he-IL" sz="3200" kern="10">
                <a:ln w="9525">
                  <a:noFill/>
                  <a:round/>
                  <a:headEnd/>
                  <a:tailEnd/>
                </a:ln>
                <a:effectLst>
                  <a:outerShdw dist="35921" dir="2700000" algn="ctr" rotWithShape="0">
                    <a:srgbClr val="C0C0C0">
                      <a:alpha val="80000"/>
                    </a:srgbClr>
                  </a:outerShdw>
                </a:effectLst>
                <a:latin typeface="Cafe"/>
              </a:rPr>
              <a:t>מענב דו - ענפי</a:t>
            </a:r>
            <a:endParaRPr lang="en-US" sz="3200" kern="10">
              <a:ln w="9525">
                <a:noFill/>
                <a:round/>
                <a:headEnd/>
                <a:tailEnd/>
              </a:ln>
              <a:effectLst>
                <a:outerShdw dist="35921" dir="2700000" algn="ctr" rotWithShape="0">
                  <a:srgbClr val="C0C0C0">
                    <a:alpha val="80000"/>
                  </a:srgbClr>
                </a:outerShdw>
              </a:effectLst>
              <a:latin typeface="Cafe"/>
            </a:endParaRPr>
          </a:p>
        </p:txBody>
      </p:sp>
      <p:sp>
        <p:nvSpPr>
          <p:cNvPr id="556036" name="WordArt 4"/>
          <p:cNvSpPr>
            <a:spLocks noChangeArrowheads="1" noChangeShapeType="1"/>
          </p:cNvSpPr>
          <p:nvPr/>
        </p:nvSpPr>
        <p:spPr bwMode="auto">
          <a:xfrm>
            <a:off x="2771775" y="260350"/>
            <a:ext cx="4464050" cy="576263"/>
          </a:xfrm>
          <a:prstGeom prst="rect">
            <a:avLst/>
          </a:prstGeom>
        </p:spPr>
        <p:txBody>
          <a:bodyPr wrap="none" fromWordArt="1">
            <a:prstTxWarp prst="textPlain">
              <a:avLst>
                <a:gd name="adj" fmla="val 50000"/>
              </a:avLst>
            </a:prstTxWarp>
          </a:bodyPr>
          <a:lstStyle/>
          <a:p>
            <a:pPr algn="ctr" rtl="1"/>
            <a:r>
              <a:rPr lang="he-IL" sz="3200" kern="10">
                <a:ln w="9525">
                  <a:noFill/>
                  <a:round/>
                  <a:headEnd/>
                  <a:tailEnd/>
                </a:ln>
                <a:solidFill>
                  <a:srgbClr val="FF9933"/>
                </a:solidFill>
                <a:effectLst>
                  <a:outerShdw dist="35921" dir="2700000" algn="ctr" rotWithShape="0">
                    <a:srgbClr val="C0C0C0">
                      <a:alpha val="80000"/>
                    </a:srgbClr>
                  </a:outerShdw>
                </a:effectLst>
                <a:latin typeface="Impact"/>
              </a:rPr>
              <a:t>מענבים</a:t>
            </a:r>
            <a:endParaRPr lang="en-US" sz="3200" kern="10">
              <a:ln w="9525">
                <a:noFill/>
                <a:round/>
                <a:headEnd/>
                <a:tailEnd/>
              </a:ln>
              <a:solidFill>
                <a:srgbClr val="FF9933"/>
              </a:solidFill>
              <a:effectLst>
                <a:outerShdw dist="35921" dir="2700000" algn="ctr" rotWithShape="0">
                  <a:srgbClr val="C0C0C0">
                    <a:alpha val="80000"/>
                  </a:srgbClr>
                </a:outerShdw>
              </a:effectLst>
              <a:latin typeface="Impact"/>
            </a:endParaRPr>
          </a:p>
        </p:txBody>
      </p:sp>
      <p:sp>
        <p:nvSpPr>
          <p:cNvPr id="556037" name="AutoShape 5">
            <a:hlinkClick r:id="rId3"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4" action="ppaction://hlinksldjump"/>
              </a:rPr>
              <a:t>תפריט </a:t>
            </a:r>
          </a:p>
          <a:p>
            <a:pPr algn="ctr"/>
            <a:r>
              <a:rPr lang="he-IL">
                <a:hlinkClick r:id="rId4"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556035"/>
                                        </p:tgtEl>
                                        <p:attrNameLst>
                                          <p:attrName>style.visibility</p:attrName>
                                        </p:attrNameLst>
                                      </p:cBhvr>
                                      <p:to>
                                        <p:strVal val="visible"/>
                                      </p:to>
                                    </p:set>
                                    <p:animEffect transition="in" filter="fade">
                                      <p:cBhvr>
                                        <p:cTn id="7" dur="100"/>
                                        <p:tgtEl>
                                          <p:spTgt spid="556035"/>
                                        </p:tgtEl>
                                      </p:cBhvr>
                                    </p:animEffect>
                                    <p:anim calcmode="lin" valueType="num">
                                      <p:cBhvr>
                                        <p:cTn id="8" dur="400" fill="hold"/>
                                        <p:tgtEl>
                                          <p:spTgt spid="556035"/>
                                        </p:tgtEl>
                                        <p:attrNameLst>
                                          <p:attrName>ppt_x</p:attrName>
                                        </p:attrNameLst>
                                      </p:cBhvr>
                                      <p:tavLst>
                                        <p:tav tm="0">
                                          <p:val>
                                            <p:strVal val="#ppt_x"/>
                                          </p:val>
                                        </p:tav>
                                        <p:tav tm="100000">
                                          <p:val>
                                            <p:strVal val="#ppt_x"/>
                                          </p:val>
                                        </p:tav>
                                      </p:tavLst>
                                    </p:anim>
                                    <p:anim calcmode="lin" valueType="num">
                                      <p:cBhvr>
                                        <p:cTn id="9" dur="400" fill="hold"/>
                                        <p:tgtEl>
                                          <p:spTgt spid="55603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5603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5603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nodeType="afterEffect">
                                  <p:stCondLst>
                                    <p:cond delay="0"/>
                                  </p:stCondLst>
                                  <p:childTnLst>
                                    <p:set>
                                      <p:cBhvr>
                                        <p:cTn id="14" dur="1" fill="hold">
                                          <p:stCondLst>
                                            <p:cond delay="0"/>
                                          </p:stCondLst>
                                        </p:cTn>
                                        <p:tgtEl>
                                          <p:spTgt spid="556036"/>
                                        </p:tgtEl>
                                        <p:attrNameLst>
                                          <p:attrName>style.visibility</p:attrName>
                                        </p:attrNameLst>
                                      </p:cBhvr>
                                      <p:to>
                                        <p:strVal val="visible"/>
                                      </p:to>
                                    </p:set>
                                    <p:animEffect transition="in" filter="fade">
                                      <p:cBhvr>
                                        <p:cTn id="15" dur="100"/>
                                        <p:tgtEl>
                                          <p:spTgt spid="556036"/>
                                        </p:tgtEl>
                                      </p:cBhvr>
                                    </p:animEffect>
                                    <p:anim calcmode="lin" valueType="num">
                                      <p:cBhvr>
                                        <p:cTn id="16" dur="400" fill="hold"/>
                                        <p:tgtEl>
                                          <p:spTgt spid="556036"/>
                                        </p:tgtEl>
                                        <p:attrNameLst>
                                          <p:attrName>ppt_x</p:attrName>
                                        </p:attrNameLst>
                                      </p:cBhvr>
                                      <p:tavLst>
                                        <p:tav tm="0">
                                          <p:val>
                                            <p:strVal val="#ppt_x"/>
                                          </p:val>
                                        </p:tav>
                                        <p:tav tm="100000">
                                          <p:val>
                                            <p:strVal val="#ppt_x"/>
                                          </p:val>
                                        </p:tav>
                                      </p:tavLst>
                                    </p:anim>
                                    <p:anim calcmode="lin" valueType="num">
                                      <p:cBhvr>
                                        <p:cTn id="17" dur="400" fill="hold"/>
                                        <p:tgtEl>
                                          <p:spTgt spid="556036"/>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55603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55603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5560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Picture 2" descr="26"/>
          <p:cNvPicPr>
            <a:picLocks noGrp="1" noChangeAspect="1" noChangeArrowheads="1"/>
          </p:cNvPicPr>
          <p:nvPr>
            <p:ph idx="1"/>
          </p:nvPr>
        </p:nvPicPr>
        <p:blipFill>
          <a:blip r:embed="rId2" cstate="print"/>
          <a:srcRect/>
          <a:stretch>
            <a:fillRect/>
          </a:stretch>
        </p:blipFill>
        <p:spPr bwMode="auto">
          <a:xfrm>
            <a:off x="0" y="1982788"/>
            <a:ext cx="9144000" cy="4875212"/>
          </a:xfrm>
          <a:noFill/>
        </p:spPr>
      </p:pic>
      <p:sp>
        <p:nvSpPr>
          <p:cNvPr id="557059" name="WordArt 3"/>
          <p:cNvSpPr>
            <a:spLocks noChangeArrowheads="1" noChangeShapeType="1"/>
          </p:cNvSpPr>
          <p:nvPr/>
        </p:nvSpPr>
        <p:spPr bwMode="auto">
          <a:xfrm>
            <a:off x="2555875" y="1484313"/>
            <a:ext cx="4248150" cy="433387"/>
          </a:xfrm>
          <a:prstGeom prst="rect">
            <a:avLst/>
          </a:prstGeom>
        </p:spPr>
        <p:txBody>
          <a:bodyPr wrap="none" fromWordArt="1">
            <a:prstTxWarp prst="textPlain">
              <a:avLst>
                <a:gd name="adj" fmla="val 50000"/>
              </a:avLst>
            </a:prstTxWarp>
          </a:bodyPr>
          <a:lstStyle/>
          <a:p>
            <a:pPr algn="ctr" rtl="1"/>
            <a:r>
              <a:rPr lang="he-IL" sz="3200" kern="10">
                <a:ln w="9525">
                  <a:noFill/>
                  <a:round/>
                  <a:headEnd/>
                  <a:tailEnd/>
                </a:ln>
                <a:effectLst>
                  <a:outerShdw dist="35921" dir="2700000" algn="ctr" rotWithShape="0">
                    <a:srgbClr val="C0C0C0">
                      <a:alpha val="80000"/>
                    </a:srgbClr>
                  </a:outerShdw>
                </a:effectLst>
                <a:latin typeface="Cafe"/>
              </a:rPr>
              <a:t>זווית מירבית</a:t>
            </a:r>
            <a:endParaRPr lang="en-US" sz="3200" kern="10">
              <a:ln w="9525">
                <a:noFill/>
                <a:round/>
                <a:headEnd/>
                <a:tailEnd/>
              </a:ln>
              <a:effectLst>
                <a:outerShdw dist="35921" dir="2700000" algn="ctr" rotWithShape="0">
                  <a:srgbClr val="C0C0C0">
                    <a:alpha val="80000"/>
                  </a:srgbClr>
                </a:outerShdw>
              </a:effectLst>
              <a:latin typeface="Cafe"/>
            </a:endParaRPr>
          </a:p>
        </p:txBody>
      </p:sp>
      <p:sp>
        <p:nvSpPr>
          <p:cNvPr id="557060" name="WordArt 4"/>
          <p:cNvSpPr>
            <a:spLocks noChangeArrowheads="1" noChangeShapeType="1"/>
          </p:cNvSpPr>
          <p:nvPr/>
        </p:nvSpPr>
        <p:spPr bwMode="auto">
          <a:xfrm>
            <a:off x="2771775" y="260350"/>
            <a:ext cx="4464050" cy="576263"/>
          </a:xfrm>
          <a:prstGeom prst="rect">
            <a:avLst/>
          </a:prstGeom>
        </p:spPr>
        <p:txBody>
          <a:bodyPr wrap="none" fromWordArt="1">
            <a:prstTxWarp prst="textPlain">
              <a:avLst>
                <a:gd name="adj" fmla="val 50000"/>
              </a:avLst>
            </a:prstTxWarp>
          </a:bodyPr>
          <a:lstStyle/>
          <a:p>
            <a:pPr algn="ctr" rtl="1"/>
            <a:r>
              <a:rPr lang="he-IL" sz="3200" kern="10">
                <a:ln w="9525">
                  <a:noFill/>
                  <a:round/>
                  <a:headEnd/>
                  <a:tailEnd/>
                </a:ln>
                <a:solidFill>
                  <a:srgbClr val="FF9933"/>
                </a:solidFill>
                <a:effectLst>
                  <a:outerShdw dist="35921" dir="2700000" algn="ctr" rotWithShape="0">
                    <a:srgbClr val="C0C0C0">
                      <a:alpha val="80000"/>
                    </a:srgbClr>
                  </a:outerShdw>
                </a:effectLst>
                <a:latin typeface="Impact"/>
              </a:rPr>
              <a:t>מענבים</a:t>
            </a:r>
            <a:endParaRPr lang="en-US" sz="3200" kern="10">
              <a:ln w="9525">
                <a:noFill/>
                <a:round/>
                <a:headEnd/>
                <a:tailEnd/>
              </a:ln>
              <a:solidFill>
                <a:srgbClr val="FF9933"/>
              </a:solidFill>
              <a:effectLst>
                <a:outerShdw dist="35921" dir="2700000" algn="ctr" rotWithShape="0">
                  <a:srgbClr val="C0C0C0">
                    <a:alpha val="80000"/>
                  </a:srgbClr>
                </a:outerShdw>
              </a:effectLst>
              <a:latin typeface="Impact"/>
            </a:endParaRPr>
          </a:p>
        </p:txBody>
      </p:sp>
      <p:sp>
        <p:nvSpPr>
          <p:cNvPr id="557061" name="AutoShape 5">
            <a:hlinkClick r:id="rId3"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4" action="ppaction://hlinksldjump"/>
              </a:rPr>
              <a:t>תפריט </a:t>
            </a:r>
          </a:p>
          <a:p>
            <a:pPr algn="ctr"/>
            <a:r>
              <a:rPr lang="he-IL">
                <a:hlinkClick r:id="rId4"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557059"/>
                                        </p:tgtEl>
                                        <p:attrNameLst>
                                          <p:attrName>style.visibility</p:attrName>
                                        </p:attrNameLst>
                                      </p:cBhvr>
                                      <p:to>
                                        <p:strVal val="visible"/>
                                      </p:to>
                                    </p:set>
                                    <p:animEffect transition="in" filter="fade">
                                      <p:cBhvr>
                                        <p:cTn id="7" dur="100"/>
                                        <p:tgtEl>
                                          <p:spTgt spid="557059"/>
                                        </p:tgtEl>
                                      </p:cBhvr>
                                    </p:animEffect>
                                    <p:anim calcmode="lin" valueType="num">
                                      <p:cBhvr>
                                        <p:cTn id="8" dur="400" fill="hold"/>
                                        <p:tgtEl>
                                          <p:spTgt spid="557059"/>
                                        </p:tgtEl>
                                        <p:attrNameLst>
                                          <p:attrName>ppt_x</p:attrName>
                                        </p:attrNameLst>
                                      </p:cBhvr>
                                      <p:tavLst>
                                        <p:tav tm="0">
                                          <p:val>
                                            <p:strVal val="#ppt_x"/>
                                          </p:val>
                                        </p:tav>
                                        <p:tav tm="100000">
                                          <p:val>
                                            <p:strVal val="#ppt_x"/>
                                          </p:val>
                                        </p:tav>
                                      </p:tavLst>
                                    </p:anim>
                                    <p:anim calcmode="lin" valueType="num">
                                      <p:cBhvr>
                                        <p:cTn id="9" dur="400" fill="hold"/>
                                        <p:tgtEl>
                                          <p:spTgt spid="55705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5705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5705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nodeType="afterEffect">
                                  <p:stCondLst>
                                    <p:cond delay="0"/>
                                  </p:stCondLst>
                                  <p:childTnLst>
                                    <p:set>
                                      <p:cBhvr>
                                        <p:cTn id="14" dur="1" fill="hold">
                                          <p:stCondLst>
                                            <p:cond delay="0"/>
                                          </p:stCondLst>
                                        </p:cTn>
                                        <p:tgtEl>
                                          <p:spTgt spid="557060"/>
                                        </p:tgtEl>
                                        <p:attrNameLst>
                                          <p:attrName>style.visibility</p:attrName>
                                        </p:attrNameLst>
                                      </p:cBhvr>
                                      <p:to>
                                        <p:strVal val="visible"/>
                                      </p:to>
                                    </p:set>
                                    <p:animEffect transition="in" filter="fade">
                                      <p:cBhvr>
                                        <p:cTn id="15" dur="100"/>
                                        <p:tgtEl>
                                          <p:spTgt spid="557060"/>
                                        </p:tgtEl>
                                      </p:cBhvr>
                                    </p:animEffect>
                                    <p:anim calcmode="lin" valueType="num">
                                      <p:cBhvr>
                                        <p:cTn id="16" dur="400" fill="hold"/>
                                        <p:tgtEl>
                                          <p:spTgt spid="557060"/>
                                        </p:tgtEl>
                                        <p:attrNameLst>
                                          <p:attrName>ppt_x</p:attrName>
                                        </p:attrNameLst>
                                      </p:cBhvr>
                                      <p:tavLst>
                                        <p:tav tm="0">
                                          <p:val>
                                            <p:strVal val="#ppt_x"/>
                                          </p:val>
                                        </p:tav>
                                        <p:tav tm="100000">
                                          <p:val>
                                            <p:strVal val="#ppt_x"/>
                                          </p:val>
                                        </p:tav>
                                      </p:tavLst>
                                    </p:anim>
                                    <p:anim calcmode="lin" valueType="num">
                                      <p:cBhvr>
                                        <p:cTn id="17" dur="400" fill="hold"/>
                                        <p:tgtEl>
                                          <p:spTgt spid="557060"/>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55706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55706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557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p:cNvPicPr>
            <a:picLocks noChangeAspect="1" noChangeArrowheads="1"/>
          </p:cNvPicPr>
          <p:nvPr/>
        </p:nvPicPr>
        <p:blipFill>
          <a:blip r:embed="rId2" cstate="print">
            <a:lum bright="14000"/>
          </a:blip>
          <a:srcRect l="3944" t="4070" r="7184" b="10161"/>
          <a:stretch>
            <a:fillRect/>
          </a:stretch>
        </p:blipFill>
        <p:spPr bwMode="auto">
          <a:xfrm>
            <a:off x="0" y="1746250"/>
            <a:ext cx="5580063" cy="4387850"/>
          </a:xfrm>
          <a:prstGeom prst="rect">
            <a:avLst/>
          </a:prstGeom>
          <a:noFill/>
          <a:ln w="9525">
            <a:noFill/>
            <a:miter lim="800000"/>
            <a:headEnd/>
            <a:tailEnd/>
          </a:ln>
          <a:effectLst/>
        </p:spPr>
      </p:pic>
      <p:sp>
        <p:nvSpPr>
          <p:cNvPr id="558083" name="Text Box 3"/>
          <p:cNvSpPr txBox="1">
            <a:spLocks noChangeArrowheads="1"/>
          </p:cNvSpPr>
          <p:nvPr/>
        </p:nvSpPr>
        <p:spPr bwMode="auto">
          <a:xfrm>
            <a:off x="1331913" y="765175"/>
            <a:ext cx="7359650" cy="823913"/>
          </a:xfrm>
          <a:prstGeom prst="rect">
            <a:avLst/>
          </a:prstGeom>
          <a:noFill/>
          <a:ln w="9525" algn="ctr">
            <a:noFill/>
            <a:miter lim="800000"/>
            <a:headEnd/>
            <a:tailEnd/>
          </a:ln>
          <a:effectLst/>
        </p:spPr>
        <p:txBody>
          <a:bodyPr wrap="none">
            <a:spAutoFit/>
          </a:bodyPr>
          <a:lstStyle/>
          <a:p>
            <a:pPr algn="ctr" rtl="1" eaLnBrk="1" hangingPunct="1"/>
            <a:r>
              <a:rPr lang="he-IL" sz="4800" b="1">
                <a:solidFill>
                  <a:schemeClr val="accent2"/>
                </a:solidFill>
                <a:effectLst>
                  <a:outerShdw blurRad="38100" dist="38100" dir="2700000" algn="tl">
                    <a:srgbClr val="000000"/>
                  </a:outerShdw>
                </a:effectLst>
                <a:latin typeface="Tahoma" pitchFamily="34" charset="0"/>
                <a:cs typeface="Tahoma" pitchFamily="34" charset="0"/>
              </a:rPr>
              <a:t>קשירת מטענים </a:t>
            </a:r>
            <a:r>
              <a:rPr lang="he-IL" sz="2800" b="1">
                <a:solidFill>
                  <a:schemeClr val="accent2"/>
                </a:solidFill>
                <a:effectLst>
                  <a:outerShdw blurRad="38100" dist="38100" dir="2700000" algn="tl">
                    <a:srgbClr val="000000"/>
                  </a:outerShdw>
                </a:effectLst>
                <a:latin typeface="Tahoma" pitchFamily="34" charset="0"/>
                <a:cs typeface="Tahoma" pitchFamily="34" charset="0"/>
              </a:rPr>
              <a:t>(זווית פתיחה)</a:t>
            </a:r>
            <a:endParaRPr lang="en-US" sz="200" b="1">
              <a:solidFill>
                <a:schemeClr val="accent2"/>
              </a:solidFill>
              <a:effectLst>
                <a:outerShdw blurRad="38100" dist="38100" dir="2700000" algn="tl">
                  <a:srgbClr val="000000"/>
                </a:outerShdw>
              </a:effectLst>
              <a:latin typeface="Tahoma" pitchFamily="34" charset="0"/>
              <a:cs typeface="Tahoma" pitchFamily="34" charset="0"/>
            </a:endParaRPr>
          </a:p>
        </p:txBody>
      </p:sp>
      <p:sp>
        <p:nvSpPr>
          <p:cNvPr id="558084" name="Text Box 4"/>
          <p:cNvSpPr txBox="1">
            <a:spLocks noChangeArrowheads="1"/>
          </p:cNvSpPr>
          <p:nvPr/>
        </p:nvSpPr>
        <p:spPr bwMode="auto">
          <a:xfrm>
            <a:off x="5284788" y="2781300"/>
            <a:ext cx="3859212" cy="2713038"/>
          </a:xfrm>
          <a:prstGeom prst="rect">
            <a:avLst/>
          </a:prstGeom>
          <a:noFill/>
          <a:ln w="9525" algn="ctr">
            <a:noFill/>
            <a:miter lim="800000"/>
            <a:headEnd/>
            <a:tailEnd/>
          </a:ln>
          <a:effectLst/>
        </p:spPr>
        <p:txBody>
          <a:bodyPr>
            <a:spAutoFit/>
          </a:bodyPr>
          <a:lstStyle/>
          <a:p>
            <a:pPr algn="r" rtl="1" eaLnBrk="1" hangingPunct="1"/>
            <a:r>
              <a:rPr lang="he-IL" sz="2000" b="1">
                <a:solidFill>
                  <a:srgbClr val="FF0000"/>
                </a:solidFill>
                <a:latin typeface="Tahoma" pitchFamily="34" charset="0"/>
                <a:cs typeface="Tahoma" pitchFamily="34" charset="0"/>
              </a:rPr>
              <a:t>זווית פתיחה רצוייה</a:t>
            </a:r>
            <a:r>
              <a:rPr lang="he-IL" sz="2000" b="1">
                <a:latin typeface="Tahoma" pitchFamily="34" charset="0"/>
                <a:cs typeface="Tahoma" pitchFamily="34" charset="0"/>
              </a:rPr>
              <a:t> בקשירה של מטענים הינה 90</a:t>
            </a:r>
            <a:r>
              <a:rPr lang="he-IL" b="1" baseline="30000">
                <a:latin typeface="Tahoma" pitchFamily="34" charset="0"/>
                <a:cs typeface="Tahoma" pitchFamily="34" charset="0"/>
              </a:rPr>
              <a:t>0</a:t>
            </a:r>
          </a:p>
          <a:p>
            <a:pPr algn="r" rtl="1" eaLnBrk="1" hangingPunct="1"/>
            <a:endParaRPr lang="he-IL" b="1" baseline="30000">
              <a:latin typeface="Tahoma" pitchFamily="34" charset="0"/>
              <a:cs typeface="Tahoma" pitchFamily="34" charset="0"/>
            </a:endParaRPr>
          </a:p>
          <a:p>
            <a:pPr algn="r" rtl="1" eaLnBrk="1" hangingPunct="1"/>
            <a:r>
              <a:rPr lang="he-IL" sz="2000" b="1">
                <a:latin typeface="Tahoma" pitchFamily="34" charset="0"/>
                <a:cs typeface="Tahoma" pitchFamily="34" charset="0"/>
              </a:rPr>
              <a:t>מגבלה זו נובעת מחישובי חוזק של אמצעי הקשירה (שרשראות, כבלים, עניבות, רצועות)</a:t>
            </a:r>
          </a:p>
          <a:p>
            <a:pPr algn="r" rtl="1" eaLnBrk="1" hangingPunct="1"/>
            <a:endParaRPr lang="he-IL" sz="2000" b="1">
              <a:latin typeface="Tahoma" pitchFamily="34" charset="0"/>
              <a:cs typeface="Tahoma" pitchFamily="34" charset="0"/>
            </a:endParaRPr>
          </a:p>
          <a:p>
            <a:pPr algn="r" rtl="1" eaLnBrk="1" hangingPunct="1"/>
            <a:endParaRPr lang="en-US" sz="2000" b="1">
              <a:latin typeface="Tahoma" pitchFamily="34" charset="0"/>
              <a:cs typeface="Tahoma"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0" name="Picture 4" descr="איור עגורנים חלק 2"/>
          <p:cNvPicPr>
            <a:picLocks noGrp="1" noChangeAspect="1" noChangeArrowheads="1"/>
          </p:cNvPicPr>
          <p:nvPr>
            <p:ph sz="half" idx="1"/>
          </p:nvPr>
        </p:nvPicPr>
        <p:blipFill>
          <a:blip r:embed="rId2" cstate="print"/>
          <a:srcRect/>
          <a:stretch>
            <a:fillRect/>
          </a:stretch>
        </p:blipFill>
        <p:spPr bwMode="auto">
          <a:xfrm>
            <a:off x="3814763" y="0"/>
            <a:ext cx="5329237" cy="6858000"/>
          </a:xfrm>
          <a:noFill/>
        </p:spPr>
      </p:pic>
      <p:sp>
        <p:nvSpPr>
          <p:cNvPr id="178183" name="WordArt 7"/>
          <p:cNvSpPr>
            <a:spLocks noChangeArrowheads="1" noChangeShapeType="1" noTextEdit="1"/>
          </p:cNvSpPr>
          <p:nvPr/>
        </p:nvSpPr>
        <p:spPr bwMode="auto">
          <a:xfrm>
            <a:off x="5508625" y="1268413"/>
            <a:ext cx="2238375" cy="571500"/>
          </a:xfrm>
          <a:prstGeom prst="rect">
            <a:avLst/>
          </a:prstGeom>
        </p:spPr>
        <p:txBody>
          <a:bodyPr wrap="none" fromWordArt="1">
            <a:prstTxWarp prst="textPlain">
              <a:avLst>
                <a:gd name="adj" fmla="val 50000"/>
              </a:avLst>
            </a:prstTxWarp>
          </a:bodyPr>
          <a:lstStyle/>
          <a:p>
            <a:pPr algn="ctr" rtl="1"/>
            <a:r>
              <a:rPr lang="he-IL" sz="3600" kern="10">
                <a:ln w="19050">
                  <a:solidFill>
                    <a:srgbClr val="000000"/>
                  </a:solidFill>
                  <a:round/>
                  <a:headEnd/>
                  <a:tailEnd/>
                </a:ln>
                <a:solidFill>
                  <a:srgbClr val="D5D000"/>
                </a:solidFill>
                <a:effectLst>
                  <a:outerShdw dist="35921" dir="2700000" algn="ctr" rotWithShape="0">
                    <a:srgbClr val="990000"/>
                  </a:outerShdw>
                </a:effectLst>
                <a:latin typeface="Impact"/>
              </a:rPr>
              <a:t>עגורן גשר ג-2</a:t>
            </a:r>
            <a:endParaRPr lang="en-US" sz="3600" kern="10">
              <a:ln w="19050">
                <a:solidFill>
                  <a:srgbClr val="000000"/>
                </a:solidFill>
                <a:round/>
                <a:headEnd/>
                <a:tailEnd/>
              </a:ln>
              <a:solidFill>
                <a:srgbClr val="D5D000"/>
              </a:solidFill>
              <a:effectLst>
                <a:outerShdw dist="35921" dir="2700000" algn="ctr" rotWithShape="0">
                  <a:srgbClr val="990000"/>
                </a:outerShdw>
              </a:effectLst>
              <a:latin typeface="Impact"/>
            </a:endParaRPr>
          </a:p>
        </p:txBody>
      </p:sp>
      <p:sp>
        <p:nvSpPr>
          <p:cNvPr id="178184" name="WordArt 8"/>
          <p:cNvSpPr>
            <a:spLocks noChangeArrowheads="1" noChangeShapeType="1" noTextEdit="1"/>
          </p:cNvSpPr>
          <p:nvPr/>
        </p:nvSpPr>
        <p:spPr bwMode="auto">
          <a:xfrm>
            <a:off x="5580063" y="3573463"/>
            <a:ext cx="2295525" cy="571500"/>
          </a:xfrm>
          <a:prstGeom prst="rect">
            <a:avLst/>
          </a:prstGeom>
        </p:spPr>
        <p:txBody>
          <a:bodyPr wrap="none" fromWordArt="1">
            <a:prstTxWarp prst="textPlain">
              <a:avLst>
                <a:gd name="adj" fmla="val 50000"/>
              </a:avLst>
            </a:prstTxWarp>
          </a:bodyPr>
          <a:lstStyle/>
          <a:p>
            <a:pPr algn="ctr" rtl="1"/>
            <a:r>
              <a:rPr lang="he-IL" sz="3600" kern="10">
                <a:ln w="19050">
                  <a:solidFill>
                    <a:srgbClr val="000000"/>
                  </a:solidFill>
                  <a:round/>
                  <a:headEnd/>
                  <a:tailEnd/>
                </a:ln>
                <a:solidFill>
                  <a:srgbClr val="D5D000"/>
                </a:solidFill>
                <a:effectLst>
                  <a:outerShdw dist="35921" dir="2700000" algn="ctr" rotWithShape="0">
                    <a:srgbClr val="990000"/>
                  </a:outerShdw>
                </a:effectLst>
                <a:latin typeface="Impact"/>
              </a:rPr>
              <a:t>עגורן שער ג-2</a:t>
            </a:r>
            <a:endParaRPr lang="en-US" sz="3600" kern="10">
              <a:ln w="19050">
                <a:solidFill>
                  <a:srgbClr val="000000"/>
                </a:solidFill>
                <a:round/>
                <a:headEnd/>
                <a:tailEnd/>
              </a:ln>
              <a:solidFill>
                <a:srgbClr val="D5D000"/>
              </a:solidFill>
              <a:effectLst>
                <a:outerShdw dist="35921" dir="2700000" algn="ctr" rotWithShape="0">
                  <a:srgbClr val="990000"/>
                </a:outerShdw>
              </a:effectLst>
              <a:latin typeface="Impact"/>
            </a:endParaRPr>
          </a:p>
        </p:txBody>
      </p:sp>
      <p:pic>
        <p:nvPicPr>
          <p:cNvPr id="178185" name="Picture 9" descr="עגורן שער תא המפעיל"/>
          <p:cNvPicPr>
            <a:picLocks noGrp="1" noChangeAspect="1" noChangeArrowheads="1"/>
          </p:cNvPicPr>
          <p:nvPr>
            <p:ph sz="half" idx="2"/>
          </p:nvPr>
        </p:nvPicPr>
        <p:blipFill>
          <a:blip r:embed="rId3" cstate="print"/>
          <a:srcRect/>
          <a:stretch>
            <a:fillRect/>
          </a:stretch>
        </p:blipFill>
        <p:spPr bwMode="auto">
          <a:xfrm>
            <a:off x="0" y="2187575"/>
            <a:ext cx="3814763" cy="2771775"/>
          </a:xfrm>
          <a:noFill/>
        </p:spPr>
      </p:pic>
      <p:sp>
        <p:nvSpPr>
          <p:cNvPr id="178188" name="AutoShape 12">
            <a:hlinkClick r:id="rId4" action="ppaction://hlinksldjump"/>
          </p:cNvPr>
          <p:cNvSpPr>
            <a:spLocks noChangeArrowheads="1"/>
          </p:cNvSpPr>
          <p:nvPr/>
        </p:nvSpPr>
        <p:spPr bwMode="auto">
          <a:xfrm>
            <a:off x="0" y="6308725"/>
            <a:ext cx="719138" cy="549275"/>
          </a:xfrm>
          <a:prstGeom prst="roundRect">
            <a:avLst>
              <a:gd name="adj" fmla="val 16667"/>
            </a:avLst>
          </a:prstGeom>
          <a:solidFill>
            <a:srgbClr val="FFFF00"/>
          </a:solidFill>
          <a:ln w="9525">
            <a:solidFill>
              <a:schemeClr val="tx1"/>
            </a:solidFill>
            <a:round/>
            <a:headEnd/>
            <a:tailEnd/>
          </a:ln>
          <a:effectLst/>
        </p:spPr>
        <p:txBody>
          <a:bodyPr wrap="none" anchor="ctr"/>
          <a:lstStyle/>
          <a:p>
            <a:pPr algn="ctr"/>
            <a:r>
              <a:rPr lang="he-IL">
                <a:hlinkClick r:id="rId5" action="ppaction://hlinksldjump"/>
              </a:rPr>
              <a:t>תפריט </a:t>
            </a:r>
          </a:p>
          <a:p>
            <a:pPr algn="ctr"/>
            <a:r>
              <a:rPr lang="he-IL">
                <a:hlinkClick r:id="rId5" action="ppaction://hlinksldjump"/>
              </a:rPr>
              <a:t>ראשי</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8180"/>
                                        </p:tgtEl>
                                        <p:attrNameLst>
                                          <p:attrName>style.visibility</p:attrName>
                                        </p:attrNameLst>
                                      </p:cBhvr>
                                      <p:to>
                                        <p:strVal val="visible"/>
                                      </p:to>
                                    </p:set>
                                    <p:animEffect transition="in" filter="fade">
                                      <p:cBhvr>
                                        <p:cTn id="7" dur="1000"/>
                                        <p:tgtEl>
                                          <p:spTgt spid="178180"/>
                                        </p:tgtEl>
                                      </p:cBhvr>
                                    </p:animEffect>
                                    <p:anim calcmode="lin" valueType="num">
                                      <p:cBhvr>
                                        <p:cTn id="8" dur="1000" fill="hold"/>
                                        <p:tgtEl>
                                          <p:spTgt spid="178180"/>
                                        </p:tgtEl>
                                        <p:attrNameLst>
                                          <p:attrName>ppt_x</p:attrName>
                                        </p:attrNameLst>
                                      </p:cBhvr>
                                      <p:tavLst>
                                        <p:tav tm="0">
                                          <p:val>
                                            <p:strVal val="#ppt_x"/>
                                          </p:val>
                                        </p:tav>
                                        <p:tav tm="100000">
                                          <p:val>
                                            <p:strVal val="#ppt_x"/>
                                          </p:val>
                                        </p:tav>
                                      </p:tavLst>
                                    </p:anim>
                                    <p:anim calcmode="lin" valueType="num">
                                      <p:cBhvr>
                                        <p:cTn id="9" dur="1000" fill="hold"/>
                                        <p:tgtEl>
                                          <p:spTgt spid="1781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78183"/>
                                        </p:tgtEl>
                                        <p:attrNameLst>
                                          <p:attrName>style.visibility</p:attrName>
                                        </p:attrNameLst>
                                      </p:cBhvr>
                                      <p:to>
                                        <p:strVal val="visible"/>
                                      </p:to>
                                    </p:set>
                                    <p:anim calcmode="lin" valueType="num">
                                      <p:cBhvr additive="base">
                                        <p:cTn id="13" dur="500" fill="hold"/>
                                        <p:tgtEl>
                                          <p:spTgt spid="178183"/>
                                        </p:tgtEl>
                                        <p:attrNameLst>
                                          <p:attrName>ppt_x</p:attrName>
                                        </p:attrNameLst>
                                      </p:cBhvr>
                                      <p:tavLst>
                                        <p:tav tm="0">
                                          <p:val>
                                            <p:strVal val="#ppt_x"/>
                                          </p:val>
                                        </p:tav>
                                        <p:tav tm="100000">
                                          <p:val>
                                            <p:strVal val="#ppt_x"/>
                                          </p:val>
                                        </p:tav>
                                      </p:tavLst>
                                    </p:anim>
                                    <p:anim calcmode="lin" valueType="num">
                                      <p:cBhvr additive="base">
                                        <p:cTn id="14" dur="500" fill="hold"/>
                                        <p:tgtEl>
                                          <p:spTgt spid="17818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8184"/>
                                        </p:tgtEl>
                                        <p:attrNameLst>
                                          <p:attrName>style.visibility</p:attrName>
                                        </p:attrNameLst>
                                      </p:cBhvr>
                                      <p:to>
                                        <p:strVal val="visible"/>
                                      </p:to>
                                    </p:set>
                                    <p:anim calcmode="lin" valueType="num">
                                      <p:cBhvr additive="base">
                                        <p:cTn id="17" dur="500" fill="hold"/>
                                        <p:tgtEl>
                                          <p:spTgt spid="178184"/>
                                        </p:tgtEl>
                                        <p:attrNameLst>
                                          <p:attrName>ppt_x</p:attrName>
                                        </p:attrNameLst>
                                      </p:cBhvr>
                                      <p:tavLst>
                                        <p:tav tm="0">
                                          <p:val>
                                            <p:strVal val="#ppt_x"/>
                                          </p:val>
                                        </p:tav>
                                        <p:tav tm="100000">
                                          <p:val>
                                            <p:strVal val="#ppt_x"/>
                                          </p:val>
                                        </p:tav>
                                      </p:tavLst>
                                    </p:anim>
                                    <p:anim calcmode="lin" valueType="num">
                                      <p:cBhvr additive="base">
                                        <p:cTn id="18" dur="500" fill="hold"/>
                                        <p:tgtEl>
                                          <p:spTgt spid="178184"/>
                                        </p:tgtEl>
                                        <p:attrNameLst>
                                          <p:attrName>ppt_y</p:attrName>
                                        </p:attrNameLst>
                                      </p:cBhvr>
                                      <p:tavLst>
                                        <p:tav tm="0">
                                          <p:val>
                                            <p:strVal val="1+#ppt_h/2"/>
                                          </p:val>
                                        </p:tav>
                                        <p:tav tm="100000">
                                          <p:val>
                                            <p:strVal val="#ppt_y"/>
                                          </p:val>
                                        </p:tav>
                                      </p:tavLst>
                                    </p:anim>
                                  </p:childTnLst>
                                </p:cTn>
                              </p:par>
                              <p:par>
                                <p:cTn id="19" presetID="13" presetClass="entr" presetSubtype="16" fill="hold" nodeType="withEffect">
                                  <p:stCondLst>
                                    <p:cond delay="0"/>
                                  </p:stCondLst>
                                  <p:childTnLst>
                                    <p:set>
                                      <p:cBhvr>
                                        <p:cTn id="20" dur="1" fill="hold">
                                          <p:stCondLst>
                                            <p:cond delay="0"/>
                                          </p:stCondLst>
                                        </p:cTn>
                                        <p:tgtEl>
                                          <p:spTgt spid="178185"/>
                                        </p:tgtEl>
                                        <p:attrNameLst>
                                          <p:attrName>style.visibility</p:attrName>
                                        </p:attrNameLst>
                                      </p:cBhvr>
                                      <p:to>
                                        <p:strVal val="visible"/>
                                      </p:to>
                                    </p:set>
                                    <p:animEffect transition="in" filter="plus(in)">
                                      <p:cBhvr>
                                        <p:cTn id="21" dur="2000"/>
                                        <p:tgtEl>
                                          <p:spTgt spid="178185"/>
                                        </p:tgtEl>
                                      </p:cBhvr>
                                    </p:animEffect>
                                  </p:childTnLst>
                                </p:cTn>
                              </p:par>
                              <p:par>
                                <p:cTn id="22" presetID="1" presetClass="entr" presetSubtype="0" fill="hold" nodeType="withEffect">
                                  <p:stCondLst>
                                    <p:cond delay="0"/>
                                  </p:stCondLst>
                                  <p:childTnLst>
                                    <p:set>
                                      <p:cBhvr>
                                        <p:cTn id="23" dur="1" fill="hold">
                                          <p:stCondLst>
                                            <p:cond delay="0"/>
                                          </p:stCondLst>
                                        </p:cTn>
                                        <p:tgtEl>
                                          <p:spTgt spid="178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3" grpId="0" animBg="1"/>
      <p:bldP spid="178184" grpId="0" animBg="1"/>
    </p:bldLst>
  </p:timing>
</p:sld>
</file>

<file path=ppt/theme/theme1.xml><?xml version="1.0" encoding="utf-8"?>
<a:theme xmlns:a="http://schemas.openxmlformats.org/drawingml/2006/main" name="2_Capsules">
  <a:themeElements>
    <a:clrScheme name="2_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2_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2_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2_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2_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2_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2_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2_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2_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2_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apsules">
  <a:themeElements>
    <a:clrScheme name="1_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1_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1_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1_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1_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1_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_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1_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1_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2891</TotalTime>
  <Words>2395</Words>
  <Application>Microsoft Office PowerPoint</Application>
  <PresentationFormat>On-screen Show (4:3)</PresentationFormat>
  <Paragraphs>492</Paragraphs>
  <Slides>82</Slides>
  <Notes>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82</vt:i4>
      </vt:variant>
    </vt:vector>
  </HeadingPairs>
  <TitlesOfParts>
    <vt:vector size="85" baseType="lpstr">
      <vt:lpstr>2_Capsules</vt:lpstr>
      <vt:lpstr>1_Capsules</vt:lpstr>
      <vt:lpstr>צילום של Photo Editor</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amir </dc:creator>
  <cp:lastModifiedBy>user</cp:lastModifiedBy>
  <cp:revision>108</cp:revision>
  <dcterms:created xsi:type="dcterms:W3CDTF">2004-01-07T20:58:56Z</dcterms:created>
  <dcterms:modified xsi:type="dcterms:W3CDTF">2014-12-08T06:25:15Z</dcterms:modified>
</cp:coreProperties>
</file>