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57" r:id="rId2"/>
    <p:sldId id="262" r:id="rId3"/>
    <p:sldId id="265" r:id="rId4"/>
    <p:sldId id="266" r:id="rId5"/>
    <p:sldId id="267" r:id="rId6"/>
    <p:sldId id="288" r:id="rId7"/>
    <p:sldId id="268" r:id="rId8"/>
    <p:sldId id="269" r:id="rId9"/>
    <p:sldId id="270" r:id="rId10"/>
    <p:sldId id="272" r:id="rId11"/>
    <p:sldId id="273" r:id="rId12"/>
    <p:sldId id="275" r:id="rId13"/>
    <p:sldId id="277" r:id="rId14"/>
    <p:sldId id="278" r:id="rId15"/>
    <p:sldId id="279" r:id="rId16"/>
    <p:sldId id="286"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7B58BF2-8E4B-492E-8A2D-FBA412E55895}" type="datetimeFigureOut">
              <a:rPr lang="he-IL" smtClean="0"/>
              <a:t>ט'/טבת/תשע"ד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16D58B1-93BC-44E7-9A4C-BF79665315C1}" type="slidenum">
              <a:rPr lang="he-IL" smtClean="0"/>
              <a:t>‹#›</a:t>
            </a:fld>
            <a:endParaRPr lang="he-IL"/>
          </a:p>
        </p:txBody>
      </p:sp>
    </p:spTree>
    <p:extLst>
      <p:ext uri="{BB962C8B-B14F-4D97-AF65-F5344CB8AC3E}">
        <p14:creationId xmlns:p14="http://schemas.microsoft.com/office/powerpoint/2010/main" val="16543171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3D2D0-A15D-46EC-89E8-CB61520696EB}" type="slidenum">
              <a:rPr lang="en-US"/>
              <a:pPr/>
              <a:t>10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2" name="מציין מיקום של כותרת תחתונה 1"/>
          <p:cNvSpPr>
            <a:spLocks noGrp="1"/>
          </p:cNvSpPr>
          <p:nvPr>
            <p:ph type="ftr" sz="quarter" idx="11"/>
          </p:nvPr>
        </p:nvSpPr>
        <p:spPr/>
        <p:txBody>
          <a:bodyPr/>
          <a:lstStyle/>
          <a:p>
            <a:endParaRPr lang="he-IL"/>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fld id="{7A10DAE3-6583-4FB6-8582-53061F6B0920}"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A10DAE3-6583-4FB6-8582-53061F6B0920}"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A10DAE3-6583-4FB6-8582-53061F6B0920}"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19" name="מציין מיקום של כותרת תחתונה 18"/>
          <p:cNvSpPr>
            <a:spLocks noGrp="1"/>
          </p:cNvSpPr>
          <p:nvPr>
            <p:ph type="ftr" sz="quarter" idx="11"/>
          </p:nvPr>
        </p:nvSpPr>
        <p:spPr>
          <a:xfrm>
            <a:off x="3581400" y="76200"/>
            <a:ext cx="2895600" cy="288925"/>
          </a:xfrm>
        </p:spPr>
        <p:txBody>
          <a:bodyPr/>
          <a:lstStyle/>
          <a:p>
            <a:endParaRPr lang="he-IL"/>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fld id="{7A10DAE3-6583-4FB6-8582-53061F6B0920}"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11" name="מציין מיקום של כותרת תחתונה 10"/>
          <p:cNvSpPr>
            <a:spLocks noGrp="1"/>
          </p:cNvSpPr>
          <p:nvPr>
            <p:ph type="ftr" sz="quarter" idx="11"/>
          </p:nvPr>
        </p:nvSpPr>
        <p:spPr/>
        <p:txBody>
          <a:bodyPr/>
          <a:lstStyle/>
          <a:p>
            <a:endParaRPr lang="he-IL"/>
          </a:p>
        </p:txBody>
      </p:sp>
      <p:sp>
        <p:nvSpPr>
          <p:cNvPr id="16" name="מציין מיקום של מספר שקופית 15"/>
          <p:cNvSpPr>
            <a:spLocks noGrp="1"/>
          </p:cNvSpPr>
          <p:nvPr>
            <p:ph type="sldNum" sz="quarter" idx="12"/>
          </p:nvPr>
        </p:nvSpPr>
        <p:spPr/>
        <p:txBody>
          <a:bodyPr/>
          <a:lstStyle/>
          <a:p>
            <a:fld id="{7A10DAE3-6583-4FB6-8582-53061F6B0920}" type="slidenum">
              <a:rPr lang="he-IL" smtClean="0"/>
              <a:t>‹#›</a:t>
            </a:fld>
            <a:endParaRPr lang="he-IL"/>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10" name="מציין מיקום של כותרת תחתונה 9"/>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7A10DAE3-6583-4FB6-8582-53061F6B0920}"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229600" y="6477000"/>
            <a:ext cx="762000" cy="246888"/>
          </a:xfrm>
        </p:spPr>
        <p:txBody>
          <a:bodyPr/>
          <a:lstStyle/>
          <a:p>
            <a:fld id="{7A10DAE3-6583-4FB6-8582-53061F6B0920}" type="slidenum">
              <a:rPr lang="he-IL" smtClean="0"/>
              <a:t>‹#›</a:t>
            </a:fld>
            <a:endParaRPr lang="he-IL"/>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21" name="מציין מיקום של כותרת תחתונה 20"/>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A10DAE3-6583-4FB6-8582-53061F6B0920}"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24" name="מציין מיקום של כותרת תחתונה 23"/>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A10DAE3-6583-4FB6-8582-53061F6B0920}"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29" name="מציין מיקום של כותרת תחתונה 28"/>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A10DAE3-6583-4FB6-8582-53061F6B0920}"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fld id="{3DCEF158-7524-4321-881A-B155A8C88FD6}" type="datetimeFigureOut">
              <a:rPr lang="he-IL" smtClean="0"/>
              <a:t>ט'/טבת/תשע"ד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7A10DAE3-6583-4FB6-8582-53061F6B0920}" type="slidenum">
              <a:rPr lang="he-IL" smtClean="0"/>
              <a:t>‹#›</a:t>
            </a:fld>
            <a:endParaRPr lang="he-IL"/>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DCEF158-7524-4321-881A-B155A8C88FD6}" type="datetimeFigureOut">
              <a:rPr lang="he-IL" smtClean="0"/>
              <a:t>ט'/טבת/תשע"ד</a:t>
            </a:fld>
            <a:endParaRPr lang="he-IL"/>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e-IL"/>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10DAE3-6583-4FB6-8582-53061F6B0920}" type="slidenum">
              <a:rPr lang="he-IL" smtClean="0"/>
              <a:t>‹#›</a:t>
            </a:fld>
            <a:endParaRPr lang="he-IL"/>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dirty="0" smtClean="0">
                <a:solidFill>
                  <a:schemeClr val="bg2">
                    <a:lumMod val="10000"/>
                  </a:schemeClr>
                </a:solidFill>
              </a:rPr>
              <a:t>אבזרי</a:t>
            </a:r>
            <a:r>
              <a:rPr lang="he-IL" sz="4800" dirty="0" smtClean="0">
                <a:solidFill>
                  <a:srgbClr val="FF0000"/>
                </a:solidFill>
              </a:rPr>
              <a:t> </a:t>
            </a:r>
            <a:r>
              <a:rPr lang="he-IL" sz="4800" dirty="0" smtClean="0">
                <a:solidFill>
                  <a:schemeClr val="bg2">
                    <a:lumMod val="10000"/>
                  </a:schemeClr>
                </a:solidFill>
              </a:rPr>
              <a:t>הרמה</a:t>
            </a:r>
            <a:endParaRPr lang="he-IL" sz="4800" dirty="0">
              <a:solidFill>
                <a:schemeClr val="bg2">
                  <a:lumMod val="10000"/>
                </a:schemeClr>
              </a:solidFill>
            </a:endParaRPr>
          </a:p>
        </p:txBody>
      </p:sp>
      <p:sp>
        <p:nvSpPr>
          <p:cNvPr id="3" name="מציין מיקום תוכן 2"/>
          <p:cNvSpPr>
            <a:spLocks noGrp="1"/>
          </p:cNvSpPr>
          <p:nvPr>
            <p:ph idx="1"/>
          </p:nvPr>
        </p:nvSpPr>
        <p:spPr/>
        <p:txBody>
          <a:bodyPr/>
          <a:lstStyle/>
          <a:p>
            <a:r>
              <a:rPr lang="he-IL" dirty="0" smtClean="0"/>
              <a:t>חיים שנקר</a:t>
            </a:r>
          </a:p>
          <a:p>
            <a:r>
              <a:rPr lang="he-IL" dirty="0" smtClean="0"/>
              <a:t>בודק מוסמך</a:t>
            </a:r>
          </a:p>
          <a:p>
            <a:r>
              <a:rPr lang="he-IL" dirty="0" smtClean="0"/>
              <a:t>שנקר הנדסה ובטיחות</a:t>
            </a:r>
            <a:endParaRPr lang="he-IL"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221088"/>
            <a:ext cx="2313731" cy="197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9" y="2996952"/>
            <a:ext cx="190821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996952"/>
            <a:ext cx="211777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192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7" name="Text Box 19"/>
          <p:cNvSpPr txBox="1">
            <a:spLocks noChangeArrowheads="1"/>
          </p:cNvSpPr>
          <p:nvPr/>
        </p:nvSpPr>
        <p:spPr bwMode="auto">
          <a:xfrm>
            <a:off x="1524000" y="28194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he-IL">
              <a:latin typeface="Arial Unicode MS" pitchFamily="34" charset="-128"/>
              <a:ea typeface="Arial Unicode MS" pitchFamily="34" charset="-128"/>
              <a:cs typeface="Guttman Drogolin" pitchFamily="2" charset="-79"/>
            </a:endParaRPr>
          </a:p>
        </p:txBody>
      </p:sp>
      <p:sp>
        <p:nvSpPr>
          <p:cNvPr id="53268" name="Rectangle 20"/>
          <p:cNvSpPr>
            <a:spLocks noChangeArrowheads="1"/>
          </p:cNvSpPr>
          <p:nvPr/>
        </p:nvSpPr>
        <p:spPr bwMode="auto">
          <a:xfrm>
            <a:off x="3687763" y="990600"/>
            <a:ext cx="27564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e-IL" sz="4800" b="1" dirty="0">
                <a:latin typeface="Arial Unicode MS" pitchFamily="34" charset="-128"/>
                <a:ea typeface="Arial Unicode MS" pitchFamily="34" charset="-128"/>
                <a:cs typeface="Guttman Drogolin" pitchFamily="2" charset="-79"/>
              </a:rPr>
              <a:t>כבל</a:t>
            </a:r>
            <a:endParaRPr lang="en-US" sz="4800" b="1" dirty="0">
              <a:latin typeface="Arial Unicode MS" pitchFamily="34" charset="-128"/>
              <a:ea typeface="Arial Unicode MS" pitchFamily="34" charset="-128"/>
              <a:cs typeface="Guttman Drogolin" pitchFamily="2" charset="-79"/>
            </a:endParaRPr>
          </a:p>
        </p:txBody>
      </p:sp>
      <p:sp>
        <p:nvSpPr>
          <p:cNvPr id="53270" name="Rectangle 22"/>
          <p:cNvSpPr>
            <a:spLocks noChangeArrowheads="1"/>
          </p:cNvSpPr>
          <p:nvPr/>
        </p:nvSpPr>
        <p:spPr bwMode="auto">
          <a:xfrm>
            <a:off x="1820862" y="1406098"/>
            <a:ext cx="6639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he-IL" sz="3600" b="1" dirty="0">
                <a:solidFill>
                  <a:srgbClr val="CC0000"/>
                </a:solidFill>
                <a:latin typeface="Arial Unicode MS" pitchFamily="34" charset="-128"/>
                <a:ea typeface="Arial Unicode MS" pitchFamily="34" charset="-128"/>
                <a:cs typeface="Guttman Drogolin" pitchFamily="2" charset="-79"/>
              </a:rPr>
              <a:t>אמינות סוגי סופיות לכבלים</a:t>
            </a:r>
            <a:r>
              <a:rPr lang="en-US" sz="3600" dirty="0">
                <a:latin typeface="Arial Unicode MS" pitchFamily="34" charset="-128"/>
                <a:ea typeface="Arial Unicode MS" pitchFamily="34" charset="-128"/>
                <a:cs typeface="Guttman Drogolin" pitchFamily="2" charset="-79"/>
              </a:rPr>
              <a:t>  </a:t>
            </a:r>
          </a:p>
        </p:txBody>
      </p:sp>
      <p:pic>
        <p:nvPicPr>
          <p:cNvPr id="53271" name="Picture 23" descr="spelter%20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733675"/>
            <a:ext cx="19050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53272" name="Picture 24" descr="swaged%20sock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95800"/>
            <a:ext cx="19050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53273" name="Picture 25" descr="mechanical%20lo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419475"/>
            <a:ext cx="19050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53274" name="Picture 26" descr="wedge%20sock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876675"/>
            <a:ext cx="1905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53275" name="Picture 27" descr="loop%20with%20clip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5562600"/>
            <a:ext cx="19050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53276" name="Picture 28" descr="spliced%20lo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029200"/>
            <a:ext cx="1905000"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3277" name="Group 29"/>
          <p:cNvGraphicFramePr>
            <a:graphicFrameLocks noGrp="1"/>
          </p:cNvGraphicFramePr>
          <p:nvPr>
            <p:extLst>
              <p:ext uri="{D42A27DB-BD31-4B8C-83A1-F6EECF244321}">
                <p14:modId xmlns:p14="http://schemas.microsoft.com/office/powerpoint/2010/main" val="226888346"/>
              </p:ext>
            </p:extLst>
          </p:nvPr>
        </p:nvGraphicFramePr>
        <p:xfrm>
          <a:off x="2210683" y="2161374"/>
          <a:ext cx="5638800" cy="3952878"/>
        </p:xfrm>
        <a:graphic>
          <a:graphicData uri="http://schemas.openxmlformats.org/drawingml/2006/table">
            <a:tbl>
              <a:tblPr/>
              <a:tblGrid>
                <a:gridCol w="2255520"/>
                <a:gridCol w="1530531"/>
                <a:gridCol w="1852749"/>
              </a:tblGrid>
              <a:tr h="533400">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Guttman David" pitchFamily="2" charset="-79"/>
                        </a:rPr>
                        <a:t>איור</a:t>
                      </a:r>
                      <a:endParaRPr kumimoji="0" lang="en-US" sz="1400" b="0" i="0" u="none" strike="noStrike" cap="none" normalizeH="0" baseline="0" dirty="0" smtClean="0">
                        <a:ln>
                          <a:noFill/>
                        </a:ln>
                        <a:solidFill>
                          <a:schemeClr val="tx1"/>
                        </a:solidFill>
                        <a:effectLst/>
                        <a:latin typeface="Arial" pitchFamily="34" charset="0"/>
                        <a:cs typeface="Guttman 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B8AB"/>
                    </a:solid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Guttman David" pitchFamily="2" charset="-79"/>
                        </a:rPr>
                        <a:t>ירידה בחוזק</a:t>
                      </a:r>
                      <a:endParaRPr kumimoji="0" lang="en-US" sz="1400" b="0" i="0" u="none" strike="noStrike" cap="none" normalizeH="0" baseline="0" dirty="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B8AB"/>
                    </a:solid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Guttman David" pitchFamily="2" charset="-79"/>
                        </a:rPr>
                        <a:t>סוג הסופית</a:t>
                      </a:r>
                      <a:endParaRPr kumimoji="0" lang="en-US" sz="1400" b="0" i="0" u="none" strike="noStrike" cap="none" normalizeH="0" baseline="0" dirty="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B8AB"/>
                    </a:solidFill>
                  </a:tcPr>
                </a:tc>
              </a:tr>
              <a:tr h="569913">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dirty="0" smtClean="0">
                        <a:ln>
                          <a:noFill/>
                        </a:ln>
                        <a:solidFill>
                          <a:schemeClr val="tx1"/>
                        </a:solidFill>
                        <a:effectLst/>
                        <a:latin typeface="Arial" pitchFamily="34" charset="0"/>
                        <a:cs typeface="Guttman David" pitchFamily="2" charset="-79"/>
                      </a:endParaRPr>
                    </a:p>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Guttman David" pitchFamily="2" charset="-79"/>
                        </a:rPr>
                        <a:t>0%</a:t>
                      </a:r>
                      <a:endParaRPr kumimoji="0" lang="en-US" sz="1400" b="0" i="0" u="none" strike="noStrike" cap="none" normalizeH="0" baseline="0" dirty="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smtClean="0">
                          <a:ln>
                            <a:noFill/>
                          </a:ln>
                          <a:solidFill>
                            <a:schemeClr val="tx1"/>
                          </a:solidFill>
                          <a:effectLst/>
                          <a:latin typeface="Arial" pitchFamily="34" charset="0"/>
                          <a:cs typeface="Guttman David" pitchFamily="2" charset="-79"/>
                        </a:rPr>
                        <a:t>יציקה</a:t>
                      </a:r>
                      <a:endParaRPr kumimoji="0" lang="en-US"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Guttman David" pitchFamily="2" charset="-79"/>
                        </a:rPr>
                        <a:t>10%</a:t>
                      </a:r>
                      <a:endParaRPr kumimoji="0" lang="en-US" sz="1400" b="0" i="0" u="none" strike="noStrike" cap="none" normalizeH="0" baseline="0" dirty="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smtClean="0">
                          <a:ln>
                            <a:noFill/>
                          </a:ln>
                          <a:solidFill>
                            <a:schemeClr val="tx1"/>
                          </a:solidFill>
                          <a:effectLst/>
                          <a:latin typeface="Arial" pitchFamily="34" charset="0"/>
                          <a:cs typeface="Guttman David" pitchFamily="2" charset="-79"/>
                        </a:rPr>
                        <a:t>לחיצה</a:t>
                      </a:r>
                      <a:endParaRPr kumimoji="0" lang="en-US"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Guttman David" pitchFamily="2" charset="-79"/>
                        </a:rPr>
                        <a:t>10%</a:t>
                      </a:r>
                      <a:endParaRPr kumimoji="0" lang="en-US" sz="1400" b="0" i="0" u="none" strike="noStrike" cap="none" normalizeH="0" baseline="0" dirty="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smtClean="0">
                          <a:ln>
                            <a:noFill/>
                          </a:ln>
                          <a:solidFill>
                            <a:schemeClr val="tx1"/>
                          </a:solidFill>
                          <a:effectLst/>
                          <a:latin typeface="Arial" pitchFamily="34" charset="0"/>
                          <a:cs typeface="Guttman David" pitchFamily="2" charset="-79"/>
                        </a:rPr>
                        <a:t>יתד</a:t>
                      </a:r>
                      <a:endParaRPr kumimoji="0" lang="en-US"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Guttman David" pitchFamily="2" charset="-79"/>
                        </a:rPr>
                        <a:t>15%</a:t>
                      </a:r>
                      <a:endParaRPr kumimoji="0" lang="en-US" sz="1400" b="0" i="0" u="none" strike="noStrike" cap="none" normalizeH="0" baseline="0" dirty="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smtClean="0">
                          <a:ln>
                            <a:noFill/>
                          </a:ln>
                          <a:solidFill>
                            <a:schemeClr val="tx1"/>
                          </a:solidFill>
                          <a:effectLst/>
                          <a:latin typeface="Arial" pitchFamily="34" charset="0"/>
                          <a:cs typeface="Guttman David" pitchFamily="2" charset="-79"/>
                        </a:rPr>
                        <a:t>מצמודת</a:t>
                      </a:r>
                    </a:p>
                    <a:p>
                      <a:pPr marL="0" marR="0" lvl="0" indent="0" algn="r" defTabSz="914400" rtl="0" eaLnBrk="1" fontAlgn="base" latinLnBrk="0" hangingPunct="1">
                        <a:lnSpc>
                          <a:spcPct val="85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smtClean="0">
                          <a:ln>
                            <a:noFill/>
                          </a:ln>
                          <a:solidFill>
                            <a:schemeClr val="tx1"/>
                          </a:solidFill>
                          <a:effectLst/>
                          <a:latin typeface="Arial" pitchFamily="34" charset="0"/>
                          <a:cs typeface="Guttman David" pitchFamily="2" charset="-79"/>
                        </a:rPr>
                        <a:t>20%</a:t>
                      </a:r>
                      <a:endParaRPr kumimoji="0" lang="en-US"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smtClean="0">
                          <a:ln>
                            <a:noFill/>
                          </a:ln>
                          <a:solidFill>
                            <a:schemeClr val="tx1"/>
                          </a:solidFill>
                          <a:effectLst/>
                          <a:latin typeface="Arial" pitchFamily="34" charset="0"/>
                          <a:cs typeface="Guttman David" pitchFamily="2" charset="-79"/>
                        </a:rPr>
                        <a:t>שזירה</a:t>
                      </a:r>
                      <a:endParaRPr kumimoji="0" lang="en-US"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endParaRPr kumimoji="0" lang="he-IL"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smtClean="0">
                          <a:ln>
                            <a:noFill/>
                          </a:ln>
                          <a:solidFill>
                            <a:schemeClr val="tx1"/>
                          </a:solidFill>
                          <a:effectLst/>
                          <a:latin typeface="Arial" pitchFamily="34" charset="0"/>
                          <a:cs typeface="Guttman David" pitchFamily="2" charset="-79"/>
                        </a:rPr>
                        <a:t>25%</a:t>
                      </a:r>
                      <a:endParaRPr kumimoji="0" lang="en-US" sz="1400" b="0" i="0" u="none" strike="noStrike" cap="none" normalizeH="0" baseline="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5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Guttman David" pitchFamily="2" charset="-79"/>
                        </a:rPr>
                        <a:t>מהדקים</a:t>
                      </a:r>
                      <a:endParaRPr kumimoji="0" lang="en-US" sz="1400" b="0" i="0" u="none" strike="noStrike" cap="none" normalizeH="0" baseline="0" dirty="0" smtClean="0">
                        <a:ln>
                          <a:noFill/>
                        </a:ln>
                        <a:solidFill>
                          <a:schemeClr val="tx1"/>
                        </a:solidFill>
                        <a:effectLst/>
                        <a:latin typeface="Arial" pitchFamily="34" charset="0"/>
                        <a:cs typeface="Guttman David" pitchFamily="2" charset="-79"/>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15420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3270"/>
                                        </p:tgtEl>
                                        <p:attrNameLst>
                                          <p:attrName>style.visibility</p:attrName>
                                        </p:attrNameLst>
                                      </p:cBhvr>
                                      <p:to>
                                        <p:strVal val="visible"/>
                                      </p:to>
                                    </p:set>
                                    <p:animEffect transition="in" filter="fade">
                                      <p:cBhvr>
                                        <p:cTn id="7" dur="100"/>
                                        <p:tgtEl>
                                          <p:spTgt spid="53270"/>
                                        </p:tgtEl>
                                      </p:cBhvr>
                                    </p:animEffect>
                                    <p:anim calcmode="lin" valueType="num">
                                      <p:cBhvr>
                                        <p:cTn id="8" dur="400" fill="hold"/>
                                        <p:tgtEl>
                                          <p:spTgt spid="53270"/>
                                        </p:tgtEl>
                                        <p:attrNameLst>
                                          <p:attrName>ppt_x</p:attrName>
                                        </p:attrNameLst>
                                      </p:cBhvr>
                                      <p:tavLst>
                                        <p:tav tm="0">
                                          <p:val>
                                            <p:strVal val="#ppt_x"/>
                                          </p:val>
                                        </p:tav>
                                        <p:tav tm="100000">
                                          <p:val>
                                            <p:strVal val="#ppt_x"/>
                                          </p:val>
                                        </p:tav>
                                      </p:tavLst>
                                    </p:anim>
                                    <p:anim calcmode="lin" valueType="num">
                                      <p:cBhvr>
                                        <p:cTn id="9" dur="400" fill="hold"/>
                                        <p:tgtEl>
                                          <p:spTgt spid="5327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32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32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nodeType="clickEffect">
                                  <p:stCondLst>
                                    <p:cond delay="0"/>
                                  </p:stCondLst>
                                  <p:childTnLst>
                                    <p:set>
                                      <p:cBhvr>
                                        <p:cTn id="15" dur="1" fill="hold">
                                          <p:stCondLst>
                                            <p:cond delay="0"/>
                                          </p:stCondLst>
                                        </p:cTn>
                                        <p:tgtEl>
                                          <p:spTgt spid="53277"/>
                                        </p:tgtEl>
                                        <p:attrNameLst>
                                          <p:attrName>style.visibility</p:attrName>
                                        </p:attrNameLst>
                                      </p:cBhvr>
                                      <p:to>
                                        <p:strVal val="visible"/>
                                      </p:to>
                                    </p:set>
                                    <p:animEffect transition="in" filter="fade">
                                      <p:cBhvr>
                                        <p:cTn id="16" dur="100"/>
                                        <p:tgtEl>
                                          <p:spTgt spid="53277"/>
                                        </p:tgtEl>
                                      </p:cBhvr>
                                    </p:animEffect>
                                    <p:anim calcmode="lin" valueType="num">
                                      <p:cBhvr>
                                        <p:cTn id="17" dur="400" fill="hold"/>
                                        <p:tgtEl>
                                          <p:spTgt spid="53277"/>
                                        </p:tgtEl>
                                        <p:attrNameLst>
                                          <p:attrName>ppt_x</p:attrName>
                                        </p:attrNameLst>
                                      </p:cBhvr>
                                      <p:tavLst>
                                        <p:tav tm="0">
                                          <p:val>
                                            <p:strVal val="#ppt_x"/>
                                          </p:val>
                                        </p:tav>
                                        <p:tav tm="100000">
                                          <p:val>
                                            <p:strVal val="#ppt_x"/>
                                          </p:val>
                                        </p:tav>
                                      </p:tavLst>
                                    </p:anim>
                                    <p:anim calcmode="lin" valueType="num">
                                      <p:cBhvr>
                                        <p:cTn id="18" dur="400" fill="hold"/>
                                        <p:tgtEl>
                                          <p:spTgt spid="53277"/>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327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327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21822" y="188640"/>
            <a:ext cx="4898650" cy="769441"/>
          </a:xfrm>
          <a:prstGeom prst="rect">
            <a:avLst/>
          </a:prstGeom>
        </p:spPr>
        <p:txBody>
          <a:bodyPr wrap="square">
            <a:spAutoFit/>
          </a:bodyPr>
          <a:lstStyle/>
          <a:p>
            <a:pPr>
              <a:spcBef>
                <a:spcPct val="50000"/>
              </a:spcBef>
            </a:pPr>
            <a:r>
              <a:rPr lang="he-IL" sz="4400" b="1" dirty="0">
                <a:solidFill>
                  <a:srgbClr val="CC0000"/>
                </a:solidFill>
                <a:latin typeface="Arial Unicode MS" pitchFamily="34" charset="-128"/>
                <a:ea typeface="Arial Unicode MS" pitchFamily="34" charset="-128"/>
                <a:cs typeface="Guttman David" pitchFamily="2" charset="-79"/>
              </a:rPr>
              <a:t>פסילת כבל</a:t>
            </a:r>
            <a:endParaRPr lang="en-US" sz="4400" b="1" dirty="0">
              <a:solidFill>
                <a:srgbClr val="CC0000"/>
              </a:solidFill>
              <a:latin typeface="Arial Unicode MS" pitchFamily="34" charset="-128"/>
              <a:ea typeface="Arial Unicode MS" pitchFamily="34" charset="-128"/>
              <a:cs typeface="Guttman David" pitchFamily="2" charset="-79"/>
            </a:endParaRPr>
          </a:p>
        </p:txBody>
      </p:sp>
      <p:sp>
        <p:nvSpPr>
          <p:cNvPr id="3" name="מלבן 2"/>
          <p:cNvSpPr/>
          <p:nvPr/>
        </p:nvSpPr>
        <p:spPr>
          <a:xfrm>
            <a:off x="2286000" y="980728"/>
            <a:ext cx="6678488" cy="3539430"/>
          </a:xfrm>
          <a:prstGeom prst="rect">
            <a:avLst/>
          </a:prstGeom>
        </p:spPr>
        <p:txBody>
          <a:bodyPr wrap="square">
            <a:spAutoFit/>
          </a:bodyPr>
          <a:lstStyle/>
          <a:p>
            <a:pPr marL="342900" indent="-342900">
              <a:tabLst>
                <a:tab pos="485775" algn="l"/>
              </a:tabLst>
            </a:pPr>
            <a:r>
              <a:rPr lang="he-IL" altLang="ko-KR" dirty="0">
                <a:latin typeface="Arial Unicode MS" pitchFamily="34" charset="-128"/>
                <a:ea typeface="Batang" pitchFamily="18" charset="-127"/>
                <a:cs typeface="Guttman David" pitchFamily="2" charset="-79"/>
              </a:rPr>
              <a:t> </a:t>
            </a:r>
            <a:r>
              <a:rPr lang="he-IL" altLang="ko-KR" sz="2800" dirty="0">
                <a:latin typeface="Arial Unicode MS" pitchFamily="34" charset="-128"/>
                <a:ea typeface="Batang" pitchFamily="18" charset="-127"/>
                <a:cs typeface="Guttman David" pitchFamily="2" charset="-79"/>
              </a:rPr>
              <a:t>קוצים בקצה, 3 קוצים באותו גיד, 6 קוצים בפסיעה = כבל פסול.</a:t>
            </a:r>
          </a:p>
          <a:p>
            <a:pPr marL="342900" indent="-342900">
              <a:tabLst>
                <a:tab pos="485775" algn="l"/>
              </a:tabLst>
            </a:pPr>
            <a:r>
              <a:rPr lang="he-IL" altLang="ko-KR" sz="2800" dirty="0">
                <a:latin typeface="Arial Unicode MS" pitchFamily="34" charset="-128"/>
                <a:ea typeface="Batang" pitchFamily="18" charset="-127"/>
                <a:cs typeface="Guttman David" pitchFamily="2" charset="-79"/>
              </a:rPr>
              <a:t>ירידה בקוטרו של הכבל - מעל 10% .</a:t>
            </a:r>
          </a:p>
          <a:p>
            <a:pPr marL="342900" indent="-342900">
              <a:tabLst>
                <a:tab pos="485775" algn="l"/>
              </a:tabLst>
            </a:pPr>
            <a:r>
              <a:rPr lang="he-IL" altLang="ko-KR" sz="2800" dirty="0">
                <a:latin typeface="Arial Unicode MS" pitchFamily="34" charset="-128"/>
                <a:ea typeface="Batang" pitchFamily="18" charset="-127"/>
                <a:cs typeface="Guttman David" pitchFamily="2" charset="-79"/>
              </a:rPr>
              <a:t>כבל שעבר מעיכה (20% מקוטרו) = כבל פסול.</a:t>
            </a:r>
          </a:p>
          <a:p>
            <a:pPr marL="342900" indent="-342900">
              <a:tabLst>
                <a:tab pos="485775" algn="l"/>
              </a:tabLst>
            </a:pPr>
            <a:r>
              <a:rPr lang="he-IL" altLang="ko-KR" sz="2800" dirty="0">
                <a:latin typeface="Arial Unicode MS" pitchFamily="34" charset="-128"/>
                <a:ea typeface="Batang" pitchFamily="18" charset="-127"/>
                <a:cs typeface="Guttman David" pitchFamily="2" charset="-79"/>
              </a:rPr>
              <a:t>כשל/פגיעה בלב = כבל פסול.</a:t>
            </a:r>
            <a:endParaRPr lang="en-US" altLang="ko-KR" sz="2800" dirty="0">
              <a:latin typeface="Arial Unicode MS" pitchFamily="34" charset="-128"/>
              <a:ea typeface="Batang" pitchFamily="18" charset="-127"/>
              <a:cs typeface="Guttman David" pitchFamily="2" charset="-79"/>
            </a:endParaRPr>
          </a:p>
          <a:p>
            <a:pPr marL="342900" indent="-342900">
              <a:tabLst>
                <a:tab pos="485775" algn="l"/>
              </a:tabLst>
            </a:pPr>
            <a:r>
              <a:rPr lang="he-IL" altLang="ko-KR" sz="2800" dirty="0">
                <a:latin typeface="Arial Unicode MS" pitchFamily="34" charset="-128"/>
                <a:ea typeface="Batang" pitchFamily="18" charset="-127"/>
                <a:cs typeface="Guttman David" pitchFamily="2" charset="-79"/>
              </a:rPr>
              <a:t>נפגע מחום (שינוי בצבע) = כבל פסול.</a:t>
            </a:r>
          </a:p>
          <a:p>
            <a:pPr marL="342900" indent="-342900">
              <a:tabLst>
                <a:tab pos="485775" algn="l"/>
              </a:tabLst>
            </a:pPr>
            <a:r>
              <a:rPr lang="he-IL" altLang="ko-KR" sz="2800" dirty="0">
                <a:latin typeface="Arial Unicode MS" pitchFamily="34" charset="-128"/>
                <a:ea typeface="Batang" pitchFamily="18" charset="-127"/>
                <a:cs typeface="Guttman David" pitchFamily="2" charset="-79"/>
              </a:rPr>
              <a:t>כבל שעבר שבר "כלוב" = כבל פסול</a:t>
            </a:r>
            <a:endParaRPr lang="he-IL" sz="2800" dirty="0"/>
          </a:p>
        </p:txBody>
      </p:sp>
      <p:pic>
        <p:nvPicPr>
          <p:cNvPr id="4" name="Picture 2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676400"/>
            <a:ext cx="2392238" cy="463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6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dirty="0" smtClean="0"/>
              <a:t>רצועות הרמה</a:t>
            </a:r>
            <a:endParaRPr lang="he-IL" sz="4800" dirty="0"/>
          </a:p>
        </p:txBody>
      </p:sp>
      <p:sp>
        <p:nvSpPr>
          <p:cNvPr id="3" name="מלבן 2"/>
          <p:cNvSpPr/>
          <p:nvPr/>
        </p:nvSpPr>
        <p:spPr>
          <a:xfrm>
            <a:off x="2286000" y="1268760"/>
            <a:ext cx="6534472" cy="1615827"/>
          </a:xfrm>
          <a:prstGeom prst="rect">
            <a:avLst/>
          </a:prstGeom>
        </p:spPr>
        <p:txBody>
          <a:bodyPr wrap="square">
            <a:spAutoFit/>
          </a:bodyPr>
          <a:lstStyle/>
          <a:p>
            <a:pPr>
              <a:spcBef>
                <a:spcPct val="50000"/>
              </a:spcBef>
            </a:pPr>
            <a:r>
              <a:rPr lang="he-IL" dirty="0">
                <a:latin typeface="Arial Unicode MS" pitchFamily="34" charset="-128"/>
                <a:ea typeface="Arial Unicode MS" pitchFamily="34" charset="-128"/>
                <a:cs typeface="Guttman David" pitchFamily="2" charset="-79"/>
              </a:rPr>
              <a:t>לרצועות הרמה יתרון מבחינת השימוש על פני מענבי כבל או שרשרת, קלות משקל , נוחות לעבודה, אינן פוגעות במטען.</a:t>
            </a:r>
          </a:p>
          <a:p>
            <a:pPr>
              <a:spcBef>
                <a:spcPct val="50000"/>
              </a:spcBef>
            </a:pPr>
            <a:r>
              <a:rPr lang="he-IL" dirty="0">
                <a:latin typeface="Arial Unicode MS" pitchFamily="34" charset="-128"/>
                <a:ea typeface="Arial Unicode MS" pitchFamily="34" charset="-128"/>
                <a:cs typeface="Guttman David" pitchFamily="2" charset="-79"/>
              </a:rPr>
              <a:t>חסרונות: נוטות להישחק בשימוש, נקרעות בפינות חדות, מוגבלות בשימוש בטמפ' גבוהות ובאווירה מאכלת, תוחלת חיים וחיי מדף מוגבלים של המוצר שמכיל סיבים </a:t>
            </a:r>
            <a:r>
              <a:rPr lang="he-IL" dirty="0" err="1">
                <a:latin typeface="Arial Unicode MS" pitchFamily="34" charset="-128"/>
                <a:ea typeface="Arial Unicode MS" pitchFamily="34" charset="-128"/>
                <a:cs typeface="Guttman David" pitchFamily="2" charset="-79"/>
              </a:rPr>
              <a:t>סינטטים</a:t>
            </a:r>
            <a:endParaRPr lang="he-IL" dirty="0"/>
          </a:p>
        </p:txBody>
      </p:sp>
      <p:sp>
        <p:nvSpPr>
          <p:cNvPr id="4" name="מלבן 3"/>
          <p:cNvSpPr/>
          <p:nvPr/>
        </p:nvSpPr>
        <p:spPr>
          <a:xfrm>
            <a:off x="395536" y="3573016"/>
            <a:ext cx="7344816" cy="2169825"/>
          </a:xfrm>
          <a:prstGeom prst="rect">
            <a:avLst/>
          </a:prstGeom>
        </p:spPr>
        <p:txBody>
          <a:bodyPr wrap="square">
            <a:spAutoFit/>
          </a:bodyPr>
          <a:lstStyle/>
          <a:p>
            <a:pPr>
              <a:spcBef>
                <a:spcPct val="50000"/>
              </a:spcBef>
            </a:pPr>
            <a:r>
              <a:rPr lang="he-IL" dirty="0">
                <a:latin typeface="Arial Unicode MS" pitchFamily="34" charset="-128"/>
                <a:ea typeface="Arial Unicode MS" pitchFamily="34" charset="-128"/>
                <a:cs typeface="Guttman David" pitchFamily="2" charset="-79"/>
              </a:rPr>
              <a:t>חומרים:</a:t>
            </a:r>
          </a:p>
          <a:p>
            <a:pPr>
              <a:spcBef>
                <a:spcPct val="50000"/>
              </a:spcBef>
            </a:pPr>
            <a:r>
              <a:rPr lang="he-IL" dirty="0">
                <a:solidFill>
                  <a:srgbClr val="0070C0"/>
                </a:solidFill>
                <a:latin typeface="Arial Unicode MS" pitchFamily="34" charset="-128"/>
                <a:ea typeface="Arial Unicode MS" pitchFamily="34" charset="-128"/>
                <a:cs typeface="Guttman David" pitchFamily="2" charset="-79"/>
              </a:rPr>
              <a:t>פוליאסטר – כחול – עמיד עד 100 מעלות נמתח ב-3% בעומס עבודה</a:t>
            </a:r>
            <a:r>
              <a:rPr lang="he-IL" dirty="0">
                <a:latin typeface="Arial Unicode MS" pitchFamily="34" charset="-128"/>
                <a:ea typeface="Arial Unicode MS" pitchFamily="34" charset="-128"/>
                <a:cs typeface="Guttman David" pitchFamily="2" charset="-79"/>
              </a:rPr>
              <a:t>.</a:t>
            </a:r>
          </a:p>
          <a:p>
            <a:pPr>
              <a:spcBef>
                <a:spcPct val="50000"/>
              </a:spcBef>
            </a:pPr>
            <a:r>
              <a:rPr lang="he-IL" dirty="0" err="1">
                <a:solidFill>
                  <a:srgbClr val="009900"/>
                </a:solidFill>
                <a:latin typeface="Arial Unicode MS" pitchFamily="34" charset="-128"/>
                <a:ea typeface="Arial Unicode MS" pitchFamily="34" charset="-128"/>
                <a:cs typeface="Guttman David" pitchFamily="2" charset="-79"/>
              </a:rPr>
              <a:t>נילון</a:t>
            </a:r>
            <a:r>
              <a:rPr lang="he-IL" dirty="0">
                <a:solidFill>
                  <a:srgbClr val="009900"/>
                </a:solidFill>
                <a:latin typeface="Arial Unicode MS" pitchFamily="34" charset="-128"/>
                <a:ea typeface="Arial Unicode MS" pitchFamily="34" charset="-128"/>
                <a:cs typeface="Guttman David" pitchFamily="2" charset="-79"/>
              </a:rPr>
              <a:t> – ירוק – עמיד בבסיסים, </a:t>
            </a:r>
            <a:r>
              <a:rPr lang="he-IL" dirty="0" err="1">
                <a:solidFill>
                  <a:srgbClr val="009900"/>
                </a:solidFill>
                <a:latin typeface="Arial Unicode MS" pitchFamily="34" charset="-128"/>
                <a:ea typeface="Arial Unicode MS" pitchFamily="34" charset="-128"/>
                <a:cs typeface="Guttman David" pitchFamily="2" charset="-79"/>
              </a:rPr>
              <a:t>דלקים</a:t>
            </a:r>
            <a:r>
              <a:rPr lang="he-IL" dirty="0">
                <a:solidFill>
                  <a:srgbClr val="009900"/>
                </a:solidFill>
                <a:latin typeface="Arial Unicode MS" pitchFamily="34" charset="-128"/>
                <a:ea typeface="Arial Unicode MS" pitchFamily="34" charset="-128"/>
                <a:cs typeface="Guttman David" pitchFamily="2" charset="-79"/>
              </a:rPr>
              <a:t> וגריז, עמיד עד 100 מעלות, לרצועות רטובות יש לבצע הפחתה של 10%. נמתח ב 8- 10% בעומס עבודה.</a:t>
            </a:r>
          </a:p>
          <a:p>
            <a:pPr>
              <a:spcBef>
                <a:spcPct val="50000"/>
              </a:spcBef>
            </a:pPr>
            <a:r>
              <a:rPr lang="he-IL" dirty="0" smtClean="0">
                <a:solidFill>
                  <a:srgbClr val="CC0000"/>
                </a:solidFill>
                <a:latin typeface="Arial Unicode MS" pitchFamily="34" charset="-128"/>
                <a:ea typeface="Arial Unicode MS" pitchFamily="34" charset="-128"/>
                <a:cs typeface="Guttman David" pitchFamily="2" charset="-79"/>
              </a:rPr>
              <a:t>.</a:t>
            </a:r>
            <a:endParaRPr lang="he-IL" dirty="0"/>
          </a:p>
        </p:txBody>
      </p:sp>
      <p:pic>
        <p:nvPicPr>
          <p:cNvPr id="5" name="Picture 20" descr="elingues_mec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145841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76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רצועות הרמה</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764704"/>
            <a:ext cx="28956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484784"/>
            <a:ext cx="35417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527" y="1868959"/>
            <a:ext cx="3498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424687"/>
            <a:ext cx="3480668" cy="313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5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שרשראות </a:t>
            </a:r>
          </a:p>
        </p:txBody>
      </p:sp>
      <p:sp>
        <p:nvSpPr>
          <p:cNvPr id="3" name="מלבן 2"/>
          <p:cNvSpPr/>
          <p:nvPr/>
        </p:nvSpPr>
        <p:spPr>
          <a:xfrm>
            <a:off x="2286000" y="1268760"/>
            <a:ext cx="6678488" cy="4893647"/>
          </a:xfrm>
          <a:prstGeom prst="rect">
            <a:avLst/>
          </a:prstGeom>
        </p:spPr>
        <p:txBody>
          <a:bodyPr wrap="square">
            <a:spAutoFit/>
          </a:bodyPr>
          <a:lstStyle/>
          <a:p>
            <a:r>
              <a:rPr lang="he-IL" sz="2800" dirty="0"/>
              <a:t>סוגי שרשראות:</a:t>
            </a:r>
          </a:p>
          <a:p>
            <a:r>
              <a:rPr lang="he-IL" sz="3200" dirty="0">
                <a:solidFill>
                  <a:srgbClr val="FF0000"/>
                </a:solidFill>
              </a:rPr>
              <a:t>שרשרת חוליות </a:t>
            </a:r>
            <a:r>
              <a:rPr lang="he-IL" sz="2800" dirty="0"/>
              <a:t>משמשת במכונות הרמה ובמענבים, קיימות שרשראות המורכבות מחוליות קצרות או </a:t>
            </a:r>
            <a:r>
              <a:rPr lang="he-IL" sz="2800" dirty="0" err="1"/>
              <a:t>ארוכות.לשימוש</a:t>
            </a:r>
            <a:r>
              <a:rPr lang="he-IL" sz="2800" dirty="0"/>
              <a:t> במכונות הרמה ואביזרי הרמה יש להשתמש רק בחוליות קצרות.</a:t>
            </a:r>
          </a:p>
          <a:p>
            <a:r>
              <a:rPr lang="he-IL" sz="2800" b="1" dirty="0">
                <a:solidFill>
                  <a:srgbClr val="FF0000"/>
                </a:solidFill>
              </a:rPr>
              <a:t>שרשרת גלילים </a:t>
            </a:r>
            <a:r>
              <a:rPr lang="he-IL" sz="2800" dirty="0"/>
              <a:t>– מיועדת להעברת הספק (ניתן למצוא אותן בשימוש בכננות הרמה ישנות) אין להשתמש בהן במענבים.</a:t>
            </a:r>
          </a:p>
          <a:p>
            <a:r>
              <a:rPr lang="he-IL" sz="2800" dirty="0"/>
              <a:t>שרשרת עלים – מורכבת מלוחיות המחוברות </a:t>
            </a:r>
            <a:r>
              <a:rPr lang="he-IL" sz="2800" dirty="0" err="1"/>
              <a:t>בינהן</a:t>
            </a:r>
            <a:r>
              <a:rPr lang="he-IL" sz="2800" dirty="0"/>
              <a:t> בפינים, משמשות במכונות הרמה (מלגזות) אינן מיועדות לשמש במענבים</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842338"/>
            <a:ext cx="15430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6303"/>
            <a:ext cx="2792524" cy="31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680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לבן 2"/>
          <p:cNvSpPr/>
          <p:nvPr/>
        </p:nvSpPr>
        <p:spPr>
          <a:xfrm>
            <a:off x="2286000" y="1484784"/>
            <a:ext cx="6462464" cy="3970318"/>
          </a:xfrm>
          <a:prstGeom prst="rect">
            <a:avLst/>
          </a:prstGeom>
        </p:spPr>
        <p:txBody>
          <a:bodyPr wrap="square">
            <a:spAutoFit/>
          </a:bodyPr>
          <a:lstStyle/>
          <a:p>
            <a:r>
              <a:rPr lang="he-IL" sz="3600" dirty="0"/>
              <a:t>חיבור שרשראות:</a:t>
            </a:r>
          </a:p>
          <a:p>
            <a:r>
              <a:rPr lang="he-IL" sz="3600" dirty="0"/>
              <a:t>חיבור שרשרת לשרשרת או שרשרת לאביזר הרמה כאונקל או טבעת יבוצע באמצעות מחבר שרשרת </a:t>
            </a:r>
            <a:r>
              <a:rPr lang="he-IL" sz="3600" dirty="0" err="1"/>
              <a:t>המרלוק</a:t>
            </a:r>
            <a:r>
              <a:rPr lang="he-IL" sz="3600" dirty="0"/>
              <a:t>.</a:t>
            </a:r>
          </a:p>
          <a:p>
            <a:r>
              <a:rPr lang="he-IL" sz="3600" dirty="0"/>
              <a:t>האביזר מיועד לחיבור קבוע.</a:t>
            </a:r>
          </a:p>
          <a:p>
            <a:r>
              <a:rPr lang="he-IL" sz="3600" dirty="0"/>
              <a:t>יש לוודא שימוש במחבר המתאים בקוטר המסומן עליו לקוטר השרשרת</a:t>
            </a:r>
          </a:p>
        </p:txBody>
      </p:sp>
      <p:pic>
        <p:nvPicPr>
          <p:cNvPr id="4" name="Picture 2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76423"/>
            <a:ext cx="2915816" cy="373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8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62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r>
              <a:rPr lang="he-IL" sz="6000" dirty="0" smtClean="0"/>
              <a:t>מקדמי ביטחון</a:t>
            </a:r>
            <a:endParaRPr lang="he-IL" sz="6000" dirty="0"/>
          </a:p>
        </p:txBody>
      </p:sp>
      <p:sp>
        <p:nvSpPr>
          <p:cNvPr id="3" name="מציין מיקום תוכן 2"/>
          <p:cNvSpPr>
            <a:spLocks noGrp="1"/>
          </p:cNvSpPr>
          <p:nvPr>
            <p:ph idx="1"/>
          </p:nvPr>
        </p:nvSpPr>
        <p:spPr/>
        <p:txBody>
          <a:bodyPr>
            <a:normAutofit fontScale="85000" lnSpcReduction="10000"/>
          </a:bodyPr>
          <a:lstStyle/>
          <a:p>
            <a:r>
              <a:rPr lang="he-IL" b="1" dirty="0">
                <a:latin typeface="Arial Unicode MS" pitchFamily="34" charset="-128"/>
                <a:ea typeface="Arial Unicode MS" pitchFamily="34" charset="-128"/>
                <a:cs typeface="Guttman David" pitchFamily="2" charset="-79"/>
              </a:rPr>
              <a:t>מדוע אביזרי הרמה נחשבים בחקיקה לבעלי סיכון גבוה ממכונות הרמה? </a:t>
            </a:r>
            <a:endParaRPr lang="en-US" dirty="0">
              <a:latin typeface="Arial Unicode MS" pitchFamily="34" charset="-128"/>
              <a:ea typeface="Arial Unicode MS" pitchFamily="34" charset="-128"/>
              <a:cs typeface="Guttman David" pitchFamily="2" charset="-79"/>
            </a:endParaRPr>
          </a:p>
          <a:p>
            <a:r>
              <a:rPr lang="he-IL" dirty="0">
                <a:latin typeface="Arial Unicode MS" pitchFamily="34" charset="-128"/>
                <a:ea typeface="Arial Unicode MS" pitchFamily="34" charset="-128"/>
                <a:cs typeface="Guttman David" pitchFamily="2" charset="-79"/>
              </a:rPr>
              <a:t>התשובה נעוצה בהיבט הטכני ובמבנה הציוד. מכונות הרמה מצוידות במנגנוני הגנה או גובלים, המגבילים את יכולת ההרמה ומונעים גרימת נזק עקב עומס יתר. לכן סביר כי מכונת הרמה לא תרים מטען העולה על עומס העבודה הבטוח. לעומת זאת</a:t>
            </a:r>
            <a:br>
              <a:rPr lang="he-IL" dirty="0">
                <a:latin typeface="Arial Unicode MS" pitchFamily="34" charset="-128"/>
                <a:ea typeface="Arial Unicode MS" pitchFamily="34" charset="-128"/>
                <a:cs typeface="Guttman David" pitchFamily="2" charset="-79"/>
              </a:rPr>
            </a:br>
            <a:r>
              <a:rPr lang="he-IL" b="1" dirty="0">
                <a:latin typeface="Arial Unicode MS" pitchFamily="34" charset="-128"/>
                <a:ea typeface="Arial Unicode MS" pitchFamily="34" charset="-128"/>
                <a:cs typeface="Guttman David" pitchFamily="2" charset="-79"/>
              </a:rPr>
              <a:t>לאביזרי הרמה אין מנגנון הגנה או גובל.</a:t>
            </a:r>
            <a:r>
              <a:rPr lang="he-IL" dirty="0">
                <a:latin typeface="Arial Unicode MS" pitchFamily="34" charset="-128"/>
                <a:ea typeface="Arial Unicode MS" pitchFamily="34" charset="-128"/>
                <a:cs typeface="Guttman David" pitchFamily="2" charset="-79"/>
              </a:rPr>
              <a:t> </a:t>
            </a:r>
            <a:br>
              <a:rPr lang="he-IL" dirty="0">
                <a:latin typeface="Arial Unicode MS" pitchFamily="34" charset="-128"/>
                <a:ea typeface="Arial Unicode MS" pitchFamily="34" charset="-128"/>
                <a:cs typeface="Guttman David" pitchFamily="2" charset="-79"/>
              </a:rPr>
            </a:br>
            <a:r>
              <a:rPr lang="he-IL" dirty="0">
                <a:latin typeface="Arial Unicode MS" pitchFamily="34" charset="-128"/>
                <a:ea typeface="Arial Unicode MS" pitchFamily="34" charset="-128"/>
                <a:cs typeface="Guttman David" pitchFamily="2" charset="-79"/>
              </a:rPr>
              <a:t>אי לכך לאביזרי הרמה יש מקדמי בטחון גבוהים יותר ממכונות הרמה (מנופים, מגבהים, </a:t>
            </a:r>
            <a:r>
              <a:rPr lang="he-IL" dirty="0" smtClean="0">
                <a:latin typeface="Arial Unicode MS" pitchFamily="34" charset="-128"/>
                <a:ea typeface="Arial Unicode MS" pitchFamily="34" charset="-128"/>
                <a:cs typeface="Guttman David" pitchFamily="2" charset="-79"/>
              </a:rPr>
              <a:t>מלגזות וכו')</a:t>
            </a:r>
            <a:endParaRPr lang="he-IL" dirty="0"/>
          </a:p>
        </p:txBody>
      </p:sp>
    </p:spTree>
    <p:extLst>
      <p:ext uri="{BB962C8B-B14F-4D97-AF65-F5344CB8AC3E}">
        <p14:creationId xmlns:p14="http://schemas.microsoft.com/office/powerpoint/2010/main" val="322389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r>
              <a:rPr lang="he-IL" sz="6000" dirty="0"/>
              <a:t>מקדמי ביטחון</a:t>
            </a:r>
          </a:p>
        </p:txBody>
      </p:sp>
      <p:pic>
        <p:nvPicPr>
          <p:cNvPr id="3" name="Picture 21" descr="מקדמי בטיחות"/>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1124744"/>
            <a:ext cx="4392488" cy="522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40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r>
              <a:rPr lang="he-IL" sz="6000" dirty="0"/>
              <a:t>מקדמי ביטחון</a:t>
            </a:r>
          </a:p>
        </p:txBody>
      </p:sp>
      <p:sp>
        <p:nvSpPr>
          <p:cNvPr id="3" name="מלבן 2"/>
          <p:cNvSpPr/>
          <p:nvPr/>
        </p:nvSpPr>
        <p:spPr>
          <a:xfrm>
            <a:off x="395536" y="1484785"/>
            <a:ext cx="7632848" cy="1446550"/>
          </a:xfrm>
          <a:prstGeom prst="rect">
            <a:avLst/>
          </a:prstGeom>
        </p:spPr>
        <p:txBody>
          <a:bodyPr wrap="square">
            <a:spAutoFit/>
          </a:bodyPr>
          <a:lstStyle/>
          <a:p>
            <a:r>
              <a:rPr lang="he-IL" sz="4400" b="1" dirty="0">
                <a:cs typeface="Times New Roman" pitchFamily="18" charset="0"/>
              </a:rPr>
              <a:t>מקדם הביטחון מוגדר כיחס בין עומס הקריעה לבין עומס העבודה הבטוח:</a:t>
            </a:r>
            <a:endParaRPr lang="en-US" sz="4400" b="1" dirty="0">
              <a:latin typeface="Arial Unicode MS" pitchFamily="34" charset="-128"/>
              <a:ea typeface="Times New Roman" pitchFamily="18" charset="0"/>
              <a:cs typeface="Guttman David" pitchFamily="2" charset="-79"/>
            </a:endParaRPr>
          </a:p>
        </p:txBody>
      </p:sp>
      <p:sp>
        <p:nvSpPr>
          <p:cNvPr id="4" name="מלבן 3"/>
          <p:cNvSpPr/>
          <p:nvPr/>
        </p:nvSpPr>
        <p:spPr>
          <a:xfrm>
            <a:off x="2286000" y="2921169"/>
            <a:ext cx="4572000" cy="1015663"/>
          </a:xfrm>
          <a:prstGeom prst="rect">
            <a:avLst/>
          </a:prstGeom>
        </p:spPr>
        <p:txBody>
          <a:bodyPr>
            <a:spAutoFit/>
          </a:bodyPr>
          <a:lstStyle/>
          <a:p>
            <a:r>
              <a:rPr lang="en-US" b="1" dirty="0">
                <a:ea typeface="Arial Unicode MS" pitchFamily="34" charset="-128"/>
                <a:cs typeface="Arial Unicode MS" pitchFamily="34" charset="-128"/>
              </a:rPr>
              <a:t> </a:t>
            </a:r>
            <a:r>
              <a:rPr lang="he-IL" sz="3200" b="1" u="sng" dirty="0">
                <a:ea typeface="Arial Unicode MS" pitchFamily="34" charset="-128"/>
                <a:cs typeface="Arial Unicode MS" pitchFamily="34" charset="-128"/>
              </a:rPr>
              <a:t>עומס קריעה</a:t>
            </a:r>
            <a:r>
              <a:rPr lang="en-US" b="1" dirty="0">
                <a:ea typeface="Arial Unicode MS" pitchFamily="34" charset="-128"/>
                <a:cs typeface="Arial Unicode MS" pitchFamily="34" charset="-128"/>
              </a:rPr>
              <a:t> </a:t>
            </a:r>
            <a:r>
              <a:rPr lang="he-IL" b="1" dirty="0">
                <a:cs typeface="Times New Roman" pitchFamily="18" charset="0"/>
              </a:rPr>
              <a:t>                                                     </a:t>
            </a:r>
            <a:r>
              <a:rPr lang="he-IL" sz="2800" b="1" dirty="0">
                <a:cs typeface="Times New Roman" pitchFamily="18" charset="0"/>
              </a:rPr>
              <a:t>עומס עבודה בטוח</a:t>
            </a:r>
            <a:endParaRPr lang="he-IL" dirty="0"/>
          </a:p>
        </p:txBody>
      </p:sp>
      <p:sp>
        <p:nvSpPr>
          <p:cNvPr id="6" name="מלבן 5"/>
          <p:cNvSpPr/>
          <p:nvPr/>
        </p:nvSpPr>
        <p:spPr>
          <a:xfrm>
            <a:off x="4970244" y="3212976"/>
            <a:ext cx="3850227" cy="523220"/>
          </a:xfrm>
          <a:prstGeom prst="rect">
            <a:avLst/>
          </a:prstGeom>
        </p:spPr>
        <p:txBody>
          <a:bodyPr wrap="square">
            <a:spAutoFit/>
          </a:bodyPr>
          <a:lstStyle/>
          <a:p>
            <a:pPr lvl="0"/>
            <a:r>
              <a:rPr lang="he-IL" sz="2800" b="1" dirty="0">
                <a:solidFill>
                  <a:srgbClr val="FF0000"/>
                </a:solidFill>
                <a:cs typeface="Times New Roman" pitchFamily="18" charset="0"/>
              </a:rPr>
              <a:t>מקדם ביטחון = </a:t>
            </a:r>
            <a:endParaRPr lang="he-IL" sz="28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49477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6000" dirty="0" smtClean="0"/>
              <a:t>טבעות</a:t>
            </a:r>
            <a:endParaRPr lang="he-IL" sz="6000" dirty="0"/>
          </a:p>
        </p:txBody>
      </p:sp>
      <p:grpSp>
        <p:nvGrpSpPr>
          <p:cNvPr id="3" name="Group 20"/>
          <p:cNvGrpSpPr>
            <a:grpSpLocks/>
          </p:cNvGrpSpPr>
          <p:nvPr/>
        </p:nvGrpSpPr>
        <p:grpSpPr bwMode="auto">
          <a:xfrm>
            <a:off x="206375" y="4293096"/>
            <a:ext cx="1371600" cy="1524000"/>
            <a:chOff x="3648" y="720"/>
            <a:chExt cx="864" cy="960"/>
          </a:xfrm>
        </p:grpSpPr>
        <p:pic>
          <p:nvPicPr>
            <p:cNvPr id="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 y="720"/>
              <a:ext cx="472" cy="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2"/>
            <p:cNvSpPr txBox="1">
              <a:spLocks noChangeArrowheads="1"/>
            </p:cNvSpPr>
            <p:nvPr/>
          </p:nvSpPr>
          <p:spPr bwMode="auto">
            <a:xfrm>
              <a:off x="3648" y="1488"/>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e-IL" sz="1400">
                  <a:latin typeface="Arial Unicode MS" pitchFamily="34" charset="-128"/>
                  <a:ea typeface="Arial Unicode MS" pitchFamily="34" charset="-128"/>
                  <a:cs typeface="Guttman Drogolin" pitchFamily="2" charset="-79"/>
                </a:rPr>
                <a:t>טבעת מאורכת</a:t>
              </a:r>
              <a:endParaRPr lang="en-US" sz="1400">
                <a:latin typeface="Arial Unicode MS" pitchFamily="34" charset="-128"/>
                <a:ea typeface="Arial Unicode MS" pitchFamily="34" charset="-128"/>
                <a:cs typeface="Guttman Drogolin" pitchFamily="2" charset="-79"/>
              </a:endParaRPr>
            </a:p>
          </p:txBody>
        </p:sp>
      </p:grpSp>
      <p:grpSp>
        <p:nvGrpSpPr>
          <p:cNvPr id="6" name="Group 23"/>
          <p:cNvGrpSpPr>
            <a:grpSpLocks/>
          </p:cNvGrpSpPr>
          <p:nvPr/>
        </p:nvGrpSpPr>
        <p:grpSpPr bwMode="auto">
          <a:xfrm>
            <a:off x="467544" y="2819400"/>
            <a:ext cx="1371600" cy="1371600"/>
            <a:chOff x="2352" y="1200"/>
            <a:chExt cx="864" cy="864"/>
          </a:xfrm>
        </p:grpSpPr>
        <p:pic>
          <p:nvPicPr>
            <p:cNvPr id="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 y="1200"/>
              <a:ext cx="533"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5"/>
            <p:cNvSpPr txBox="1">
              <a:spLocks noChangeArrowheads="1"/>
            </p:cNvSpPr>
            <p:nvPr/>
          </p:nvSpPr>
          <p:spPr bwMode="auto">
            <a:xfrm>
              <a:off x="2352" y="1872"/>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e-IL" sz="1400">
                  <a:latin typeface="Arial Unicode MS" pitchFamily="34" charset="-128"/>
                  <a:ea typeface="Arial Unicode MS" pitchFamily="34" charset="-128"/>
                  <a:cs typeface="Guttman Drogolin" pitchFamily="2" charset="-79"/>
                </a:rPr>
                <a:t>טבעת אגסית</a:t>
              </a:r>
              <a:endParaRPr lang="en-US" sz="1400">
                <a:latin typeface="Arial Unicode MS" pitchFamily="34" charset="-128"/>
                <a:ea typeface="Arial Unicode MS" pitchFamily="34" charset="-128"/>
                <a:cs typeface="Guttman Drogolin" pitchFamily="2" charset="-79"/>
              </a:endParaRPr>
            </a:p>
          </p:txBody>
        </p:sp>
      </p:grpSp>
      <p:grpSp>
        <p:nvGrpSpPr>
          <p:cNvPr id="9" name="Group 26"/>
          <p:cNvGrpSpPr>
            <a:grpSpLocks/>
          </p:cNvGrpSpPr>
          <p:nvPr/>
        </p:nvGrpSpPr>
        <p:grpSpPr bwMode="auto">
          <a:xfrm>
            <a:off x="1437736" y="1432890"/>
            <a:ext cx="1371600" cy="1219200"/>
            <a:chOff x="1248" y="624"/>
            <a:chExt cx="864" cy="768"/>
          </a:xfrm>
        </p:grpSpPr>
        <p:pic>
          <p:nvPicPr>
            <p:cNvPr id="1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624"/>
              <a:ext cx="672"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8"/>
            <p:cNvSpPr txBox="1">
              <a:spLocks noChangeArrowheads="1"/>
            </p:cNvSpPr>
            <p:nvPr/>
          </p:nvSpPr>
          <p:spPr bwMode="auto">
            <a:xfrm>
              <a:off x="1248" y="1200"/>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e-IL" sz="1400">
                  <a:latin typeface="Arial Unicode MS" pitchFamily="34" charset="-128"/>
                  <a:ea typeface="Arial Unicode MS" pitchFamily="34" charset="-128"/>
                  <a:cs typeface="Guttman Drogolin" pitchFamily="2" charset="-79"/>
                </a:rPr>
                <a:t>טבעת עגולה</a:t>
              </a:r>
              <a:endParaRPr lang="en-US" sz="1400">
                <a:latin typeface="Arial Unicode MS" pitchFamily="34" charset="-128"/>
                <a:ea typeface="Arial Unicode MS" pitchFamily="34" charset="-128"/>
                <a:cs typeface="Guttman Drogolin" pitchFamily="2" charset="-79"/>
              </a:endParaRPr>
            </a:p>
          </p:txBody>
        </p:sp>
      </p:grpSp>
      <p:pic>
        <p:nvPicPr>
          <p:cNvPr id="12" name="Picture 32" descr="r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 y="1371600"/>
            <a:ext cx="102235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2915816" y="1484784"/>
            <a:ext cx="6048672" cy="1200329"/>
          </a:xfrm>
          <a:prstGeom prst="rect">
            <a:avLst/>
          </a:prstGeom>
        </p:spPr>
        <p:txBody>
          <a:bodyPr wrap="square">
            <a:spAutoFit/>
          </a:bodyPr>
          <a:lstStyle/>
          <a:p>
            <a:r>
              <a:rPr lang="he-IL" sz="2400" b="1" dirty="0">
                <a:latin typeface="Arial Unicode MS" pitchFamily="34" charset="-128"/>
                <a:ea typeface="Arial Unicode MS" pitchFamily="34" charset="-128"/>
                <a:cs typeface="David" pitchFamily="34" charset="-79"/>
              </a:rPr>
              <a:t>סימון: טבעת מסומנת כמו אונקל (לדוגמה טבעת 8 – 12 10, טבעת המיועדת לשרשרת </a:t>
            </a:r>
            <a:r>
              <a:rPr lang="he-IL" sz="2400" b="1" dirty="0" smtClean="0">
                <a:latin typeface="Arial Unicode MS" pitchFamily="34" charset="-128"/>
                <a:ea typeface="Arial Unicode MS" pitchFamily="34" charset="-128"/>
                <a:cs typeface="David" pitchFamily="34" charset="-79"/>
              </a:rPr>
              <a:t>12 בתילוי </a:t>
            </a:r>
            <a:r>
              <a:rPr lang="he-IL" sz="2400" b="1" dirty="0">
                <a:latin typeface="Arial Unicode MS" pitchFamily="34" charset="-128"/>
                <a:ea typeface="Arial Unicode MS" pitchFamily="34" charset="-128"/>
                <a:cs typeface="David" pitchFamily="34" charset="-79"/>
              </a:rPr>
              <a:t>יחיד ו10 מ"מ בתילוי כפול, שרשרת דרג 8)</a:t>
            </a:r>
            <a:endParaRPr lang="he-IL" sz="2400" dirty="0"/>
          </a:p>
        </p:txBody>
      </p:sp>
      <p:sp>
        <p:nvSpPr>
          <p:cNvPr id="15" name="מלבן 14"/>
          <p:cNvSpPr/>
          <p:nvPr/>
        </p:nvSpPr>
        <p:spPr>
          <a:xfrm>
            <a:off x="2483768" y="2967335"/>
            <a:ext cx="6048672" cy="1384995"/>
          </a:xfrm>
          <a:prstGeom prst="rect">
            <a:avLst/>
          </a:prstGeom>
        </p:spPr>
        <p:txBody>
          <a:bodyPr wrap="square">
            <a:spAutoFit/>
          </a:bodyPr>
          <a:lstStyle/>
          <a:p>
            <a:r>
              <a:rPr lang="he-IL" sz="2800" b="1" dirty="0">
                <a:latin typeface="Arial Unicode MS" pitchFamily="34" charset="-128"/>
                <a:ea typeface="Arial Unicode MS" pitchFamily="34" charset="-128"/>
                <a:cs typeface="David" pitchFamily="34" charset="-79"/>
              </a:rPr>
              <a:t>עומס העבודה הבטוח של הטבעת משתנה בהתאם למס'  </a:t>
            </a:r>
            <a:r>
              <a:rPr lang="he-IL" sz="2800" b="1" dirty="0" smtClean="0">
                <a:latin typeface="Arial Unicode MS" pitchFamily="34" charset="-128"/>
                <a:ea typeface="Arial Unicode MS" pitchFamily="34" charset="-128"/>
                <a:cs typeface="David" pitchFamily="34" charset="-79"/>
              </a:rPr>
              <a:t> </a:t>
            </a:r>
            <a:r>
              <a:rPr lang="he-IL" sz="2800" b="1" dirty="0">
                <a:latin typeface="Arial Unicode MS" pitchFamily="34" charset="-128"/>
                <a:ea typeface="Arial Unicode MS" pitchFamily="34" charset="-128"/>
                <a:cs typeface="David" pitchFamily="34" charset="-79"/>
              </a:rPr>
              <a:t>הענפים המחוברים לטבעת ולזווית הפתיחה של המענב</a:t>
            </a:r>
            <a:endParaRPr lang="he-IL" sz="2800" dirty="0"/>
          </a:p>
        </p:txBody>
      </p:sp>
      <p:pic>
        <p:nvPicPr>
          <p:cNvPr id="16" name="Picture 3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0433" y="4757564"/>
            <a:ext cx="2823716" cy="210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7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
                                        <p:tgtEl>
                                          <p:spTgt spid="16"/>
                                        </p:tgtEl>
                                      </p:cBhvr>
                                    </p:animEffect>
                                    <p:anim calcmode="lin" valueType="num">
                                      <p:cBhvr>
                                        <p:cTn id="17" dur="400" fill="hold"/>
                                        <p:tgtEl>
                                          <p:spTgt spid="16"/>
                                        </p:tgtEl>
                                        <p:attrNameLst>
                                          <p:attrName>ppt_x</p:attrName>
                                        </p:attrNameLst>
                                      </p:cBhvr>
                                      <p:tavLst>
                                        <p:tav tm="0">
                                          <p:val>
                                            <p:strVal val="#ppt_x"/>
                                          </p:val>
                                        </p:tav>
                                        <p:tav tm="100000">
                                          <p:val>
                                            <p:strVal val="#ppt_x"/>
                                          </p:val>
                                        </p:tav>
                                      </p:tavLst>
                                    </p:anim>
                                    <p:anim calcmode="lin" valueType="num">
                                      <p:cBhvr>
                                        <p:cTn id="18" dur="400" fill="hold"/>
                                        <p:tgtEl>
                                          <p:spTgt spid="16"/>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6489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37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6600" dirty="0" smtClean="0"/>
              <a:t>כבל</a:t>
            </a:r>
            <a:endParaRPr lang="he-IL" sz="6600" dirty="0"/>
          </a:p>
        </p:txBody>
      </p:sp>
      <p:sp>
        <p:nvSpPr>
          <p:cNvPr id="3" name="מלבן 2"/>
          <p:cNvSpPr/>
          <p:nvPr/>
        </p:nvSpPr>
        <p:spPr>
          <a:xfrm>
            <a:off x="1403648" y="1484784"/>
            <a:ext cx="7344816" cy="1200329"/>
          </a:xfrm>
          <a:prstGeom prst="rect">
            <a:avLst/>
          </a:prstGeom>
        </p:spPr>
        <p:txBody>
          <a:bodyPr wrap="square">
            <a:spAutoFit/>
          </a:bodyPr>
          <a:lstStyle/>
          <a:p>
            <a:r>
              <a:rPr lang="he-IL" sz="3600" b="1" dirty="0">
                <a:solidFill>
                  <a:srgbClr val="C20638"/>
                </a:solidFill>
                <a:latin typeface="Arial Unicode MS" pitchFamily="34" charset="-128"/>
                <a:ea typeface="Arial Unicode MS" pitchFamily="34" charset="-128"/>
                <a:cs typeface="David" pitchFamily="34" charset="-79"/>
              </a:rPr>
              <a:t>מבנה הכבל</a:t>
            </a:r>
            <a:r>
              <a:rPr lang="en-US" b="1" dirty="0">
                <a:solidFill>
                  <a:srgbClr val="C20638"/>
                </a:solidFill>
                <a:latin typeface="Arial Unicode MS" pitchFamily="34" charset="-128"/>
                <a:ea typeface="Arial Unicode MS" pitchFamily="34" charset="-128"/>
                <a:cs typeface="David" pitchFamily="34" charset="-79"/>
              </a:rPr>
              <a:t> </a:t>
            </a:r>
            <a:endParaRPr lang="he-IL" b="1" dirty="0">
              <a:solidFill>
                <a:srgbClr val="C20638"/>
              </a:solidFill>
              <a:latin typeface="Arial Unicode MS" pitchFamily="34" charset="-128"/>
              <a:ea typeface="Arial Unicode MS" pitchFamily="34" charset="-128"/>
              <a:cs typeface="David" pitchFamily="34" charset="-79"/>
            </a:endParaRPr>
          </a:p>
          <a:p>
            <a:r>
              <a:rPr lang="he-IL" b="1" dirty="0">
                <a:latin typeface="Arial Unicode MS" pitchFamily="34" charset="-128"/>
                <a:ea typeface="Arial Unicode MS" pitchFamily="34" charset="-128"/>
                <a:cs typeface="David" pitchFamily="34" charset="-79"/>
              </a:rPr>
              <a:t>לצורך הגדרת כבל פלדה</a:t>
            </a:r>
            <a:r>
              <a:rPr lang="ar-SA" b="1" dirty="0">
                <a:latin typeface="Arial Unicode MS" pitchFamily="34" charset="-128"/>
                <a:ea typeface="Arial Unicode MS" pitchFamily="34" charset="-128"/>
                <a:cs typeface="David" pitchFamily="34" charset="-79"/>
              </a:rPr>
              <a:t>, </a:t>
            </a:r>
            <a:r>
              <a:rPr lang="he-IL" b="1" dirty="0">
                <a:latin typeface="Arial Unicode MS" pitchFamily="34" charset="-128"/>
                <a:ea typeface="Arial Unicode MS" pitchFamily="34" charset="-128"/>
                <a:cs typeface="David" pitchFamily="34" charset="-79"/>
              </a:rPr>
              <a:t>יש להגדיר את קוטר הכבל</a:t>
            </a:r>
            <a:r>
              <a:rPr lang="ar-SA" b="1" dirty="0">
                <a:latin typeface="Arial Unicode MS" pitchFamily="34" charset="-128"/>
                <a:ea typeface="Arial Unicode MS" pitchFamily="34" charset="-128"/>
                <a:cs typeface="David" pitchFamily="34" charset="-79"/>
              </a:rPr>
              <a:t>, </a:t>
            </a:r>
            <a:r>
              <a:rPr lang="he-IL" b="1" dirty="0">
                <a:latin typeface="Arial Unicode MS" pitchFamily="34" charset="-128"/>
                <a:ea typeface="Arial Unicode MS" pitchFamily="34" charset="-128"/>
                <a:cs typeface="David" pitchFamily="34" charset="-79"/>
              </a:rPr>
              <a:t>מבנה הכבל</a:t>
            </a:r>
            <a:r>
              <a:rPr lang="ar-SA" b="1" dirty="0">
                <a:latin typeface="Arial Unicode MS" pitchFamily="34" charset="-128"/>
                <a:ea typeface="Arial Unicode MS" pitchFamily="34" charset="-128"/>
                <a:cs typeface="David" pitchFamily="34" charset="-79"/>
              </a:rPr>
              <a:t>, </a:t>
            </a:r>
            <a:r>
              <a:rPr lang="he-IL" b="1" dirty="0">
                <a:latin typeface="Arial Unicode MS" pitchFamily="34" charset="-128"/>
                <a:ea typeface="Arial Unicode MS" pitchFamily="34" charset="-128"/>
                <a:cs typeface="David" pitchFamily="34" charset="-79"/>
              </a:rPr>
              <a:t>סוג הליבה, טיב החומר</a:t>
            </a:r>
            <a:r>
              <a:rPr lang="ar-SA" b="1" dirty="0">
                <a:latin typeface="Arial Unicode MS" pitchFamily="34" charset="-128"/>
                <a:ea typeface="Arial Unicode MS" pitchFamily="34" charset="-128"/>
                <a:cs typeface="David" pitchFamily="34" charset="-79"/>
              </a:rPr>
              <a:t>, </a:t>
            </a:r>
            <a:r>
              <a:rPr lang="he-IL" b="1" dirty="0">
                <a:latin typeface="Arial Unicode MS" pitchFamily="34" charset="-128"/>
                <a:ea typeface="Arial Unicode MS" pitchFamily="34" charset="-128"/>
                <a:cs typeface="David" pitchFamily="34" charset="-79"/>
              </a:rPr>
              <a:t>וכיוון השזירה</a:t>
            </a:r>
            <a:r>
              <a:rPr lang="en-US" dirty="0">
                <a:solidFill>
                  <a:srgbClr val="C20638"/>
                </a:solidFill>
                <a:latin typeface="Arial Unicode MS" pitchFamily="34" charset="-128"/>
                <a:ea typeface="Arial Unicode MS" pitchFamily="34" charset="-128"/>
                <a:cs typeface="Arial Unicode MS" pitchFamily="34" charset="-128"/>
              </a:rPr>
              <a:t> </a:t>
            </a:r>
          </a:p>
        </p:txBody>
      </p:sp>
      <p:pic>
        <p:nvPicPr>
          <p:cNvPr id="4" name="Picture 23" descr="מרכיבי%20כבל-עברית"/>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2408114"/>
            <a:ext cx="5400600" cy="440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5400" dirty="0" smtClean="0"/>
              <a:t>כבל</a:t>
            </a:r>
            <a:endParaRPr lang="he-IL" sz="5400" dirty="0"/>
          </a:p>
        </p:txBody>
      </p:sp>
      <p:sp>
        <p:nvSpPr>
          <p:cNvPr id="3" name="מלבן 2"/>
          <p:cNvSpPr/>
          <p:nvPr/>
        </p:nvSpPr>
        <p:spPr>
          <a:xfrm>
            <a:off x="467544" y="1412776"/>
            <a:ext cx="8280920" cy="2862322"/>
          </a:xfrm>
          <a:prstGeom prst="rect">
            <a:avLst/>
          </a:prstGeom>
        </p:spPr>
        <p:txBody>
          <a:bodyPr wrap="square">
            <a:spAutoFit/>
          </a:bodyPr>
          <a:lstStyle/>
          <a:p>
            <a:r>
              <a:rPr lang="he-IL" sz="2000" b="1" dirty="0">
                <a:solidFill>
                  <a:srgbClr val="CC0000"/>
                </a:solidFill>
                <a:latin typeface="Arial Unicode MS" pitchFamily="34" charset="-128"/>
                <a:ea typeface="Arial Unicode MS" pitchFamily="34" charset="-128"/>
                <a:cs typeface="Guttman Drogolin" pitchFamily="2" charset="-79"/>
              </a:rPr>
              <a:t>מרכיבי הכבל</a:t>
            </a:r>
            <a:r>
              <a:rPr lang="he-IL" b="1" dirty="0">
                <a:latin typeface="Arial Unicode MS" pitchFamily="34" charset="-128"/>
                <a:ea typeface="Arial Unicode MS" pitchFamily="34" charset="-128"/>
                <a:cs typeface="Guttman Drogolin" pitchFamily="2" charset="-79"/>
              </a:rPr>
              <a:t>  </a:t>
            </a:r>
            <a:r>
              <a:rPr lang="en-US" b="1" u="sng" dirty="0">
                <a:latin typeface="Arial Unicode MS" pitchFamily="34" charset="-128"/>
                <a:ea typeface="Arial Unicode MS" pitchFamily="34" charset="-128"/>
                <a:cs typeface="Guttman Drogolin" pitchFamily="2" charset="-79"/>
              </a:rPr>
              <a:t/>
            </a:r>
            <a:br>
              <a:rPr lang="en-US" b="1" u="sng" dirty="0">
                <a:latin typeface="Arial Unicode MS" pitchFamily="34" charset="-128"/>
                <a:ea typeface="Arial Unicode MS" pitchFamily="34" charset="-128"/>
                <a:cs typeface="Guttman Drogolin" pitchFamily="2" charset="-79"/>
              </a:rPr>
            </a:br>
            <a:r>
              <a:rPr lang="he-IL" sz="3200" dirty="0">
                <a:latin typeface="David" pitchFamily="34" charset="-79"/>
                <a:ea typeface="Arial Unicode MS" pitchFamily="34" charset="-128"/>
                <a:cs typeface="David" pitchFamily="34" charset="-79"/>
              </a:rPr>
              <a:t>התיל (חוט פלדה) -זהו המרכיב הבסיסי ביותר של הכבל והוא מהווה את </a:t>
            </a:r>
            <a:r>
              <a:rPr lang="he-IL" sz="3200" dirty="0" smtClean="0">
                <a:latin typeface="David" pitchFamily="34" charset="-79"/>
                <a:ea typeface="Arial Unicode MS" pitchFamily="34" charset="-128"/>
                <a:cs typeface="David" pitchFamily="34" charset="-79"/>
              </a:rPr>
              <a:t>חומר הגלם </a:t>
            </a:r>
            <a:r>
              <a:rPr lang="he-IL" sz="3200" dirty="0">
                <a:latin typeface="David" pitchFamily="34" charset="-79"/>
                <a:ea typeface="Arial Unicode MS" pitchFamily="34" charset="-128"/>
                <a:cs typeface="David" pitchFamily="34" charset="-79"/>
              </a:rPr>
              <a:t>העיקרי לייצור כבלי </a:t>
            </a:r>
            <a:r>
              <a:rPr lang="he-IL" sz="3200" dirty="0" smtClean="0">
                <a:latin typeface="David" pitchFamily="34" charset="-79"/>
                <a:ea typeface="Arial Unicode MS" pitchFamily="34" charset="-128"/>
                <a:cs typeface="David" pitchFamily="34" charset="-79"/>
              </a:rPr>
              <a:t>הפלדה. הגדיל </a:t>
            </a:r>
            <a:r>
              <a:rPr lang="he-IL" sz="3200" dirty="0">
                <a:latin typeface="David" pitchFamily="34" charset="-79"/>
                <a:ea typeface="Arial Unicode MS" pitchFamily="34" charset="-128"/>
                <a:cs typeface="David" pitchFamily="34" charset="-79"/>
              </a:rPr>
              <a:t>הוא תוצאה של שזירת תילי הפלדה בשכבה אחת או יותר סביב </a:t>
            </a:r>
            <a:r>
              <a:rPr lang="he-IL" sz="3200">
                <a:latin typeface="David" pitchFamily="34" charset="-79"/>
                <a:ea typeface="Arial Unicode MS" pitchFamily="34" charset="-128"/>
                <a:cs typeface="David" pitchFamily="34" charset="-79"/>
              </a:rPr>
              <a:t>לתיל </a:t>
            </a:r>
            <a:r>
              <a:rPr lang="he-IL" sz="3200" smtClean="0">
                <a:latin typeface="David" pitchFamily="34" charset="-79"/>
                <a:ea typeface="Arial Unicode MS" pitchFamily="34" charset="-128"/>
                <a:cs typeface="David" pitchFamily="34" charset="-79"/>
              </a:rPr>
              <a:t>מרכזי .  ליבת </a:t>
            </a:r>
            <a:r>
              <a:rPr lang="he-IL" sz="3200" dirty="0">
                <a:latin typeface="David" pitchFamily="34" charset="-79"/>
                <a:ea typeface="Arial Unicode MS" pitchFamily="34" charset="-128"/>
                <a:cs typeface="David" pitchFamily="34" charset="-79"/>
              </a:rPr>
              <a:t>הכבל יכולה להיות מיוצרת מחומר סיבי או מתילי פלדה.</a:t>
            </a:r>
            <a:r>
              <a:rPr lang="en-US" sz="3200" dirty="0">
                <a:latin typeface="David" pitchFamily="34" charset="-79"/>
                <a:ea typeface="Arial Unicode MS" pitchFamily="34" charset="-128"/>
                <a:cs typeface="David" pitchFamily="34" charset="-79"/>
              </a:rPr>
              <a:t> </a:t>
            </a:r>
          </a:p>
        </p:txBody>
      </p:sp>
      <p:pic>
        <p:nvPicPr>
          <p:cNvPr id="4" name="Picture 22" descr="מדידת%20קוטר-איו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191000"/>
            <a:ext cx="2448272" cy="247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67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6600" dirty="0" smtClean="0"/>
              <a:t>כבל</a:t>
            </a:r>
            <a:endParaRPr lang="he-IL" sz="6600" dirty="0"/>
          </a:p>
        </p:txBody>
      </p:sp>
      <p:sp>
        <p:nvSpPr>
          <p:cNvPr id="3" name="מלבן 2"/>
          <p:cNvSpPr/>
          <p:nvPr/>
        </p:nvSpPr>
        <p:spPr>
          <a:xfrm>
            <a:off x="755576" y="1412776"/>
            <a:ext cx="8208912" cy="1323439"/>
          </a:xfrm>
          <a:prstGeom prst="rect">
            <a:avLst/>
          </a:prstGeom>
        </p:spPr>
        <p:txBody>
          <a:bodyPr wrap="square">
            <a:spAutoFit/>
          </a:bodyPr>
          <a:lstStyle/>
          <a:p>
            <a:r>
              <a:rPr lang="he-IL" sz="2000" dirty="0">
                <a:latin typeface="David" pitchFamily="34" charset="-79"/>
                <a:ea typeface="Arial Unicode MS" pitchFamily="34" charset="-128"/>
                <a:cs typeface="David" pitchFamily="34" charset="-79"/>
              </a:rPr>
              <a:t>אחת התכונות העיקריות על פיהן מוגדר הכבל הינה כיוון השזירה שלו</a:t>
            </a:r>
            <a:r>
              <a:rPr lang="en-US" sz="2000" dirty="0">
                <a:latin typeface="David" pitchFamily="34" charset="-79"/>
                <a:ea typeface="Arial Unicode MS" pitchFamily="34" charset="-128"/>
                <a:cs typeface="David" pitchFamily="34" charset="-79"/>
              </a:rPr>
              <a:t>.</a:t>
            </a:r>
          </a:p>
          <a:p>
            <a:r>
              <a:rPr lang="he-IL" sz="2000" dirty="0">
                <a:latin typeface="David" pitchFamily="34" charset="-79"/>
                <a:ea typeface="Arial Unicode MS" pitchFamily="34" charset="-128"/>
                <a:cs typeface="David" pitchFamily="34" charset="-79"/>
              </a:rPr>
              <a:t>כאן יש להבחין בין כיוון השזירה של התילים בגדילי הכבל לבין כיוון השזירה של הגדילים בכבל עצמו. כבל נקרא כבל ימני או בעל שזירה ימנית כאשר כיוון השזירה של הגדילים בכבל הוא ימין ושמאלי כאשר כיוון השזירה של הגדילים בכבל הוא שמאל</a:t>
            </a:r>
            <a:endParaRPr lang="en-US" sz="2000" dirty="0">
              <a:latin typeface="David" pitchFamily="34" charset="-79"/>
              <a:ea typeface="Arial Unicode MS" pitchFamily="34" charset="-128"/>
              <a:cs typeface="David" pitchFamily="34" charset="-79"/>
            </a:endParaRPr>
          </a:p>
        </p:txBody>
      </p:sp>
      <p:pic>
        <p:nvPicPr>
          <p:cNvPr id="4" name="Picture 22" descr="כיווני%20וסוגי%20שזירה"/>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4471601"/>
            <a:ext cx="2438400" cy="1998663"/>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1619672" y="2967334"/>
            <a:ext cx="7128792" cy="1569660"/>
          </a:xfrm>
          <a:prstGeom prst="rect">
            <a:avLst/>
          </a:prstGeom>
        </p:spPr>
        <p:txBody>
          <a:bodyPr wrap="square">
            <a:spAutoFit/>
          </a:bodyPr>
          <a:lstStyle/>
          <a:p>
            <a:r>
              <a:rPr lang="he-IL" sz="3200" dirty="0">
                <a:latin typeface="Arial Unicode MS" pitchFamily="34" charset="-128"/>
                <a:ea typeface="Arial Unicode MS" pitchFamily="34" charset="-128"/>
                <a:cs typeface="Guttman Drogolin" pitchFamily="2" charset="-79"/>
              </a:rPr>
              <a:t>כאשר הכבל נמצא תחת עומס, יש לו נטייה להסתובב (להתפתל) </a:t>
            </a:r>
            <a:r>
              <a:rPr lang="he-IL" sz="3200" dirty="0" smtClean="0">
                <a:latin typeface="Arial Unicode MS" pitchFamily="34" charset="-128"/>
                <a:ea typeface="Arial Unicode MS" pitchFamily="34" charset="-128"/>
                <a:cs typeface="Guttman Drogolin" pitchFamily="2" charset="-79"/>
              </a:rPr>
              <a:t>נגד כיוון </a:t>
            </a:r>
            <a:r>
              <a:rPr lang="he-IL" sz="3200" dirty="0">
                <a:latin typeface="Arial Unicode MS" pitchFamily="34" charset="-128"/>
                <a:ea typeface="Arial Unicode MS" pitchFamily="34" charset="-128"/>
                <a:cs typeface="Guttman Drogolin" pitchFamily="2" charset="-79"/>
              </a:rPr>
              <a:t>השזירה שלו ולהיפתח</a:t>
            </a:r>
            <a:endParaRPr lang="he-IL" sz="3200" dirty="0"/>
          </a:p>
        </p:txBody>
      </p:sp>
    </p:spTree>
    <p:extLst>
      <p:ext uri="{BB962C8B-B14F-4D97-AF65-F5344CB8AC3E}">
        <p14:creationId xmlns:p14="http://schemas.microsoft.com/office/powerpoint/2010/main" val="224503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טרק">
  <a:themeElements>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322</TotalTime>
  <Words>539</Words>
  <Application>Microsoft Office PowerPoint</Application>
  <PresentationFormat>‫הצגה על המסך (4:3)</PresentationFormat>
  <Paragraphs>73</Paragraphs>
  <Slides>16</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טרק</vt:lpstr>
      <vt:lpstr>אבזרי הרמה</vt:lpstr>
      <vt:lpstr>מקדמי ביטחון</vt:lpstr>
      <vt:lpstr>מקדמי ביטחון</vt:lpstr>
      <vt:lpstr>מקדמי ביטחון</vt:lpstr>
      <vt:lpstr>טבעות</vt:lpstr>
      <vt:lpstr>מצגת של PowerPoint</vt:lpstr>
      <vt:lpstr>כבל</vt:lpstr>
      <vt:lpstr>כבל</vt:lpstr>
      <vt:lpstr>כבל</vt:lpstr>
      <vt:lpstr>מצגת של PowerPoint</vt:lpstr>
      <vt:lpstr>מצגת של PowerPoint</vt:lpstr>
      <vt:lpstr>רצועות הרמה</vt:lpstr>
      <vt:lpstr>רצועות הרמה</vt:lpstr>
      <vt:lpstr>שרשראות </vt:lpstr>
      <vt:lpstr>מצגת של PowerPoint</vt:lpstr>
      <vt:lpstr>מצגת של PowerPoint</vt:lpstr>
    </vt:vector>
  </TitlesOfParts>
  <Company>Yaron'S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אבזרי הרמה</dc:title>
  <dc:creator>ron</dc:creator>
  <cp:lastModifiedBy>ron</cp:lastModifiedBy>
  <cp:revision>59</cp:revision>
  <dcterms:created xsi:type="dcterms:W3CDTF">2013-01-07T17:28:03Z</dcterms:created>
  <dcterms:modified xsi:type="dcterms:W3CDTF">2013-12-12T14:07:21Z</dcterms:modified>
</cp:coreProperties>
</file>