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36"/>
  </p:notesMasterIdLst>
  <p:sldIdLst>
    <p:sldId id="260" r:id="rId2"/>
    <p:sldId id="379" r:id="rId3"/>
    <p:sldId id="422" r:id="rId4"/>
    <p:sldId id="423" r:id="rId5"/>
    <p:sldId id="427" r:id="rId6"/>
    <p:sldId id="424" r:id="rId7"/>
    <p:sldId id="425" r:id="rId8"/>
    <p:sldId id="426" r:id="rId9"/>
    <p:sldId id="488" r:id="rId10"/>
    <p:sldId id="489" r:id="rId11"/>
    <p:sldId id="490" r:id="rId12"/>
    <p:sldId id="491" r:id="rId13"/>
    <p:sldId id="492" r:id="rId14"/>
    <p:sldId id="493" r:id="rId15"/>
    <p:sldId id="428" r:id="rId16"/>
    <p:sldId id="429" r:id="rId17"/>
    <p:sldId id="432" r:id="rId18"/>
    <p:sldId id="430" r:id="rId19"/>
    <p:sldId id="431" r:id="rId20"/>
    <p:sldId id="458" r:id="rId21"/>
    <p:sldId id="567" r:id="rId22"/>
    <p:sldId id="568" r:id="rId23"/>
    <p:sldId id="572" r:id="rId24"/>
    <p:sldId id="573" r:id="rId25"/>
    <p:sldId id="494" r:id="rId26"/>
    <p:sldId id="495" r:id="rId27"/>
    <p:sldId id="496" r:id="rId28"/>
    <p:sldId id="543" r:id="rId29"/>
    <p:sldId id="544" r:id="rId30"/>
    <p:sldId id="545" r:id="rId31"/>
    <p:sldId id="546" r:id="rId32"/>
    <p:sldId id="547" r:id="rId33"/>
    <p:sldId id="548" r:id="rId34"/>
    <p:sldId id="549" r:id="rId35"/>
    <p:sldId id="550" r:id="rId36"/>
    <p:sldId id="552" r:id="rId37"/>
    <p:sldId id="551" r:id="rId38"/>
    <p:sldId id="497" r:id="rId39"/>
    <p:sldId id="513" r:id="rId40"/>
    <p:sldId id="505" r:id="rId41"/>
    <p:sldId id="514" r:id="rId42"/>
    <p:sldId id="508" r:id="rId43"/>
    <p:sldId id="511" r:id="rId44"/>
    <p:sldId id="519" r:id="rId45"/>
    <p:sldId id="520" r:id="rId46"/>
    <p:sldId id="512" r:id="rId47"/>
    <p:sldId id="530" r:id="rId48"/>
    <p:sldId id="531" r:id="rId49"/>
    <p:sldId id="532" r:id="rId50"/>
    <p:sldId id="533" r:id="rId51"/>
    <p:sldId id="534" r:id="rId52"/>
    <p:sldId id="515" r:id="rId53"/>
    <p:sldId id="516" r:id="rId54"/>
    <p:sldId id="506" r:id="rId55"/>
    <p:sldId id="509" r:id="rId56"/>
    <p:sldId id="510" r:id="rId57"/>
    <p:sldId id="517" r:id="rId58"/>
    <p:sldId id="518" r:id="rId59"/>
    <p:sldId id="522" r:id="rId60"/>
    <p:sldId id="524" r:id="rId61"/>
    <p:sldId id="523" r:id="rId62"/>
    <p:sldId id="525" r:id="rId63"/>
    <p:sldId id="526" r:id="rId64"/>
    <p:sldId id="529" r:id="rId65"/>
    <p:sldId id="527" r:id="rId66"/>
    <p:sldId id="528" r:id="rId67"/>
    <p:sldId id="535" r:id="rId68"/>
    <p:sldId id="536" r:id="rId69"/>
    <p:sldId id="537" r:id="rId70"/>
    <p:sldId id="538" r:id="rId71"/>
    <p:sldId id="539" r:id="rId72"/>
    <p:sldId id="540" r:id="rId73"/>
    <p:sldId id="541" r:id="rId74"/>
    <p:sldId id="433" r:id="rId75"/>
    <p:sldId id="434" r:id="rId76"/>
    <p:sldId id="435" r:id="rId77"/>
    <p:sldId id="436" r:id="rId78"/>
    <p:sldId id="437" r:id="rId79"/>
    <p:sldId id="438" r:id="rId80"/>
    <p:sldId id="439" r:id="rId81"/>
    <p:sldId id="440" r:id="rId82"/>
    <p:sldId id="441" r:id="rId83"/>
    <p:sldId id="442" r:id="rId84"/>
    <p:sldId id="457" r:id="rId85"/>
    <p:sldId id="459" r:id="rId86"/>
    <p:sldId id="462" r:id="rId87"/>
    <p:sldId id="470" r:id="rId88"/>
    <p:sldId id="472" r:id="rId89"/>
    <p:sldId id="473" r:id="rId90"/>
    <p:sldId id="474" r:id="rId91"/>
    <p:sldId id="475" r:id="rId92"/>
    <p:sldId id="460" r:id="rId93"/>
    <p:sldId id="461" r:id="rId94"/>
    <p:sldId id="463" r:id="rId95"/>
    <p:sldId id="471" r:id="rId96"/>
    <p:sldId id="476" r:id="rId97"/>
    <p:sldId id="477" r:id="rId98"/>
    <p:sldId id="478" r:id="rId99"/>
    <p:sldId id="479" r:id="rId100"/>
    <p:sldId id="480" r:id="rId101"/>
    <p:sldId id="464" r:id="rId102"/>
    <p:sldId id="465" r:id="rId103"/>
    <p:sldId id="466" r:id="rId104"/>
    <p:sldId id="467" r:id="rId105"/>
    <p:sldId id="504" r:id="rId106"/>
    <p:sldId id="500" r:id="rId107"/>
    <p:sldId id="501" r:id="rId108"/>
    <p:sldId id="502" r:id="rId109"/>
    <p:sldId id="503" r:id="rId110"/>
    <p:sldId id="498" r:id="rId111"/>
    <p:sldId id="468" r:id="rId112"/>
    <p:sldId id="521" r:id="rId113"/>
    <p:sldId id="469" r:id="rId114"/>
    <p:sldId id="481" r:id="rId115"/>
    <p:sldId id="487" r:id="rId116"/>
    <p:sldId id="486" r:id="rId117"/>
    <p:sldId id="482" r:id="rId118"/>
    <p:sldId id="483" r:id="rId119"/>
    <p:sldId id="484" r:id="rId120"/>
    <p:sldId id="485" r:id="rId121"/>
    <p:sldId id="542" r:id="rId122"/>
    <p:sldId id="556" r:id="rId123"/>
    <p:sldId id="559" r:id="rId124"/>
    <p:sldId id="557" r:id="rId125"/>
    <p:sldId id="558" r:id="rId126"/>
    <p:sldId id="560" r:id="rId127"/>
    <p:sldId id="562" r:id="rId128"/>
    <p:sldId id="561" r:id="rId129"/>
    <p:sldId id="569" r:id="rId130"/>
    <p:sldId id="570" r:id="rId131"/>
    <p:sldId id="571" r:id="rId132"/>
    <p:sldId id="563" r:id="rId133"/>
    <p:sldId id="564" r:id="rId134"/>
    <p:sldId id="324" r:id="rId135"/>
  </p:sldIdLst>
  <p:sldSz cx="9144000" cy="6858000" type="screen4x3"/>
  <p:notesSz cx="6858000" cy="9144000"/>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33"/>
    <a:srgbClr val="0066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2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pPr>
              <a:defRPr/>
            </a:pPr>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pPr>
              <a:defRPr/>
            </a:pPr>
            <a:fld id="{603C9DA4-CC8B-4D70-9660-91A7DDF88BEF}" type="datetimeFigureOut">
              <a:rPr lang="he-IL"/>
              <a:pPr>
                <a:defRPr/>
              </a:pPr>
              <a:t>ז'/שבט/תשע"ה</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he-IL"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pPr>
              <a:defRPr/>
            </a:pPr>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pPr>
              <a:defRPr/>
            </a:pPr>
            <a:fld id="{64B15373-D073-4BD5-AE5D-683C657A6AA5}" type="slidenum">
              <a:rPr lang="he-IL"/>
              <a:pPr>
                <a:defRPr/>
              </a:pPr>
              <a:t>‹#›</a:t>
            </a:fld>
            <a:endParaRPr lang="he-IL"/>
          </a:p>
        </p:txBody>
      </p:sp>
    </p:spTree>
    <p:extLst>
      <p:ext uri="{BB962C8B-B14F-4D97-AF65-F5344CB8AC3E}">
        <p14:creationId xmlns:p14="http://schemas.microsoft.com/office/powerpoint/2010/main" val="3927876359"/>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9851C06-392B-4351-81B4-860FDA895D32}" type="slidenum">
              <a:rPr lang="he-IL" altLang="he-IL" smtClean="0"/>
              <a:pPr eaLnBrk="1" hangingPunct="1"/>
              <a:t>75</a:t>
            </a:fld>
            <a:endParaRPr lang="en-US" altLang="he-IL" smtClean="0"/>
          </a:p>
        </p:txBody>
      </p:sp>
      <p:sp>
        <p:nvSpPr>
          <p:cNvPr id="124931" name="Rectangle 2"/>
          <p:cNvSpPr>
            <a:spLocks noGrp="1" noRot="1" noChangeAspect="1" noChangeArrowheads="1" noTextEdit="1"/>
          </p:cNvSpPr>
          <p:nvPr>
            <p:ph type="sldImg"/>
          </p:nvPr>
        </p:nvSpPr>
        <p:spPr bwMode="auto">
          <a:xfrm>
            <a:off x="1144588" y="685800"/>
            <a:ext cx="4570412"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2"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p>
            <a:pPr eaLnBrk="1" hangingPunct="1">
              <a:spcBef>
                <a:spcPct val="0"/>
              </a:spcBef>
            </a:pPr>
            <a:endParaRPr lang="en-US" altLang="he-IL" smtClean="0"/>
          </a:p>
        </p:txBody>
      </p:sp>
    </p:spTree>
    <p:extLst>
      <p:ext uri="{BB962C8B-B14F-4D97-AF65-F5344CB8AC3E}">
        <p14:creationId xmlns:p14="http://schemas.microsoft.com/office/powerpoint/2010/main" val="728007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3C87AEC-E976-4165-9DEC-AA5D6D4B2B13}" type="slidenum">
              <a:rPr lang="he-IL" altLang="he-IL" smtClean="0"/>
              <a:pPr eaLnBrk="1" hangingPunct="1"/>
              <a:t>76</a:t>
            </a:fld>
            <a:endParaRPr lang="en-US" altLang="he-IL" smtClean="0"/>
          </a:p>
        </p:txBody>
      </p:sp>
      <p:sp>
        <p:nvSpPr>
          <p:cNvPr id="125955" name="Rectangle 2"/>
          <p:cNvSpPr>
            <a:spLocks noGrp="1" noRot="1" noChangeAspect="1" noChangeArrowheads="1" noTextEdit="1"/>
          </p:cNvSpPr>
          <p:nvPr>
            <p:ph type="sldImg"/>
          </p:nvPr>
        </p:nvSpPr>
        <p:spPr bwMode="auto">
          <a:xfrm>
            <a:off x="1190625" y="706438"/>
            <a:ext cx="4524375" cy="3394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6" name="Rectangle 3"/>
          <p:cNvSpPr>
            <a:spLocks noGrp="1" noChangeArrowheads="1"/>
          </p:cNvSpPr>
          <p:nvPr>
            <p:ph type="body" idx="1"/>
          </p:nvPr>
        </p:nvSpPr>
        <p:spPr bwMode="auto">
          <a:xfrm>
            <a:off x="931863" y="4313238"/>
            <a:ext cx="5046662" cy="4171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15" tIns="45958" rIns="91915" bIns="45958"/>
          <a:lstStyle/>
          <a:p>
            <a:pPr eaLnBrk="1" hangingPunct="1">
              <a:spcBef>
                <a:spcPct val="0"/>
              </a:spcBef>
            </a:pPr>
            <a:endParaRPr lang="en-US" altLang="he-IL" smtClean="0"/>
          </a:p>
        </p:txBody>
      </p:sp>
    </p:spTree>
    <p:extLst>
      <p:ext uri="{BB962C8B-B14F-4D97-AF65-F5344CB8AC3E}">
        <p14:creationId xmlns:p14="http://schemas.microsoft.com/office/powerpoint/2010/main" val="330442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E9B2D84-5F55-4276-8FBF-C2ED61C10182}" type="slidenum">
              <a:rPr lang="he-IL" altLang="he-IL" smtClean="0"/>
              <a:pPr eaLnBrk="1" hangingPunct="1"/>
              <a:t>89</a:t>
            </a:fld>
            <a:endParaRPr lang="en-US" altLang="he-IL" smtClean="0"/>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0"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he-IL" smtClean="0"/>
          </a:p>
        </p:txBody>
      </p:sp>
    </p:spTree>
    <p:extLst>
      <p:ext uri="{BB962C8B-B14F-4D97-AF65-F5344CB8AC3E}">
        <p14:creationId xmlns:p14="http://schemas.microsoft.com/office/powerpoint/2010/main" val="3216016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xfrm>
            <a:off x="1192213" y="706438"/>
            <a:ext cx="4524375" cy="3394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noChangeArrowheads="1"/>
          </p:cNvSpPr>
          <p:nvPr>
            <p:ph type="body" idx="1"/>
          </p:nvPr>
        </p:nvSpPr>
        <p:spPr bwMode="auto">
          <a:xfrm>
            <a:off x="931863" y="4313238"/>
            <a:ext cx="5046662" cy="4171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he-IL" smtClean="0"/>
          </a:p>
        </p:txBody>
      </p:sp>
    </p:spTree>
    <p:extLst>
      <p:ext uri="{BB962C8B-B14F-4D97-AF65-F5344CB8AC3E}">
        <p14:creationId xmlns:p14="http://schemas.microsoft.com/office/powerpoint/2010/main" val="2675533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76BDCFC-49DB-480A-A6D9-28D6BDAAC412}" type="slidenum">
              <a:rPr lang="he-IL" altLang="he-IL" smtClean="0"/>
              <a:pPr eaLnBrk="1" hangingPunct="1"/>
              <a:t>118</a:t>
            </a:fld>
            <a:endParaRPr lang="en-US" altLang="he-IL" smtClean="0"/>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he-IL" smtClean="0"/>
          </a:p>
        </p:txBody>
      </p:sp>
    </p:spTree>
    <p:extLst>
      <p:ext uri="{BB962C8B-B14F-4D97-AF65-F5344CB8AC3E}">
        <p14:creationId xmlns:p14="http://schemas.microsoft.com/office/powerpoint/2010/main" val="1667282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bwMode="auto">
          <a:xfrm>
            <a:off x="1192213" y="706438"/>
            <a:ext cx="4524375" cy="3394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Rectangle 3"/>
          <p:cNvSpPr>
            <a:spLocks noGrp="1" noChangeArrowheads="1"/>
          </p:cNvSpPr>
          <p:nvPr>
            <p:ph type="body" idx="1"/>
          </p:nvPr>
        </p:nvSpPr>
        <p:spPr bwMode="auto">
          <a:xfrm>
            <a:off x="931863" y="4313238"/>
            <a:ext cx="5046662" cy="4171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he-IL" smtClean="0"/>
          </a:p>
        </p:txBody>
      </p:sp>
    </p:spTree>
    <p:extLst>
      <p:ext uri="{BB962C8B-B14F-4D97-AF65-F5344CB8AC3E}">
        <p14:creationId xmlns:p14="http://schemas.microsoft.com/office/powerpoint/2010/main" val="707379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532A3AB-265D-4D2B-AFA2-C50DCA9C23B2}" type="slidenum">
              <a:rPr lang="he-IL" altLang="he-IL" smtClean="0"/>
              <a:pPr eaLnBrk="1" hangingPunct="1"/>
              <a:t>120</a:t>
            </a:fld>
            <a:endParaRPr lang="en-US" altLang="he-IL" smtClean="0"/>
          </a:p>
        </p:txBody>
      </p:sp>
      <p:sp>
        <p:nvSpPr>
          <p:cNvPr id="1310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he-IL" smtClean="0"/>
          </a:p>
        </p:txBody>
      </p:sp>
    </p:spTree>
    <p:extLst>
      <p:ext uri="{BB962C8B-B14F-4D97-AF65-F5344CB8AC3E}">
        <p14:creationId xmlns:p14="http://schemas.microsoft.com/office/powerpoint/2010/main" val="2351542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DE5E8-E875-4DFE-99EE-F1C0C0916E37}" type="slidenum">
              <a:rPr lang="he-IL"/>
              <a:pPr>
                <a:defRPr/>
              </a:pPr>
              <a:t>‹#›</a:t>
            </a:fld>
            <a:endParaRPr lang="en-US"/>
          </a:p>
        </p:txBody>
      </p:sp>
    </p:spTree>
    <p:extLst>
      <p:ext uri="{BB962C8B-B14F-4D97-AF65-F5344CB8AC3E}">
        <p14:creationId xmlns:p14="http://schemas.microsoft.com/office/powerpoint/2010/main" val="1836875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655C6D-1607-4F5F-B456-912568989DD5}" type="slidenum">
              <a:rPr lang="he-IL"/>
              <a:pPr>
                <a:defRPr/>
              </a:pPr>
              <a:t>‹#›</a:t>
            </a:fld>
            <a:endParaRPr lang="en-US"/>
          </a:p>
        </p:txBody>
      </p:sp>
    </p:spTree>
    <p:extLst>
      <p:ext uri="{BB962C8B-B14F-4D97-AF65-F5344CB8AC3E}">
        <p14:creationId xmlns:p14="http://schemas.microsoft.com/office/powerpoint/2010/main" val="2029466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3AA299-5096-4B65-A7F6-4D863A9FE1CB}" type="slidenum">
              <a:rPr lang="he-IL"/>
              <a:pPr>
                <a:defRPr/>
              </a:pPr>
              <a:t>‹#›</a:t>
            </a:fld>
            <a:endParaRPr lang="en-US"/>
          </a:p>
        </p:txBody>
      </p:sp>
    </p:spTree>
    <p:extLst>
      <p:ext uri="{BB962C8B-B14F-4D97-AF65-F5344CB8AC3E}">
        <p14:creationId xmlns:p14="http://schemas.microsoft.com/office/powerpoint/2010/main" val="1055603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D737A0A-2528-460E-B950-917FF9277A0A}" type="slidenum">
              <a:rPr lang="he-IL"/>
              <a:pPr>
                <a:defRPr/>
              </a:pPr>
              <a:t>‹#›</a:t>
            </a:fld>
            <a:endParaRPr lang="en-US"/>
          </a:p>
        </p:txBody>
      </p:sp>
    </p:spTree>
    <p:extLst>
      <p:ext uri="{BB962C8B-B14F-4D97-AF65-F5344CB8AC3E}">
        <p14:creationId xmlns:p14="http://schemas.microsoft.com/office/powerpoint/2010/main" val="1308111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he-IL"/>
          </a:p>
        </p:txBody>
      </p:sp>
      <p:sp>
        <p:nvSpPr>
          <p:cNvPr id="3" name="Chart Placeholder 2"/>
          <p:cNvSpPr>
            <a:spLocks noGrp="1"/>
          </p:cNvSpPr>
          <p:nvPr>
            <p:ph type="chart" idx="1"/>
          </p:nvPr>
        </p:nvSpPr>
        <p:spPr>
          <a:xfrm>
            <a:off x="457200" y="1600200"/>
            <a:ext cx="8229600" cy="4525963"/>
          </a:xfrm>
        </p:spPr>
        <p:txBody>
          <a:bodyPr/>
          <a:lstStyle/>
          <a:p>
            <a:pPr lvl="0"/>
            <a:endParaRPr lang="he-IL"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4743DA-2C26-4E77-9350-59B021747391}" type="slidenum">
              <a:rPr lang="he-IL"/>
              <a:pPr>
                <a:defRPr/>
              </a:pPr>
              <a:t>‹#›</a:t>
            </a:fld>
            <a:endParaRPr lang="en-US"/>
          </a:p>
        </p:txBody>
      </p:sp>
    </p:spTree>
    <p:extLst>
      <p:ext uri="{BB962C8B-B14F-4D97-AF65-F5344CB8AC3E}">
        <p14:creationId xmlns:p14="http://schemas.microsoft.com/office/powerpoint/2010/main" val="275591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he-IL"/>
          </a:p>
        </p:txBody>
      </p:sp>
      <p:sp>
        <p:nvSpPr>
          <p:cNvPr id="3" name="Table Placeholder 2"/>
          <p:cNvSpPr>
            <a:spLocks noGrp="1"/>
          </p:cNvSpPr>
          <p:nvPr>
            <p:ph type="tbl" idx="1"/>
          </p:nvPr>
        </p:nvSpPr>
        <p:spPr>
          <a:xfrm>
            <a:off x="457200" y="1600200"/>
            <a:ext cx="8229600" cy="4525963"/>
          </a:xfrm>
        </p:spPr>
        <p:txBody>
          <a:bodyPr/>
          <a:lstStyle/>
          <a:p>
            <a:pPr lvl="0"/>
            <a:endParaRPr lang="he-IL"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75D1A7-EE82-49F0-9ACA-E7F9391AC019}" type="slidenum">
              <a:rPr lang="he-IL"/>
              <a:pPr>
                <a:defRPr/>
              </a:pPr>
              <a:t>‹#›</a:t>
            </a:fld>
            <a:endParaRPr lang="en-US"/>
          </a:p>
        </p:txBody>
      </p:sp>
    </p:spTree>
    <p:extLst>
      <p:ext uri="{BB962C8B-B14F-4D97-AF65-F5344CB8AC3E}">
        <p14:creationId xmlns:p14="http://schemas.microsoft.com/office/powerpoint/2010/main" val="1248095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96B1AC-7262-4790-835C-48DCF57E0EE7}" type="slidenum">
              <a:rPr lang="he-IL"/>
              <a:pPr>
                <a:defRPr/>
              </a:pPr>
              <a:t>‹#›</a:t>
            </a:fld>
            <a:endParaRPr lang="en-US"/>
          </a:p>
        </p:txBody>
      </p:sp>
    </p:spTree>
    <p:extLst>
      <p:ext uri="{BB962C8B-B14F-4D97-AF65-F5344CB8AC3E}">
        <p14:creationId xmlns:p14="http://schemas.microsoft.com/office/powerpoint/2010/main" val="2792350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C81EC6-CE33-41A5-BF53-DAB9D2F48BE4}" type="slidenum">
              <a:rPr lang="he-IL"/>
              <a:pPr>
                <a:defRPr/>
              </a:pPr>
              <a:t>‹#›</a:t>
            </a:fld>
            <a:endParaRPr lang="en-US"/>
          </a:p>
        </p:txBody>
      </p:sp>
    </p:spTree>
    <p:extLst>
      <p:ext uri="{BB962C8B-B14F-4D97-AF65-F5344CB8AC3E}">
        <p14:creationId xmlns:p14="http://schemas.microsoft.com/office/powerpoint/2010/main" val="953594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02E48B-A400-4D3E-AAB4-9A67546C7D99}" type="slidenum">
              <a:rPr lang="he-IL"/>
              <a:pPr>
                <a:defRPr/>
              </a:pPr>
              <a:t>‹#›</a:t>
            </a:fld>
            <a:endParaRPr lang="en-US"/>
          </a:p>
        </p:txBody>
      </p:sp>
    </p:spTree>
    <p:extLst>
      <p:ext uri="{BB962C8B-B14F-4D97-AF65-F5344CB8AC3E}">
        <p14:creationId xmlns:p14="http://schemas.microsoft.com/office/powerpoint/2010/main" val="1892197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0A560E0-921D-4F7C-95E9-B4D3B7ED188D}" type="slidenum">
              <a:rPr lang="he-IL"/>
              <a:pPr>
                <a:defRPr/>
              </a:pPr>
              <a:t>‹#›</a:t>
            </a:fld>
            <a:endParaRPr lang="en-US"/>
          </a:p>
        </p:txBody>
      </p:sp>
    </p:spTree>
    <p:extLst>
      <p:ext uri="{BB962C8B-B14F-4D97-AF65-F5344CB8AC3E}">
        <p14:creationId xmlns:p14="http://schemas.microsoft.com/office/powerpoint/2010/main" val="190539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3512734-FFA6-4572-867E-63483AB435F0}" type="slidenum">
              <a:rPr lang="he-IL"/>
              <a:pPr>
                <a:defRPr/>
              </a:pPr>
              <a:t>‹#›</a:t>
            </a:fld>
            <a:endParaRPr lang="en-US"/>
          </a:p>
        </p:txBody>
      </p:sp>
    </p:spTree>
    <p:extLst>
      <p:ext uri="{BB962C8B-B14F-4D97-AF65-F5344CB8AC3E}">
        <p14:creationId xmlns:p14="http://schemas.microsoft.com/office/powerpoint/2010/main" val="3662764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6077FDE-B9A2-430F-9443-F1C6AAD048F7}" type="slidenum">
              <a:rPr lang="he-IL"/>
              <a:pPr>
                <a:defRPr/>
              </a:pPr>
              <a:t>‹#›</a:t>
            </a:fld>
            <a:endParaRPr lang="en-US"/>
          </a:p>
        </p:txBody>
      </p:sp>
    </p:spTree>
    <p:extLst>
      <p:ext uri="{BB962C8B-B14F-4D97-AF65-F5344CB8AC3E}">
        <p14:creationId xmlns:p14="http://schemas.microsoft.com/office/powerpoint/2010/main" val="2829828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CE5745-4716-4216-8E49-0C06857F4869}" type="slidenum">
              <a:rPr lang="he-IL"/>
              <a:pPr>
                <a:defRPr/>
              </a:pPr>
              <a:t>‹#›</a:t>
            </a:fld>
            <a:endParaRPr lang="en-US"/>
          </a:p>
        </p:txBody>
      </p:sp>
    </p:spTree>
    <p:extLst>
      <p:ext uri="{BB962C8B-B14F-4D97-AF65-F5344CB8AC3E}">
        <p14:creationId xmlns:p14="http://schemas.microsoft.com/office/powerpoint/2010/main" val="4258281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3A1F53-B67E-4706-A772-FF0CF7A57B86}" type="slidenum">
              <a:rPr lang="he-IL"/>
              <a:pPr>
                <a:defRPr/>
              </a:pPr>
              <a:t>‹#›</a:t>
            </a:fld>
            <a:endParaRPr lang="en-US"/>
          </a:p>
        </p:txBody>
      </p:sp>
    </p:spTree>
    <p:extLst>
      <p:ext uri="{BB962C8B-B14F-4D97-AF65-F5344CB8AC3E}">
        <p14:creationId xmlns:p14="http://schemas.microsoft.com/office/powerpoint/2010/main" val="4090985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smtClean="0"/>
              <a:t>לחץ כדי לערוך סגנון כותרת של תבנית בסיס</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a:p>
            <a:pPr lvl="2"/>
            <a:r>
              <a:rPr lang="he-IL" altLang="he-IL" smtClean="0"/>
              <a:t>רמה שלישית</a:t>
            </a:r>
          </a:p>
          <a:p>
            <a:pPr lvl="3"/>
            <a:r>
              <a:rPr lang="he-IL" altLang="he-IL" smtClean="0"/>
              <a:t>רמה רביעית</a:t>
            </a:r>
          </a:p>
          <a:p>
            <a:pPr lvl="4"/>
            <a:r>
              <a:rPr lang="he-IL" altLang="he-IL" smtClean="0"/>
              <a:t>רמה חמישית</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fld id="{356516C1-4B0D-4804-9F93-FB4685DFE143}" type="slidenum">
              <a:rPr lang="he-IL"/>
              <a:pPr>
                <a:defRPr/>
              </a:pPr>
              <a:t>‹#›</a:t>
            </a:fld>
            <a:endParaRPr lang="en-US"/>
          </a:p>
        </p:txBody>
      </p:sp>
      <p:pic>
        <p:nvPicPr>
          <p:cNvPr id="1031" name="Picture 7" descr="pp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he.wikipedia.org/wiki/%D7%A7%D7%95%D7%91%D7%A5:Leuchtstofflampen-chtaube050409.jpg" TargetMode="Externa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google.co.il/url?sa=i&amp;rct=j&amp;q=&amp;esrc=s&amp;frm=1&amp;source=images&amp;cd=&amp;cad=rja&amp;docid=ataIma1wPdBz7M&amp;tbnid=4wy01b5p71wH7M:&amp;ved=0CAUQjRw&amp;url=http://www.israelelectric.net/article/%D7%A0%D7%95%D7%A8%D7%95%D7%AA-%D7%A4%D7%A8%D7%99%D7%A7%D7%94-%E2%80%93-%D7%9B%D7%A1%D7%A4%D7%99%D7%AA-%D7%A0%D7%9C%D7%92-%D7%9E%D7%98%D7%9C-%D7%94%D7%9C%D7%99%D7%99%D7%93&amp;ei=qHGFUaPEE6a-0QH-ioGgCA&amp;psig=AFQjCNE2IP7Iau-oTHNPROcSjdW-6rANHQ&amp;ust=1367786257900201" TargetMode="Externa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google.co.il/url?sa=i&amp;rct=j&amp;q=&amp;esrc=s&amp;frm=1&amp;source=images&amp;cd=&amp;cad=rja&amp;docid=xJcBg4bFko7QXM&amp;tbnid=p9a5kXFVeI4WnM:&amp;ved=0CAUQjRw&amp;url=http://elite-energy-group.com/PAGE3.asp&amp;ei=gHKFUcuLF8fK0gGs04G4CQ&amp;psig=AFQjCNGy8hNg0ezoFJazhC30hZa6OsAPsg&amp;ust=1367786477027088" TargetMode="Externa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microsofttranslator.com/bv.aspx?from=&amp;to=he&amp;a=http://upload.wikimedia.org/wikipedia/commons/9/9e/Verschiedene_LEDs.jp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google.co.il/url?sa=i&amp;rct=j&amp;q=&amp;esrc=s&amp;frm=1&amp;source=images&amp;cd=&amp;cad=rja&amp;docid=MOYsal0JR9YHUM&amp;tbnid=aM97E75IKmGG9M:&amp;ved=0CAUQjRw&amp;url=http://www.globes.co.il/news/article.aspx?did%3D1000713559&amp;ei=lW2FUeelG-LE0gHmi4GQCA&amp;psig=AFQjCNEZT9j85kJHPCv3hDAKG2HHdotAnQ&amp;ust=1367785197425492" TargetMode="Externa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42.emf"/></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hyperlink" Target="http://www.google.co.il/url?sa=i&amp;rct=j&amp;q=&amp;esrc=s&amp;frm=1&amp;source=images&amp;cd=&amp;cad=rja&amp;docid=JD4DS3NofJEpjM&amp;tbnid=5qMJFueaAgMLLM:&amp;ved=0CAUQjRw&amp;url=http://www.eres.co.il/portfolio-item/air-conditioning-units/&amp;ei=EDOFUb3UFs-70AGT5oE4&amp;psig=AFQjCNE99nb5-8lr63ogky5A_0IK5Fgg3Q&amp;ust=1367770250446121" TargetMode="Externa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il/url?sa=i&amp;rct=j&amp;q=&amp;esrc=s&amp;frm=1&amp;source=images&amp;cd=&amp;cad=rja&amp;docid=DmokJu-bn51bSM&amp;tbnid=YLQrbmbBxT3pJM:&amp;ved=0CAUQjRw&amp;url=http://www.silvan-shalom.co.il/menu.php?id%3D4&amp;ei=6UWFUbTkJ_CH0QG92IDoBA&amp;psig=AFQjCNHA8B1n8820MQQIZYzbxYiL5ZrA-w&amp;ust=1367775072856254"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8" Type="http://schemas.openxmlformats.org/officeDocument/2006/relationships/hyperlink" Target="http://energy.gov.il/LegislationLibrary/waterDrilling.pdf" TargetMode="External"/><Relationship Id="rId3" Type="http://schemas.openxmlformats.org/officeDocument/2006/relationships/hyperlink" Target="http://energy.gov.il/LegislationLibrary/LpgLaw.doc" TargetMode="External"/><Relationship Id="rId7" Type="http://schemas.openxmlformats.org/officeDocument/2006/relationships/hyperlink" Target="http://energy.gov.il/LegislationLibrary/315_001.doc" TargetMode="External"/><Relationship Id="rId2" Type="http://schemas.openxmlformats.org/officeDocument/2006/relationships/hyperlink" Target="http://energy.gov.il/LegislationLibrary/NGlaw2002.doc" TargetMode="External"/><Relationship Id="rId1" Type="http://schemas.openxmlformats.org/officeDocument/2006/relationships/slideLayout" Target="../slideLayouts/slideLayout7.xml"/><Relationship Id="rId6" Type="http://schemas.openxmlformats.org/officeDocument/2006/relationships/hyperlink" Target="http://energy.gov.il/LegislationLibrary/chok_mekorot_energy.doc" TargetMode="External"/><Relationship Id="rId5" Type="http://schemas.openxmlformats.org/officeDocument/2006/relationships/hyperlink" Target="http://energy.gov.il/LegislationLibrary/electricity_law_1954.doc" TargetMode="External"/><Relationship Id="rId4" Type="http://schemas.openxmlformats.org/officeDocument/2006/relationships/hyperlink" Target="http://energy.gov.il/LegislationLibrary/Electricity_law.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energy.gov.il/LegislationLibrary/chock_meshek_hadelek.doc" TargetMode="External"/><Relationship Id="rId2" Type="http://schemas.openxmlformats.org/officeDocument/2006/relationships/hyperlink" Target="http://energy.gov.il/LegislationLibrary/241_001.doc"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energy.gov.il/LegislationLibrary/WaterMeasurement.pdf" TargetMode="External"/><Relationship Id="rId2" Type="http://schemas.openxmlformats.org/officeDocument/2006/relationships/hyperlink" Target="http://energy.gov.il/LegislationLibrary/chapterD.doc"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il/url?sa=i&amp;rct=j&amp;q=&amp;esrc=s&amp;frm=1&amp;source=images&amp;cd=&amp;cad=rja&amp;docid=ePYaCxG2LedfrM&amp;tbnid=EyKb3-Bh8XKY7M:&amp;ved=0CAUQjRw&amp;url=http://www.themarker.com/dynamo/1.1713463&amp;ei=v2uFUdivMcSt0AGuzoBo&amp;psig=AFQjCNH6DdPOZmb1zV65Wy-_1a9j0OkISw&amp;ust=1367784732690357"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il/url?sa=i&amp;rct=j&amp;q=&amp;esrc=s&amp;frm=1&amp;source=images&amp;cd=&amp;cad=rja&amp;docid=buZ4tqVQ9MpGyM&amp;tbnid=fqj6ElMOMNvmbM:&amp;ved=0CAUQjRw&amp;url=http://www.tashtiot.co.il/2012/06/03/%D7%9E%D7%92%D7%9E%D7%94-%D7%99%D7%A8%D7%95%D7%A7%D7%94/&amp;ei=75SHUZTVC8OGtAbEkoD4DQ&amp;bvm=bv.45960087,d.Yms&amp;psig=AFQjCNHw7ZvMEzyubu7z86yeRO63bUXOYA&amp;ust=1367926371178497"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il/url?sa=i&amp;rct=j&amp;q=&amp;esrc=s&amp;frm=1&amp;source=images&amp;cd=&amp;cad=rja&amp;docid=nBfjlRLOH11zEM&amp;tbnid=x0H-xPpqm7RZWM:&amp;ved=0CAUQjRw&amp;url=http://www.sviva.gov.il/YourEnv/CountyJerusalem/projects/Pages/AirQuality.aspx&amp;ei=RZaHUYI3x9mzBqbygcgE&amp;bvm=bv.45960087,d.Yms&amp;psig=AFQjCNEcOTng_BegOuunZDkGaY_xkDkMuQ&amp;ust=1367926567412862" TargetMode="Externa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hyperlink" Target="http://www.google.co.il/url?sa=i&amp;rct=j&amp;q=&amp;esrc=s&amp;frm=1&amp;source=images&amp;cd=&amp;cad=rja&amp;docid=f0VBxhS9S0xgcM&amp;tbnid=c5gRYUMnqtCKDM:&amp;ved=0CAUQjRw&amp;url=http://www.kaktus.co.il/article.asp?iobty%3D7441&amp;ei=Z5aHUerJFY_6sga0-IGYAQ&amp;bvm=bv.45960087,d.Yms&amp;psig=AFQjCNEcOTng_BegOuunZDkGaY_xkDkMuQ&amp;ust=1367926567412862"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google.co.il/url?sa=i&amp;rct=j&amp;q=&amp;esrc=s&amp;frm=1&amp;source=images&amp;cd=&amp;cad=rja&amp;docid=-zI6Be5GjxqhaM&amp;tbnid=4gBPbHPcI9j8aM:&amp;ved=0CAUQjRw&amp;url=http://www.shipur.info/%D7%93%D7%95%D7%93%D7%99-%D7%A7%D7%99%D7%98%D7%95%D7%A8.html&amp;ei=qBqFUbO9A6-C0QHaw4B4&amp;psig=AFQjCNG8za14BmFpxGcriPVvBxVmEk3hww&amp;ust=1367763984513031"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il/url?sa=i&amp;rct=j&amp;q=&amp;esrc=s&amp;frm=1&amp;source=images&amp;cd=&amp;cad=rja&amp;docid=-zI6Be5GjxqhaM&amp;tbnid=4gBPbHPcI9j8aM:&amp;ved=0CAUQjRw&amp;url=http://allaboutmillers.blogspot.com/2010/07/fire-tube-boiler-flue-pass.html&amp;ei=pByFUcGPBJPH0AGhvYGoBQ&amp;psig=AFQjCNG8za14BmFpxGcriPVvBxVmEk3hww&amp;ust=1367763984513031"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emf"/></Relationships>
</file>

<file path=ppt/slides/_rels/slide8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o.il/url?sa=i&amp;source=images&amp;cd=&amp;cad=rja&amp;docid=z3APplSUTgLbQM&amp;tbnid=22-hiJsckTpxwM:&amp;ved=0CAgQjRwwAA&amp;url=http://www.reefdivinggroup.co.il/NewsSystem/news/news_item.asp?NewsID%3D228&amp;ei=Sh2FUfnCKaf_4AOd54D4Bw&amp;psig=AFQjCNFxwLEQJ4adgfWSwLzbwVw8GmAaKA&amp;ust=1367764682712238"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oogle.co.il/url?sa=i&amp;source=images&amp;cd=&amp;cad=rja&amp;docid=-DJUsvx3BSxU2M&amp;tbnid=9KceCMA2z7nkIM:&amp;ved=0CAgQjRwwAA&amp;url=http://www.mtr-ltd.co.il/item-2094/%D7%9E%D7%93%D7%97%D7%A1-%D7%90%D7%95%D7%95%D7%99%D7%A8-DARI-%D7%9E%D7%A0%D7%95%D7%A2-%D7%97%D7%A9%D7%9E%D7%9C%D7%99-230V-%D7%A2%D7%9D-3-%D7%9B%D7%A1-%D7%A0%D7%A4%D7%97-%D7%9E%D7%99%D7%9B%D7%9C-50-%D7%9C&amp;ei=xB2FUfmBEK_G4AOJsIHACQ&amp;psig=AFQjCNErZt1LSmMXcMaamS4xMxvYj0JSMA&amp;ust=1367764804292874" TargetMode="Externa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hyperlink" Target="http://www.google.co.il/url?sa=i&amp;rct=j&amp;q=&amp;esrc=s&amp;frm=1&amp;source=images&amp;cd=&amp;cad=rja&amp;docid=ZLNlxN3hzacQMM&amp;tbnid=Xcp57i4DYudpwM:&amp;ved=0CAUQjRw&amp;url=http://www.gordongas.com/ProductDetails.aspx?ProductDetails%26ItemID%3D54&amp;ei=5R2FUauXEJO30AGDhICIBg&amp;psig=AFQjCNGzKGn-VFt9n31KNfQ5MyWEQzkWhA&amp;ust=1367764829431304"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1.emf"/><Relationship Id="rId4" Type="http://schemas.openxmlformats.org/officeDocument/2006/relationships/oleObject" Target="../embeddings/oleObject2.bin"/></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2.emf"/></Relationships>
</file>

<file path=ppt/slides/_rels/slide9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4840288" y="35210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he-IL"/>
          </a:p>
        </p:txBody>
      </p:sp>
      <p:sp>
        <p:nvSpPr>
          <p:cNvPr id="2051" name="Text Box 5"/>
          <p:cNvSpPr txBox="1">
            <a:spLocks noChangeArrowheads="1"/>
          </p:cNvSpPr>
          <p:nvPr/>
        </p:nvSpPr>
        <p:spPr bwMode="auto">
          <a:xfrm>
            <a:off x="2176463" y="38084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he-IL"/>
          </a:p>
        </p:txBody>
      </p:sp>
      <p:sp>
        <p:nvSpPr>
          <p:cNvPr id="2052" name="Rectangle 12"/>
          <p:cNvSpPr>
            <a:spLocks noChangeArrowheads="1"/>
          </p:cNvSpPr>
          <p:nvPr/>
        </p:nvSpPr>
        <p:spPr bwMode="auto">
          <a:xfrm>
            <a:off x="0" y="1400175"/>
            <a:ext cx="91440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he-IL" altLang="he-IL" sz="5400" b="1">
                <a:solidFill>
                  <a:srgbClr val="0000FF"/>
                </a:solidFill>
              </a:rPr>
              <a:t>מצגת לקורס ממונה אנרגיה</a:t>
            </a:r>
            <a:r>
              <a:rPr lang="en-US" altLang="he-IL" sz="5400" b="1">
                <a:solidFill>
                  <a:srgbClr val="0000FF"/>
                </a:solidFill>
              </a:rPr>
              <a:t/>
            </a:r>
            <a:br>
              <a:rPr lang="en-US" altLang="he-IL" sz="5400" b="1">
                <a:solidFill>
                  <a:srgbClr val="0000FF"/>
                </a:solidFill>
              </a:rPr>
            </a:br>
            <a:r>
              <a:rPr lang="he-IL" altLang="he-IL" sz="4800" b="1">
                <a:solidFill>
                  <a:srgbClr val="0000FF"/>
                </a:solidFill>
              </a:rPr>
              <a:t>הנושא:</a:t>
            </a:r>
            <a:r>
              <a:rPr lang="en-US" altLang="he-IL" sz="5400" b="1">
                <a:solidFill>
                  <a:srgbClr val="0000FF"/>
                </a:solidFill>
              </a:rPr>
              <a:t/>
            </a:r>
            <a:br>
              <a:rPr lang="en-US" altLang="he-IL" sz="5400" b="1">
                <a:solidFill>
                  <a:srgbClr val="0000FF"/>
                </a:solidFill>
              </a:rPr>
            </a:br>
            <a:r>
              <a:rPr lang="he-IL" altLang="he-IL" sz="4800" b="1" u="sng">
                <a:solidFill>
                  <a:srgbClr val="0000FF"/>
                </a:solidFill>
              </a:rPr>
              <a:t>הרגולציה בארץ בתחום האנרגיה</a:t>
            </a:r>
            <a:endParaRPr lang="en-US" altLang="he-IL" sz="4800" b="1" u="sng">
              <a:solidFill>
                <a:srgbClr val="0000FF"/>
              </a:solidFill>
            </a:endParaRPr>
          </a:p>
        </p:txBody>
      </p:sp>
      <p:sp>
        <p:nvSpPr>
          <p:cNvPr id="2053" name="Text Box 6"/>
          <p:cNvSpPr txBox="1">
            <a:spLocks noChangeArrowheads="1"/>
          </p:cNvSpPr>
          <p:nvPr/>
        </p:nvSpPr>
        <p:spPr bwMode="auto">
          <a:xfrm>
            <a:off x="3635375" y="5851525"/>
            <a:ext cx="200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2400" b="1">
                <a:solidFill>
                  <a:srgbClr val="0000FF"/>
                </a:solidFill>
              </a:rPr>
              <a:t>דר' עומרי מורג</a:t>
            </a:r>
            <a:endParaRPr lang="en-US" altLang="he-IL" sz="2400" b="1">
              <a:solidFill>
                <a:srgbClr val="0000FF"/>
              </a:solidFill>
            </a:endParaRPr>
          </a:p>
        </p:txBody>
      </p:sp>
      <p:pic>
        <p:nvPicPr>
          <p:cNvPr id="2054" name="Picture 8"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4292600"/>
            <a:ext cx="2200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אגפי המשרד</a:t>
            </a:r>
            <a:endParaRPr lang="en-US" altLang="he-IL" sz="3600" b="1" smtClean="0">
              <a:solidFill>
                <a:schemeClr val="accent2"/>
              </a:solidFill>
            </a:endParaRPr>
          </a:p>
        </p:txBody>
      </p:sp>
      <p:sp>
        <p:nvSpPr>
          <p:cNvPr id="12291" name="Rectangle 3"/>
          <p:cNvSpPr>
            <a:spLocks noGrp="1" noChangeArrowheads="1"/>
          </p:cNvSpPr>
          <p:nvPr>
            <p:ph type="body" idx="4294967295"/>
          </p:nvPr>
        </p:nvSpPr>
        <p:spPr>
          <a:xfrm>
            <a:off x="179388" y="1268413"/>
            <a:ext cx="8569325" cy="4525962"/>
          </a:xfrm>
        </p:spPr>
        <p:txBody>
          <a:bodyPr/>
          <a:lstStyle/>
          <a:p>
            <a:pPr eaLnBrk="1" hangingPunct="1">
              <a:buClr>
                <a:srgbClr val="FF9900"/>
              </a:buClr>
              <a:buFont typeface="Wingdings" pitchFamily="2" charset="2"/>
              <a:buChar char="v"/>
            </a:pPr>
            <a:r>
              <a:rPr lang="he-IL" altLang="he-IL" sz="2800" b="1" dirty="0" smtClean="0">
                <a:solidFill>
                  <a:srgbClr val="0066CC"/>
                </a:solidFill>
              </a:rPr>
              <a:t> </a:t>
            </a:r>
            <a:r>
              <a:rPr lang="he-IL" altLang="he-IL" sz="2800" b="1" u="sng" dirty="0" smtClean="0">
                <a:solidFill>
                  <a:srgbClr val="0066CC"/>
                </a:solidFill>
              </a:rPr>
              <a:t>רשות הגז הטבעי</a:t>
            </a:r>
          </a:p>
          <a:p>
            <a:pPr fontAlgn="t">
              <a:buFontTx/>
              <a:buNone/>
            </a:pPr>
            <a:r>
              <a:rPr lang="he-IL" altLang="he-IL" sz="2800" b="1" dirty="0" smtClean="0">
                <a:solidFill>
                  <a:srgbClr val="0066CC"/>
                </a:solidFill>
              </a:rPr>
              <a:t>   - קידום המבנה הפיסי של מערכת ההספקה, ההולכה והצריכה של הגז הטבעי באופן האמין והכלכלי ביותר </a:t>
            </a:r>
          </a:p>
          <a:p>
            <a:pPr fontAlgn="t">
              <a:buFontTx/>
              <a:buNone/>
            </a:pPr>
            <a:r>
              <a:rPr lang="he-IL" altLang="he-IL" sz="2800" b="1" dirty="0" smtClean="0">
                <a:solidFill>
                  <a:srgbClr val="0066CC"/>
                </a:solidFill>
              </a:rPr>
              <a:t>   - פריסת מערכת ההולכה שתאפשר צריכת גז על ידי מרבית הצרכנים הגדולים והתחברות של זכייני חלוקה</a:t>
            </a:r>
          </a:p>
          <a:p>
            <a:pPr fontAlgn="t">
              <a:buFontTx/>
              <a:buNone/>
            </a:pPr>
            <a:r>
              <a:rPr lang="he-IL" altLang="he-IL" sz="2800" b="1" dirty="0" smtClean="0">
                <a:solidFill>
                  <a:srgbClr val="0066CC"/>
                </a:solidFill>
              </a:rPr>
              <a:t>   - פריסת רשתות החלוקה בישראל</a:t>
            </a:r>
          </a:p>
          <a:p>
            <a:pPr eaLnBrk="1" hangingPunct="1">
              <a:buClr>
                <a:srgbClr val="FF9900"/>
              </a:buClr>
              <a:buFont typeface="Wingdings" pitchFamily="2" charset="2"/>
              <a:buChar char="v"/>
            </a:pPr>
            <a:r>
              <a:rPr lang="he-IL" altLang="he-IL" sz="2800" b="1" dirty="0" smtClean="0">
                <a:solidFill>
                  <a:srgbClr val="0066CC"/>
                </a:solidFill>
              </a:rPr>
              <a:t> </a:t>
            </a:r>
            <a:r>
              <a:rPr lang="he-IL" altLang="he-IL" sz="2800" b="1" u="sng" dirty="0" smtClean="0">
                <a:solidFill>
                  <a:srgbClr val="0066CC"/>
                </a:solidFill>
              </a:rPr>
              <a:t>מנהל אוצרות טבע</a:t>
            </a:r>
          </a:p>
          <a:p>
            <a:pPr fontAlgn="t">
              <a:buFontTx/>
              <a:buNone/>
            </a:pPr>
            <a:r>
              <a:rPr lang="he-IL" altLang="he-IL" sz="2800" b="1" dirty="0" smtClean="0">
                <a:solidFill>
                  <a:srgbClr val="0066CC"/>
                </a:solidFill>
              </a:rPr>
              <a:t>   - ניצול מקורות אנרגיה </a:t>
            </a:r>
            <a:r>
              <a:rPr lang="he-IL" altLang="he-IL" sz="2800" b="1" dirty="0" err="1" smtClean="0">
                <a:solidFill>
                  <a:srgbClr val="0066CC"/>
                </a:solidFill>
              </a:rPr>
              <a:t>פוסיליים</a:t>
            </a:r>
            <a:endParaRPr lang="he-IL" altLang="he-IL" sz="2800" b="1" dirty="0" smtClean="0">
              <a:solidFill>
                <a:srgbClr val="0066CC"/>
              </a:solidFill>
            </a:endParaRPr>
          </a:p>
          <a:p>
            <a:pPr fontAlgn="t">
              <a:buFontTx/>
              <a:buNone/>
            </a:pPr>
            <a:r>
              <a:rPr lang="he-IL" altLang="he-IL" sz="2800" b="1" dirty="0" smtClean="0">
                <a:solidFill>
                  <a:srgbClr val="0066CC"/>
                </a:solidFill>
              </a:rPr>
              <a:t>   - ניצול בר קיימא של חומרי גלם לבנייה, סלילה ותעשייה</a:t>
            </a:r>
          </a:p>
          <a:p>
            <a:pPr fontAlgn="t">
              <a:buFontTx/>
              <a:buNone/>
            </a:pPr>
            <a:endParaRPr lang="he-IL" altLang="he-IL" sz="2800" dirty="0" smtClean="0"/>
          </a:p>
          <a:p>
            <a:pPr fontAlgn="t">
              <a:buFontTx/>
              <a:buNone/>
            </a:pPr>
            <a:endParaRPr lang="he-IL" altLang="he-IL" sz="2800" dirty="0" smtClean="0"/>
          </a:p>
          <a:p>
            <a:pPr fontAlgn="t">
              <a:buFontTx/>
              <a:buNone/>
            </a:pPr>
            <a:r>
              <a:rPr lang="he-IL" altLang="he-IL" sz="2800" dirty="0" smtClean="0"/>
              <a:t/>
            </a:r>
            <a:br>
              <a:rPr lang="he-IL" altLang="he-IL" sz="2800" dirty="0" smtClean="0"/>
            </a:br>
            <a:endParaRPr lang="he-IL" altLang="he-IL" sz="2800" dirty="0" smtClean="0"/>
          </a:p>
          <a:p>
            <a:pPr eaLnBrk="1" hangingPunct="1">
              <a:buClr>
                <a:srgbClr val="FF9900"/>
              </a:buClr>
              <a:buFontTx/>
              <a:buNone/>
            </a:pPr>
            <a:endParaRPr lang="he-IL" altLang="he-IL" sz="2800" b="1" dirty="0" smtClean="0">
              <a:solidFill>
                <a:srgbClr val="0066CC"/>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84213" y="-100013"/>
            <a:ext cx="8229600" cy="1143001"/>
          </a:xfrm>
        </p:spPr>
        <p:txBody>
          <a:bodyPr/>
          <a:lstStyle/>
          <a:p>
            <a:pPr marL="838200" indent="-838200">
              <a:spcBef>
                <a:spcPct val="50000"/>
              </a:spcBef>
            </a:pPr>
            <a:r>
              <a:rPr lang="he-IL" altLang="he-IL" sz="3600" b="1" kern="1200" dirty="0">
                <a:solidFill>
                  <a:schemeClr val="accent2"/>
                </a:solidFill>
              </a:rPr>
              <a:t>טבלת ריכוז נתוני הדליפות - דוגמא</a:t>
            </a:r>
            <a:endParaRPr lang="en-US" altLang="he-IL" sz="3600" b="1" kern="1200" dirty="0">
              <a:solidFill>
                <a:schemeClr val="accent2"/>
              </a:solidFill>
            </a:endParaRPr>
          </a:p>
        </p:txBody>
      </p:sp>
      <p:pic>
        <p:nvPicPr>
          <p:cNvPr id="10035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908050"/>
            <a:ext cx="8229600" cy="5545138"/>
          </a:xfrm>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http://www.uspiz-motors.co.il/Products/LV/k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8" y="1557338"/>
            <a:ext cx="85915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bwMode="auto">
          <a:xfrm>
            <a:off x="879475" y="-90488"/>
            <a:ext cx="8229600" cy="1143001"/>
          </a:xfrm>
          <a:prstGeom prst="rect">
            <a:avLst/>
          </a:prstGeom>
          <a:noFill/>
          <a:ln w="9525">
            <a:noFill/>
            <a:miter lim="800000"/>
            <a:headEnd/>
            <a:tailEnd/>
          </a:ln>
        </p:spPr>
        <p:txBody>
          <a:bodyPr anchor="ctr"/>
          <a:lstStyle/>
          <a:p>
            <a:pPr algn="ctr">
              <a:defRPr/>
            </a:pPr>
            <a:r>
              <a:rPr lang="he-IL" sz="3600" b="1" kern="0" dirty="0">
                <a:solidFill>
                  <a:schemeClr val="accent2"/>
                </a:solidFill>
                <a:latin typeface="+mj-lt"/>
                <a:ea typeface="+mj-ea"/>
                <a:cs typeface="+mj-cs"/>
              </a:rPr>
              <a:t>מרכיבי מנוע חשמלי</a:t>
            </a:r>
            <a:endParaRPr lang="en-US" sz="3600" b="1" kern="0" dirty="0">
              <a:solidFill>
                <a:schemeClr val="accent2"/>
              </a:solidFill>
              <a:latin typeface="+mj-lt"/>
              <a:ea typeface="+mj-ea"/>
              <a:cs typeface="+mj-cs"/>
            </a:endParaRPr>
          </a:p>
        </p:txBody>
      </p:sp>
      <p:pic>
        <p:nvPicPr>
          <p:cNvPr id="101380" name="Picture 4" descr="http://www.uspiz-motors.co.il/Expert/KN3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4365625"/>
            <a:ext cx="265747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שיפור נצילות מנועים חשמליים</a:t>
            </a:r>
            <a:endParaRPr lang="en-US" altLang="he-IL" sz="3600" b="1" smtClean="0">
              <a:solidFill>
                <a:schemeClr val="accent2"/>
              </a:solidFill>
            </a:endParaRPr>
          </a:p>
        </p:txBody>
      </p:sp>
      <p:sp>
        <p:nvSpPr>
          <p:cNvPr id="102403" name="Rectangle 3"/>
          <p:cNvSpPr>
            <a:spLocks noGrp="1" noChangeArrowheads="1"/>
          </p:cNvSpPr>
          <p:nvPr>
            <p:ph type="body" idx="4294967295"/>
          </p:nvPr>
        </p:nvSpPr>
        <p:spPr>
          <a:xfrm>
            <a:off x="179388" y="1268413"/>
            <a:ext cx="8569325" cy="4525962"/>
          </a:xfrm>
        </p:spPr>
        <p:txBody>
          <a:bodyPr/>
          <a:lstStyle/>
          <a:p>
            <a:pPr eaLnBrk="1" hangingPunct="1">
              <a:buClr>
                <a:srgbClr val="FF9900"/>
              </a:buClr>
              <a:buFont typeface="Wingdings" pitchFamily="2" charset="2"/>
              <a:buChar char="v"/>
            </a:pPr>
            <a:r>
              <a:rPr lang="he-IL" altLang="he-IL" sz="2800" b="1" smtClean="0">
                <a:solidFill>
                  <a:srgbClr val="0066CC"/>
                </a:solidFill>
              </a:rPr>
              <a:t> החלפת המנוע למנוע בעל נצילות גבוהה יותר</a:t>
            </a:r>
          </a:p>
          <a:p>
            <a:pPr eaLnBrk="1" hangingPunct="1">
              <a:buClr>
                <a:srgbClr val="FF9900"/>
              </a:buClr>
              <a:buFont typeface="Wingdings" pitchFamily="2" charset="2"/>
              <a:buChar char="v"/>
            </a:pPr>
            <a:r>
              <a:rPr lang="he-IL" altLang="he-IL" sz="2800" b="1" smtClean="0">
                <a:solidFill>
                  <a:srgbClr val="0066CC"/>
                </a:solidFill>
              </a:rPr>
              <a:t> התאמת הספק המנוע לצרכים (להספק העומס)</a:t>
            </a:r>
          </a:p>
          <a:p>
            <a:pPr eaLnBrk="1" hangingPunct="1">
              <a:buClr>
                <a:srgbClr val="FF9900"/>
              </a:buClr>
              <a:buFont typeface="Wingdings" pitchFamily="2" charset="2"/>
              <a:buChar char="v"/>
            </a:pPr>
            <a:r>
              <a:rPr lang="he-IL" altLang="he-IL" sz="2800" b="1" smtClean="0">
                <a:solidFill>
                  <a:srgbClr val="0066CC"/>
                </a:solidFill>
              </a:rPr>
              <a:t> התקנת משנה מהירות</a:t>
            </a:r>
          </a:p>
          <a:p>
            <a:pPr eaLnBrk="1" hangingPunct="1">
              <a:buClr>
                <a:srgbClr val="FF9900"/>
              </a:buClr>
              <a:buFont typeface="Wingdings" pitchFamily="2" charset="2"/>
              <a:buChar char="v"/>
            </a:pPr>
            <a:r>
              <a:rPr lang="he-IL" altLang="he-IL" sz="2800" b="1" smtClean="0">
                <a:solidFill>
                  <a:srgbClr val="0066CC"/>
                </a:solidFill>
              </a:rPr>
              <a:t> </a:t>
            </a:r>
            <a:r>
              <a:rPr lang="he-IL" altLang="he-IL" b="1" smtClean="0">
                <a:solidFill>
                  <a:srgbClr val="0066CC"/>
                </a:solidFill>
              </a:rPr>
              <a:t>הקטנת העומס (במידת האפשר)</a:t>
            </a:r>
          </a:p>
          <a:p>
            <a:pPr eaLnBrk="1" hangingPunct="1">
              <a:buClr>
                <a:srgbClr val="FF9900"/>
              </a:buClr>
              <a:buFont typeface="Wingdings" pitchFamily="2" charset="2"/>
              <a:buChar char="v"/>
            </a:pPr>
            <a:r>
              <a:rPr lang="he-IL" altLang="he-IL" sz="2800" b="1" smtClean="0">
                <a:solidFill>
                  <a:srgbClr val="0066CC"/>
                </a:solidFill>
              </a:rPr>
              <a:t>  כיבוי אוטומטי של המנוע בהעדר צורך בשימוש</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השוואה כלכלית בין מנועים</a:t>
            </a:r>
            <a:endParaRPr lang="en-US" altLang="he-IL" sz="3600" b="1" smtClean="0">
              <a:solidFill>
                <a:schemeClr val="accent2"/>
              </a:solidFill>
            </a:endParaRPr>
          </a:p>
        </p:txBody>
      </p:sp>
      <p:sp>
        <p:nvSpPr>
          <p:cNvPr id="103427" name="Rectangle 3"/>
          <p:cNvSpPr>
            <a:spLocks noGrp="1" noChangeArrowheads="1"/>
          </p:cNvSpPr>
          <p:nvPr>
            <p:ph type="body" idx="4294967295"/>
          </p:nvPr>
        </p:nvSpPr>
        <p:spPr>
          <a:xfrm>
            <a:off x="179388" y="1125538"/>
            <a:ext cx="8569325" cy="4524375"/>
          </a:xfrm>
        </p:spPr>
        <p:txBody>
          <a:bodyPr/>
          <a:lstStyle/>
          <a:p>
            <a:pPr fontAlgn="t">
              <a:buFontTx/>
              <a:buNone/>
            </a:pPr>
            <a:r>
              <a:rPr lang="he-IL" altLang="he-IL" sz="2800" smtClean="0"/>
              <a:t>   מספר שעות עבודה בשנה: 5,000</a:t>
            </a:r>
            <a:br>
              <a:rPr lang="he-IL" altLang="he-IL" sz="2800" smtClean="0"/>
            </a:br>
            <a:r>
              <a:rPr lang="he-IL" altLang="he-IL" sz="2800" smtClean="0"/>
              <a:t>מספר שנות עבודה לצורך החישוב: 10</a:t>
            </a:r>
            <a:br>
              <a:rPr lang="he-IL" altLang="he-IL" sz="2800" smtClean="0"/>
            </a:br>
            <a:r>
              <a:rPr lang="he-IL" altLang="he-IL" sz="2800" smtClean="0"/>
              <a:t>מחיר ממוצע לקוט"ש: 0.40 ש"ח</a:t>
            </a:r>
            <a:br>
              <a:rPr lang="he-IL" altLang="he-IL" sz="2800" smtClean="0"/>
            </a:br>
            <a:r>
              <a:rPr lang="he-IL" altLang="he-IL" sz="2800" smtClean="0"/>
              <a:t>מנוע לדוגמה: 90 קו"ט בעל נצילות 94% לעומת מנוע בעל נצילות של 95% (לפי תקן ישראלי 5289)</a:t>
            </a:r>
            <a:br>
              <a:rPr lang="he-IL" altLang="he-IL" sz="2800" smtClean="0"/>
            </a:br>
            <a:r>
              <a:rPr lang="he-IL" altLang="he-IL" sz="2800" smtClean="0"/>
              <a:t>ההפרש בקו"ט הוא: </a:t>
            </a:r>
            <a:r>
              <a:rPr lang="en-US" altLang="he-IL" sz="2800" smtClean="0"/>
              <a:t>90x (0.95-0.94)=0.9kW</a:t>
            </a:r>
            <a:br>
              <a:rPr lang="en-US" altLang="he-IL" sz="2800" smtClean="0"/>
            </a:br>
            <a:r>
              <a:rPr lang="he-IL" altLang="he-IL" sz="2800" smtClean="0"/>
              <a:t>ההפרש הכספי:</a:t>
            </a:r>
            <a:r>
              <a:rPr lang="en-US" altLang="he-IL" sz="2800" smtClean="0"/>
              <a:t>x0.4x10x0.9=18000 </a:t>
            </a:r>
            <a:r>
              <a:rPr lang="he-IL" altLang="he-IL" sz="2800" smtClean="0"/>
              <a:t>₪ </a:t>
            </a:r>
            <a:r>
              <a:rPr lang="en-US" altLang="he-IL" sz="2800" smtClean="0"/>
              <a:t>x</a:t>
            </a:r>
            <a:r>
              <a:rPr lang="he-IL" altLang="he-IL" sz="2800" smtClean="0"/>
              <a:t> 5,000</a:t>
            </a:r>
            <a:br>
              <a:rPr lang="he-IL" altLang="he-IL" sz="2800" smtClean="0"/>
            </a:br>
            <a:r>
              <a:rPr lang="he-IL" altLang="he-IL" sz="2800" smtClean="0"/>
              <a:t>הפרש המחיר בין המנועים: 6000 ש"ח</a:t>
            </a:r>
            <a:br>
              <a:rPr lang="he-IL" altLang="he-IL" sz="2800" smtClean="0"/>
            </a:br>
            <a:r>
              <a:rPr lang="he-IL" altLang="he-IL" sz="2800" smtClean="0"/>
              <a:t>תקופת החזר ההשקעה: 18,000/6,000=</a:t>
            </a:r>
            <a:r>
              <a:rPr lang="he-IL" altLang="he-IL" sz="2800" b="1" smtClean="0">
                <a:solidFill>
                  <a:srgbClr val="0000FF"/>
                </a:solidFill>
              </a:rPr>
              <a:t>3 שנים</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סוגי תאורה</a:t>
            </a:r>
            <a:endParaRPr lang="en-US" altLang="he-IL" sz="3600" b="1" smtClean="0">
              <a:solidFill>
                <a:schemeClr val="accent2"/>
              </a:solidFill>
            </a:endParaRPr>
          </a:p>
        </p:txBody>
      </p:sp>
      <p:sp>
        <p:nvSpPr>
          <p:cNvPr id="104451" name="Rectangle 3"/>
          <p:cNvSpPr>
            <a:spLocks noGrp="1" noChangeArrowheads="1"/>
          </p:cNvSpPr>
          <p:nvPr>
            <p:ph type="body" idx="4294967295"/>
          </p:nvPr>
        </p:nvSpPr>
        <p:spPr>
          <a:xfrm>
            <a:off x="179388" y="1268413"/>
            <a:ext cx="8569325" cy="4525962"/>
          </a:xfrm>
        </p:spPr>
        <p:txBody>
          <a:bodyPr/>
          <a:lstStyle/>
          <a:p>
            <a:pPr eaLnBrk="1" hangingPunct="1">
              <a:buClr>
                <a:srgbClr val="FF9900"/>
              </a:buClr>
              <a:buFont typeface="Wingdings" pitchFamily="2" charset="2"/>
              <a:buChar char="v"/>
            </a:pPr>
            <a:r>
              <a:rPr lang="he-IL" altLang="he-IL" sz="2800" b="1" smtClean="0">
                <a:solidFill>
                  <a:srgbClr val="0066CC"/>
                </a:solidFill>
              </a:rPr>
              <a:t> נורות ליבון (נורות להט) - טונגסטן, הלוגן, קוורץ</a:t>
            </a:r>
          </a:p>
          <a:p>
            <a:pPr eaLnBrk="1" hangingPunct="1">
              <a:buClr>
                <a:srgbClr val="FF9900"/>
              </a:buClr>
              <a:buFont typeface="Wingdings" pitchFamily="2" charset="2"/>
              <a:buChar char="v"/>
            </a:pPr>
            <a:r>
              <a:rPr lang="he-IL" altLang="he-IL" sz="2800" b="1" smtClean="0">
                <a:solidFill>
                  <a:srgbClr val="0066CC"/>
                </a:solidFill>
              </a:rPr>
              <a:t> נורות שאינן ליבון</a:t>
            </a:r>
            <a:r>
              <a:rPr lang="en-US" altLang="he-IL" sz="2800" b="1" smtClean="0">
                <a:solidFill>
                  <a:srgbClr val="0066CC"/>
                </a:solidFill>
              </a:rPr>
              <a:t/>
            </a:r>
            <a:br>
              <a:rPr lang="en-US" altLang="he-IL" sz="2800" b="1" smtClean="0">
                <a:solidFill>
                  <a:srgbClr val="0066CC"/>
                </a:solidFill>
              </a:rPr>
            </a:br>
            <a:r>
              <a:rPr lang="en-US" altLang="he-IL" sz="2800" b="1" smtClean="0">
                <a:solidFill>
                  <a:srgbClr val="0066CC"/>
                </a:solidFill>
              </a:rPr>
              <a:t> </a:t>
            </a:r>
            <a:r>
              <a:rPr lang="he-IL" altLang="he-IL" sz="2800" b="1" smtClean="0">
                <a:solidFill>
                  <a:srgbClr val="0066CC"/>
                </a:solidFill>
              </a:rPr>
              <a:t> </a:t>
            </a:r>
            <a:r>
              <a:rPr lang="he-IL" altLang="he-IL" sz="2800" b="1" u="sng" smtClean="0">
                <a:solidFill>
                  <a:srgbClr val="0066CC"/>
                </a:solidFill>
              </a:rPr>
              <a:t>נורות פלוריניות</a:t>
            </a:r>
            <a:r>
              <a:rPr lang="he-IL" altLang="he-IL" sz="2800" b="1" smtClean="0">
                <a:solidFill>
                  <a:srgbClr val="0066CC"/>
                </a:solidFill>
              </a:rPr>
              <a:t> (נורות </a:t>
            </a:r>
            <a:r>
              <a:rPr lang="en-US" altLang="he-IL" sz="2800" b="1" smtClean="0">
                <a:solidFill>
                  <a:srgbClr val="0066CC"/>
                </a:solidFill>
              </a:rPr>
              <a:t>T</a:t>
            </a:r>
            <a:r>
              <a:rPr lang="he-IL" altLang="he-IL" sz="2800" b="1" smtClean="0">
                <a:solidFill>
                  <a:srgbClr val="0066CC"/>
                </a:solidFill>
              </a:rPr>
              <a:t>)</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 פלואורצנט</a:t>
            </a:r>
            <a:r>
              <a:rPr lang="en-US" altLang="he-IL" sz="2800" b="1" smtClean="0">
                <a:solidFill>
                  <a:srgbClr val="0066CC"/>
                </a:solidFill>
              </a:rPr>
              <a:t/>
            </a:r>
            <a:br>
              <a:rPr lang="en-US" altLang="he-IL" sz="2800" b="1" smtClean="0">
                <a:solidFill>
                  <a:srgbClr val="0066CC"/>
                </a:solidFill>
              </a:rPr>
            </a:br>
            <a:r>
              <a:rPr lang="en-US" altLang="he-IL" sz="2800" b="1" smtClean="0">
                <a:solidFill>
                  <a:srgbClr val="0066CC"/>
                </a:solidFill>
              </a:rPr>
              <a:t> </a:t>
            </a:r>
            <a:r>
              <a:rPr lang="he-IL" altLang="he-IL" sz="2800" b="1" smtClean="0">
                <a:solidFill>
                  <a:srgbClr val="0066CC"/>
                </a:solidFill>
              </a:rPr>
              <a:t> </a:t>
            </a:r>
            <a:r>
              <a:rPr lang="he-IL" altLang="he-IL" sz="2800" b="1" u="sng" smtClean="0">
                <a:solidFill>
                  <a:srgbClr val="0066CC"/>
                </a:solidFill>
              </a:rPr>
              <a:t>נורות פריקה</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 נתרן לחץ גבוה</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 כספית</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a:t>
            </a:r>
            <a:r>
              <a:rPr lang="en-US" altLang="he-IL" sz="2800" b="1" smtClean="0">
                <a:solidFill>
                  <a:srgbClr val="0066CC"/>
                </a:solidFill>
              </a:rPr>
              <a:t> </a:t>
            </a:r>
            <a:r>
              <a:rPr lang="he-IL" altLang="he-IL" sz="2800" b="1" smtClean="0">
                <a:solidFill>
                  <a:srgbClr val="0066CC"/>
                </a:solidFill>
              </a:rPr>
              <a:t>מטל הלייד</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 אינדוקציה</a:t>
            </a:r>
          </a:p>
          <a:p>
            <a:pPr eaLnBrk="1" hangingPunct="1">
              <a:buClr>
                <a:srgbClr val="FF9900"/>
              </a:buClr>
              <a:buFont typeface="Wingdings" pitchFamily="2" charset="2"/>
              <a:buChar char="v"/>
            </a:pPr>
            <a:r>
              <a:rPr lang="he-IL" altLang="he-IL" sz="2800" b="1" smtClean="0">
                <a:solidFill>
                  <a:srgbClr val="0066CC"/>
                </a:solidFill>
              </a:rPr>
              <a:t> תאורת לד (דיודות הפולטות אור)</a:t>
            </a:r>
            <a:r>
              <a:rPr lang="en-US" altLang="he-IL" sz="2800" b="1" smtClean="0">
                <a:solidFill>
                  <a:srgbClr val="0066CC"/>
                </a:solidFill>
              </a:rPr>
              <a:t/>
            </a:r>
            <a:br>
              <a:rPr lang="en-US" altLang="he-IL" sz="2800" b="1" smtClean="0">
                <a:solidFill>
                  <a:srgbClr val="0066CC"/>
                </a:solidFill>
              </a:rPr>
            </a:br>
            <a:r>
              <a:rPr lang="en-US" altLang="he-IL" sz="2800" b="1" smtClean="0">
                <a:solidFill>
                  <a:srgbClr val="0066CC"/>
                </a:solidFill>
              </a:rPr>
              <a:t>  </a:t>
            </a:r>
            <a:endParaRPr lang="he-IL" altLang="he-IL" sz="2800" b="1" smtClean="0">
              <a:solidFill>
                <a:srgbClr val="0066CC"/>
              </a:solidFill>
            </a:endParaRPr>
          </a:p>
          <a:p>
            <a:pPr eaLnBrk="1" hangingPunct="1">
              <a:buClr>
                <a:srgbClr val="FF9900"/>
              </a:buClr>
              <a:buFontTx/>
              <a:buNone/>
            </a:pPr>
            <a:endParaRPr lang="he-IL" altLang="he-IL" sz="2800" b="1" smtClean="0">
              <a:solidFill>
                <a:srgbClr val="0066CC"/>
              </a:solidFill>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סוגי תאורה - פלואורצנטים</a:t>
            </a:r>
            <a:endParaRPr lang="en-US" altLang="he-IL" sz="3600" b="1" smtClean="0">
              <a:solidFill>
                <a:schemeClr val="accent2"/>
              </a:solidFill>
            </a:endParaRPr>
          </a:p>
        </p:txBody>
      </p:sp>
      <p:sp>
        <p:nvSpPr>
          <p:cNvPr id="105475" name="Rectangle 3"/>
          <p:cNvSpPr>
            <a:spLocks noGrp="1" noChangeArrowheads="1"/>
          </p:cNvSpPr>
          <p:nvPr>
            <p:ph type="body" idx="4294967295"/>
          </p:nvPr>
        </p:nvSpPr>
        <p:spPr>
          <a:xfrm>
            <a:off x="179388" y="1268413"/>
            <a:ext cx="8569325" cy="4525962"/>
          </a:xfrm>
        </p:spPr>
        <p:txBody>
          <a:bodyPr/>
          <a:lstStyle/>
          <a:p>
            <a:pPr eaLnBrk="1" hangingPunct="1">
              <a:buClr>
                <a:srgbClr val="FF9900"/>
              </a:buClr>
              <a:buFontTx/>
              <a:buNone/>
            </a:pPr>
            <a:r>
              <a:rPr lang="en-US" altLang="he-IL" sz="2800" b="1" smtClean="0">
                <a:solidFill>
                  <a:srgbClr val="0066CC"/>
                </a:solidFill>
              </a:rPr>
              <a:t/>
            </a:r>
            <a:br>
              <a:rPr lang="en-US" altLang="he-IL" sz="2800" b="1" smtClean="0">
                <a:solidFill>
                  <a:srgbClr val="0066CC"/>
                </a:solidFill>
              </a:rPr>
            </a:br>
            <a:r>
              <a:rPr lang="en-US" altLang="he-IL" sz="2800" b="1" smtClean="0">
                <a:solidFill>
                  <a:srgbClr val="0066CC"/>
                </a:solidFill>
              </a:rPr>
              <a:t>  </a:t>
            </a:r>
            <a:endParaRPr lang="he-IL" altLang="he-IL" sz="2800" b="1" smtClean="0">
              <a:solidFill>
                <a:srgbClr val="0066CC"/>
              </a:solidFill>
            </a:endParaRPr>
          </a:p>
          <a:p>
            <a:pPr eaLnBrk="1" hangingPunct="1">
              <a:buClr>
                <a:srgbClr val="FF9900"/>
              </a:buClr>
              <a:buFontTx/>
              <a:buNone/>
            </a:pPr>
            <a:endParaRPr lang="he-IL" altLang="he-IL" sz="2800" b="1" smtClean="0">
              <a:solidFill>
                <a:srgbClr val="0066CC"/>
              </a:solidFill>
            </a:endParaRPr>
          </a:p>
        </p:txBody>
      </p:sp>
      <p:pic>
        <p:nvPicPr>
          <p:cNvPr id="105476" name="Picture 2" descr="https://upload.wikimedia.org/wikipedia/commons/thumb/5/5b/Leuchtstofflampen-chtaube050409.jpg/250px-Leuchtstofflampen-chtaube050409.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981075"/>
            <a:ext cx="6967537"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סוגי תאורה</a:t>
            </a:r>
            <a:endParaRPr lang="en-US" altLang="he-IL" sz="3600" b="1" smtClean="0">
              <a:solidFill>
                <a:schemeClr val="accent2"/>
              </a:solidFill>
            </a:endParaRPr>
          </a:p>
        </p:txBody>
      </p:sp>
      <p:sp>
        <p:nvSpPr>
          <p:cNvPr id="106499" name="Rectangle 3"/>
          <p:cNvSpPr>
            <a:spLocks noGrp="1" noChangeArrowheads="1"/>
          </p:cNvSpPr>
          <p:nvPr>
            <p:ph type="body" idx="4294967295"/>
          </p:nvPr>
        </p:nvSpPr>
        <p:spPr>
          <a:xfrm>
            <a:off x="179388" y="1268413"/>
            <a:ext cx="8569325" cy="4525962"/>
          </a:xfrm>
        </p:spPr>
        <p:txBody>
          <a:bodyPr/>
          <a:lstStyle/>
          <a:p>
            <a:pPr eaLnBrk="1" hangingPunct="1">
              <a:buClr>
                <a:srgbClr val="FF9900"/>
              </a:buClr>
              <a:buFont typeface="Wingdings" pitchFamily="2" charset="2"/>
              <a:buChar char="v"/>
            </a:pPr>
            <a:r>
              <a:rPr lang="he-IL" altLang="he-IL" sz="2800" b="1" smtClean="0">
                <a:solidFill>
                  <a:srgbClr val="0066CC"/>
                </a:solidFill>
              </a:rPr>
              <a:t> </a:t>
            </a:r>
            <a:r>
              <a:rPr lang="he-IL" altLang="he-IL" sz="2800" b="1" u="sng" smtClean="0">
                <a:solidFill>
                  <a:srgbClr val="0066CC"/>
                </a:solidFill>
              </a:rPr>
              <a:t>נורת כספית</a:t>
            </a:r>
            <a:r>
              <a:rPr lang="he-IL" altLang="he-IL" sz="2800" b="1" smtClean="0">
                <a:solidFill>
                  <a:srgbClr val="0066CC"/>
                </a:solidFill>
              </a:rPr>
              <a:t>: </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האור נוצר ע"י מעבר של זרם חשמלי באדי כספית שהמעבר בו גורם להתפרקותו. נורות אלו שאורן עז, משמשות בעיקר לתאורת רחובות וחוץ. ההדלקה נעשית בהשהיה בדומה לנורה פלואורסנטית. נורה זו לעתים נכבת ונדלקת לסירוגין. </a:t>
            </a:r>
          </a:p>
          <a:p>
            <a:pPr eaLnBrk="1" hangingPunct="1">
              <a:buClr>
                <a:srgbClr val="FF9900"/>
              </a:buClr>
              <a:buFontTx/>
              <a:buNone/>
            </a:pPr>
            <a:endParaRPr lang="he-IL" altLang="he-IL" sz="2800" b="1" smtClean="0">
              <a:solidFill>
                <a:srgbClr val="0066CC"/>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סוגי תאורה</a:t>
            </a:r>
            <a:endParaRPr lang="en-US" altLang="he-IL" sz="3600" b="1" smtClean="0">
              <a:solidFill>
                <a:schemeClr val="accent2"/>
              </a:solidFill>
            </a:endParaRPr>
          </a:p>
        </p:txBody>
      </p:sp>
      <p:sp>
        <p:nvSpPr>
          <p:cNvPr id="107523" name="Rectangle 3"/>
          <p:cNvSpPr>
            <a:spLocks noGrp="1" noChangeArrowheads="1"/>
          </p:cNvSpPr>
          <p:nvPr>
            <p:ph type="body" idx="4294967295"/>
          </p:nvPr>
        </p:nvSpPr>
        <p:spPr>
          <a:xfrm>
            <a:off x="179388" y="1268413"/>
            <a:ext cx="8569325" cy="4525962"/>
          </a:xfrm>
        </p:spPr>
        <p:txBody>
          <a:bodyPr/>
          <a:lstStyle/>
          <a:p>
            <a:pPr eaLnBrk="1" hangingPunct="1">
              <a:buClr>
                <a:srgbClr val="FF9900"/>
              </a:buClr>
              <a:buFont typeface="Wingdings" pitchFamily="2" charset="2"/>
              <a:buChar char="v"/>
            </a:pPr>
            <a:r>
              <a:rPr lang="he-IL" altLang="he-IL" sz="2800" b="1" smtClean="0">
                <a:solidFill>
                  <a:srgbClr val="0066CC"/>
                </a:solidFill>
              </a:rPr>
              <a:t> </a:t>
            </a:r>
            <a:r>
              <a:rPr lang="he-IL" altLang="he-IL" sz="2800" b="1" u="sng" smtClean="0">
                <a:solidFill>
                  <a:srgbClr val="0066CC"/>
                </a:solidFill>
              </a:rPr>
              <a:t>נורת מטל הלייד:</a:t>
            </a:r>
            <a:r>
              <a:rPr lang="en-US" altLang="he-IL" sz="2800" b="1" u="sng" smtClean="0">
                <a:solidFill>
                  <a:srgbClr val="0066CC"/>
                </a:solidFill>
              </a:rPr>
              <a:t/>
            </a:r>
            <a:br>
              <a:rPr lang="en-US" altLang="he-IL" sz="2800" b="1" u="sng" smtClean="0">
                <a:solidFill>
                  <a:srgbClr val="0066CC"/>
                </a:solidFill>
              </a:rPr>
            </a:br>
            <a:r>
              <a:rPr lang="he-IL" altLang="he-IL" sz="2800" b="1" smtClean="0">
                <a:solidFill>
                  <a:srgbClr val="0066CC"/>
                </a:solidFill>
              </a:rPr>
              <a:t> האור נוצר ע"י זרם חשמלי באדי פחם או באדי הלוגנים ומתכות שונות. נורה זו מחייבת שימוש במשנק, שהוא אביזר חשמלי, המווסת את הזרם הנכנס לנורה. הניצולת החשמלית שלה 80-120 לומן לוואט. אורך חייה הנו 5,000-8,000 שעות. וגוון צבעה לבן – כחלחל. נורה זו משמשת בעיקר לתאורה חיצונית, במקומות</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בהם נדרשת העברת צבעים טובה כמו</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אצטדיונים ושטחי מסחר </a:t>
            </a:r>
            <a:r>
              <a:rPr lang="en-US" altLang="he-IL" sz="2800" b="1" smtClean="0">
                <a:solidFill>
                  <a:srgbClr val="0066CC"/>
                </a:solidFill>
              </a:rPr>
              <a:t/>
            </a:r>
            <a:br>
              <a:rPr lang="en-US" altLang="he-IL" sz="2800" b="1" smtClean="0">
                <a:solidFill>
                  <a:srgbClr val="0066CC"/>
                </a:solidFill>
              </a:rPr>
            </a:br>
            <a:endParaRPr lang="he-IL" altLang="he-IL" sz="2800" b="1" smtClean="0">
              <a:solidFill>
                <a:srgbClr val="0066CC"/>
              </a:solidFill>
            </a:endParaRPr>
          </a:p>
        </p:txBody>
      </p:sp>
      <p:sp>
        <p:nvSpPr>
          <p:cNvPr id="107524" name="AutoShape 2" descr="data:image/jpeg;base64,/9j/4AAQSkZJRgABAQAAAQABAAD/2wCEAAkGBxQSDxQUEhQUFhQWFBUXGRgYFBQZFBwXFRUYFhcYFRQcHCggGBolHhQYITEhJSkrLi4uFx8zODMsNygtLisBCgoKDA0MFA8PFDcZFBksNywsLCw3LCwrKys3Nys3LCwrLCwsKywsLCs3LCwrNyssLCwrLCssKyssKzcrKysrK//AABEIAQ8AugMBIgACEQEDEQH/xAAcAAEAAgMBAQEAAAAAAAAAAAAAAwUBBAYCBwj/xABDEAACAQIEBAQDBAgDBgcAAAABAgADEQQSITEFQVFhBhNxgSIykRRCYqEHI1JyscHR8DNDghUkY5Lh8TRTc7LC0uL/xAAWAQEBAQAAAAAAAAAAAAAAAAAAAQL/xAAWEQEBAQAAAAAAAAAAAAAAAAAAARH/2gAMAwEAAhEDEQA/APuMREBERAREQEREBERAREQEREBERARIK1axyqLt+QHVjykJ/ExJ6DQfQa/UwN2JpFex/wCdv6zPmEcz76j6jWBuRIUrddPfT2MmgIiICIiAiIgIiICIiAiIgIiICIiAkWJrBFLHl03PQDuZIZoO3mVbfdp/Qv8A/kfme0DmOMcKXF4zycQamVMMtb9XVemRVqVmS91OuUUwFvtY9TIDw/ieCscNWXHUBvRxLZcUB0p4kWDn9/8A7bPCeLpiMdVbK9JlprQ8uqAlQ1KdSpUbIt/jGR0a4/anUU20gc/wXxph69TyamfDYnbyMQvl1Sf+GTpUBtoVO3KdHaV3GuCYfGU/LxNFKq8sw+JT1R91PcGUFHhGNwH/AIWqcZhr/wCBiH/3hBrpQxH3rbBX+o3kHWFbbe/STUX+n8O0r+C8Wp4kHLnV1+elUUpVQ9GQ8ujC6nkTLHyrXlE8TxTPLpPcBERAREQEREBERAREQEREBETBga+OrZV0+ZjlX1PP0Gp9pWcTxgw2HuBma4VF5vVc2Uf6mNyeQzHlNtGzuanIAqnp95vcj6AdZS4dvtOKNX/Kw5enT00at8tWoOyj4AeucyCNvCtCrQWniUFVwWc1dVqiq5zO9OoPiTUACx2VRymrfHYHfNj8KOfwjG016kfLiB9Gt1nUqsgr1yu1rAEm5sNNTc8h35QKkeJ6WIoL9iqLUq1X8tAQ10exLtWpmzKKagsQbX+FQbsJ0ZGk5LB8Hp4yscZmqUXdqbUjSby3ajTuVNYffFTMxswuqlNjedc8opOJYyrTxVP/AHQ1aJFvPpuDVptfUPSIBNMi2qk7aiXtGurC6kEf3pbcGeQDGUE7C/W3KBJTOvsJLIqS9NuXoJLAREQEREBERAREQEREBERATS4hUvamN337J949ug7mbVWoFBJNgBcnsJX0jo1R9C2uuyqNgelhcn3gaHHsUVRKFE2q1j5aW+4tv1lX0RdR+IqOc28FhVp00poLIihVHYDmeZ536ys4KprO+KYH9YMlEH7uHU3BtyaofjPbIOUuxIIMZiRTA6sSB7C5J7AC/wD3nN8Vx1OoUw51FX5gDYspPyXtsRmLfh9ZHxjiWclr6MLL2pA6HreowB/dCykwGIc1xkGZr2A01J0PtsPQSj6Hhqd9DysToAOwHTa/0lhPFGnYcr8/Xt/fSe4HljMheXX+EwvXkJLTHPr/AAgegJmIgIiICIiAiIgIiICIiAiJDiq4RCx1tsOZJ0AHvA1sY2dwnIWZ/wD4r7kX9u8puPVDWqLhF2YZ656UAbZfWoRkt0DmWGJxK4eg9WqflBdyOZ00HU7KB3AmnwTCMqNUqj9dWbzKn4Tb4KYPRFsvrc85BYiygk6ADpsANgP5TnOPcdz02p0Q3xCxbb4eYUb67a20vOhbU25D+P8A0mni+GU6tyRY/tDf3HOFcpgcE2IzWuH5Xva/IdpbeCeDlSazi1rqgI56hjbl09zLnhOENM6gH8Q2Pr0ly0qMGeGmSZhdNfp3gegvL3P9JNPFNbDvz9Z7gIiICIiAiIgIiICIiAiIgJXu2epf7tM2Hd9ifbb1J6SfG1yq2X52Nl9evsNZVcXxn2bDjIudyVSmnN6jmygn1uxPIKxgamLb7Tiwn+Vhyr1Oj1iM1JPRARUPdk6GWzGw7nb1mpwfAeTSVM2Y6szndqjnM7n1Yn2tNnc35DQf1kVi1hae1Ewo5yWklzAmoiwJMyl7C+8VTqByGpHtp+cNKjB3tJEFz2H8Z4G3c7f1kyLYQPUREBERAREQEREBERAREQEwTMzSx73tTG7aseiDf3O316QIqLZ2NTl8qfu31b3P5WlNgm+0Ylq+9OlnpUOhb5a9XodhTU9Ax5z14u4mKNDIrZGdW+IbpSQDzagHUAgL+N0E+ecF41ixiVp4chc9QU1oG7UFCjLbLf4QiJe65SchY6kwPq+IJFJyu4RiPUA2lVw/jSOAr2Q9b/AfQ8vebnHcX5dIhfncMF6AAfG57AfmVHOchwfCuzgWzIefaQd2BNpfhW/Pp/Ka2AweRR06HYenSbTC5ueW39ZR5VbXJtc72/vaALmZYzIHLrv6QPdMX1+npJJgCZgIiICIiAiIgIiICIiAiIgeK1QKpY6AAk+glFxTiqYXDVcVXuBYHLuxuQKdNR+0SQPUmWOJbO4T7q2ZvXdV/mfbrOM8XYWpiuIUaRUPh6CLXKC2Zqzu1NMxPyC2b2LnpAseEOtVnxFcKGrKFRHIslBbMFa+mZs2cjuvSbfDfDWHw9dq9NSrMpFrkooJuxQH5b89bWE38JhQlPITm3zEj5iTdmYbaknTltKI8Oq0XqLQfKhc5aLD9SylVYZCNaViWT4Rb4blWkGrxvG57tyYCw5ikNV05Zz8R7BZScPxVU1AtF2BYgfCdyT15D+kz/tJcbXCUgLsG1DqwLJcNkYaONLDLrzKidX4T4CaTNUqAZh8K7Hlq1/y+so6SghVFUksQoBJ3JA1JnozJnhoGV6nYSSmOZ3M8qL6dN/XlJRAzERAREQEREBERAREQEREBIMXXyKTudgOpOgEmMry2epf7qXA7vsT7DT6wNfGYlcNh3qPc2BZrbsxPyqOpJCgdxNXgeCZELVf8aq3m1egYgAUx+FFCqPQnnNfEN9pxgX/ACcMwZujYi3wrbmEBLH8RXpLtRIMiVPFzltqM1VvLQWvdiCbW5hVDOfwo0tXBscts1ja98t+V7cr2nHcJ8SKcSj4/LQbIadFvi+ys2crWZK7ADMxRQoNvhGhOYwJOC+DMNh3qtSoreuEBUACmFpagqo0V9jmB+bXTW95wujiaThWs9A3+d71kGthmsc/+ok6k5uUt6dFQbqAL9NvWSGUYJmF6/SYOpkii57DSB7RbD+M9REBERAREQEREBERAREQERMMYGtj6xACr87Gy9urew/lKvjOM+z0FWkAajkUqKnY1GBtm7CxZuymbtE52NTkdE7L19WOv0lJw8/acQ2IOtNM9Gh0NjatWHqy5FP7KE7NIN/hWBFGktNSTa5LHd3Y3d27s1z7zfmFEzCoMdhzUpNTDsmYZcy/OAdCV6Na9jyOutpI/DqT0fJakjUcoXyyoKZQLAZT0sJMiyUSo5ehwCvg3BwNbNQLXbDVyzKq8/s1X5k/da49J0VGvmW9iCDYg7g95MTIaGtz1I/5QLD+Z94Ei/mf4SZBaeKfX6eklgIiICIiAiIgIiICIiAiIgJo498xFMfe1Y9EH/22+sk4ljkoUXq1WC06almPQKLmcT4f8c03QvigKL1GJGY6Bdci37C1+94Fz4yxbU8FVNPMNFDMouyU2dVqVFHMqhZva/KbvC/KNGn5BU0cqhChBTKBYAEdpJRqBrMpBB1BB0PoZy/H/D/2cVcZgq4wdRQ1SqpF8HUA+JvNo7KTb50sdeusguuLcVanXw9CiqvVqtdgxICUEI82qbc7lUA6v2MtwNZw3gXioq4hmxAcY3E0KdcDynFJcMAuWlSqHkpe5v8AeqGdvXrrSpvUqEKiKWZjsFUXJPtA2FWZMpvCmKr1qBrV/h85y9KmVAanRIHlo55sQMxvsWI2Et6jAAk7CURYg3+Ec9T+7/12+smA+79fT+9JFh13Ztzqe3Qe02Ka6dz/AHaB7AmYiAiIgIiICIiAiIgIiICIld4h4ouFwlauwuKVNmtzJA+FR3JsPeBwP6TeM+fXXBIfgp5amIN/vaNSpn0+c/6J8843iRUYUwNBpJ6mIdKLVKhvWrM1Rz+JzdvbXTtaV/CKOdi7bSs10fAOOV8CgFM5k3KNqLfh6Te4v4yfiBo0/LNKhTrpVr5iD5iU3UrTuRYKW1O/LoZzGNr3awlZieIEMApItGGv0DguPK5QMjKGtlYFalLXQAuvynbcdJzniKjXrcQqYajVatSFFcRVw7BVpKyEeRRFYC6ioy5mU30DciJ844J4gdGFr25rc5Dfew7gkWn1b9HdEJh6r5/Mr4iu9eqxNgCxsqgb2VQoAAt6SYsurThHiMVMyVqFbD1kUFkqJ8Bv/wCVVHwONORlpmzkW+Ufm3IA8wP42nvyR974vX5R6Ly/M95Iugv7CFelGtun8ZNPKLYT1AREQEREBERAREQEREBERATiv0uX/wBlt+z52HL/ALgrKSfQG1+152s5HxlxQX8gEWHx1Dytuqn/ANx9usD4fx+sXqBFItoPb+xLLMKdIKOQ/OblXwouLPm4a9GpckAa0yL6Fk0y3HT85z3FXrYY5MVTKkmwYa02t+y/8tD2lZxFicTYEyrJub3nqtisxJ3EmwVDMZUWnBqJuJ33h2nUFRfLJDX3v76zneEYS1p9G8M4DImcjU7eklWR1OFxBNg3TebtIhtRty/mf5SryHRF+Z9z0Xdm/kO5Et6SBVAAsALAdhI09xEQEREBERAREQEREBERAREwYEGOxQp02cgkKLkC1/z09zpPl3iKoKj1XtkLP/hsTchrKCW5Xte4uovbvOs8bcSdB5asAj0yW0JO9iHI1RCNMwHXacGqirWVVUIrgZRVBNFmJIKq4tl7ZWHoOYdl4VehTTLVBp1WsFFQZRoNArXyk9r3lR4pKVnZCoZdrEAg9yCLH3jiOPbD0moV13Hw5mzE33Vapt9HA7E7yj4TRdqgWkWqc/LckVB6Ftx+XSBzfEf0fVcj1cICUGpQ3It2bUrz3uO4mlwTDfFlcFXABKtvY7EdQeo0M/QPAalNEFP5X5hhYk9r7+m/YTmfGPC8PVf5Argk5hocx56bH0353l1LFL4d4UXYXHwjc9p31BANTYKo9tJzfBxVw5Wm4z0zb4lBLi+2defqPoJ1tDDF7ZhlQG4U7kjbMOSjpz59JlUnDKRINRhYtsOijYep39+035gCZlCIiAiIgIiICIiAiIgIiICanEsctFM75rXt8Iub/wBibc5Xx1xDy0pqSAjHM51NgmouLaLfmeYA5wON4nimS1RNAxYHdm0vo6jUsBzXUanbWZ4JSQKS7CmSL5lYPhXO/wAalbI/M3APO6zTw/CqmKGdC4a+cAMNrkoQG0JF9iR6jnJ4g4hT8rI/6nEL8zqpA0+89PcKTvoV5iw1hGpxjijO4SsgynQZ8zYcgc0q/EaZ52a47jedF4T4D8N0fKfmWm5v70qga9uV1Ydydpy/h9KhqBamUo2oemTUwz6aZk+ZGP4bg959EWhh/LDIRRv1N6JYcmN7ZtNzZhtcQRHxTHWXy66qzAaBnCVD/wCnVOVWvyDZL995U8NF3BWqWIN/Kr5vNAHMHdlv+8DyO0j4njKmbJWBKXsfM/WUADpcVrF6QP8AxFYdCZecAwNOoSgzIoGYU1cMg11yHUKvpbflCr3g2AZLvUHxt3vYevU/ylpaFEzAREQEREBERAREQEREBERAREQEofFXDQ9JqouHpI50F8ygZitrjXTSX0wygix2gfGsN4oOARqqUxWwxIzhLZqd92yboLctpFW4rQ4nqCGubqD8y/uncHXsZyfjjC1sDidBUpMjsEYc6WYhDcXDqQFuD7jlKXAY+hVq3a+ExFxatTUmg5PKpRF8nqtx+ESo+1+G+D1MCufyy1N9SyfOAeVWls4/ELHrmOs3OLY+myl0ZkOgapTGdOwr0SMwHqttd5p+H/F+JSmKeMphmygLWpZcrabgDT8+fKSUytd2qHZbdVe55A6FfUdJFa/A8HWUjJltUsR5DjyTvvRYkU+v6tvWd9wugUpKGUK1tQLfmeZlTwXgxBWqzZbkNlAUEgaDMwGtx72nQiBmIiAiIgIiICIiAiIgIiICIiAiIgIiIGjxbhNHE0jTroroeRG3dTuD3E+d1P0UrRreZhyj9A91YdwdVv3sJ9SiByHDPB5T56gsbXVQWv7nQeoEs6Ph1RUVmIYLewygbi1mN9RztLyIGBMxEBERAREQEREBERAREQEREBERAREQP//Z"/>
          <p:cNvSpPr>
            <a:spLocks noChangeAspect="1" noChangeArrowheads="1"/>
          </p:cNvSpPr>
          <p:nvPr/>
        </p:nvSpPr>
        <p:spPr bwMode="auto">
          <a:xfrm>
            <a:off x="9015413"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he-IL" altLang="he-IL"/>
          </a:p>
        </p:txBody>
      </p:sp>
      <p:pic>
        <p:nvPicPr>
          <p:cNvPr id="107525" name="Picture 4" descr="http://www.israelelectric.net/images/teura/mh.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076700"/>
            <a:ext cx="1368425"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סוגי תאורה</a:t>
            </a:r>
            <a:endParaRPr lang="en-US" altLang="he-IL" sz="3600" b="1" smtClean="0">
              <a:solidFill>
                <a:schemeClr val="accent2"/>
              </a:solidFill>
            </a:endParaRPr>
          </a:p>
        </p:txBody>
      </p:sp>
      <p:sp>
        <p:nvSpPr>
          <p:cNvPr id="108547" name="Rectangle 3"/>
          <p:cNvSpPr>
            <a:spLocks noGrp="1" noChangeArrowheads="1"/>
          </p:cNvSpPr>
          <p:nvPr>
            <p:ph type="body" idx="4294967295"/>
          </p:nvPr>
        </p:nvSpPr>
        <p:spPr>
          <a:xfrm>
            <a:off x="179388" y="1268413"/>
            <a:ext cx="8569325" cy="4525962"/>
          </a:xfrm>
        </p:spPr>
        <p:txBody>
          <a:bodyPr/>
          <a:lstStyle/>
          <a:p>
            <a:pPr eaLnBrk="1" hangingPunct="1">
              <a:buClr>
                <a:srgbClr val="FF9900"/>
              </a:buClr>
              <a:buFont typeface="Wingdings" pitchFamily="2" charset="2"/>
              <a:buChar char="v"/>
            </a:pPr>
            <a:r>
              <a:rPr lang="he-IL" altLang="he-IL" sz="2800" b="1" smtClean="0">
                <a:solidFill>
                  <a:srgbClr val="0066CC"/>
                </a:solidFill>
              </a:rPr>
              <a:t> </a:t>
            </a:r>
            <a:r>
              <a:rPr lang="he-IL" altLang="he-IL" sz="2800" b="1" u="sng" smtClean="0">
                <a:solidFill>
                  <a:srgbClr val="0066CC"/>
                </a:solidFill>
              </a:rPr>
              <a:t>נורת נתרן:</a:t>
            </a:r>
            <a:r>
              <a:rPr lang="en-US" altLang="he-IL" sz="2800" b="1" u="sng" smtClean="0">
                <a:solidFill>
                  <a:srgbClr val="0066CC"/>
                </a:solidFill>
              </a:rPr>
              <a:t/>
            </a:r>
            <a:br>
              <a:rPr lang="en-US" altLang="he-IL" sz="2800" b="1" u="sng" smtClean="0">
                <a:solidFill>
                  <a:srgbClr val="0066CC"/>
                </a:solidFill>
              </a:rPr>
            </a:br>
            <a:r>
              <a:rPr lang="he-IL" altLang="he-IL" sz="2800" b="1" smtClean="0">
                <a:solidFill>
                  <a:srgbClr val="0066CC"/>
                </a:solidFill>
              </a:rPr>
              <a:t>נורת הנל"נ היא בעלת הניצולת הגבוהה ביותר מבין כל סוגי הנורות (130 לומן לוואט). אורך החיים של נורת נל"נ הנו כ-24,000 שעות. לאור המופק ממנה צבע כתום עז והוא יעיל מאוד בחדירה מבעד לערפל. השימוש העיקרי של נורות אלו הנו לתאורת כבישים ומנהרות. </a:t>
            </a:r>
            <a:br>
              <a:rPr lang="he-IL" altLang="he-IL" sz="2800" b="1" smtClean="0">
                <a:solidFill>
                  <a:srgbClr val="0066CC"/>
                </a:solidFill>
              </a:rPr>
            </a:br>
            <a:r>
              <a:rPr lang="he-IL" altLang="he-IL" sz="2800" b="1" smtClean="0">
                <a:solidFill>
                  <a:srgbClr val="0066CC"/>
                </a:solidFill>
              </a:rPr>
              <a:t>נורת הנל"ג היא הנורה העיקרית המשמשת לתאורת כבישים ורחובות בישראל. נצילותה</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גבוהה (90-130 לומן לוואט). </a:t>
            </a:r>
            <a:r>
              <a:rPr lang="en-US" altLang="he-IL" sz="2800" b="1" smtClean="0">
                <a:solidFill>
                  <a:srgbClr val="0066CC"/>
                </a:solidFill>
              </a:rPr>
              <a:t/>
            </a:r>
            <a:br>
              <a:rPr lang="en-US" altLang="he-IL" sz="2800" b="1" smtClean="0">
                <a:solidFill>
                  <a:srgbClr val="0066CC"/>
                </a:solidFill>
              </a:rPr>
            </a:br>
            <a:endParaRPr lang="he-IL" altLang="he-IL" sz="2800" b="1" smtClean="0">
              <a:solidFill>
                <a:srgbClr val="0066CC"/>
              </a:solidFill>
            </a:endParaRPr>
          </a:p>
        </p:txBody>
      </p:sp>
      <p:pic>
        <p:nvPicPr>
          <p:cNvPr id="108548" name="Picture 2" descr="http://elite-energy-group.com/267694_2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437063"/>
            <a:ext cx="269716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סוגי תאורה</a:t>
            </a:r>
            <a:endParaRPr lang="en-US" altLang="he-IL" sz="3600" b="1" smtClean="0">
              <a:solidFill>
                <a:schemeClr val="accent2"/>
              </a:solidFill>
            </a:endParaRPr>
          </a:p>
        </p:txBody>
      </p:sp>
      <p:sp>
        <p:nvSpPr>
          <p:cNvPr id="109571" name="Rectangle 3"/>
          <p:cNvSpPr>
            <a:spLocks noGrp="1" noChangeArrowheads="1"/>
          </p:cNvSpPr>
          <p:nvPr>
            <p:ph type="body" idx="4294967295"/>
          </p:nvPr>
        </p:nvSpPr>
        <p:spPr>
          <a:xfrm>
            <a:off x="179388" y="1268413"/>
            <a:ext cx="8569325" cy="4525962"/>
          </a:xfrm>
        </p:spPr>
        <p:txBody>
          <a:bodyPr/>
          <a:lstStyle/>
          <a:p>
            <a:pPr eaLnBrk="1" hangingPunct="1">
              <a:buClr>
                <a:srgbClr val="FF9900"/>
              </a:buClr>
              <a:buFont typeface="Wingdings" pitchFamily="2" charset="2"/>
              <a:buChar char="v"/>
            </a:pPr>
            <a:r>
              <a:rPr lang="he-IL" altLang="he-IL" sz="2800" b="1" smtClean="0">
                <a:solidFill>
                  <a:srgbClr val="0066CC"/>
                </a:solidFill>
              </a:rPr>
              <a:t> </a:t>
            </a:r>
            <a:r>
              <a:rPr lang="he-IL" altLang="he-IL" sz="2800" b="1" u="sng" smtClean="0">
                <a:solidFill>
                  <a:srgbClr val="0066CC"/>
                </a:solidFill>
              </a:rPr>
              <a:t>תאורת לד:</a:t>
            </a:r>
            <a:r>
              <a:rPr lang="en-US" altLang="he-IL" sz="2800" b="1" u="sng" smtClean="0">
                <a:solidFill>
                  <a:srgbClr val="0066CC"/>
                </a:solidFill>
              </a:rPr>
              <a:t/>
            </a:r>
            <a:br>
              <a:rPr lang="en-US" altLang="he-IL" sz="2800" b="1" u="sng" smtClean="0">
                <a:solidFill>
                  <a:srgbClr val="0066CC"/>
                </a:solidFill>
              </a:rPr>
            </a:br>
            <a:r>
              <a:rPr lang="he-IL" altLang="he-IL" sz="2800" b="1" smtClean="0">
                <a:solidFill>
                  <a:srgbClr val="0066CC"/>
                </a:solidFill>
              </a:rPr>
              <a:t> דיודה פולטת אור (LED - Light-emitting diode)  </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שהיא התקן מוליך למחצה אשר פולט אור בספקטרום</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צר.</a:t>
            </a:r>
          </a:p>
          <a:p>
            <a:pPr eaLnBrk="1" hangingPunct="1">
              <a:buClr>
                <a:srgbClr val="FF9900"/>
              </a:buClr>
              <a:buFont typeface="Wingdings" pitchFamily="2" charset="2"/>
              <a:buChar char="v"/>
            </a:pPr>
            <a:r>
              <a:rPr lang="he-IL" altLang="he-IL" sz="2800" b="1" smtClean="0">
                <a:solidFill>
                  <a:srgbClr val="0066CC"/>
                </a:solidFill>
              </a:rPr>
              <a:t> אורך חיים - בין 35,000 ל-50,000 שעות עבודה. לשם </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השוואה, אורך חיי נורת פלואורצנט הוא 10,000-15,000</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שעות, ונורת להט רגילה הוא 2,500-4,500 שעות </a:t>
            </a:r>
          </a:p>
          <a:p>
            <a:pPr eaLnBrk="1" hangingPunct="1">
              <a:buClr>
                <a:srgbClr val="FF9900"/>
              </a:buClr>
              <a:buFont typeface="Wingdings" pitchFamily="2" charset="2"/>
              <a:buChar char="v"/>
            </a:pPr>
            <a:r>
              <a:rPr lang="he-IL" altLang="he-IL" sz="2800" b="1" smtClean="0">
                <a:solidFill>
                  <a:srgbClr val="0066CC"/>
                </a:solidFill>
              </a:rPr>
              <a:t> שימושי בתאורה פנימית, תאורת חוב ורמזורים</a:t>
            </a:r>
          </a:p>
        </p:txBody>
      </p:sp>
      <p:pic>
        <p:nvPicPr>
          <p:cNvPr id="109572" name="Picture 2" descr="קובץ:Verschiedene LED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5084763"/>
            <a:ext cx="348138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אגפי המשרד - המשך</a:t>
            </a:r>
            <a:endParaRPr lang="en-US" altLang="he-IL" sz="3600" b="1" smtClean="0">
              <a:solidFill>
                <a:schemeClr val="accent2"/>
              </a:solidFill>
            </a:endParaRPr>
          </a:p>
        </p:txBody>
      </p:sp>
      <p:sp>
        <p:nvSpPr>
          <p:cNvPr id="13315" name="Rectangle 3"/>
          <p:cNvSpPr>
            <a:spLocks noGrp="1" noChangeArrowheads="1"/>
          </p:cNvSpPr>
          <p:nvPr>
            <p:ph type="body" idx="4294967295"/>
          </p:nvPr>
        </p:nvSpPr>
        <p:spPr>
          <a:xfrm>
            <a:off x="179388" y="1268413"/>
            <a:ext cx="8569325" cy="4525962"/>
          </a:xfrm>
        </p:spPr>
        <p:txBody>
          <a:bodyPr/>
          <a:lstStyle/>
          <a:p>
            <a:pPr eaLnBrk="1" hangingPunct="1">
              <a:buClr>
                <a:srgbClr val="FF9900"/>
              </a:buClr>
              <a:buFont typeface="Wingdings" pitchFamily="2" charset="2"/>
              <a:buChar char="v"/>
            </a:pPr>
            <a:r>
              <a:rPr lang="he-IL" altLang="he-IL" sz="2800" b="1" dirty="0" smtClean="0">
                <a:solidFill>
                  <a:srgbClr val="0066CC"/>
                </a:solidFill>
              </a:rPr>
              <a:t> </a:t>
            </a:r>
            <a:r>
              <a:rPr lang="he-IL" altLang="he-IL" sz="2800" b="1" u="sng" dirty="0" smtClean="0">
                <a:solidFill>
                  <a:srgbClr val="0066CC"/>
                </a:solidFill>
              </a:rPr>
              <a:t>מנהל החשמל</a:t>
            </a:r>
            <a:r>
              <a:rPr lang="en-US" altLang="he-IL" sz="2800" b="1" dirty="0" smtClean="0">
                <a:solidFill>
                  <a:srgbClr val="0066CC"/>
                </a:solidFill>
              </a:rPr>
              <a:t/>
            </a:r>
            <a:br>
              <a:rPr lang="en-US" altLang="he-IL" sz="2800" b="1" dirty="0" smtClean="0">
                <a:solidFill>
                  <a:srgbClr val="0066CC"/>
                </a:solidFill>
              </a:rPr>
            </a:br>
            <a:r>
              <a:rPr lang="he-IL" altLang="he-IL" sz="2800" b="1" dirty="0" smtClean="0">
                <a:solidFill>
                  <a:srgbClr val="0066CC"/>
                </a:solidFill>
              </a:rPr>
              <a:t>- תכנון משק החשמל</a:t>
            </a:r>
          </a:p>
          <a:p>
            <a:pPr fontAlgn="t">
              <a:buFontTx/>
              <a:buNone/>
            </a:pPr>
            <a:r>
              <a:rPr lang="he-IL" altLang="he-IL" sz="2800" b="1" dirty="0" smtClean="0">
                <a:solidFill>
                  <a:srgbClr val="0066CC"/>
                </a:solidFill>
              </a:rPr>
              <a:t>    - הסדרת משק החשמל</a:t>
            </a:r>
          </a:p>
          <a:p>
            <a:pPr fontAlgn="t">
              <a:buFontTx/>
              <a:buNone/>
            </a:pPr>
            <a:r>
              <a:rPr lang="he-IL" altLang="he-IL" sz="2800" b="1" dirty="0" smtClean="0">
                <a:solidFill>
                  <a:srgbClr val="0066CC"/>
                </a:solidFill>
              </a:rPr>
              <a:t>    - חוק החשמל</a:t>
            </a:r>
          </a:p>
          <a:p>
            <a:pPr fontAlgn="t">
              <a:buFontTx/>
              <a:buNone/>
            </a:pPr>
            <a:r>
              <a:rPr lang="he-IL" altLang="he-IL" sz="2800" b="1" dirty="0" smtClean="0">
                <a:solidFill>
                  <a:srgbClr val="0066CC"/>
                </a:solidFill>
              </a:rPr>
              <a:t>    - קידום תכניות מתאר</a:t>
            </a:r>
          </a:p>
          <a:p>
            <a:pPr eaLnBrk="1" hangingPunct="1">
              <a:buClr>
                <a:srgbClr val="FF9900"/>
              </a:buClr>
              <a:buFont typeface="Wingdings" pitchFamily="2" charset="2"/>
              <a:buChar char="v"/>
            </a:pPr>
            <a:r>
              <a:rPr lang="he-IL" altLang="he-IL" sz="2800" b="1" dirty="0" smtClean="0">
                <a:solidFill>
                  <a:srgbClr val="0066CC"/>
                </a:solidFill>
              </a:rPr>
              <a:t> </a:t>
            </a:r>
            <a:r>
              <a:rPr lang="he-IL" altLang="he-IL" sz="2800" b="1" u="sng" dirty="0" smtClean="0">
                <a:solidFill>
                  <a:srgbClr val="0066CC"/>
                </a:solidFill>
              </a:rPr>
              <a:t>האגף לחיסכון באנרגיה</a:t>
            </a:r>
          </a:p>
          <a:p>
            <a:pPr fontAlgn="t">
              <a:buFontTx/>
              <a:buNone/>
            </a:pPr>
            <a:r>
              <a:rPr lang="he-IL" altLang="he-IL" sz="2800" b="1" dirty="0" smtClean="0">
                <a:solidFill>
                  <a:srgbClr val="0066CC"/>
                </a:solidFill>
              </a:rPr>
              <a:t>    - 20% צמצום בצריכת החשמל עד סוף שנת 2020</a:t>
            </a:r>
            <a:br>
              <a:rPr lang="he-IL" altLang="he-IL" sz="2800" b="1" dirty="0" smtClean="0">
                <a:solidFill>
                  <a:srgbClr val="0066CC"/>
                </a:solidFill>
              </a:rPr>
            </a:br>
            <a:endParaRPr lang="he-IL" altLang="he-IL" sz="2800" b="1" dirty="0" smtClean="0">
              <a:solidFill>
                <a:srgbClr val="0066CC"/>
              </a:solidFill>
            </a:endParaRPr>
          </a:p>
          <a:p>
            <a:pPr fontAlgn="t">
              <a:buFontTx/>
              <a:buNone/>
            </a:pPr>
            <a:endParaRPr lang="he-IL" altLang="he-IL" sz="2800" dirty="0" smtClean="0"/>
          </a:p>
          <a:p>
            <a:pPr fontAlgn="t">
              <a:buFontTx/>
              <a:buNone/>
            </a:pPr>
            <a:endParaRPr lang="he-IL" altLang="he-IL" sz="2800" dirty="0" smtClean="0"/>
          </a:p>
          <a:p>
            <a:pPr fontAlgn="t">
              <a:buFontTx/>
              <a:buNone/>
            </a:pPr>
            <a:r>
              <a:rPr lang="he-IL" altLang="he-IL" sz="2800" dirty="0" smtClean="0"/>
              <a:t/>
            </a:r>
            <a:br>
              <a:rPr lang="he-IL" altLang="he-IL" sz="2800" dirty="0" smtClean="0"/>
            </a:br>
            <a:endParaRPr lang="he-IL" altLang="he-IL" sz="2800" dirty="0" smtClean="0"/>
          </a:p>
          <a:p>
            <a:pPr eaLnBrk="1" hangingPunct="1">
              <a:buClr>
                <a:srgbClr val="FF9900"/>
              </a:buClr>
              <a:buFontTx/>
              <a:buNone/>
            </a:pPr>
            <a:endParaRPr lang="he-IL" altLang="he-IL" sz="2800" b="1" dirty="0" smtClean="0">
              <a:solidFill>
                <a:srgbClr val="0066CC"/>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סוגי תאורה</a:t>
            </a:r>
            <a:endParaRPr lang="en-US" altLang="he-IL" sz="3600" b="1" smtClean="0">
              <a:solidFill>
                <a:schemeClr val="accent2"/>
              </a:solidFill>
            </a:endParaRPr>
          </a:p>
        </p:txBody>
      </p:sp>
      <p:sp>
        <p:nvSpPr>
          <p:cNvPr id="110595" name="Rectangle 3"/>
          <p:cNvSpPr>
            <a:spLocks noGrp="1" noChangeArrowheads="1"/>
          </p:cNvSpPr>
          <p:nvPr>
            <p:ph type="body" idx="4294967295"/>
          </p:nvPr>
        </p:nvSpPr>
        <p:spPr>
          <a:xfrm>
            <a:off x="179388" y="1268413"/>
            <a:ext cx="8569325" cy="4525962"/>
          </a:xfrm>
        </p:spPr>
        <p:txBody>
          <a:bodyPr/>
          <a:lstStyle/>
          <a:p>
            <a:pPr eaLnBrk="1" hangingPunct="1">
              <a:buClr>
                <a:srgbClr val="FF9900"/>
              </a:buClr>
              <a:buFontTx/>
              <a:buNone/>
            </a:pPr>
            <a:r>
              <a:rPr lang="en-US" altLang="he-IL" sz="2800" b="1" smtClean="0">
                <a:solidFill>
                  <a:srgbClr val="0066CC"/>
                </a:solidFill>
              </a:rPr>
              <a:t/>
            </a:r>
            <a:br>
              <a:rPr lang="en-US" altLang="he-IL" sz="2800" b="1" smtClean="0">
                <a:solidFill>
                  <a:srgbClr val="0066CC"/>
                </a:solidFill>
              </a:rPr>
            </a:br>
            <a:r>
              <a:rPr lang="en-US" altLang="he-IL" sz="2800" b="1" smtClean="0">
                <a:solidFill>
                  <a:srgbClr val="0066CC"/>
                </a:solidFill>
              </a:rPr>
              <a:t>  </a:t>
            </a:r>
            <a:endParaRPr lang="he-IL" altLang="he-IL" sz="2800" b="1" smtClean="0">
              <a:solidFill>
                <a:srgbClr val="0066CC"/>
              </a:solidFill>
            </a:endParaRPr>
          </a:p>
          <a:p>
            <a:pPr eaLnBrk="1" hangingPunct="1">
              <a:buClr>
                <a:srgbClr val="FF9900"/>
              </a:buClr>
              <a:buFontTx/>
              <a:buNone/>
            </a:pPr>
            <a:endParaRPr lang="he-IL" altLang="he-IL" sz="2800" b="1" smtClean="0">
              <a:solidFill>
                <a:srgbClr val="0066CC"/>
              </a:solidFill>
            </a:endParaRPr>
          </a:p>
        </p:txBody>
      </p:sp>
      <p:pic>
        <p:nvPicPr>
          <p:cNvPr id="110596" name="Picture 2" descr="http://images.globes.co.il/Images/NewGlobes/Misc_2/2012/olanura%5b5.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63" y="1484313"/>
            <a:ext cx="8464550"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סוגי תאורה – פרמטרים חשובים</a:t>
            </a:r>
            <a:endParaRPr lang="en-US" altLang="he-IL" sz="3600" b="1" smtClean="0">
              <a:solidFill>
                <a:schemeClr val="accent2"/>
              </a:solidFill>
            </a:endParaRPr>
          </a:p>
        </p:txBody>
      </p:sp>
      <p:sp>
        <p:nvSpPr>
          <p:cNvPr id="111619" name="Rectangle 3"/>
          <p:cNvSpPr>
            <a:spLocks noGrp="1" noChangeArrowheads="1"/>
          </p:cNvSpPr>
          <p:nvPr>
            <p:ph type="body" idx="4294967295"/>
          </p:nvPr>
        </p:nvSpPr>
        <p:spPr>
          <a:xfrm>
            <a:off x="179388" y="1268413"/>
            <a:ext cx="8569325" cy="4525962"/>
          </a:xfrm>
        </p:spPr>
        <p:txBody>
          <a:bodyPr/>
          <a:lstStyle/>
          <a:p>
            <a:pPr eaLnBrk="1" hangingPunct="1">
              <a:buClr>
                <a:srgbClr val="FF9900"/>
              </a:buClr>
              <a:buFont typeface="Wingdings" pitchFamily="2" charset="2"/>
              <a:buChar char="v"/>
            </a:pPr>
            <a:r>
              <a:rPr lang="he-IL" altLang="he-IL" sz="2800" b="1" smtClean="0">
                <a:solidFill>
                  <a:srgbClr val="0066CC"/>
                </a:solidFill>
              </a:rPr>
              <a:t> נצילות (יעילות) אורית (לומן לואט)</a:t>
            </a:r>
          </a:p>
          <a:p>
            <a:pPr eaLnBrk="1" hangingPunct="1">
              <a:buClr>
                <a:srgbClr val="FF9900"/>
              </a:buClr>
              <a:buFont typeface="Wingdings" pitchFamily="2" charset="2"/>
              <a:buChar char="v"/>
            </a:pPr>
            <a:r>
              <a:rPr lang="he-IL" altLang="he-IL" sz="2800" b="1" smtClean="0">
                <a:solidFill>
                  <a:srgbClr val="0066CC"/>
                </a:solidFill>
              </a:rPr>
              <a:t> עוצמת התאורה (לוקס = לומן למ"ר)</a:t>
            </a:r>
          </a:p>
          <a:p>
            <a:pPr eaLnBrk="1" hangingPunct="1">
              <a:buClr>
                <a:srgbClr val="FF9900"/>
              </a:buClr>
              <a:buFont typeface="Wingdings" pitchFamily="2" charset="2"/>
              <a:buChar char="v"/>
            </a:pPr>
            <a:r>
              <a:rPr lang="he-IL" altLang="he-IL" sz="2800" b="1" smtClean="0">
                <a:solidFill>
                  <a:srgbClr val="0066CC"/>
                </a:solidFill>
              </a:rPr>
              <a:t> פיזור התאורה (אחידות התאורה)</a:t>
            </a:r>
          </a:p>
          <a:p>
            <a:pPr eaLnBrk="1" hangingPunct="1">
              <a:buClr>
                <a:srgbClr val="FF9900"/>
              </a:buClr>
              <a:buFont typeface="Wingdings" pitchFamily="2" charset="2"/>
              <a:buChar char="v"/>
            </a:pPr>
            <a:r>
              <a:rPr lang="he-IL" altLang="he-IL" sz="2800" b="1" smtClean="0">
                <a:solidFill>
                  <a:srgbClr val="0066CC"/>
                </a:solidFill>
              </a:rPr>
              <a:t> איכות התאורה</a:t>
            </a:r>
          </a:p>
          <a:p>
            <a:pPr eaLnBrk="1" hangingPunct="1">
              <a:buClr>
                <a:srgbClr val="FF9900"/>
              </a:buClr>
              <a:buFont typeface="Wingdings" pitchFamily="2" charset="2"/>
              <a:buChar char="v"/>
            </a:pPr>
            <a:r>
              <a:rPr lang="he-IL" altLang="he-IL" sz="2800" b="1" smtClean="0">
                <a:solidFill>
                  <a:srgbClr val="0066CC"/>
                </a:solidFill>
              </a:rPr>
              <a:t> אורך חיי הנורה (ריצוד, כיבוי, הנחתת עוצמת התאורה)</a:t>
            </a:r>
          </a:p>
          <a:p>
            <a:pPr eaLnBrk="1" hangingPunct="1">
              <a:buClr>
                <a:srgbClr val="FF9900"/>
              </a:buClr>
              <a:buFont typeface="Wingdings" pitchFamily="2" charset="2"/>
              <a:buChar char="v"/>
            </a:pPr>
            <a:r>
              <a:rPr lang="he-IL" altLang="he-IL" sz="2800" b="1" smtClean="0">
                <a:solidFill>
                  <a:srgbClr val="0066CC"/>
                </a:solidFill>
              </a:rPr>
              <a:t> מחיר התאורה (רכישה, תחזוקה, פליטת חום)</a:t>
            </a:r>
          </a:p>
          <a:p>
            <a:pPr eaLnBrk="1" hangingPunct="1">
              <a:buClr>
                <a:srgbClr val="FF9900"/>
              </a:buClr>
              <a:buFont typeface="Wingdings" pitchFamily="2" charset="2"/>
              <a:buChar char="v"/>
            </a:pPr>
            <a:r>
              <a:rPr lang="he-IL" altLang="he-IL" sz="2800" b="1" smtClean="0">
                <a:solidFill>
                  <a:srgbClr val="0066CC"/>
                </a:solidFill>
              </a:rPr>
              <a:t> עמידה בתקן (תאורת פנים, תאורת חוץ)</a:t>
            </a:r>
            <a:endParaRPr lang="en-US" altLang="he-IL" sz="2800" b="1" smtClean="0">
              <a:solidFill>
                <a:srgbClr val="0066CC"/>
              </a:solidFill>
            </a:endParaRPr>
          </a:p>
          <a:p>
            <a:pPr eaLnBrk="1" hangingPunct="1">
              <a:buClr>
                <a:srgbClr val="FF9900"/>
              </a:buClr>
              <a:buFont typeface="Wingdings" pitchFamily="2" charset="2"/>
              <a:buChar char="v"/>
            </a:pPr>
            <a:r>
              <a:rPr lang="he-IL" altLang="he-IL" sz="2800" b="1" smtClean="0">
                <a:solidFill>
                  <a:srgbClr val="0066CC"/>
                </a:solidFill>
              </a:rPr>
              <a:t> התאמה לצרכי בטיחות וביטחון</a:t>
            </a:r>
            <a:r>
              <a:rPr lang="en-US" altLang="he-IL" sz="2800" b="1" smtClean="0">
                <a:solidFill>
                  <a:srgbClr val="0066CC"/>
                </a:solidFill>
              </a:rPr>
              <a:t/>
            </a:r>
            <a:br>
              <a:rPr lang="en-US" altLang="he-IL" sz="2800" b="1" smtClean="0">
                <a:solidFill>
                  <a:srgbClr val="0066CC"/>
                </a:solidFill>
              </a:rPr>
            </a:br>
            <a:endParaRPr lang="he-IL" altLang="he-IL" sz="2800" b="1" smtClean="0">
              <a:solidFill>
                <a:srgbClr val="0066CC"/>
              </a:solidFill>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42" name="Object 2"/>
          <p:cNvGraphicFramePr>
            <a:graphicFrameLocks noChangeAspect="1"/>
          </p:cNvGraphicFramePr>
          <p:nvPr/>
        </p:nvGraphicFramePr>
        <p:xfrm>
          <a:off x="1835150" y="1125538"/>
          <a:ext cx="5761038" cy="3940175"/>
        </p:xfrm>
        <a:graphic>
          <a:graphicData uri="http://schemas.openxmlformats.org/presentationml/2006/ole">
            <mc:AlternateContent xmlns:mc="http://schemas.openxmlformats.org/markup-compatibility/2006">
              <mc:Choice xmlns:v="urn:schemas-microsoft-com:vml" Requires="v">
                <p:oleObj spid="_x0000_s112703" name="Slide" r:id="rId3" imgW="4549874" imgH="3394541" progId="PowerPoint.Slide.8">
                  <p:embed/>
                </p:oleObj>
              </mc:Choice>
              <mc:Fallback>
                <p:oleObj name="Slide" r:id="rId3" imgW="4549874" imgH="3394541"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l="15965" t="23253" r="17795" b="9290"/>
                      <a:stretch>
                        <a:fillRect/>
                      </a:stretch>
                    </p:blipFill>
                    <p:spPr bwMode="auto">
                      <a:xfrm>
                        <a:off x="1835150" y="1125538"/>
                        <a:ext cx="5761038" cy="394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43" name="Text Box 3"/>
          <p:cNvSpPr txBox="1">
            <a:spLocks noChangeArrowheads="1"/>
          </p:cNvSpPr>
          <p:nvPr/>
        </p:nvSpPr>
        <p:spPr bwMode="auto">
          <a:xfrm>
            <a:off x="971178" y="115888"/>
            <a:ext cx="75612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838200" indent="-838200" algn="ctr">
              <a:spcBef>
                <a:spcPct val="50000"/>
              </a:spcBef>
            </a:pPr>
            <a:r>
              <a:rPr lang="he-IL" altLang="he-IL" sz="3600" b="1" dirty="0">
                <a:solidFill>
                  <a:schemeClr val="accent2"/>
                </a:solidFill>
                <a:latin typeface="+mj-lt"/>
                <a:ea typeface="+mj-ea"/>
                <a:cs typeface="+mj-cs"/>
              </a:rPr>
              <a:t>שימוש בתאורה טבעית במשך היום</a:t>
            </a:r>
            <a:endParaRPr lang="en-US" altLang="he-IL" sz="3600" b="1" dirty="0">
              <a:solidFill>
                <a:schemeClr val="accent2"/>
              </a:solidFill>
              <a:latin typeface="+mj-lt"/>
              <a:ea typeface="+mj-ea"/>
              <a:cs typeface="+mj-cs"/>
            </a:endParaRPr>
          </a:p>
        </p:txBody>
      </p:sp>
      <p:sp>
        <p:nvSpPr>
          <p:cNvPr id="112644" name="Text Box 4"/>
          <p:cNvSpPr txBox="1">
            <a:spLocks noChangeArrowheads="1"/>
          </p:cNvSpPr>
          <p:nvPr/>
        </p:nvSpPr>
        <p:spPr bwMode="auto">
          <a:xfrm>
            <a:off x="1303338" y="5084763"/>
            <a:ext cx="6797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3200"/>
              <a:t>שימוש בתאורה טבעית עם תאורה מיותרת</a:t>
            </a:r>
            <a:endParaRPr lang="en-US" altLang="he-IL" sz="320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חיסכון בתאורה</a:t>
            </a:r>
            <a:endParaRPr lang="en-US" altLang="he-IL" sz="3600" b="1" smtClean="0">
              <a:solidFill>
                <a:schemeClr val="accent2"/>
              </a:solidFill>
            </a:endParaRPr>
          </a:p>
        </p:txBody>
      </p:sp>
      <p:sp>
        <p:nvSpPr>
          <p:cNvPr id="113667" name="Rectangle 3"/>
          <p:cNvSpPr>
            <a:spLocks noGrp="1" noChangeArrowheads="1"/>
          </p:cNvSpPr>
          <p:nvPr>
            <p:ph type="body" idx="4294967295"/>
          </p:nvPr>
        </p:nvSpPr>
        <p:spPr>
          <a:xfrm>
            <a:off x="179388" y="1196975"/>
            <a:ext cx="8569325" cy="4525963"/>
          </a:xfrm>
        </p:spPr>
        <p:txBody>
          <a:bodyPr/>
          <a:lstStyle/>
          <a:p>
            <a:pPr eaLnBrk="1" hangingPunct="1">
              <a:buClr>
                <a:srgbClr val="FF9900"/>
              </a:buClr>
              <a:buFont typeface="Wingdings" pitchFamily="2" charset="2"/>
              <a:buChar char="v"/>
            </a:pPr>
            <a:r>
              <a:rPr lang="he-IL" altLang="he-IL" sz="2800" b="1" smtClean="0">
                <a:solidFill>
                  <a:srgbClr val="0066CC"/>
                </a:solidFill>
              </a:rPr>
              <a:t> החלפת תאורה לנורות בעלי נצילות אורית גבוהה יותר</a:t>
            </a:r>
          </a:p>
          <a:p>
            <a:pPr eaLnBrk="1" hangingPunct="1">
              <a:buClr>
                <a:srgbClr val="FF9900"/>
              </a:buClr>
              <a:buFont typeface="Wingdings" pitchFamily="2" charset="2"/>
              <a:buChar char="v"/>
            </a:pPr>
            <a:r>
              <a:rPr lang="he-IL" altLang="he-IL" sz="2800" b="1" smtClean="0">
                <a:solidFill>
                  <a:srgbClr val="0066CC"/>
                </a:solidFill>
              </a:rPr>
              <a:t> הקטנת עוצמת התאורה</a:t>
            </a:r>
          </a:p>
          <a:p>
            <a:pPr eaLnBrk="1" hangingPunct="1">
              <a:buClr>
                <a:srgbClr val="FF9900"/>
              </a:buClr>
              <a:buFont typeface="Wingdings" pitchFamily="2" charset="2"/>
              <a:buChar char="v"/>
            </a:pPr>
            <a:r>
              <a:rPr lang="he-IL" altLang="he-IL" sz="2800" b="1" smtClean="0">
                <a:solidFill>
                  <a:srgbClr val="0066CC"/>
                </a:solidFill>
              </a:rPr>
              <a:t> החלפת רפלקטורים</a:t>
            </a:r>
          </a:p>
          <a:p>
            <a:pPr eaLnBrk="1" hangingPunct="1">
              <a:buClr>
                <a:srgbClr val="FF9900"/>
              </a:buClr>
              <a:buFont typeface="Wingdings" pitchFamily="2" charset="2"/>
              <a:buChar char="v"/>
            </a:pPr>
            <a:r>
              <a:rPr lang="he-IL" altLang="he-IL" sz="2800" b="1" smtClean="0">
                <a:solidFill>
                  <a:srgbClr val="0066CC"/>
                </a:solidFill>
              </a:rPr>
              <a:t> התקנת וסתי מתח</a:t>
            </a:r>
          </a:p>
          <a:p>
            <a:pPr eaLnBrk="1" hangingPunct="1">
              <a:buClr>
                <a:srgbClr val="FF9900"/>
              </a:buClr>
              <a:buFont typeface="Wingdings" pitchFamily="2" charset="2"/>
              <a:buChar char="v"/>
            </a:pPr>
            <a:r>
              <a:rPr lang="he-IL" altLang="he-IL" sz="2800" b="1" smtClean="0">
                <a:solidFill>
                  <a:srgbClr val="0066CC"/>
                </a:solidFill>
              </a:rPr>
              <a:t> עימעום התאורה (דימרים)</a:t>
            </a:r>
          </a:p>
          <a:p>
            <a:pPr eaLnBrk="1" hangingPunct="1">
              <a:buClr>
                <a:srgbClr val="FF9900"/>
              </a:buClr>
              <a:buFont typeface="Wingdings" pitchFamily="2" charset="2"/>
              <a:buChar char="v"/>
            </a:pPr>
            <a:r>
              <a:rPr lang="he-IL" altLang="he-IL" sz="2800" b="1" smtClean="0">
                <a:solidFill>
                  <a:srgbClr val="0066CC"/>
                </a:solidFill>
              </a:rPr>
              <a:t> כיבוי אוטומטי בהעדר נחיצות – שעון שבת, שעון </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אסטרונומי, רגשי נוכחות, תא פוטוסל</a:t>
            </a:r>
          </a:p>
          <a:p>
            <a:pPr eaLnBrk="1" hangingPunct="1">
              <a:buClr>
                <a:srgbClr val="FF9900"/>
              </a:buClr>
              <a:buFont typeface="Wingdings" pitchFamily="2" charset="2"/>
              <a:buChar char="v"/>
            </a:pPr>
            <a:r>
              <a:rPr lang="he-IL" altLang="he-IL" sz="2800" b="1" smtClean="0">
                <a:solidFill>
                  <a:srgbClr val="0066CC"/>
                </a:solidFill>
              </a:rPr>
              <a:t> חלוקת התאורה לאזורים נפרדים</a:t>
            </a:r>
          </a:p>
          <a:p>
            <a:pPr eaLnBrk="1" hangingPunct="1">
              <a:buClr>
                <a:srgbClr val="FF9900"/>
              </a:buClr>
              <a:buFont typeface="Wingdings" pitchFamily="2" charset="2"/>
              <a:buChar char="v"/>
            </a:pPr>
            <a:r>
              <a:rPr lang="he-IL" altLang="he-IL" sz="2800" b="1" smtClean="0">
                <a:solidFill>
                  <a:srgbClr val="0066CC"/>
                </a:solidFill>
              </a:rPr>
              <a:t> דילול תאורה</a:t>
            </a:r>
          </a:p>
          <a:p>
            <a:pPr eaLnBrk="1" hangingPunct="1">
              <a:buClr>
                <a:srgbClr val="FF9900"/>
              </a:buClr>
              <a:buFont typeface="Wingdings" pitchFamily="2" charset="2"/>
              <a:buChar char="v"/>
            </a:pPr>
            <a:r>
              <a:rPr lang="he-IL" altLang="he-IL" sz="2800" b="1" smtClean="0">
                <a:solidFill>
                  <a:srgbClr val="0066CC"/>
                </a:solidFill>
              </a:rPr>
              <a:t> שימוש בתאורה טבעית</a:t>
            </a:r>
            <a:endParaRPr lang="en-US" altLang="he-IL" sz="2800" b="1" smtClean="0">
              <a:solidFill>
                <a:srgbClr val="0066CC"/>
              </a:solidFill>
            </a:endParaRPr>
          </a:p>
          <a:p>
            <a:pPr eaLnBrk="1" hangingPunct="1">
              <a:buClr>
                <a:srgbClr val="FF9900"/>
              </a:buClr>
              <a:buFontTx/>
              <a:buNone/>
            </a:pPr>
            <a:r>
              <a:rPr lang="en-US" altLang="he-IL" sz="2800" b="1" smtClean="0">
                <a:solidFill>
                  <a:srgbClr val="0066CC"/>
                </a:solidFill>
              </a:rPr>
              <a:t/>
            </a:r>
            <a:br>
              <a:rPr lang="en-US" altLang="he-IL" sz="2800" b="1" smtClean="0">
                <a:solidFill>
                  <a:srgbClr val="0066CC"/>
                </a:solidFill>
              </a:rPr>
            </a:br>
            <a:endParaRPr lang="he-IL" altLang="he-IL" sz="2800" b="1" smtClean="0">
              <a:solidFill>
                <a:srgbClr val="0066CC"/>
              </a:solidFill>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מערכות מיזוג אוויר/קירור</a:t>
            </a:r>
            <a:endParaRPr lang="en-US" altLang="he-IL" sz="3600" b="1" smtClean="0">
              <a:solidFill>
                <a:schemeClr val="accent2"/>
              </a:solidFill>
            </a:endParaRPr>
          </a:p>
        </p:txBody>
      </p:sp>
      <p:sp>
        <p:nvSpPr>
          <p:cNvPr id="114691" name="Rectangle 3"/>
          <p:cNvSpPr>
            <a:spLocks noGrp="1" noChangeArrowheads="1"/>
          </p:cNvSpPr>
          <p:nvPr>
            <p:ph type="body" idx="4294967295"/>
          </p:nvPr>
        </p:nvSpPr>
        <p:spPr>
          <a:xfrm>
            <a:off x="179388" y="1268413"/>
            <a:ext cx="8569325" cy="4525962"/>
          </a:xfrm>
        </p:spPr>
        <p:txBody>
          <a:bodyPr/>
          <a:lstStyle/>
          <a:p>
            <a:pPr eaLnBrk="1" hangingPunct="1">
              <a:buClr>
                <a:srgbClr val="FF9900"/>
              </a:buClr>
              <a:buFont typeface="Wingdings" pitchFamily="2" charset="2"/>
              <a:buChar char="v"/>
            </a:pPr>
            <a:r>
              <a:rPr lang="he-IL" altLang="he-IL" sz="2800" b="1" smtClean="0">
                <a:solidFill>
                  <a:srgbClr val="0066CC"/>
                </a:solidFill>
              </a:rPr>
              <a:t> מערכות מקומיות (מזגנים מפוצלים, אינוורטרים)</a:t>
            </a:r>
          </a:p>
          <a:p>
            <a:pPr eaLnBrk="1" hangingPunct="1">
              <a:buClr>
                <a:srgbClr val="FF9900"/>
              </a:buClr>
              <a:buFont typeface="Wingdings" pitchFamily="2" charset="2"/>
              <a:buChar char="v"/>
            </a:pPr>
            <a:r>
              <a:rPr lang="he-IL" altLang="he-IL" sz="2800" b="1" smtClean="0">
                <a:solidFill>
                  <a:srgbClr val="0066CC"/>
                </a:solidFill>
              </a:rPr>
              <a:t> מערכות מרכזיות (צ'ילרים, יט"אות)</a:t>
            </a:r>
          </a:p>
          <a:p>
            <a:pPr eaLnBrk="1" hangingPunct="1">
              <a:buClr>
                <a:srgbClr val="FF9900"/>
              </a:buClr>
              <a:buFont typeface="Wingdings" pitchFamily="2" charset="2"/>
              <a:buChar char="v"/>
            </a:pPr>
            <a:r>
              <a:rPr lang="he-IL" altLang="he-IL" sz="2800" b="1" smtClean="0">
                <a:solidFill>
                  <a:srgbClr val="0066CC"/>
                </a:solidFill>
              </a:rPr>
              <a:t> מערכות לקירור עמוק (עד מינוס 40 מ"צ)</a:t>
            </a:r>
          </a:p>
          <a:p>
            <a:pPr eaLnBrk="1" hangingPunct="1">
              <a:buClr>
                <a:srgbClr val="FF9900"/>
              </a:buClr>
              <a:buFont typeface="Wingdings" pitchFamily="2" charset="2"/>
              <a:buChar char="v"/>
            </a:pPr>
            <a:r>
              <a:rPr lang="he-IL" altLang="he-IL" sz="2800" b="1" smtClean="0">
                <a:solidFill>
                  <a:srgbClr val="0066CC"/>
                </a:solidFill>
              </a:rPr>
              <a:t> מאגר קור (מאגר קרח)</a:t>
            </a:r>
          </a:p>
          <a:p>
            <a:pPr eaLnBrk="1" hangingPunct="1">
              <a:buClr>
                <a:srgbClr val="FF9900"/>
              </a:buClr>
              <a:buFont typeface="Wingdings" pitchFamily="2" charset="2"/>
              <a:buChar char="v"/>
            </a:pPr>
            <a:r>
              <a:rPr lang="he-IL" altLang="he-IL" sz="2800" b="1" smtClean="0">
                <a:solidFill>
                  <a:srgbClr val="0066CC"/>
                </a:solidFill>
              </a:rPr>
              <a:t> מגדלי קירור</a:t>
            </a:r>
          </a:p>
          <a:p>
            <a:pPr eaLnBrk="1" hangingPunct="1">
              <a:buClr>
                <a:srgbClr val="FF9900"/>
              </a:buClr>
              <a:buFont typeface="Wingdings" pitchFamily="2" charset="2"/>
              <a:buChar char="v"/>
            </a:pPr>
            <a:r>
              <a:rPr lang="he-IL" altLang="he-IL" sz="2800" b="1" smtClean="0">
                <a:solidFill>
                  <a:srgbClr val="0066CC"/>
                </a:solidFill>
              </a:rPr>
              <a:t> חדרי קירור</a:t>
            </a:r>
          </a:p>
          <a:p>
            <a:pPr eaLnBrk="1" hangingPunct="1">
              <a:buClr>
                <a:srgbClr val="FF9900"/>
              </a:buClr>
              <a:buFontTx/>
              <a:buNone/>
            </a:pPr>
            <a:endParaRPr lang="he-IL" altLang="he-IL" sz="2800" b="1" smtClean="0">
              <a:solidFill>
                <a:srgbClr val="0066CC"/>
              </a:solidFill>
            </a:endParaRPr>
          </a:p>
          <a:p>
            <a:pPr eaLnBrk="1" hangingPunct="1">
              <a:buClr>
                <a:srgbClr val="FF9900"/>
              </a:buClr>
              <a:buFontTx/>
              <a:buNone/>
            </a:pPr>
            <a:r>
              <a:rPr lang="en-US" altLang="he-IL" sz="2800" b="1" smtClean="0">
                <a:solidFill>
                  <a:srgbClr val="0066CC"/>
                </a:solidFill>
              </a:rPr>
              <a:t/>
            </a:r>
            <a:br>
              <a:rPr lang="en-US" altLang="he-IL" sz="2800" b="1" smtClean="0">
                <a:solidFill>
                  <a:srgbClr val="0066CC"/>
                </a:solidFill>
              </a:rPr>
            </a:br>
            <a:endParaRPr lang="he-IL" altLang="he-IL" sz="2800" b="1" smtClean="0">
              <a:solidFill>
                <a:srgbClr val="0066CC"/>
              </a:solidFill>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מערכות מיזוג אוויר/קירור</a:t>
            </a:r>
            <a:endParaRPr lang="en-US" altLang="he-IL" sz="3600" b="1" smtClean="0">
              <a:solidFill>
                <a:schemeClr val="accent2"/>
              </a:solidFill>
            </a:endParaRPr>
          </a:p>
        </p:txBody>
      </p:sp>
      <p:sp>
        <p:nvSpPr>
          <p:cNvPr id="115715" name="Rectangle 3"/>
          <p:cNvSpPr>
            <a:spLocks noGrp="1" noChangeArrowheads="1"/>
          </p:cNvSpPr>
          <p:nvPr>
            <p:ph type="body" idx="4294967295"/>
          </p:nvPr>
        </p:nvSpPr>
        <p:spPr>
          <a:xfrm>
            <a:off x="179388" y="1268413"/>
            <a:ext cx="8569325" cy="4525962"/>
          </a:xfrm>
        </p:spPr>
        <p:txBody>
          <a:bodyPr/>
          <a:lstStyle/>
          <a:p>
            <a:pPr eaLnBrk="1" hangingPunct="1">
              <a:buClr>
                <a:srgbClr val="FF9900"/>
              </a:buClr>
              <a:buFont typeface="Wingdings" pitchFamily="2" charset="2"/>
              <a:buChar char="v"/>
            </a:pPr>
            <a:endParaRPr lang="he-IL" altLang="he-IL" sz="2800" b="1" smtClean="0">
              <a:solidFill>
                <a:srgbClr val="0066CC"/>
              </a:solidFill>
            </a:endParaRPr>
          </a:p>
          <a:p>
            <a:pPr eaLnBrk="1" hangingPunct="1">
              <a:buClr>
                <a:srgbClr val="FF9900"/>
              </a:buClr>
              <a:buFontTx/>
              <a:buNone/>
            </a:pPr>
            <a:endParaRPr lang="he-IL" altLang="he-IL" sz="2800" b="1" smtClean="0">
              <a:solidFill>
                <a:srgbClr val="0066CC"/>
              </a:solidFill>
            </a:endParaRPr>
          </a:p>
          <a:p>
            <a:pPr eaLnBrk="1" hangingPunct="1">
              <a:buClr>
                <a:srgbClr val="FF9900"/>
              </a:buClr>
              <a:buFontTx/>
              <a:buNone/>
            </a:pPr>
            <a:r>
              <a:rPr lang="en-US" altLang="he-IL" sz="2800" b="1" smtClean="0">
                <a:solidFill>
                  <a:srgbClr val="0066CC"/>
                </a:solidFill>
              </a:rPr>
              <a:t/>
            </a:r>
            <a:br>
              <a:rPr lang="en-US" altLang="he-IL" sz="2800" b="1" smtClean="0">
                <a:solidFill>
                  <a:srgbClr val="0066CC"/>
                </a:solidFill>
              </a:rPr>
            </a:br>
            <a:endParaRPr lang="he-IL" altLang="he-IL" sz="2800" b="1" smtClean="0">
              <a:solidFill>
                <a:srgbClr val="0066CC"/>
              </a:solidFill>
            </a:endParaRPr>
          </a:p>
        </p:txBody>
      </p:sp>
      <p:pic>
        <p:nvPicPr>
          <p:cNvPr id="115716" name="Picture 2" descr="https://encrypted-tbn1.gstatic.com/images?q=tbn:ANd9GcSE3PGz5lDqJdyFVACP3DXewKEGPGirVeQfIsE1kI5-3IUTBVT-_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484313"/>
            <a:ext cx="304958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7" name="Picture 4" descr="iStock_000008346359X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557338"/>
            <a:ext cx="268605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8" name="Picture 6" descr="http://www.eres.co.il/wp-content/uploads/2012/03/Picture-002-Custom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3860800"/>
            <a:ext cx="2492375"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9" name="Picture 8" descr="https://encrypted-tbn1.gstatic.com/images?q=tbn:ANd9GcSTHT6vn3nTCr7_wzwb-oyyLttRr8VfFgRgtLePdpT9utYCn3H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4292600"/>
            <a:ext cx="2736850"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חיסכון באנרגיה במערכות מיזוג אוויר/קירור</a:t>
            </a:r>
            <a:endParaRPr lang="en-US" altLang="he-IL" sz="3600" b="1" smtClean="0">
              <a:solidFill>
                <a:schemeClr val="accent2"/>
              </a:solidFill>
            </a:endParaRPr>
          </a:p>
        </p:txBody>
      </p:sp>
      <p:sp>
        <p:nvSpPr>
          <p:cNvPr id="116739" name="Rectangle 3"/>
          <p:cNvSpPr>
            <a:spLocks noGrp="1" noChangeArrowheads="1"/>
          </p:cNvSpPr>
          <p:nvPr>
            <p:ph type="body" idx="4294967295"/>
          </p:nvPr>
        </p:nvSpPr>
        <p:spPr>
          <a:xfrm>
            <a:off x="179388" y="1052513"/>
            <a:ext cx="8569325" cy="4525962"/>
          </a:xfrm>
        </p:spPr>
        <p:txBody>
          <a:bodyPr/>
          <a:lstStyle/>
          <a:p>
            <a:pPr eaLnBrk="1" hangingPunct="1">
              <a:buClr>
                <a:srgbClr val="FF9900"/>
              </a:buClr>
              <a:buFont typeface="Wingdings" pitchFamily="2" charset="2"/>
              <a:buChar char="v"/>
            </a:pPr>
            <a:r>
              <a:rPr lang="he-IL" altLang="he-IL" sz="2800" b="1" smtClean="0">
                <a:solidFill>
                  <a:srgbClr val="0066CC"/>
                </a:solidFill>
              </a:rPr>
              <a:t> החלפה לציוד בעל נצילות גבוהה יותר</a:t>
            </a:r>
          </a:p>
          <a:p>
            <a:pPr eaLnBrk="1" hangingPunct="1">
              <a:buClr>
                <a:srgbClr val="FF9900"/>
              </a:buClr>
              <a:buFont typeface="Wingdings" pitchFamily="2" charset="2"/>
              <a:buChar char="v"/>
            </a:pPr>
            <a:r>
              <a:rPr lang="he-IL" altLang="he-IL" sz="2800" b="1" smtClean="0">
                <a:solidFill>
                  <a:srgbClr val="0066CC"/>
                </a:solidFill>
              </a:rPr>
              <a:t> שיפור מערכת הבקרה</a:t>
            </a:r>
          </a:p>
          <a:p>
            <a:pPr eaLnBrk="1" hangingPunct="1">
              <a:buClr>
                <a:srgbClr val="FF9900"/>
              </a:buClr>
              <a:buFont typeface="Wingdings" pitchFamily="2" charset="2"/>
              <a:buChar char="v"/>
            </a:pPr>
            <a:r>
              <a:rPr lang="he-IL" altLang="he-IL" sz="2800" b="1" smtClean="0">
                <a:solidFill>
                  <a:srgbClr val="0066CC"/>
                </a:solidFill>
              </a:rPr>
              <a:t> שיפור הבידוד/דלתות אוטומטיות</a:t>
            </a:r>
          </a:p>
          <a:p>
            <a:pPr eaLnBrk="1" hangingPunct="1">
              <a:buClr>
                <a:srgbClr val="FF9900"/>
              </a:buClr>
              <a:buFont typeface="Wingdings" pitchFamily="2" charset="2"/>
              <a:buChar char="v"/>
            </a:pPr>
            <a:r>
              <a:rPr lang="he-IL" altLang="he-IL" sz="2800" b="1" smtClean="0">
                <a:solidFill>
                  <a:srgbClr val="0066CC"/>
                </a:solidFill>
              </a:rPr>
              <a:t> ניקוי מעבים/פילטרים</a:t>
            </a:r>
          </a:p>
          <a:p>
            <a:pPr eaLnBrk="1" hangingPunct="1">
              <a:buClr>
                <a:srgbClr val="FF9900"/>
              </a:buClr>
              <a:buFont typeface="Wingdings" pitchFamily="2" charset="2"/>
              <a:buChar char="v"/>
            </a:pPr>
            <a:r>
              <a:rPr lang="he-IL" altLang="he-IL" sz="2800" b="1" smtClean="0">
                <a:solidFill>
                  <a:srgbClr val="0066CC"/>
                </a:solidFill>
              </a:rPr>
              <a:t> התאמת המערכת לצרכים</a:t>
            </a:r>
          </a:p>
          <a:p>
            <a:pPr eaLnBrk="1" hangingPunct="1">
              <a:buClr>
                <a:srgbClr val="FF9900"/>
              </a:buClr>
              <a:buFont typeface="Wingdings" pitchFamily="2" charset="2"/>
              <a:buChar char="v"/>
            </a:pPr>
            <a:r>
              <a:rPr lang="he-IL" altLang="he-IL" sz="2800" b="1" smtClean="0">
                <a:solidFill>
                  <a:srgbClr val="0066CC"/>
                </a:solidFill>
              </a:rPr>
              <a:t> צמצום כמות האוויר הצח</a:t>
            </a:r>
          </a:p>
          <a:p>
            <a:pPr eaLnBrk="1" hangingPunct="1">
              <a:buClr>
                <a:srgbClr val="FF9900"/>
              </a:buClr>
              <a:buFont typeface="Wingdings" pitchFamily="2" charset="2"/>
              <a:buChar char="v"/>
            </a:pPr>
            <a:r>
              <a:rPr lang="he-IL" altLang="he-IL" sz="2800" b="1" smtClean="0">
                <a:solidFill>
                  <a:srgbClr val="0066CC"/>
                </a:solidFill>
              </a:rPr>
              <a:t> התאמת הטמפרטורות לצרכים</a:t>
            </a:r>
          </a:p>
          <a:p>
            <a:pPr eaLnBrk="1" hangingPunct="1">
              <a:buClr>
                <a:srgbClr val="FF9900"/>
              </a:buClr>
              <a:buFont typeface="Wingdings" pitchFamily="2" charset="2"/>
              <a:buChar char="v"/>
            </a:pPr>
            <a:r>
              <a:rPr lang="he-IL" altLang="he-IL" sz="2800" b="1" smtClean="0">
                <a:solidFill>
                  <a:srgbClr val="0066CC"/>
                </a:solidFill>
              </a:rPr>
              <a:t> כיבוי אוטומטי בהעדר נחיצות</a:t>
            </a:r>
          </a:p>
          <a:p>
            <a:pPr eaLnBrk="1" hangingPunct="1">
              <a:buClr>
                <a:srgbClr val="FF9900"/>
              </a:buClr>
              <a:buFont typeface="Wingdings" pitchFamily="2" charset="2"/>
              <a:buChar char="v"/>
            </a:pPr>
            <a:r>
              <a:rPr lang="he-IL" altLang="he-IL" sz="2800" b="1" smtClean="0">
                <a:solidFill>
                  <a:srgbClr val="0066CC"/>
                </a:solidFill>
              </a:rPr>
              <a:t> השבת חום </a:t>
            </a:r>
            <a:r>
              <a:rPr lang="en-US" altLang="he-IL" sz="2800" b="1" smtClean="0">
                <a:solidFill>
                  <a:srgbClr val="0066CC"/>
                </a:solidFill>
              </a:rPr>
              <a:t>Heat Recovery</a:t>
            </a:r>
            <a:endParaRPr lang="he-IL" altLang="he-IL" sz="2800" b="1" smtClean="0">
              <a:solidFill>
                <a:srgbClr val="0066CC"/>
              </a:solidFill>
            </a:endParaRPr>
          </a:p>
          <a:p>
            <a:pPr eaLnBrk="1" hangingPunct="1">
              <a:buClr>
                <a:srgbClr val="FF9900"/>
              </a:buClr>
              <a:buFont typeface="Wingdings" pitchFamily="2" charset="2"/>
              <a:buChar char="v"/>
            </a:pPr>
            <a:r>
              <a:rPr lang="he-IL" altLang="he-IL" sz="2800" b="1" smtClean="0">
                <a:solidFill>
                  <a:srgbClr val="0066CC"/>
                </a:solidFill>
              </a:rPr>
              <a:t> שיפור הבידוד (כולל במבנה)</a:t>
            </a:r>
          </a:p>
          <a:p>
            <a:pPr eaLnBrk="1" hangingPunct="1">
              <a:buClr>
                <a:srgbClr val="FF9900"/>
              </a:buClr>
              <a:buFontTx/>
              <a:buNone/>
            </a:pPr>
            <a:r>
              <a:rPr lang="en-US" altLang="he-IL" sz="2800" b="1" smtClean="0">
                <a:solidFill>
                  <a:srgbClr val="0066CC"/>
                </a:solidFill>
              </a:rPr>
              <a:t/>
            </a:r>
            <a:br>
              <a:rPr lang="en-US" altLang="he-IL" sz="2800" b="1" smtClean="0">
                <a:solidFill>
                  <a:srgbClr val="0066CC"/>
                </a:solidFill>
              </a:rPr>
            </a:br>
            <a:endParaRPr lang="he-IL" altLang="he-IL" sz="2800" b="1" smtClean="0">
              <a:solidFill>
                <a:srgbClr val="0066CC"/>
              </a:solidFill>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513D5AB-5E37-4E9C-921D-E3BBF3C3E669}" type="slidenum">
              <a:rPr lang="he-IL" altLang="he-IL" smtClean="0"/>
              <a:pPr eaLnBrk="1" hangingPunct="1"/>
              <a:t>117</a:t>
            </a:fld>
            <a:endParaRPr lang="en-US" altLang="he-IL" smtClean="0"/>
          </a:p>
        </p:txBody>
      </p:sp>
      <p:sp>
        <p:nvSpPr>
          <p:cNvPr id="117763" name="Rectangle 2"/>
          <p:cNvSpPr>
            <a:spLocks noGrp="1" noChangeArrowheads="1"/>
          </p:cNvSpPr>
          <p:nvPr>
            <p:ph type="title"/>
          </p:nvPr>
        </p:nvSpPr>
        <p:spPr>
          <a:xfrm>
            <a:off x="806450" y="198438"/>
            <a:ext cx="8229600" cy="1143000"/>
          </a:xfrm>
        </p:spPr>
        <p:txBody>
          <a:bodyPr/>
          <a:lstStyle/>
          <a:p>
            <a:pPr eaLnBrk="1" hangingPunct="1"/>
            <a:r>
              <a:rPr lang="he-IL" altLang="he-IL" sz="3600" b="1" smtClean="0">
                <a:solidFill>
                  <a:schemeClr val="accent2"/>
                </a:solidFill>
              </a:rPr>
              <a:t>מע' מיזוג אוויר וקירור - מדידת הספקים ולחצים</a:t>
            </a:r>
            <a:endParaRPr lang="en-US" altLang="he-IL" sz="3600" b="1" smtClean="0">
              <a:solidFill>
                <a:schemeClr val="accent2"/>
              </a:solidFill>
            </a:endParaRPr>
          </a:p>
        </p:txBody>
      </p:sp>
      <p:pic>
        <p:nvPicPr>
          <p:cNvPr id="11776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1166813"/>
            <a:ext cx="9396413" cy="498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50F8A4C-8747-457A-9002-4ADC9D19724D}" type="slidenum">
              <a:rPr lang="he-IL" altLang="he-IL" smtClean="0"/>
              <a:pPr eaLnBrk="1" hangingPunct="1"/>
              <a:t>118</a:t>
            </a:fld>
            <a:endParaRPr lang="en-US" altLang="he-IL" smtClean="0"/>
          </a:p>
        </p:txBody>
      </p:sp>
      <p:pic>
        <p:nvPicPr>
          <p:cNvPr id="11878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7379" t="10794" r="9312"/>
          <a:stretch>
            <a:fillRect/>
          </a:stretch>
        </p:blipFill>
        <p:spPr bwMode="auto">
          <a:xfrm>
            <a:off x="323850" y="1268413"/>
            <a:ext cx="8137525"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3"/>
          <p:cNvSpPr txBox="1">
            <a:spLocks noChangeArrowheads="1"/>
          </p:cNvSpPr>
          <p:nvPr/>
        </p:nvSpPr>
        <p:spPr bwMode="auto">
          <a:xfrm>
            <a:off x="1114425" y="123825"/>
            <a:ext cx="7705725" cy="641350"/>
          </a:xfrm>
          <a:prstGeom prst="rect">
            <a:avLst/>
          </a:prstGeom>
          <a:noFill/>
          <a:ln w="9525">
            <a:noFill/>
            <a:miter lim="800000"/>
            <a:headEnd/>
            <a:tailEnd/>
          </a:ln>
        </p:spPr>
        <p:txBody>
          <a:bodyPr>
            <a:spAutoFit/>
          </a:bodyPr>
          <a:lstStyle/>
          <a:p>
            <a:pPr algn="ctr">
              <a:defRPr/>
            </a:pPr>
            <a:r>
              <a:rPr lang="he-IL" sz="3600" b="1" dirty="0" err="1">
                <a:solidFill>
                  <a:schemeClr val="accent2"/>
                </a:solidFill>
                <a:latin typeface="+mj-lt"/>
                <a:ea typeface="+mj-ea"/>
                <a:cs typeface="+mj-cs"/>
              </a:rPr>
              <a:t>צ'ילר</a:t>
            </a:r>
            <a:r>
              <a:rPr lang="he-IL" sz="3600" b="1" dirty="0">
                <a:solidFill>
                  <a:schemeClr val="accent2"/>
                </a:solidFill>
                <a:latin typeface="+mj-lt"/>
                <a:ea typeface="+mj-ea"/>
                <a:cs typeface="+mj-cs"/>
              </a:rPr>
              <a:t> שעובד 24/7 וביעילות נמוכה</a:t>
            </a:r>
            <a:endParaRPr lang="en-US" sz="3600" b="1" dirty="0">
              <a:solidFill>
                <a:schemeClr val="accent2"/>
              </a:solidFill>
              <a:latin typeface="+mj-lt"/>
              <a:ea typeface="+mj-ea"/>
              <a:cs typeface="+mj-cs"/>
            </a:endParaRPr>
          </a:p>
        </p:txBody>
      </p:sp>
      <p:sp>
        <p:nvSpPr>
          <p:cNvPr id="118789" name="AutoShape 4"/>
          <p:cNvSpPr>
            <a:spLocks/>
          </p:cNvSpPr>
          <p:nvPr/>
        </p:nvSpPr>
        <p:spPr bwMode="auto">
          <a:xfrm rot="-5400000">
            <a:off x="3311525" y="2889250"/>
            <a:ext cx="288925" cy="1800225"/>
          </a:xfrm>
          <a:prstGeom prst="rightBrace">
            <a:avLst>
              <a:gd name="adj1" fmla="val 51923"/>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he-IL" altLang="he-IL"/>
          </a:p>
        </p:txBody>
      </p:sp>
      <p:sp>
        <p:nvSpPr>
          <p:cNvPr id="118790" name="Text Box 5"/>
          <p:cNvSpPr txBox="1">
            <a:spLocks noChangeArrowheads="1"/>
          </p:cNvSpPr>
          <p:nvPr/>
        </p:nvSpPr>
        <p:spPr bwMode="auto">
          <a:xfrm>
            <a:off x="2843213" y="3357563"/>
            <a:ext cx="1079500" cy="314325"/>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e-IL" altLang="he-IL" sz="1400" b="1">
                <a:latin typeface="Times New Roman" pitchFamily="18" charset="0"/>
              </a:rPr>
              <a:t>עומס נמוך</a:t>
            </a:r>
            <a:endParaRPr lang="en-US" altLang="he-IL" sz="1400" b="1">
              <a:latin typeface="Times New Roman" pitchFamily="18" charset="0"/>
            </a:endParaRPr>
          </a:p>
        </p:txBody>
      </p:sp>
      <p:sp>
        <p:nvSpPr>
          <p:cNvPr id="118791" name="Text Box 6"/>
          <p:cNvSpPr txBox="1">
            <a:spLocks noChangeArrowheads="1"/>
          </p:cNvSpPr>
          <p:nvPr/>
        </p:nvSpPr>
        <p:spPr bwMode="auto">
          <a:xfrm>
            <a:off x="4356100" y="4797425"/>
            <a:ext cx="1511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e-IL" altLang="he-IL" sz="1400" b="1">
                <a:latin typeface="Times New Roman" pitchFamily="18" charset="0"/>
              </a:rPr>
              <a:t>הספק משאבה </a:t>
            </a:r>
            <a:endParaRPr lang="en-US" altLang="he-IL" sz="1400" b="1">
              <a:latin typeface="Times New Roman" pitchFamily="18" charset="0"/>
            </a:endParaRPr>
          </a:p>
        </p:txBody>
      </p:sp>
      <p:sp>
        <p:nvSpPr>
          <p:cNvPr id="118792" name="Line 7"/>
          <p:cNvSpPr>
            <a:spLocks noChangeShapeType="1"/>
          </p:cNvSpPr>
          <p:nvPr/>
        </p:nvSpPr>
        <p:spPr bwMode="auto">
          <a:xfrm flipV="1">
            <a:off x="5795963" y="4652963"/>
            <a:ext cx="720725"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18793" name="Text Box 8"/>
          <p:cNvSpPr txBox="1">
            <a:spLocks noChangeArrowheads="1"/>
          </p:cNvSpPr>
          <p:nvPr/>
        </p:nvSpPr>
        <p:spPr bwMode="auto">
          <a:xfrm>
            <a:off x="2411413" y="1773238"/>
            <a:ext cx="2808287" cy="314325"/>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e-IL" altLang="he-IL" sz="1400" b="1">
                <a:latin typeface="Times New Roman" pitchFamily="18" charset="0"/>
              </a:rPr>
              <a:t>נדרש למזג 3 חדרים בלבד בלילה</a:t>
            </a:r>
            <a:endParaRPr lang="en-US" altLang="he-IL" sz="1400" b="1">
              <a:latin typeface="Times New Roman" pitchFamily="18" charset="0"/>
            </a:endParaRP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252413" y="195263"/>
            <a:ext cx="9144000" cy="641350"/>
          </a:xfrm>
          <a:prstGeom prst="rect">
            <a:avLst/>
          </a:prstGeom>
          <a:noFill/>
          <a:ln w="9525">
            <a:noFill/>
            <a:miter lim="800000"/>
            <a:headEnd/>
            <a:tailEnd/>
          </a:ln>
          <a:effectLst/>
        </p:spPr>
        <p:txBody>
          <a:bodyPr>
            <a:spAutoFit/>
          </a:bodyPr>
          <a:lstStyle/>
          <a:p>
            <a:pPr algn="ctr" eaLnBrk="0" hangingPunct="0">
              <a:defRPr/>
            </a:pPr>
            <a:r>
              <a:rPr lang="he-IL" sz="3600" b="1" dirty="0">
                <a:solidFill>
                  <a:schemeClr val="accent2"/>
                </a:solidFill>
                <a:latin typeface="+mj-lt"/>
                <a:ea typeface="+mj-ea"/>
                <a:cs typeface="+mj-cs"/>
              </a:rPr>
              <a:t>ריכוז נתוני הספק </a:t>
            </a:r>
            <a:r>
              <a:rPr lang="he-IL" sz="3600" b="1" dirty="0" err="1">
                <a:solidFill>
                  <a:schemeClr val="accent2"/>
                </a:solidFill>
                <a:latin typeface="+mj-lt"/>
                <a:ea typeface="+mj-ea"/>
                <a:cs typeface="+mj-cs"/>
              </a:rPr>
              <a:t>הצ'ילרים</a:t>
            </a:r>
            <a:endParaRPr lang="he-IL" sz="3600" b="1" dirty="0">
              <a:solidFill>
                <a:schemeClr val="accent2"/>
              </a:solidFill>
              <a:latin typeface="+mj-lt"/>
              <a:ea typeface="+mj-ea"/>
              <a:cs typeface="+mj-cs"/>
            </a:endParaRPr>
          </a:p>
        </p:txBody>
      </p:sp>
      <p:pic>
        <p:nvPicPr>
          <p:cNvPr id="1198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 y="1004888"/>
            <a:ext cx="8242300"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2" name="Text Box 4"/>
          <p:cNvSpPr txBox="1">
            <a:spLocks noChangeArrowheads="1"/>
          </p:cNvSpPr>
          <p:nvPr/>
        </p:nvSpPr>
        <p:spPr bwMode="auto">
          <a:xfrm>
            <a:off x="315913" y="5980113"/>
            <a:ext cx="3382962" cy="314325"/>
          </a:xfrm>
          <a:prstGeom prst="rect">
            <a:avLst/>
          </a:prstGeom>
          <a:solidFill>
            <a:srgbClr val="FFFFCC"/>
          </a:solidFill>
          <a:ln w="9525">
            <a:solidFill>
              <a:schemeClr val="tx1"/>
            </a:solidFill>
            <a:miter lim="800000"/>
            <a:headEnd/>
            <a:tailEnd/>
          </a:ln>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he-IL" altLang="he-IL" sz="1400">
                <a:latin typeface="Wingdings" pitchFamily="2" charset="2"/>
                <a:cs typeface="Times New Roman" pitchFamily="18" charset="0"/>
              </a:rPr>
              <a:t>משאבת סחרור נותרה לפעול בצ'ילר שנמצא בהמתנה</a:t>
            </a:r>
            <a:endParaRPr lang="en-US" altLang="he-IL" sz="1400">
              <a:latin typeface="Wingdings" pitchFamily="2" charset="2"/>
              <a:cs typeface="Times New Roman" pitchFamily="18" charset="0"/>
            </a:endParaRPr>
          </a:p>
        </p:txBody>
      </p:sp>
      <p:sp>
        <p:nvSpPr>
          <p:cNvPr id="119813" name="Line 5"/>
          <p:cNvSpPr>
            <a:spLocks noChangeShapeType="1"/>
          </p:cNvSpPr>
          <p:nvPr/>
        </p:nvSpPr>
        <p:spPr bwMode="auto">
          <a:xfrm flipV="1">
            <a:off x="2006600" y="4940300"/>
            <a:ext cx="1219200" cy="10398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19814" name="Text Box 6"/>
          <p:cNvSpPr txBox="1">
            <a:spLocks noChangeArrowheads="1"/>
          </p:cNvSpPr>
          <p:nvPr/>
        </p:nvSpPr>
        <p:spPr bwMode="auto">
          <a:xfrm>
            <a:off x="5360988" y="5980113"/>
            <a:ext cx="2389187" cy="314325"/>
          </a:xfrm>
          <a:prstGeom prst="rect">
            <a:avLst/>
          </a:prstGeom>
          <a:solidFill>
            <a:srgbClr val="FFFFCC"/>
          </a:solidFill>
          <a:ln w="9525">
            <a:solidFill>
              <a:schemeClr val="tx1"/>
            </a:solidFill>
            <a:miter lim="800000"/>
            <a:headEnd/>
            <a:tailEnd/>
          </a:ln>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he-IL" altLang="he-IL" sz="1400">
                <a:latin typeface="Wingdings" pitchFamily="2" charset="2"/>
                <a:cs typeface="Times New Roman" pitchFamily="18" charset="0"/>
              </a:rPr>
              <a:t>התנעות מיותרות של הצ'ילר הממתין</a:t>
            </a:r>
            <a:endParaRPr lang="en-US" altLang="he-IL" sz="1400">
              <a:latin typeface="Wingdings" pitchFamily="2" charset="2"/>
              <a:cs typeface="Times New Roman" pitchFamily="18" charset="0"/>
            </a:endParaRPr>
          </a:p>
        </p:txBody>
      </p:sp>
      <p:sp>
        <p:nvSpPr>
          <p:cNvPr id="119815" name="Line 7"/>
          <p:cNvSpPr>
            <a:spLocks noChangeShapeType="1"/>
          </p:cNvSpPr>
          <p:nvPr/>
        </p:nvSpPr>
        <p:spPr bwMode="auto">
          <a:xfrm flipH="1" flipV="1">
            <a:off x="4787900" y="4940300"/>
            <a:ext cx="1765300" cy="10398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19816" name="Line 8"/>
          <p:cNvSpPr>
            <a:spLocks noChangeShapeType="1"/>
          </p:cNvSpPr>
          <p:nvPr/>
        </p:nvSpPr>
        <p:spPr bwMode="auto">
          <a:xfrm flipH="1" flipV="1">
            <a:off x="6121400" y="4305300"/>
            <a:ext cx="431800" cy="16748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19817" name="Line 9"/>
          <p:cNvSpPr>
            <a:spLocks noChangeShapeType="1"/>
          </p:cNvSpPr>
          <p:nvPr/>
        </p:nvSpPr>
        <p:spPr bwMode="auto">
          <a:xfrm flipV="1">
            <a:off x="6553200" y="4305300"/>
            <a:ext cx="622300" cy="16748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19818" name="Line 10"/>
          <p:cNvSpPr>
            <a:spLocks noChangeShapeType="1"/>
          </p:cNvSpPr>
          <p:nvPr/>
        </p:nvSpPr>
        <p:spPr bwMode="auto">
          <a:xfrm flipV="1">
            <a:off x="6553200" y="4940300"/>
            <a:ext cx="1196975" cy="10398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אגפי המשרד - המשך</a:t>
            </a:r>
            <a:endParaRPr lang="en-US" altLang="he-IL" sz="3600" b="1" smtClean="0">
              <a:solidFill>
                <a:schemeClr val="accent2"/>
              </a:solidFill>
            </a:endParaRPr>
          </a:p>
        </p:txBody>
      </p:sp>
      <p:sp>
        <p:nvSpPr>
          <p:cNvPr id="14339" name="Rectangle 3"/>
          <p:cNvSpPr>
            <a:spLocks noGrp="1" noChangeArrowheads="1"/>
          </p:cNvSpPr>
          <p:nvPr>
            <p:ph type="body" idx="4294967295"/>
          </p:nvPr>
        </p:nvSpPr>
        <p:spPr>
          <a:xfrm>
            <a:off x="179388" y="981075"/>
            <a:ext cx="8569325" cy="4525963"/>
          </a:xfrm>
        </p:spPr>
        <p:txBody>
          <a:bodyPr/>
          <a:lstStyle/>
          <a:p>
            <a:pPr fontAlgn="t"/>
            <a:r>
              <a:rPr lang="he-IL" altLang="he-IL" sz="2800" b="1" u="sng" smtClean="0">
                <a:solidFill>
                  <a:srgbClr val="0066CC"/>
                </a:solidFill>
              </a:rPr>
              <a:t>אגף ייעוץ משק המים</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פיתוח תשתיות מים בהתאם לצרכי פיתוח של מדינת</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ישראל</a:t>
            </a:r>
          </a:p>
          <a:p>
            <a:pPr fontAlgn="t">
              <a:buFontTx/>
              <a:buNone/>
            </a:pPr>
            <a:r>
              <a:rPr lang="he-IL" altLang="he-IL" sz="2800" b="1" smtClean="0">
                <a:solidFill>
                  <a:srgbClr val="0066CC"/>
                </a:solidFill>
              </a:rPr>
              <a:t>   - יצירת תשתית נתונים בנושא המים ככלי עזר למימוש</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מדיניות</a:t>
            </a:r>
          </a:p>
          <a:p>
            <a:pPr fontAlgn="t">
              <a:buFontTx/>
              <a:buNone/>
            </a:pPr>
            <a:r>
              <a:rPr lang="he-IL" altLang="he-IL" sz="2800" b="1" smtClean="0">
                <a:solidFill>
                  <a:srgbClr val="0066CC"/>
                </a:solidFill>
              </a:rPr>
              <a:t>   - הגדרת פלטפורמת פעילות עתידית לאגף</a:t>
            </a:r>
          </a:p>
          <a:p>
            <a:pPr eaLnBrk="1" hangingPunct="1">
              <a:buClr>
                <a:srgbClr val="FF9900"/>
              </a:buClr>
              <a:buFont typeface="Wingdings" pitchFamily="2" charset="2"/>
              <a:buChar char="v"/>
            </a:pPr>
            <a:r>
              <a:rPr lang="he-IL" altLang="he-IL" sz="2800" b="1" smtClean="0">
                <a:solidFill>
                  <a:srgbClr val="0066CC"/>
                </a:solidFill>
              </a:rPr>
              <a:t> </a:t>
            </a:r>
            <a:r>
              <a:rPr lang="he-IL" altLang="he-IL" sz="2800" b="1" u="sng" smtClean="0">
                <a:solidFill>
                  <a:srgbClr val="0066CC"/>
                </a:solidFill>
              </a:rPr>
              <a:t>המדען הראשי</a:t>
            </a:r>
          </a:p>
          <a:p>
            <a:pPr fontAlgn="t">
              <a:buFontTx/>
              <a:buNone/>
            </a:pPr>
            <a:r>
              <a:rPr lang="he-IL" altLang="he-IL" sz="2800" b="1" smtClean="0">
                <a:solidFill>
                  <a:srgbClr val="0066CC"/>
                </a:solidFill>
              </a:rPr>
              <a:t>     - טיפוח תשתית מדעית–טכנולוגית בתחום האנרגיה</a:t>
            </a:r>
          </a:p>
          <a:p>
            <a:pPr fontAlgn="t">
              <a:buFontTx/>
              <a:buNone/>
            </a:pPr>
            <a:r>
              <a:rPr lang="he-IL" altLang="he-IL" sz="2800" b="1" smtClean="0">
                <a:solidFill>
                  <a:srgbClr val="0066CC"/>
                </a:solidFill>
              </a:rPr>
              <a:t>     - מינוף היתרונות היחסיים כדי להשיג תוצאה מירבית</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בהשקעה מזערית</a:t>
            </a:r>
          </a:p>
          <a:p>
            <a:pPr fontAlgn="t">
              <a:buFontTx/>
              <a:buNone/>
            </a:pPr>
            <a:r>
              <a:rPr lang="he-IL" altLang="he-IL" sz="2800" b="1" smtClean="0">
                <a:solidFill>
                  <a:srgbClr val="0066CC"/>
                </a:solidFill>
              </a:rPr>
              <a:t>    - קידום פרויקטים לאומיים</a:t>
            </a:r>
          </a:p>
          <a:p>
            <a:pPr fontAlgn="t">
              <a:buFontTx/>
              <a:buNone/>
            </a:pPr>
            <a:endParaRPr lang="he-IL" altLang="he-IL" sz="2800" smtClean="0"/>
          </a:p>
          <a:p>
            <a:pPr fontAlgn="t">
              <a:buFontTx/>
              <a:buNone/>
            </a:pPr>
            <a:endParaRPr lang="he-IL" altLang="he-IL" sz="2800" smtClean="0"/>
          </a:p>
          <a:p>
            <a:pPr fontAlgn="t">
              <a:buFontTx/>
              <a:buNone/>
            </a:pPr>
            <a:endParaRPr lang="he-IL" altLang="he-IL" sz="2800" smtClean="0"/>
          </a:p>
          <a:p>
            <a:pPr fontAlgn="t">
              <a:buFontTx/>
              <a:buNone/>
            </a:pPr>
            <a:r>
              <a:rPr lang="he-IL" altLang="he-IL" sz="2800" smtClean="0"/>
              <a:t/>
            </a:r>
            <a:br>
              <a:rPr lang="he-IL" altLang="he-IL" sz="2800" smtClean="0"/>
            </a:br>
            <a:endParaRPr lang="he-IL" altLang="he-IL" sz="2800" smtClean="0"/>
          </a:p>
          <a:p>
            <a:pPr eaLnBrk="1" hangingPunct="1">
              <a:buClr>
                <a:srgbClr val="FF9900"/>
              </a:buClr>
              <a:buFontTx/>
              <a:buNone/>
            </a:pPr>
            <a:endParaRPr lang="he-IL" altLang="he-IL" sz="2800" b="1" smtClean="0">
              <a:solidFill>
                <a:srgbClr val="0066CC"/>
              </a:solidFill>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2844592-28B3-4402-A89D-CCA65A21C074}" type="slidenum">
              <a:rPr lang="he-IL" altLang="he-IL" smtClean="0"/>
              <a:pPr eaLnBrk="1" hangingPunct="1"/>
              <a:t>120</a:t>
            </a:fld>
            <a:endParaRPr lang="en-US" altLang="he-IL" smtClean="0"/>
          </a:p>
        </p:txBody>
      </p:sp>
      <p:sp>
        <p:nvSpPr>
          <p:cNvPr id="35843" name="Text Box 2"/>
          <p:cNvSpPr txBox="1">
            <a:spLocks noChangeArrowheads="1"/>
          </p:cNvSpPr>
          <p:nvPr/>
        </p:nvSpPr>
        <p:spPr bwMode="auto">
          <a:xfrm>
            <a:off x="1258888" y="63500"/>
            <a:ext cx="7705725" cy="646113"/>
          </a:xfrm>
          <a:prstGeom prst="rect">
            <a:avLst/>
          </a:prstGeom>
          <a:noFill/>
          <a:ln w="9525">
            <a:noFill/>
            <a:miter lim="800000"/>
            <a:headEnd/>
            <a:tailEnd/>
          </a:ln>
        </p:spPr>
        <p:txBody>
          <a:bodyPr>
            <a:spAutoFit/>
          </a:bodyPr>
          <a:lstStyle/>
          <a:p>
            <a:pPr algn="ctr">
              <a:spcBef>
                <a:spcPct val="50000"/>
              </a:spcBef>
              <a:defRPr/>
            </a:pPr>
            <a:r>
              <a:rPr lang="he-IL" sz="3600" b="1" dirty="0">
                <a:solidFill>
                  <a:schemeClr val="accent2"/>
                </a:solidFill>
                <a:latin typeface="+mj-lt"/>
                <a:ea typeface="+mj-ea"/>
                <a:cs typeface="+mj-cs"/>
              </a:rPr>
              <a:t>כיבוי מערכות מיזוג</a:t>
            </a:r>
            <a:endParaRPr lang="en-US" sz="3600" b="1" dirty="0">
              <a:solidFill>
                <a:schemeClr val="accent2"/>
              </a:solidFill>
              <a:latin typeface="+mj-lt"/>
              <a:ea typeface="+mj-ea"/>
              <a:cs typeface="+mj-cs"/>
            </a:endParaRPr>
          </a:p>
        </p:txBody>
      </p:sp>
      <p:pic>
        <p:nvPicPr>
          <p:cNvPr id="120836" name="Picture 3"/>
          <p:cNvPicPr>
            <a:picLocks noChangeAspect="1" noChangeArrowheads="1"/>
          </p:cNvPicPr>
          <p:nvPr/>
        </p:nvPicPr>
        <p:blipFill>
          <a:blip r:embed="rId3">
            <a:extLst>
              <a:ext uri="{28A0092B-C50C-407E-A947-70E740481C1C}">
                <a14:useLocalDpi xmlns:a14="http://schemas.microsoft.com/office/drawing/2010/main" val="0"/>
              </a:ext>
            </a:extLst>
          </a:blip>
          <a:srcRect l="21054" t="10312" r="3346" b="7480"/>
          <a:stretch>
            <a:fillRect/>
          </a:stretch>
        </p:blipFill>
        <p:spPr bwMode="auto">
          <a:xfrm>
            <a:off x="468313" y="1125538"/>
            <a:ext cx="6840537" cy="464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0837" name="Group 4"/>
          <p:cNvGrpSpPr>
            <a:grpSpLocks/>
          </p:cNvGrpSpPr>
          <p:nvPr/>
        </p:nvGrpSpPr>
        <p:grpSpPr bwMode="auto">
          <a:xfrm>
            <a:off x="1258888" y="4149725"/>
            <a:ext cx="3338512" cy="2503488"/>
            <a:chOff x="793" y="2614"/>
            <a:chExt cx="2103" cy="1577"/>
          </a:xfrm>
        </p:grpSpPr>
        <p:pic>
          <p:nvPicPr>
            <p:cNvPr id="120843" name="Picture 5" descr="P80914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 y="2614"/>
              <a:ext cx="2103" cy="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44" name="Rectangle 6"/>
            <p:cNvSpPr>
              <a:spLocks noChangeArrowheads="1"/>
            </p:cNvSpPr>
            <p:nvPr/>
          </p:nvSpPr>
          <p:spPr bwMode="auto">
            <a:xfrm>
              <a:off x="1972" y="3113"/>
              <a:ext cx="727" cy="589"/>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he-IL" altLang="he-IL"/>
            </a:p>
          </p:txBody>
        </p:sp>
      </p:grpSp>
      <p:sp>
        <p:nvSpPr>
          <p:cNvPr id="120838" name="Text Box 7"/>
          <p:cNvSpPr txBox="1">
            <a:spLocks noChangeArrowheads="1"/>
          </p:cNvSpPr>
          <p:nvPr/>
        </p:nvSpPr>
        <p:spPr bwMode="auto">
          <a:xfrm>
            <a:off x="6372225" y="1484313"/>
            <a:ext cx="10080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e-IL" altLang="he-IL" sz="1200" b="1">
                <a:latin typeface="Times New Roman" pitchFamily="18" charset="0"/>
              </a:rPr>
              <a:t>מזגן פועל</a:t>
            </a:r>
            <a:endParaRPr lang="en-US" altLang="he-IL" sz="1200" b="1">
              <a:latin typeface="Times New Roman" pitchFamily="18" charset="0"/>
            </a:endParaRPr>
          </a:p>
        </p:txBody>
      </p:sp>
      <p:sp>
        <p:nvSpPr>
          <p:cNvPr id="120839" name="Text Box 8"/>
          <p:cNvSpPr txBox="1">
            <a:spLocks noChangeArrowheads="1"/>
          </p:cNvSpPr>
          <p:nvPr/>
        </p:nvSpPr>
        <p:spPr bwMode="auto">
          <a:xfrm>
            <a:off x="5003800" y="1341438"/>
            <a:ext cx="10080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e-IL" altLang="he-IL" sz="1200" b="1">
                <a:latin typeface="Times New Roman" pitchFamily="18" charset="0"/>
              </a:rPr>
              <a:t>מזגן פועל</a:t>
            </a:r>
            <a:endParaRPr lang="en-US" altLang="he-IL" sz="1200" b="1">
              <a:latin typeface="Times New Roman" pitchFamily="18" charset="0"/>
            </a:endParaRPr>
          </a:p>
        </p:txBody>
      </p:sp>
      <p:sp>
        <p:nvSpPr>
          <p:cNvPr id="120840" name="Text Box 9"/>
          <p:cNvSpPr txBox="1">
            <a:spLocks noChangeArrowheads="1"/>
          </p:cNvSpPr>
          <p:nvPr/>
        </p:nvSpPr>
        <p:spPr bwMode="auto">
          <a:xfrm>
            <a:off x="1835150" y="1700213"/>
            <a:ext cx="10080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e-IL" altLang="he-IL" sz="1200" b="1">
                <a:latin typeface="Times New Roman" pitchFamily="18" charset="0"/>
              </a:rPr>
              <a:t>מזגן פועל</a:t>
            </a:r>
            <a:endParaRPr lang="en-US" altLang="he-IL" sz="1200" b="1">
              <a:latin typeface="Times New Roman" pitchFamily="18" charset="0"/>
            </a:endParaRPr>
          </a:p>
        </p:txBody>
      </p:sp>
      <p:sp>
        <p:nvSpPr>
          <p:cNvPr id="120841" name="Text Box 10"/>
          <p:cNvSpPr txBox="1">
            <a:spLocks noChangeArrowheads="1"/>
          </p:cNvSpPr>
          <p:nvPr/>
        </p:nvSpPr>
        <p:spPr bwMode="auto">
          <a:xfrm>
            <a:off x="3563938" y="3068638"/>
            <a:ext cx="10080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e-IL" altLang="he-IL" sz="1200" b="1">
                <a:latin typeface="Times New Roman" pitchFamily="18" charset="0"/>
              </a:rPr>
              <a:t>מזגן פועל</a:t>
            </a:r>
            <a:endParaRPr lang="en-US" altLang="he-IL" sz="1200" b="1">
              <a:latin typeface="Times New Roman" pitchFamily="18" charset="0"/>
            </a:endParaRPr>
          </a:p>
        </p:txBody>
      </p:sp>
      <p:sp>
        <p:nvSpPr>
          <p:cNvPr id="120842" name="Text Box 11"/>
          <p:cNvSpPr txBox="1">
            <a:spLocks noChangeArrowheads="1"/>
          </p:cNvSpPr>
          <p:nvPr/>
        </p:nvSpPr>
        <p:spPr bwMode="auto">
          <a:xfrm>
            <a:off x="1979613" y="2852738"/>
            <a:ext cx="10080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e-IL" altLang="he-IL" sz="1200" b="1">
                <a:latin typeface="Times New Roman" pitchFamily="18" charset="0"/>
              </a:rPr>
              <a:t>מזגן פועל</a:t>
            </a:r>
            <a:endParaRPr lang="en-US" altLang="he-IL" sz="1200" b="1">
              <a:latin typeface="Times New Roman" pitchFamily="18" charset="0"/>
            </a:endParaRP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תקנות בתחום השימוש באנרגיה</a:t>
            </a:r>
            <a:endParaRPr lang="en-US" altLang="he-IL" sz="3600" b="1" smtClean="0">
              <a:solidFill>
                <a:schemeClr val="accent2"/>
              </a:solidFill>
            </a:endParaRPr>
          </a:p>
        </p:txBody>
      </p:sp>
      <p:sp>
        <p:nvSpPr>
          <p:cNvPr id="121859" name="Rectangle 3"/>
          <p:cNvSpPr>
            <a:spLocks noGrp="1" noChangeArrowheads="1"/>
          </p:cNvSpPr>
          <p:nvPr>
            <p:ph type="body" idx="4294967295"/>
          </p:nvPr>
        </p:nvSpPr>
        <p:spPr>
          <a:xfrm>
            <a:off x="179388" y="1268413"/>
            <a:ext cx="8569325" cy="4525962"/>
          </a:xfrm>
        </p:spPr>
        <p:txBody>
          <a:bodyPr/>
          <a:lstStyle/>
          <a:p>
            <a:pPr eaLnBrk="1" hangingPunct="1">
              <a:buClr>
                <a:srgbClr val="FF9900"/>
              </a:buClr>
              <a:buFont typeface="Wingdings" pitchFamily="2" charset="2"/>
              <a:buChar char="v"/>
            </a:pPr>
            <a:r>
              <a:rPr lang="he-IL" altLang="he-IL" sz="2800" b="1" dirty="0" smtClean="0">
                <a:solidFill>
                  <a:srgbClr val="0066CC"/>
                </a:solidFill>
              </a:rPr>
              <a:t> תקנת בדיקת נצילות דודי קיטור</a:t>
            </a:r>
          </a:p>
          <a:p>
            <a:pPr eaLnBrk="1" hangingPunct="1">
              <a:buClr>
                <a:srgbClr val="FF9900"/>
              </a:buClr>
              <a:buFont typeface="Wingdings" pitchFamily="2" charset="2"/>
              <a:buChar char="v"/>
            </a:pPr>
            <a:r>
              <a:rPr lang="he-IL" altLang="he-IL" sz="2800" b="1" dirty="0" smtClean="0">
                <a:solidFill>
                  <a:srgbClr val="0066CC"/>
                </a:solidFill>
              </a:rPr>
              <a:t> תקנת בדיקת נצילות מתקני קירור</a:t>
            </a:r>
          </a:p>
          <a:p>
            <a:pPr eaLnBrk="1" hangingPunct="1">
              <a:buClr>
                <a:srgbClr val="FF9900"/>
              </a:buClr>
              <a:buFont typeface="Wingdings" pitchFamily="2" charset="2"/>
              <a:buChar char="v"/>
            </a:pPr>
            <a:r>
              <a:rPr lang="he-IL" altLang="he-IL" sz="2800" b="1" dirty="0" smtClean="0">
                <a:solidFill>
                  <a:srgbClr val="0066CC"/>
                </a:solidFill>
              </a:rPr>
              <a:t> תקנת בדיקת נצילות משאבות מים</a:t>
            </a:r>
          </a:p>
          <a:p>
            <a:pPr eaLnBrk="1" hangingPunct="1">
              <a:buClr>
                <a:srgbClr val="FF9900"/>
              </a:buClr>
              <a:buFont typeface="Wingdings" pitchFamily="2" charset="2"/>
              <a:buChar char="v"/>
            </a:pPr>
            <a:r>
              <a:rPr lang="he-IL" altLang="he-IL" sz="2800" b="1" dirty="0" smtClean="0">
                <a:solidFill>
                  <a:srgbClr val="0066CC"/>
                </a:solidFill>
              </a:rPr>
              <a:t> תקן ניהול אנרגיה  - איזו 50001</a:t>
            </a:r>
          </a:p>
          <a:p>
            <a:pPr eaLnBrk="1" hangingPunct="1">
              <a:buClr>
                <a:srgbClr val="FF9900"/>
              </a:buClr>
              <a:buFont typeface="Wingdings" pitchFamily="2" charset="2"/>
              <a:buChar char="v"/>
            </a:pPr>
            <a:endParaRPr lang="he-IL" altLang="he-IL" sz="2800" b="1" dirty="0" smtClean="0">
              <a:solidFill>
                <a:srgbClr val="0066CC"/>
              </a:solidFill>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dirty="0" smtClean="0">
                <a:solidFill>
                  <a:schemeClr val="accent2"/>
                </a:solidFill>
              </a:rPr>
              <a:t>מחלק חשמל היסטורי</a:t>
            </a:r>
            <a:endParaRPr lang="en-US" altLang="he-IL" sz="3600" b="1" dirty="0" smtClean="0">
              <a:solidFill>
                <a:schemeClr val="accent2"/>
              </a:solidFill>
            </a:endParaRPr>
          </a:p>
        </p:txBody>
      </p:sp>
      <p:sp>
        <p:nvSpPr>
          <p:cNvPr id="121859" name="Rectangle 3"/>
          <p:cNvSpPr>
            <a:spLocks noGrp="1" noChangeArrowheads="1"/>
          </p:cNvSpPr>
          <p:nvPr>
            <p:ph type="body" idx="4294967295"/>
          </p:nvPr>
        </p:nvSpPr>
        <p:spPr>
          <a:xfrm>
            <a:off x="179388" y="1423318"/>
            <a:ext cx="8569325" cy="4525962"/>
          </a:xfrm>
        </p:spPr>
        <p:txBody>
          <a:bodyPr/>
          <a:lstStyle/>
          <a:p>
            <a:pPr marL="0" indent="0">
              <a:buNone/>
            </a:pPr>
            <a:r>
              <a:rPr lang="he-IL" sz="2800" b="1" u="sng" dirty="0" smtClean="0">
                <a:solidFill>
                  <a:srgbClr val="0066CC"/>
                </a:solidFill>
              </a:rPr>
              <a:t>הגדרה:</a:t>
            </a:r>
            <a:r>
              <a:rPr lang="he-IL" sz="2800" b="1" dirty="0" smtClean="0">
                <a:solidFill>
                  <a:srgbClr val="0066CC"/>
                </a:solidFill>
              </a:rPr>
              <a:t> כל ארגון שקונה חשמל מחברת החשמל ומוכר אותו הלאה לצרכנים ואינו פעול על פי רישיון הקבוע בחוק החשמל. מחלק החשמל מנהל למעשה רשת חשמל "פרטית" הכוללת את מערך החלוקה, האספקה והחיוב ללקוחותיו</a:t>
            </a:r>
            <a:r>
              <a:rPr lang="en-US" sz="2800" b="1" dirty="0">
                <a:solidFill>
                  <a:srgbClr val="0066CC"/>
                </a:solidFill>
              </a:rPr>
              <a:t/>
            </a:r>
            <a:br>
              <a:rPr lang="en-US" sz="2800" b="1" dirty="0">
                <a:solidFill>
                  <a:srgbClr val="0066CC"/>
                </a:solidFill>
              </a:rPr>
            </a:br>
            <a:r>
              <a:rPr lang="he-IL" sz="2800" b="1" u="sng" dirty="0" smtClean="0">
                <a:solidFill>
                  <a:srgbClr val="0066CC"/>
                </a:solidFill>
              </a:rPr>
              <a:t>התקנה:</a:t>
            </a:r>
            <a:r>
              <a:rPr lang="he-IL" sz="2800" b="1" dirty="0" smtClean="0">
                <a:solidFill>
                  <a:srgbClr val="0066CC"/>
                </a:solidFill>
              </a:rPr>
              <a:t> ב- </a:t>
            </a:r>
            <a:r>
              <a:rPr lang="he-IL" sz="2800" b="1" dirty="0">
                <a:solidFill>
                  <a:srgbClr val="0066CC"/>
                </a:solidFill>
              </a:rPr>
              <a:t>11.8.09 פרסמה רשות החשמל את </a:t>
            </a:r>
            <a:r>
              <a:rPr lang="he-IL" sz="2800" b="1" dirty="0" smtClean="0">
                <a:solidFill>
                  <a:srgbClr val="0066CC"/>
                </a:solidFill>
              </a:rPr>
              <a:t>החלטתה מס' </a:t>
            </a:r>
            <a:r>
              <a:rPr lang="he-IL" sz="2800" b="1" dirty="0">
                <a:solidFill>
                  <a:srgbClr val="0066CC"/>
                </a:solidFill>
              </a:rPr>
              <a:t>272 "המתווה להסדרת פעילותם החוקית של מחלקי חשמל  היסטוריים" </a:t>
            </a:r>
            <a:r>
              <a:rPr lang="he-IL" sz="2800" b="1" dirty="0" smtClean="0">
                <a:solidFill>
                  <a:srgbClr val="0066CC"/>
                </a:solidFill>
              </a:rPr>
              <a:t> בה </a:t>
            </a:r>
            <a:r>
              <a:rPr lang="he-IL" sz="2800" b="1" dirty="0">
                <a:solidFill>
                  <a:srgbClr val="0066CC"/>
                </a:solidFill>
              </a:rPr>
              <a:t>הוגדר כי מחלקי חשמל היסטוריים </a:t>
            </a:r>
            <a:r>
              <a:rPr lang="he-IL" sz="2800" b="1" dirty="0" smtClean="0">
                <a:solidFill>
                  <a:srgbClr val="0066CC"/>
                </a:solidFill>
              </a:rPr>
              <a:t>נדרשים </a:t>
            </a:r>
            <a:r>
              <a:rPr lang="he-IL" sz="2800" b="1" dirty="0">
                <a:solidFill>
                  <a:srgbClr val="0066CC"/>
                </a:solidFill>
              </a:rPr>
              <a:t>להסדיר את מעמדם </a:t>
            </a:r>
            <a:r>
              <a:rPr lang="he-IL" sz="2800" b="1" dirty="0" smtClean="0">
                <a:solidFill>
                  <a:srgbClr val="0066CC"/>
                </a:solidFill>
              </a:rPr>
              <a:t>החוקי</a:t>
            </a:r>
            <a:r>
              <a:rPr lang="en-US" sz="2800" b="1" dirty="0" smtClean="0">
                <a:solidFill>
                  <a:srgbClr val="0066CC"/>
                </a:solidFill>
              </a:rPr>
              <a:t/>
            </a:r>
            <a:br>
              <a:rPr lang="en-US" sz="2800" b="1" dirty="0" smtClean="0">
                <a:solidFill>
                  <a:srgbClr val="0066CC"/>
                </a:solidFill>
              </a:rPr>
            </a:br>
            <a:r>
              <a:rPr lang="he-IL" sz="2800" b="1" u="sng" dirty="0" smtClean="0">
                <a:solidFill>
                  <a:srgbClr val="0066CC"/>
                </a:solidFill>
              </a:rPr>
              <a:t>לדוגמא</a:t>
            </a:r>
            <a:r>
              <a:rPr lang="he-IL" sz="2800" b="1" dirty="0" smtClean="0">
                <a:solidFill>
                  <a:srgbClr val="0066CC"/>
                </a:solidFill>
              </a:rPr>
              <a:t>: קיבוצים, כפרים, מועצות וכדומה.</a:t>
            </a:r>
            <a:r>
              <a:rPr lang="en-US" sz="2800" b="1" dirty="0" smtClean="0">
                <a:solidFill>
                  <a:srgbClr val="0066CC"/>
                </a:solidFill>
              </a:rPr>
              <a:t/>
            </a:r>
            <a:br>
              <a:rPr lang="en-US" sz="2800" b="1" dirty="0" smtClean="0">
                <a:solidFill>
                  <a:srgbClr val="0066CC"/>
                </a:solidFill>
              </a:rPr>
            </a:br>
            <a:r>
              <a:rPr lang="he-IL" sz="2800" b="1" dirty="0" smtClean="0">
                <a:solidFill>
                  <a:srgbClr val="0066CC"/>
                </a:solidFill>
              </a:rPr>
              <a:t> </a:t>
            </a:r>
            <a:endParaRPr lang="he-IL" altLang="he-IL" sz="2800" b="1" dirty="0" smtClean="0">
              <a:solidFill>
                <a:srgbClr val="0066CC"/>
              </a:solidFill>
            </a:endParaRPr>
          </a:p>
          <a:p>
            <a:pPr marL="0" indent="0" eaLnBrk="1" hangingPunct="1">
              <a:buClr>
                <a:srgbClr val="FF9900"/>
              </a:buClr>
              <a:buNone/>
            </a:pPr>
            <a:endParaRPr lang="he-IL" altLang="he-IL" sz="2800" b="1" dirty="0" smtClean="0">
              <a:solidFill>
                <a:srgbClr val="0066CC"/>
              </a:solidFill>
            </a:endParaRPr>
          </a:p>
        </p:txBody>
      </p:sp>
    </p:spTree>
    <p:extLst>
      <p:ext uri="{BB962C8B-B14F-4D97-AF65-F5344CB8AC3E}">
        <p14:creationId xmlns:p14="http://schemas.microsoft.com/office/powerpoint/2010/main" val="92708898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dirty="0" smtClean="0">
                <a:solidFill>
                  <a:schemeClr val="accent2"/>
                </a:solidFill>
              </a:rPr>
              <a:t>מחלק חשמל היסטורי - חלופות</a:t>
            </a:r>
            <a:endParaRPr lang="en-US" altLang="he-IL" sz="3600" b="1" dirty="0" smtClean="0">
              <a:solidFill>
                <a:schemeClr val="accent2"/>
              </a:solidFill>
            </a:endParaRPr>
          </a:p>
        </p:txBody>
      </p:sp>
      <p:sp>
        <p:nvSpPr>
          <p:cNvPr id="121859" name="Rectangle 3"/>
          <p:cNvSpPr>
            <a:spLocks noGrp="1" noChangeArrowheads="1"/>
          </p:cNvSpPr>
          <p:nvPr>
            <p:ph type="body" idx="4294967295"/>
          </p:nvPr>
        </p:nvSpPr>
        <p:spPr>
          <a:xfrm>
            <a:off x="179388" y="1423318"/>
            <a:ext cx="8569325" cy="4525962"/>
          </a:xfrm>
        </p:spPr>
        <p:txBody>
          <a:bodyPr/>
          <a:lstStyle/>
          <a:p>
            <a:pPr marL="0" indent="0">
              <a:buNone/>
            </a:pPr>
            <a:r>
              <a:rPr lang="he-IL" sz="2800" b="1" dirty="0">
                <a:solidFill>
                  <a:srgbClr val="0066CC"/>
                </a:solidFill>
              </a:rPr>
              <a:t>א</a:t>
            </a:r>
            <a:r>
              <a:rPr lang="he-IL" sz="2800" b="1" dirty="0" smtClean="0">
                <a:solidFill>
                  <a:srgbClr val="0066CC"/>
                </a:solidFill>
              </a:rPr>
              <a:t>. </a:t>
            </a:r>
            <a:r>
              <a:rPr lang="he-IL" sz="2800" b="1" u="sng" dirty="0" smtClean="0">
                <a:solidFill>
                  <a:srgbClr val="0066CC"/>
                </a:solidFill>
              </a:rPr>
              <a:t>העברת </a:t>
            </a:r>
            <a:r>
              <a:rPr lang="he-IL" sz="2800" b="1" u="sng" dirty="0">
                <a:solidFill>
                  <a:srgbClr val="0066CC"/>
                </a:solidFill>
              </a:rPr>
              <a:t>פעילות החלוקה לידי חברת </a:t>
            </a:r>
            <a:r>
              <a:rPr lang="he-IL" sz="2800" b="1" u="sng" dirty="0" smtClean="0">
                <a:solidFill>
                  <a:srgbClr val="0066CC"/>
                </a:solidFill>
              </a:rPr>
              <a:t>החשמל </a:t>
            </a:r>
            <a:r>
              <a:rPr lang="he-IL" sz="2800" b="1" dirty="0" smtClean="0">
                <a:solidFill>
                  <a:srgbClr val="0066CC"/>
                </a:solidFill>
              </a:rPr>
              <a:t>- </a:t>
            </a:r>
            <a:r>
              <a:rPr lang="he-IL" sz="2800" b="1" dirty="0">
                <a:solidFill>
                  <a:srgbClr val="0066CC"/>
                </a:solidFill>
              </a:rPr>
              <a:t>בחלופה זו חברת החשמל היא זו שתחלק את החשמל עד הצרכן הסופי. מה שאומר שכל תשתיות החשמל עד לוח הצרכן יהיו בבעלות חברת החשמל: מסדרי מתח גבוה, תחנות השנאה, כבלי מתח גבוה ונמוך, מרכזיות, </a:t>
            </a:r>
            <a:r>
              <a:rPr lang="he-IL" sz="2800" b="1" dirty="0" err="1">
                <a:solidFill>
                  <a:srgbClr val="0066CC"/>
                </a:solidFill>
              </a:rPr>
              <a:t>פילרים</a:t>
            </a:r>
            <a:r>
              <a:rPr lang="he-IL" sz="2800" b="1" dirty="0">
                <a:solidFill>
                  <a:srgbClr val="0066CC"/>
                </a:solidFill>
              </a:rPr>
              <a:t> וכדו'. עקב הסטנדרט המחמיר לתשתיות של חברת החשמל, בד"כ לא נעשה כל שימוש בתשתיות הקיימות, וחברת החשמל מפרקת את כל התשתיות ומקימה את כולן מחדש</a:t>
            </a:r>
          </a:p>
          <a:p>
            <a:pPr eaLnBrk="1" hangingPunct="1">
              <a:buClr>
                <a:srgbClr val="FF9900"/>
              </a:buClr>
              <a:buFont typeface="Wingdings" pitchFamily="2" charset="2"/>
              <a:buChar char="v"/>
            </a:pPr>
            <a:endParaRPr lang="he-IL" altLang="he-IL" sz="2800" b="1" dirty="0" smtClean="0">
              <a:solidFill>
                <a:srgbClr val="0066CC"/>
              </a:solidFill>
            </a:endParaRPr>
          </a:p>
          <a:p>
            <a:pPr marL="0" indent="0" eaLnBrk="1" hangingPunct="1">
              <a:buClr>
                <a:srgbClr val="FF9900"/>
              </a:buClr>
              <a:buNone/>
            </a:pPr>
            <a:endParaRPr lang="he-IL" altLang="he-IL" sz="2800" b="1" dirty="0" smtClean="0">
              <a:solidFill>
                <a:srgbClr val="0066CC"/>
              </a:solidFill>
            </a:endParaRPr>
          </a:p>
        </p:txBody>
      </p:sp>
    </p:spTree>
    <p:extLst>
      <p:ext uri="{BB962C8B-B14F-4D97-AF65-F5344CB8AC3E}">
        <p14:creationId xmlns:p14="http://schemas.microsoft.com/office/powerpoint/2010/main" val="410183619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dirty="0" smtClean="0">
                <a:solidFill>
                  <a:schemeClr val="accent2"/>
                </a:solidFill>
              </a:rPr>
              <a:t>מחלק חשמל היסטורי - חלופות</a:t>
            </a:r>
            <a:endParaRPr lang="en-US" altLang="he-IL" sz="3600" b="1" dirty="0" smtClean="0">
              <a:solidFill>
                <a:schemeClr val="accent2"/>
              </a:solidFill>
            </a:endParaRPr>
          </a:p>
        </p:txBody>
      </p:sp>
      <p:sp>
        <p:nvSpPr>
          <p:cNvPr id="121859" name="Rectangle 3"/>
          <p:cNvSpPr>
            <a:spLocks noGrp="1" noChangeArrowheads="1"/>
          </p:cNvSpPr>
          <p:nvPr>
            <p:ph type="body" idx="4294967295"/>
          </p:nvPr>
        </p:nvSpPr>
        <p:spPr>
          <a:xfrm>
            <a:off x="179388" y="1423318"/>
            <a:ext cx="8569325" cy="4525962"/>
          </a:xfrm>
        </p:spPr>
        <p:txBody>
          <a:bodyPr/>
          <a:lstStyle/>
          <a:p>
            <a:pPr marL="0" indent="0">
              <a:buNone/>
            </a:pPr>
            <a:r>
              <a:rPr lang="he-IL" sz="2800" b="1" dirty="0">
                <a:solidFill>
                  <a:srgbClr val="0066CC"/>
                </a:solidFill>
              </a:rPr>
              <a:t>ב. </a:t>
            </a:r>
            <a:r>
              <a:rPr lang="he-IL" sz="2800" b="1" u="sng" dirty="0">
                <a:solidFill>
                  <a:srgbClr val="0066CC"/>
                </a:solidFill>
              </a:rPr>
              <a:t>הסדרת </a:t>
            </a:r>
            <a:r>
              <a:rPr lang="he-IL" sz="2800" b="1" u="sng" dirty="0" smtClean="0">
                <a:solidFill>
                  <a:srgbClr val="0066CC"/>
                </a:solidFill>
              </a:rPr>
              <a:t>רישיון </a:t>
            </a:r>
            <a:r>
              <a:rPr lang="he-IL" sz="2800" b="1" u="sng" dirty="0">
                <a:solidFill>
                  <a:srgbClr val="0066CC"/>
                </a:solidFill>
              </a:rPr>
              <a:t>חלוקה למחלק חשמל היסטורי </a:t>
            </a:r>
            <a:r>
              <a:rPr lang="he-IL" sz="2800" b="1" dirty="0">
                <a:solidFill>
                  <a:srgbClr val="0066CC"/>
                </a:solidFill>
              </a:rPr>
              <a:t>- בחלופה זו מתחייב מחלק החשמל ההיסטורי להיכנס למתווה למחלקי חשמל היסטוריים, לצורך קבלת רישיונות לפעילותו כדין לפי חוק משק החשמל. במקביל להצטרפותו למתווה יגיש לאגף הרישוי ברשות החשמל בקשה לרישיונות לחלוקת והספקת חשמל. מרגע כניסתו למתווה, יקבל מחלק החשמל הנחה של 3% לתעריף החשמל אותו הוא מקבל. מחלק החשמל יצטרך להקים ישות משפטית שהיא תהיה חברות החלוקה, ולעמוד באבני הדרך של המתווה כדי שרישיונו יהפוך לקבוע, בהתאם לשלבים שנקבעו ע"י הרשות.</a:t>
            </a:r>
            <a:endParaRPr lang="he-IL" altLang="he-IL" sz="2800" b="1" dirty="0">
              <a:solidFill>
                <a:srgbClr val="0066CC"/>
              </a:solidFill>
            </a:endParaRPr>
          </a:p>
          <a:p>
            <a:pPr marL="0" indent="0" eaLnBrk="1" hangingPunct="1">
              <a:buClr>
                <a:srgbClr val="FF9900"/>
              </a:buClr>
              <a:buNone/>
            </a:pPr>
            <a:endParaRPr lang="he-IL" altLang="he-IL" sz="2800" b="1" dirty="0" smtClean="0">
              <a:solidFill>
                <a:srgbClr val="0066CC"/>
              </a:solidFill>
            </a:endParaRPr>
          </a:p>
        </p:txBody>
      </p:sp>
    </p:spTree>
    <p:extLst>
      <p:ext uri="{BB962C8B-B14F-4D97-AF65-F5344CB8AC3E}">
        <p14:creationId xmlns:p14="http://schemas.microsoft.com/office/powerpoint/2010/main" val="418698010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dirty="0" smtClean="0">
                <a:solidFill>
                  <a:schemeClr val="accent2"/>
                </a:solidFill>
              </a:rPr>
              <a:t>מחלק חשמל היסטורי - חלופות</a:t>
            </a:r>
            <a:endParaRPr lang="en-US" altLang="he-IL" sz="3600" b="1" dirty="0" smtClean="0">
              <a:solidFill>
                <a:schemeClr val="accent2"/>
              </a:solidFill>
            </a:endParaRPr>
          </a:p>
        </p:txBody>
      </p:sp>
      <p:sp>
        <p:nvSpPr>
          <p:cNvPr id="121859" name="Rectangle 3"/>
          <p:cNvSpPr>
            <a:spLocks noGrp="1" noChangeArrowheads="1"/>
          </p:cNvSpPr>
          <p:nvPr>
            <p:ph type="body" idx="4294967295"/>
          </p:nvPr>
        </p:nvSpPr>
        <p:spPr>
          <a:xfrm>
            <a:off x="179388" y="1423318"/>
            <a:ext cx="8569325" cy="4525962"/>
          </a:xfrm>
        </p:spPr>
        <p:txBody>
          <a:bodyPr/>
          <a:lstStyle/>
          <a:p>
            <a:pPr marL="0" indent="0">
              <a:buNone/>
            </a:pPr>
            <a:r>
              <a:rPr lang="he-IL" sz="2800" b="1" dirty="0" smtClean="0">
                <a:solidFill>
                  <a:srgbClr val="0066CC"/>
                </a:solidFill>
              </a:rPr>
              <a:t>ג. </a:t>
            </a:r>
            <a:r>
              <a:rPr lang="he-IL" sz="2800" b="1" u="sng" dirty="0">
                <a:solidFill>
                  <a:srgbClr val="0066CC"/>
                </a:solidFill>
              </a:rPr>
              <a:t>חלופת מחלק אחר </a:t>
            </a:r>
            <a:r>
              <a:rPr lang="he-IL" sz="2800" b="1" dirty="0">
                <a:solidFill>
                  <a:srgbClr val="0066CC"/>
                </a:solidFill>
              </a:rPr>
              <a:t>- על פי חלופה זו </a:t>
            </a:r>
            <a:r>
              <a:rPr lang="he-IL" sz="2800" b="1" dirty="0" smtClean="0">
                <a:solidFill>
                  <a:srgbClr val="0066CC"/>
                </a:solidFill>
              </a:rPr>
              <a:t>מחלק החשמל </a:t>
            </a:r>
            <a:r>
              <a:rPr lang="he-IL" sz="2800" b="1" dirty="0">
                <a:solidFill>
                  <a:srgbClr val="0066CC"/>
                </a:solidFill>
              </a:rPr>
              <a:t>יעביר את  האחריות על רשת החלוקה הפנימית לחברה פרטית אשר תרכוש חשמל במחירים המוזלים ותמכור אותו לצרכני הקיבוץ בתעריפי </a:t>
            </a:r>
            <a:r>
              <a:rPr lang="he-IL" sz="2800" b="1" dirty="0" err="1">
                <a:solidFill>
                  <a:srgbClr val="0066CC"/>
                </a:solidFill>
              </a:rPr>
              <a:t>חח"י</a:t>
            </a:r>
            <a:r>
              <a:rPr lang="he-IL" sz="2800" b="1" dirty="0">
                <a:solidFill>
                  <a:srgbClr val="0066CC"/>
                </a:solidFill>
              </a:rPr>
              <a:t>. החברה החיצונית תהיה אחראית לתחזוקת רשת החשמל ולגבייה מהצרכנים וכן תממן חלק מההשקעות הנדרשות לשדרוג הרשת. </a:t>
            </a:r>
            <a:endParaRPr lang="he-IL" altLang="he-IL" sz="2800" b="1" dirty="0">
              <a:solidFill>
                <a:srgbClr val="0066CC"/>
              </a:solidFill>
            </a:endParaRPr>
          </a:p>
        </p:txBody>
      </p:sp>
    </p:spTree>
    <p:extLst>
      <p:ext uri="{BB962C8B-B14F-4D97-AF65-F5344CB8AC3E}">
        <p14:creationId xmlns:p14="http://schemas.microsoft.com/office/powerpoint/2010/main" val="274166993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idx="4294967295"/>
          </p:nvPr>
        </p:nvSpPr>
        <p:spPr>
          <a:xfrm>
            <a:off x="683568" y="-90488"/>
            <a:ext cx="8517061" cy="1143001"/>
          </a:xfrm>
        </p:spPr>
        <p:txBody>
          <a:bodyPr/>
          <a:lstStyle/>
          <a:p>
            <a:pPr eaLnBrk="1" hangingPunct="1"/>
            <a:r>
              <a:rPr lang="he-IL" sz="3600" b="1" dirty="0" smtClean="0">
                <a:solidFill>
                  <a:schemeClr val="accent2"/>
                </a:solidFill>
              </a:rPr>
              <a:t>תקנת ייצור חשמל </a:t>
            </a:r>
            <a:r>
              <a:rPr lang="he-IL" sz="3600" b="1" dirty="0" err="1" smtClean="0">
                <a:solidFill>
                  <a:schemeClr val="accent2"/>
                </a:solidFill>
              </a:rPr>
              <a:t>בקוגנרציה</a:t>
            </a:r>
            <a:endParaRPr lang="en-US" altLang="he-IL" sz="3600" b="1" dirty="0">
              <a:solidFill>
                <a:schemeClr val="accent2"/>
              </a:solidFill>
            </a:endParaRPr>
          </a:p>
        </p:txBody>
      </p:sp>
      <p:sp>
        <p:nvSpPr>
          <p:cNvPr id="121859" name="Rectangle 3"/>
          <p:cNvSpPr>
            <a:spLocks noGrp="1" noChangeArrowheads="1"/>
          </p:cNvSpPr>
          <p:nvPr>
            <p:ph type="body" idx="4294967295"/>
          </p:nvPr>
        </p:nvSpPr>
        <p:spPr>
          <a:xfrm>
            <a:off x="395163" y="1196752"/>
            <a:ext cx="8569325" cy="4525962"/>
          </a:xfrm>
        </p:spPr>
        <p:txBody>
          <a:bodyPr/>
          <a:lstStyle/>
          <a:p>
            <a:pPr fontAlgn="t"/>
            <a:r>
              <a:rPr lang="he-IL" sz="2800" b="1" u="sng" dirty="0" err="1" smtClean="0">
                <a:solidFill>
                  <a:srgbClr val="0066CC"/>
                </a:solidFill>
              </a:rPr>
              <a:t>קוגנרציה</a:t>
            </a:r>
            <a:r>
              <a:rPr lang="he-IL" sz="2800" b="1" dirty="0" smtClean="0">
                <a:solidFill>
                  <a:srgbClr val="0066CC"/>
                </a:solidFill>
              </a:rPr>
              <a:t>:</a:t>
            </a:r>
            <a:r>
              <a:rPr lang="en-US" sz="2800" b="1" dirty="0" smtClean="0">
                <a:solidFill>
                  <a:srgbClr val="0066CC"/>
                </a:solidFill>
              </a:rPr>
              <a:t> </a:t>
            </a:r>
            <a:r>
              <a:rPr lang="he-IL" sz="2800" b="1" dirty="0" smtClean="0">
                <a:solidFill>
                  <a:srgbClr val="0066CC"/>
                </a:solidFill>
              </a:rPr>
              <a:t>טכנולוגיה </a:t>
            </a:r>
            <a:r>
              <a:rPr lang="he-IL" sz="2800" b="1" dirty="0">
                <a:solidFill>
                  <a:srgbClr val="0066CC"/>
                </a:solidFill>
              </a:rPr>
              <a:t>המשלבת בין שני תהליכים, ייצור חשמל והפקת חום, במטרה להשיג ניצול יעיל יותר של הדלק או הגז. ייצור חשמל בדיזל או בטורבינה מתאפיין בנצילות נמוכה ובאובדן חום עקב פליטת גזים וקירור המנועים. </a:t>
            </a:r>
            <a:r>
              <a:rPr lang="he-IL" sz="2800" b="1" dirty="0" err="1">
                <a:solidFill>
                  <a:srgbClr val="0066CC"/>
                </a:solidFill>
              </a:rPr>
              <a:t>קוגנרציה</a:t>
            </a:r>
            <a:r>
              <a:rPr lang="he-IL" sz="2800" b="1" dirty="0">
                <a:solidFill>
                  <a:srgbClr val="0066CC"/>
                </a:solidFill>
              </a:rPr>
              <a:t> מנצלת מקורות חום אלו וממחזרת אותם לטובת תהליכים תרמיים. כך מושגת נצילות כללית של 65%-85% לעומת 20%-40% בתהליך חד-תכליתי. בנוסף, העלות הכוללת להפקת כוח וחום במערכת </a:t>
            </a:r>
            <a:r>
              <a:rPr lang="he-IL" sz="2800" b="1" dirty="0" err="1">
                <a:solidFill>
                  <a:srgbClr val="0066CC"/>
                </a:solidFill>
              </a:rPr>
              <a:t>קוגנרציה</a:t>
            </a:r>
            <a:r>
              <a:rPr lang="he-IL" sz="2800" b="1" dirty="0">
                <a:solidFill>
                  <a:srgbClr val="0066CC"/>
                </a:solidFill>
              </a:rPr>
              <a:t> נמוכה מעלויות הייצור בשני תהליכים נפרדים.</a:t>
            </a:r>
          </a:p>
          <a:p>
            <a:pPr fontAlgn="t"/>
            <a:r>
              <a:rPr lang="he-IL" sz="2800" b="1" dirty="0">
                <a:solidFill>
                  <a:srgbClr val="0066CC"/>
                </a:solidFill>
              </a:rPr>
              <a:t> משרד </a:t>
            </a:r>
            <a:r>
              <a:rPr lang="he-IL" sz="2800" b="1" dirty="0" smtClean="0">
                <a:solidFill>
                  <a:srgbClr val="0066CC"/>
                </a:solidFill>
              </a:rPr>
              <a:t>התשתיות והאנרגיה </a:t>
            </a:r>
            <a:r>
              <a:rPr lang="he-IL" sz="2800" b="1" dirty="0">
                <a:solidFill>
                  <a:srgbClr val="0066CC"/>
                </a:solidFill>
              </a:rPr>
              <a:t>מעודד התקנת מערכות </a:t>
            </a:r>
            <a:r>
              <a:rPr lang="he-IL" sz="2800" b="1" dirty="0" err="1">
                <a:solidFill>
                  <a:srgbClr val="0066CC"/>
                </a:solidFill>
              </a:rPr>
              <a:t>קוגנרציה</a:t>
            </a:r>
            <a:r>
              <a:rPr lang="he-IL" sz="2800" b="1" dirty="0">
                <a:solidFill>
                  <a:srgbClr val="0066CC"/>
                </a:solidFill>
              </a:rPr>
              <a:t> במפעלים ומתקנים הצורכים חשמל וקיטור </a:t>
            </a:r>
          </a:p>
          <a:p>
            <a:pPr fontAlgn="t"/>
            <a:r>
              <a:rPr lang="en-US" sz="2800" b="1" dirty="0">
                <a:solidFill>
                  <a:srgbClr val="0066CC"/>
                </a:solidFill>
              </a:rPr>
              <a:t/>
            </a:r>
            <a:br>
              <a:rPr lang="en-US" sz="2800" b="1" dirty="0">
                <a:solidFill>
                  <a:srgbClr val="0066CC"/>
                </a:solidFill>
              </a:rPr>
            </a:br>
            <a:endParaRPr lang="he-IL" sz="2800" b="1" dirty="0">
              <a:solidFill>
                <a:srgbClr val="0066CC"/>
              </a:solidFill>
            </a:endParaRPr>
          </a:p>
        </p:txBody>
      </p:sp>
    </p:spTree>
    <p:extLst>
      <p:ext uri="{BB962C8B-B14F-4D97-AF65-F5344CB8AC3E}">
        <p14:creationId xmlns:p14="http://schemas.microsoft.com/office/powerpoint/2010/main" val="344596938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idx="4294967295"/>
          </p:nvPr>
        </p:nvSpPr>
        <p:spPr>
          <a:xfrm>
            <a:off x="683568" y="-90488"/>
            <a:ext cx="8517061" cy="1143001"/>
          </a:xfrm>
        </p:spPr>
        <p:txBody>
          <a:bodyPr/>
          <a:lstStyle/>
          <a:p>
            <a:pPr eaLnBrk="1" hangingPunct="1"/>
            <a:r>
              <a:rPr lang="he-IL" sz="3600" b="1" dirty="0" smtClean="0">
                <a:solidFill>
                  <a:schemeClr val="accent2"/>
                </a:solidFill>
              </a:rPr>
              <a:t>תקנת ייצור חשמל </a:t>
            </a:r>
            <a:r>
              <a:rPr lang="he-IL" sz="3600" b="1" dirty="0" err="1" smtClean="0">
                <a:solidFill>
                  <a:schemeClr val="accent2"/>
                </a:solidFill>
              </a:rPr>
              <a:t>בקוגנרציה</a:t>
            </a:r>
            <a:endParaRPr lang="en-US" altLang="he-IL" sz="3600" b="1" dirty="0">
              <a:solidFill>
                <a:schemeClr val="accent2"/>
              </a:solidFill>
            </a:endParaRPr>
          </a:p>
        </p:txBody>
      </p:sp>
      <p:sp>
        <p:nvSpPr>
          <p:cNvPr id="121859" name="Rectangle 3"/>
          <p:cNvSpPr>
            <a:spLocks noGrp="1" noChangeArrowheads="1"/>
          </p:cNvSpPr>
          <p:nvPr>
            <p:ph type="body" idx="4294967295"/>
          </p:nvPr>
        </p:nvSpPr>
        <p:spPr>
          <a:xfrm>
            <a:off x="395163" y="1196752"/>
            <a:ext cx="8569325" cy="4525962"/>
          </a:xfrm>
        </p:spPr>
        <p:txBody>
          <a:bodyPr/>
          <a:lstStyle/>
          <a:p>
            <a:pPr fontAlgn="t"/>
            <a:r>
              <a:rPr lang="en-US" sz="2800" b="1" u="sng" dirty="0" smtClean="0">
                <a:solidFill>
                  <a:srgbClr val="0066CC"/>
                </a:solidFill>
              </a:rPr>
              <a:t> </a:t>
            </a:r>
            <a:r>
              <a:rPr lang="he-IL" sz="2800" b="1" u="sng" dirty="0">
                <a:solidFill>
                  <a:srgbClr val="0066CC"/>
                </a:solidFill>
              </a:rPr>
              <a:t>שימושים מקובלים </a:t>
            </a:r>
            <a:r>
              <a:rPr lang="he-IL" sz="2800" b="1" u="sng" dirty="0" err="1" smtClean="0">
                <a:solidFill>
                  <a:srgbClr val="0066CC"/>
                </a:solidFill>
              </a:rPr>
              <a:t>בקוגנרציה</a:t>
            </a:r>
            <a:r>
              <a:rPr lang="he-IL" sz="2800" b="1" u="sng" dirty="0">
                <a:solidFill>
                  <a:srgbClr val="0066CC"/>
                </a:solidFill>
              </a:rPr>
              <a:t>:</a:t>
            </a:r>
          </a:p>
          <a:p>
            <a:pPr fontAlgn="t"/>
            <a:r>
              <a:rPr lang="he-IL" sz="2800" b="1" dirty="0">
                <a:solidFill>
                  <a:srgbClr val="0066CC"/>
                </a:solidFill>
              </a:rPr>
              <a:t>ייצור חשמל לצריכה עצמית ו/או לאספקה לרשת הארצית ומכירה לחברת החשמל</a:t>
            </a:r>
          </a:p>
          <a:p>
            <a:pPr fontAlgn="t"/>
            <a:r>
              <a:rPr lang="he-IL" sz="2800" b="1" dirty="0">
                <a:solidFill>
                  <a:srgbClr val="0066CC"/>
                </a:solidFill>
              </a:rPr>
              <a:t>ניצול האנרגיה המכאנית המופקת כתחליף לחשמל להנעת ציוד מכאני תעשייתי</a:t>
            </a:r>
          </a:p>
          <a:p>
            <a:pPr fontAlgn="t"/>
            <a:r>
              <a:rPr lang="he-IL" sz="2800" b="1" dirty="0">
                <a:solidFill>
                  <a:srgbClr val="0066CC"/>
                </a:solidFill>
              </a:rPr>
              <a:t>ייצור קיטור ומים חמים על ידי האנרגיה התרמית </a:t>
            </a:r>
          </a:p>
          <a:p>
            <a:pPr fontAlgn="t"/>
            <a:r>
              <a:rPr lang="he-IL" sz="2800" b="1" dirty="0">
                <a:solidFill>
                  <a:srgbClr val="0066CC"/>
                </a:solidFill>
              </a:rPr>
              <a:t>ניצול החום השיורי הנפלט לחימום אוויר, למוצרי תעשייה וכשמן תרמי</a:t>
            </a:r>
          </a:p>
          <a:p>
            <a:pPr fontAlgn="t"/>
            <a:r>
              <a:rPr lang="he-IL" sz="2800" b="1" dirty="0">
                <a:solidFill>
                  <a:srgbClr val="0066CC"/>
                </a:solidFill>
              </a:rPr>
              <a:t>שימוש בחום השיורי לתהליכי חימום או להפקת קור</a:t>
            </a:r>
          </a:p>
          <a:p>
            <a:pPr marL="0" indent="0" fontAlgn="t">
              <a:buNone/>
            </a:pPr>
            <a:r>
              <a:rPr lang="en-US" sz="2800" b="1" dirty="0">
                <a:solidFill>
                  <a:srgbClr val="0066CC"/>
                </a:solidFill>
              </a:rPr>
              <a:t/>
            </a:r>
            <a:br>
              <a:rPr lang="en-US" sz="2800" b="1" dirty="0">
                <a:solidFill>
                  <a:srgbClr val="0066CC"/>
                </a:solidFill>
              </a:rPr>
            </a:br>
            <a:endParaRPr lang="he-IL" sz="2800" b="1" dirty="0">
              <a:solidFill>
                <a:srgbClr val="0066CC"/>
              </a:solidFill>
            </a:endParaRPr>
          </a:p>
        </p:txBody>
      </p:sp>
    </p:spTree>
    <p:extLst>
      <p:ext uri="{BB962C8B-B14F-4D97-AF65-F5344CB8AC3E}">
        <p14:creationId xmlns:p14="http://schemas.microsoft.com/office/powerpoint/2010/main" val="291068239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idx="4294967295"/>
          </p:nvPr>
        </p:nvSpPr>
        <p:spPr>
          <a:xfrm>
            <a:off x="683568" y="-90488"/>
            <a:ext cx="8517061" cy="1143001"/>
          </a:xfrm>
        </p:spPr>
        <p:txBody>
          <a:bodyPr/>
          <a:lstStyle/>
          <a:p>
            <a:pPr eaLnBrk="1" hangingPunct="1"/>
            <a:r>
              <a:rPr lang="he-IL" sz="3600" b="1" dirty="0" smtClean="0">
                <a:solidFill>
                  <a:schemeClr val="accent2"/>
                </a:solidFill>
              </a:rPr>
              <a:t>תקנת ייצור חשמל </a:t>
            </a:r>
            <a:r>
              <a:rPr lang="he-IL" sz="3600" b="1" dirty="0" err="1" smtClean="0">
                <a:solidFill>
                  <a:schemeClr val="accent2"/>
                </a:solidFill>
              </a:rPr>
              <a:t>בקוגנרציה</a:t>
            </a:r>
            <a:endParaRPr lang="en-US" altLang="he-IL" sz="3600" b="1" dirty="0">
              <a:solidFill>
                <a:schemeClr val="accent2"/>
              </a:solidFill>
            </a:endParaRPr>
          </a:p>
        </p:txBody>
      </p:sp>
      <p:sp>
        <p:nvSpPr>
          <p:cNvPr id="121859" name="Rectangle 3"/>
          <p:cNvSpPr>
            <a:spLocks noGrp="1" noChangeArrowheads="1"/>
          </p:cNvSpPr>
          <p:nvPr>
            <p:ph type="body" idx="4294967295"/>
          </p:nvPr>
        </p:nvSpPr>
        <p:spPr>
          <a:xfrm>
            <a:off x="467544" y="1423318"/>
            <a:ext cx="8281169" cy="4525962"/>
          </a:xfrm>
        </p:spPr>
        <p:txBody>
          <a:bodyPr/>
          <a:lstStyle/>
          <a:p>
            <a:pPr fontAlgn="t"/>
            <a:r>
              <a:rPr lang="he-IL" sz="2800" b="1" u="sng" dirty="0" smtClean="0">
                <a:solidFill>
                  <a:srgbClr val="0066CC"/>
                </a:solidFill>
              </a:rPr>
              <a:t>דוגמאות </a:t>
            </a:r>
            <a:r>
              <a:rPr lang="he-IL" sz="2800" b="1" dirty="0" smtClean="0">
                <a:solidFill>
                  <a:srgbClr val="0066CC"/>
                </a:solidFill>
              </a:rPr>
              <a:t>:</a:t>
            </a:r>
            <a:r>
              <a:rPr lang="en-US" sz="2800" b="1" dirty="0" smtClean="0">
                <a:solidFill>
                  <a:srgbClr val="0066CC"/>
                </a:solidFill>
              </a:rPr>
              <a:t> </a:t>
            </a:r>
            <a:br>
              <a:rPr lang="en-US" sz="2800" b="1" dirty="0" smtClean="0">
                <a:solidFill>
                  <a:srgbClr val="0066CC"/>
                </a:solidFill>
              </a:rPr>
            </a:br>
            <a:r>
              <a:rPr lang="he-IL" sz="2800" b="1" dirty="0" smtClean="0">
                <a:solidFill>
                  <a:srgbClr val="0066CC"/>
                </a:solidFill>
              </a:rPr>
              <a:t>- במפעלי </a:t>
            </a:r>
            <a:r>
              <a:rPr lang="he-IL" sz="2800" b="1" dirty="0">
                <a:solidFill>
                  <a:srgbClr val="0066CC"/>
                </a:solidFill>
              </a:rPr>
              <a:t>נייר </a:t>
            </a:r>
            <a:r>
              <a:rPr lang="he-IL" sz="2800" b="1" dirty="0" smtClean="0">
                <a:solidFill>
                  <a:srgbClr val="0066CC"/>
                </a:solidFill>
              </a:rPr>
              <a:t>חדרה </a:t>
            </a:r>
            <a:r>
              <a:rPr lang="he-IL" sz="2800" b="1" dirty="0">
                <a:solidFill>
                  <a:srgbClr val="0066CC"/>
                </a:solidFill>
              </a:rPr>
              <a:t>פועלת תחנת כוח פנימית המשרתת את מערכי הייצור של כמה מחברות הקבוצה. בשנת 2007 הוסבה התחנה משימוש במזוט כבד להפעלה בגז טבעי בטכנולוגיית </a:t>
            </a:r>
            <a:r>
              <a:rPr lang="he-IL" sz="2800" b="1" dirty="0" err="1">
                <a:solidFill>
                  <a:srgbClr val="0066CC"/>
                </a:solidFill>
              </a:rPr>
              <a:t>קוגנרציה</a:t>
            </a:r>
            <a:r>
              <a:rPr lang="he-IL" sz="2800" b="1" dirty="0">
                <a:solidFill>
                  <a:srgbClr val="0066CC"/>
                </a:solidFill>
              </a:rPr>
              <a:t>, והפכה לאתר התעשייה הראשון בישראל המופעל כולו בגז טבעי ומספק גם את הקיטור הדרוש לתהליך ייצור הנייר</a:t>
            </a:r>
            <a:r>
              <a:rPr lang="he-IL" sz="2800" b="1" dirty="0" smtClean="0">
                <a:solidFill>
                  <a:srgbClr val="0066CC"/>
                </a:solidFill>
              </a:rPr>
              <a:t>.</a:t>
            </a:r>
            <a:r>
              <a:rPr lang="en-US" sz="2800" b="1" dirty="0" smtClean="0">
                <a:solidFill>
                  <a:srgbClr val="0066CC"/>
                </a:solidFill>
              </a:rPr>
              <a:t/>
            </a:r>
            <a:br>
              <a:rPr lang="en-US" sz="2800" b="1" dirty="0" smtClean="0">
                <a:solidFill>
                  <a:srgbClr val="0066CC"/>
                </a:solidFill>
              </a:rPr>
            </a:br>
            <a:r>
              <a:rPr lang="he-IL" sz="2800" b="1" dirty="0" smtClean="0">
                <a:solidFill>
                  <a:srgbClr val="0066CC"/>
                </a:solidFill>
              </a:rPr>
              <a:t>- במפעלי ים-המלח, </a:t>
            </a:r>
            <a:r>
              <a:rPr lang="he-IL" sz="2800" b="1" dirty="0" err="1" smtClean="0">
                <a:solidFill>
                  <a:srgbClr val="0066CC"/>
                </a:solidFill>
              </a:rPr>
              <a:t>בנילית</a:t>
            </a:r>
            <a:r>
              <a:rPr lang="he-IL" sz="2800" b="1" dirty="0" smtClean="0">
                <a:solidFill>
                  <a:srgbClr val="0066CC"/>
                </a:solidFill>
              </a:rPr>
              <a:t>.</a:t>
            </a:r>
            <a:r>
              <a:rPr lang="en-US" sz="2800" b="1" dirty="0">
                <a:solidFill>
                  <a:srgbClr val="0066CC"/>
                </a:solidFill>
              </a:rPr>
              <a:t/>
            </a:r>
            <a:br>
              <a:rPr lang="en-US" sz="2800" b="1" dirty="0">
                <a:solidFill>
                  <a:srgbClr val="0066CC"/>
                </a:solidFill>
              </a:rPr>
            </a:br>
            <a:endParaRPr lang="he-IL" sz="2800" b="1" dirty="0">
              <a:solidFill>
                <a:srgbClr val="0066CC"/>
              </a:solidFill>
            </a:endParaRPr>
          </a:p>
        </p:txBody>
      </p:sp>
    </p:spTree>
    <p:extLst>
      <p:ext uri="{BB962C8B-B14F-4D97-AF65-F5344CB8AC3E}">
        <p14:creationId xmlns:p14="http://schemas.microsoft.com/office/powerpoint/2010/main" val="298041278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idx="4294967295"/>
          </p:nvPr>
        </p:nvSpPr>
        <p:spPr>
          <a:xfrm>
            <a:off x="683568" y="-90488"/>
            <a:ext cx="8517061" cy="1143001"/>
          </a:xfrm>
        </p:spPr>
        <p:txBody>
          <a:bodyPr/>
          <a:lstStyle/>
          <a:p>
            <a:pPr eaLnBrk="1" hangingPunct="1"/>
            <a:r>
              <a:rPr lang="he-IL" sz="3600" b="1" dirty="0" smtClean="0">
                <a:solidFill>
                  <a:schemeClr val="accent2"/>
                </a:solidFill>
              </a:rPr>
              <a:t>תקנת ייצור חשמל מתאים פוטו-</a:t>
            </a:r>
            <a:r>
              <a:rPr lang="he-IL" sz="3600" b="1" dirty="0" err="1" smtClean="0">
                <a:solidFill>
                  <a:schemeClr val="accent2"/>
                </a:solidFill>
              </a:rPr>
              <a:t>וולטאים</a:t>
            </a:r>
            <a:endParaRPr lang="en-US" altLang="he-IL" sz="3600" b="1" dirty="0">
              <a:solidFill>
                <a:schemeClr val="accent2"/>
              </a:solidFill>
            </a:endParaRPr>
          </a:p>
        </p:txBody>
      </p:sp>
      <p:sp>
        <p:nvSpPr>
          <p:cNvPr id="121859" name="Rectangle 3"/>
          <p:cNvSpPr>
            <a:spLocks noGrp="1" noChangeArrowheads="1"/>
          </p:cNvSpPr>
          <p:nvPr>
            <p:ph type="body" idx="4294967295"/>
          </p:nvPr>
        </p:nvSpPr>
        <p:spPr>
          <a:xfrm>
            <a:off x="323155" y="1196752"/>
            <a:ext cx="8569325" cy="4525962"/>
          </a:xfrm>
        </p:spPr>
        <p:txBody>
          <a:bodyPr/>
          <a:lstStyle/>
          <a:p>
            <a:pPr fontAlgn="t"/>
            <a:r>
              <a:rPr lang="he-IL" sz="2800" b="1" dirty="0">
                <a:solidFill>
                  <a:srgbClr val="0066CC"/>
                </a:solidFill>
              </a:rPr>
              <a:t>הסדר לייצור חשמל מבוזר באנרגיה מתחדשת - בשיטת "מונה נטו" </a:t>
            </a:r>
            <a:r>
              <a:rPr lang="he-IL" sz="2800" b="1" dirty="0" smtClean="0">
                <a:solidFill>
                  <a:srgbClr val="0066CC"/>
                </a:solidFill>
              </a:rPr>
              <a:t>למתקנים של עד </a:t>
            </a:r>
            <a:r>
              <a:rPr lang="en-US" sz="2800" b="1" dirty="0" smtClean="0">
                <a:solidFill>
                  <a:srgbClr val="0066CC"/>
                </a:solidFill>
              </a:rPr>
              <a:t>Mw</a:t>
            </a:r>
            <a:r>
              <a:rPr lang="he-IL" sz="2800" b="1" dirty="0" smtClean="0">
                <a:solidFill>
                  <a:srgbClr val="0066CC"/>
                </a:solidFill>
              </a:rPr>
              <a:t>5 וכל עוד קיימת מכסה</a:t>
            </a:r>
            <a:r>
              <a:rPr lang="en-US" sz="2800" b="1" dirty="0" smtClean="0">
                <a:solidFill>
                  <a:srgbClr val="0066CC"/>
                </a:solidFill>
              </a:rPr>
              <a:t/>
            </a:r>
            <a:br>
              <a:rPr lang="en-US" sz="2800" b="1" dirty="0" smtClean="0">
                <a:solidFill>
                  <a:srgbClr val="0066CC"/>
                </a:solidFill>
              </a:rPr>
            </a:br>
            <a:r>
              <a:rPr lang="he-IL" sz="2800" b="1" dirty="0" smtClean="0">
                <a:solidFill>
                  <a:srgbClr val="0066CC"/>
                </a:solidFill>
              </a:rPr>
              <a:t> פנויה (</a:t>
            </a:r>
            <a:r>
              <a:rPr lang="en-US" sz="2800" b="1" dirty="0" smtClean="0">
                <a:solidFill>
                  <a:srgbClr val="0066CC"/>
                </a:solidFill>
              </a:rPr>
              <a:t>Mw</a:t>
            </a:r>
            <a:r>
              <a:rPr lang="he-IL" sz="2800" b="1" dirty="0" smtClean="0">
                <a:solidFill>
                  <a:srgbClr val="0066CC"/>
                </a:solidFill>
              </a:rPr>
              <a:t>200</a:t>
            </a:r>
            <a:r>
              <a:rPr lang="en-US" sz="2800" b="1" dirty="0" smtClean="0">
                <a:solidFill>
                  <a:srgbClr val="0066CC"/>
                </a:solidFill>
              </a:rPr>
              <a:t> </a:t>
            </a:r>
            <a:r>
              <a:rPr lang="he-IL" sz="2800" b="1" dirty="0" smtClean="0">
                <a:solidFill>
                  <a:srgbClr val="0066CC"/>
                </a:solidFill>
              </a:rPr>
              <a:t>לשנת 2014)</a:t>
            </a:r>
            <a:endParaRPr lang="he-IL" sz="2800" b="1" dirty="0">
              <a:solidFill>
                <a:srgbClr val="0066CC"/>
              </a:solidFill>
            </a:endParaRPr>
          </a:p>
          <a:p>
            <a:pPr fontAlgn="t"/>
            <a:r>
              <a:rPr lang="he-IL" sz="2800" b="1" dirty="0" smtClean="0">
                <a:solidFill>
                  <a:srgbClr val="0066CC"/>
                </a:solidFill>
              </a:rPr>
              <a:t>היצרן מזרים חשמל לרשת מהמתקן ובתמורה מזוכה בחשבון החשמל שלו על כמות החשמל שהזרים לרשת בהתאם לתעריפי החשמל הרגילים פחות 1.5 א"ג </a:t>
            </a:r>
            <a:r>
              <a:rPr lang="he-IL" sz="2800" b="1" dirty="0" err="1" smtClean="0">
                <a:solidFill>
                  <a:srgbClr val="0066CC"/>
                </a:solidFill>
              </a:rPr>
              <a:t>לקוט"ש</a:t>
            </a:r>
            <a:r>
              <a:rPr lang="he-IL" sz="2800" b="1" dirty="0" smtClean="0">
                <a:solidFill>
                  <a:srgbClr val="0066CC"/>
                </a:solidFill>
              </a:rPr>
              <a:t> הנקרא "תעריף איזון" בגין עלויות קליטת החשמל ברשת של </a:t>
            </a:r>
            <a:r>
              <a:rPr lang="he-IL" sz="2800" b="1" dirty="0" err="1" smtClean="0">
                <a:solidFill>
                  <a:srgbClr val="0066CC"/>
                </a:solidFill>
              </a:rPr>
              <a:t>חח"י</a:t>
            </a:r>
            <a:endParaRPr lang="he-IL" sz="2800" b="1" dirty="0" smtClean="0">
              <a:solidFill>
                <a:srgbClr val="0066CC"/>
              </a:solidFill>
            </a:endParaRPr>
          </a:p>
          <a:p>
            <a:pPr fontAlgn="t"/>
            <a:r>
              <a:rPr lang="he-IL" sz="2800" b="1" dirty="0" smtClean="0">
                <a:solidFill>
                  <a:srgbClr val="0066CC"/>
                </a:solidFill>
              </a:rPr>
              <a:t>במידה ומהמתקן מספק יותר חשמל מהצריכה של הארגון נקבע "מנגנון קיזוז". היצרן יכול לצבור "קרדיט" של שנתיים ולקבל קיזוז לקרדיט במשך שנתיים נוספות.</a:t>
            </a:r>
            <a:endParaRPr lang="he-IL" sz="2800" b="1" dirty="0">
              <a:solidFill>
                <a:srgbClr val="0066CC"/>
              </a:solidFill>
            </a:endParaRPr>
          </a:p>
        </p:txBody>
      </p:sp>
    </p:spTree>
    <p:extLst>
      <p:ext uri="{BB962C8B-B14F-4D97-AF65-F5344CB8AC3E}">
        <p14:creationId xmlns:p14="http://schemas.microsoft.com/office/powerpoint/2010/main" val="2517373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אגפי המשרד - המשך</a:t>
            </a:r>
            <a:endParaRPr lang="en-US" altLang="he-IL" sz="3600" b="1" smtClean="0">
              <a:solidFill>
                <a:schemeClr val="accent2"/>
              </a:solidFill>
            </a:endParaRPr>
          </a:p>
        </p:txBody>
      </p:sp>
      <p:sp>
        <p:nvSpPr>
          <p:cNvPr id="15363" name="Rectangle 3"/>
          <p:cNvSpPr>
            <a:spLocks noGrp="1" noChangeArrowheads="1"/>
          </p:cNvSpPr>
          <p:nvPr>
            <p:ph type="body" idx="4294967295"/>
          </p:nvPr>
        </p:nvSpPr>
        <p:spPr>
          <a:xfrm>
            <a:off x="179388" y="981075"/>
            <a:ext cx="8569325" cy="4525963"/>
          </a:xfrm>
        </p:spPr>
        <p:txBody>
          <a:bodyPr/>
          <a:lstStyle/>
          <a:p>
            <a:pPr eaLnBrk="1" hangingPunct="1">
              <a:buClr>
                <a:srgbClr val="FF9900"/>
              </a:buClr>
              <a:buFont typeface="Wingdings" pitchFamily="2" charset="2"/>
              <a:buChar char="v"/>
            </a:pPr>
            <a:r>
              <a:rPr lang="he-IL" altLang="he-IL" sz="2800" b="1" smtClean="0">
                <a:solidFill>
                  <a:srgbClr val="0066CC"/>
                </a:solidFill>
              </a:rPr>
              <a:t> </a:t>
            </a:r>
            <a:r>
              <a:rPr lang="he-IL" altLang="he-IL" sz="2800" b="1" u="sng" smtClean="0">
                <a:solidFill>
                  <a:srgbClr val="0066CC"/>
                </a:solidFill>
              </a:rPr>
              <a:t>מנהל הדלק והגז</a:t>
            </a:r>
          </a:p>
          <a:p>
            <a:pPr fontAlgn="t">
              <a:buFontTx/>
              <a:buNone/>
            </a:pPr>
            <a:r>
              <a:rPr lang="he-IL" altLang="he-IL" sz="2800" b="1" smtClean="0">
                <a:solidFill>
                  <a:srgbClr val="0066CC"/>
                </a:solidFill>
              </a:rPr>
              <a:t>     - מלאי אזרחי והיערכות לחירום</a:t>
            </a:r>
          </a:p>
          <a:p>
            <a:pPr fontAlgn="t">
              <a:buFontTx/>
              <a:buNone/>
            </a:pPr>
            <a:r>
              <a:rPr lang="he-IL" altLang="he-IL" sz="2800" b="1" smtClean="0">
                <a:solidFill>
                  <a:srgbClr val="0066CC"/>
                </a:solidFill>
              </a:rPr>
              <a:t>     - פיקוח ורגולציה במשק הדלק</a:t>
            </a:r>
          </a:p>
          <a:p>
            <a:pPr fontAlgn="t">
              <a:buFontTx/>
              <a:buNone/>
            </a:pPr>
            <a:r>
              <a:rPr lang="he-IL" altLang="he-IL" sz="2800" b="1" smtClean="0">
                <a:solidFill>
                  <a:srgbClr val="0066CC"/>
                </a:solidFill>
              </a:rPr>
              <a:t>     - קידום התחרות במשק הדלק </a:t>
            </a:r>
          </a:p>
          <a:p>
            <a:pPr fontAlgn="t">
              <a:buFontTx/>
              <a:buNone/>
            </a:pPr>
            <a:r>
              <a:rPr lang="he-IL" altLang="he-IL" sz="2800" b="1" smtClean="0">
                <a:solidFill>
                  <a:srgbClr val="0066CC"/>
                </a:solidFill>
              </a:rPr>
              <a:t>     - קידום התשתיות במשק הדלק</a:t>
            </a:r>
          </a:p>
          <a:p>
            <a:pPr fontAlgn="t">
              <a:buFontTx/>
              <a:buNone/>
            </a:pPr>
            <a:r>
              <a:rPr lang="he-IL" altLang="he-IL" sz="2800" b="1" smtClean="0">
                <a:solidFill>
                  <a:srgbClr val="0066CC"/>
                </a:solidFill>
              </a:rPr>
              <a:t>     - פיתוח בר קיימא באנרגיה לתחבורה וקידום דלקים </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תחליפים</a:t>
            </a:r>
            <a:br>
              <a:rPr lang="he-IL" altLang="he-IL" sz="2800" b="1" smtClean="0">
                <a:solidFill>
                  <a:srgbClr val="0066CC"/>
                </a:solidFill>
              </a:rPr>
            </a:br>
            <a:endParaRPr lang="he-IL" altLang="he-IL" sz="2800" b="1" smtClean="0">
              <a:solidFill>
                <a:srgbClr val="0066CC"/>
              </a:solidFill>
            </a:endParaRPr>
          </a:p>
          <a:p>
            <a:pPr fontAlgn="t">
              <a:buFontTx/>
              <a:buNone/>
            </a:pPr>
            <a:endParaRPr lang="he-IL" altLang="he-IL" sz="2800" smtClean="0"/>
          </a:p>
          <a:p>
            <a:pPr fontAlgn="t">
              <a:buFontTx/>
              <a:buNone/>
            </a:pPr>
            <a:endParaRPr lang="he-IL" altLang="he-IL" sz="2800" smtClean="0"/>
          </a:p>
          <a:p>
            <a:pPr fontAlgn="t">
              <a:buFontTx/>
              <a:buNone/>
            </a:pPr>
            <a:endParaRPr lang="he-IL" altLang="he-IL" sz="2800" smtClean="0"/>
          </a:p>
          <a:p>
            <a:pPr fontAlgn="t">
              <a:buFontTx/>
              <a:buNone/>
            </a:pPr>
            <a:endParaRPr lang="he-IL" altLang="he-IL" sz="2800" smtClean="0"/>
          </a:p>
          <a:p>
            <a:pPr fontAlgn="t">
              <a:buFontTx/>
              <a:buNone/>
            </a:pPr>
            <a:r>
              <a:rPr lang="he-IL" altLang="he-IL" sz="2800" smtClean="0"/>
              <a:t/>
            </a:r>
            <a:br>
              <a:rPr lang="he-IL" altLang="he-IL" sz="2800" smtClean="0"/>
            </a:br>
            <a:endParaRPr lang="he-IL" altLang="he-IL" sz="2800" smtClean="0"/>
          </a:p>
          <a:p>
            <a:pPr eaLnBrk="1" hangingPunct="1">
              <a:buClr>
                <a:srgbClr val="FF9900"/>
              </a:buClr>
              <a:buFontTx/>
              <a:buNone/>
            </a:pPr>
            <a:endParaRPr lang="he-IL" altLang="he-IL" sz="2800" b="1" smtClean="0">
              <a:solidFill>
                <a:srgbClr val="0066CC"/>
              </a:solidFill>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idx="4294967295"/>
          </p:nvPr>
        </p:nvSpPr>
        <p:spPr>
          <a:xfrm>
            <a:off x="683568" y="-90488"/>
            <a:ext cx="8517061" cy="1143001"/>
          </a:xfrm>
        </p:spPr>
        <p:txBody>
          <a:bodyPr/>
          <a:lstStyle/>
          <a:p>
            <a:pPr eaLnBrk="1" hangingPunct="1"/>
            <a:r>
              <a:rPr lang="he-IL" sz="3600" b="1" dirty="0" smtClean="0">
                <a:solidFill>
                  <a:schemeClr val="accent2"/>
                </a:solidFill>
              </a:rPr>
              <a:t>שלבים בביצוע פרויקט "מונה נטו"</a:t>
            </a:r>
            <a:endParaRPr lang="en-US" altLang="he-IL" sz="3600" b="1" dirty="0">
              <a:solidFill>
                <a:schemeClr val="accent2"/>
              </a:solidFill>
            </a:endParaRPr>
          </a:p>
        </p:txBody>
      </p:sp>
      <p:sp>
        <p:nvSpPr>
          <p:cNvPr id="121859" name="Rectangle 3"/>
          <p:cNvSpPr>
            <a:spLocks noGrp="1" noChangeArrowheads="1"/>
          </p:cNvSpPr>
          <p:nvPr>
            <p:ph type="body" idx="4294967295"/>
          </p:nvPr>
        </p:nvSpPr>
        <p:spPr>
          <a:xfrm>
            <a:off x="323155" y="1196752"/>
            <a:ext cx="8569325" cy="4525962"/>
          </a:xfrm>
        </p:spPr>
        <p:txBody>
          <a:bodyPr/>
          <a:lstStyle/>
          <a:p>
            <a:r>
              <a:rPr lang="he-IL" sz="2800" b="1" u="sng" dirty="0" smtClean="0">
                <a:solidFill>
                  <a:srgbClr val="0066CC"/>
                </a:solidFill>
              </a:rPr>
              <a:t>ביצוע </a:t>
            </a:r>
            <a:r>
              <a:rPr lang="he-IL" sz="2800" b="1" u="sng" dirty="0">
                <a:solidFill>
                  <a:srgbClr val="0066CC"/>
                </a:solidFill>
              </a:rPr>
              <a:t>סקר מקצועי </a:t>
            </a:r>
            <a:r>
              <a:rPr lang="he-IL" sz="2800" b="1" u="sng" dirty="0" smtClean="0">
                <a:solidFill>
                  <a:srgbClr val="0066CC"/>
                </a:solidFill>
              </a:rPr>
              <a:t>באתר:</a:t>
            </a:r>
            <a:r>
              <a:rPr lang="en-US" sz="2800" b="1" dirty="0" smtClean="0">
                <a:solidFill>
                  <a:srgbClr val="0066CC"/>
                </a:solidFill>
              </a:rPr>
              <a:t/>
            </a:r>
            <a:br>
              <a:rPr lang="en-US" sz="2800" b="1" dirty="0" smtClean="0">
                <a:solidFill>
                  <a:srgbClr val="0066CC"/>
                </a:solidFill>
              </a:rPr>
            </a:br>
            <a:r>
              <a:rPr lang="he-IL" sz="2800" b="1" dirty="0" smtClean="0">
                <a:solidFill>
                  <a:srgbClr val="0066CC"/>
                </a:solidFill>
              </a:rPr>
              <a:t>הסקר </a:t>
            </a:r>
            <a:r>
              <a:rPr lang="he-IL" sz="2800" b="1" dirty="0">
                <a:solidFill>
                  <a:srgbClr val="0066CC"/>
                </a:solidFill>
              </a:rPr>
              <a:t>יבחן הנתונים הבאים:</a:t>
            </a:r>
            <a:br>
              <a:rPr lang="he-IL" sz="2800" b="1" dirty="0">
                <a:solidFill>
                  <a:srgbClr val="0066CC"/>
                </a:solidFill>
              </a:rPr>
            </a:br>
            <a:r>
              <a:rPr lang="he-IL" sz="2800" b="1" dirty="0">
                <a:solidFill>
                  <a:srgbClr val="0066CC"/>
                </a:solidFill>
              </a:rPr>
              <a:t>- התאמת </a:t>
            </a:r>
            <a:r>
              <a:rPr lang="he-IL" sz="2800" b="1" dirty="0" smtClean="0">
                <a:solidFill>
                  <a:srgbClr val="0066CC"/>
                </a:solidFill>
              </a:rPr>
              <a:t>האתר </a:t>
            </a:r>
            <a:r>
              <a:rPr lang="he-IL" sz="2800" b="1" dirty="0">
                <a:solidFill>
                  <a:srgbClr val="0066CC"/>
                </a:solidFill>
              </a:rPr>
              <a:t>להתקנת המערכת הסולארית - גגות, </a:t>
            </a:r>
            <a:r>
              <a:rPr lang="en-US" sz="2800" b="1" dirty="0" smtClean="0">
                <a:solidFill>
                  <a:srgbClr val="0066CC"/>
                </a:solidFill>
              </a:rPr>
              <a:t/>
            </a:r>
            <a:br>
              <a:rPr lang="en-US" sz="2800" b="1" dirty="0" smtClean="0">
                <a:solidFill>
                  <a:srgbClr val="0066CC"/>
                </a:solidFill>
              </a:rPr>
            </a:br>
            <a:r>
              <a:rPr lang="he-IL" sz="2800" b="1" dirty="0" smtClean="0">
                <a:solidFill>
                  <a:srgbClr val="0066CC"/>
                </a:solidFill>
              </a:rPr>
              <a:t>  שטחים פתוחים, התאמת קונסטרוקציה </a:t>
            </a:r>
            <a:r>
              <a:rPr lang="he-IL" sz="2800" b="1" dirty="0" err="1" smtClean="0">
                <a:solidFill>
                  <a:srgbClr val="0066CC"/>
                </a:solidFill>
              </a:rPr>
              <a:t>ואסטטיקה</a:t>
            </a:r>
            <a:r>
              <a:rPr lang="he-IL" sz="2800" b="1" dirty="0" smtClean="0">
                <a:solidFill>
                  <a:srgbClr val="0066CC"/>
                </a:solidFill>
              </a:rPr>
              <a:t>.</a:t>
            </a:r>
            <a:r>
              <a:rPr lang="he-IL" sz="2800" b="1" dirty="0">
                <a:solidFill>
                  <a:srgbClr val="0066CC"/>
                </a:solidFill>
              </a:rPr>
              <a:t/>
            </a:r>
            <a:br>
              <a:rPr lang="he-IL" sz="2800" b="1" dirty="0">
                <a:solidFill>
                  <a:srgbClr val="0066CC"/>
                </a:solidFill>
              </a:rPr>
            </a:br>
            <a:r>
              <a:rPr lang="he-IL" sz="2800" b="1" dirty="0">
                <a:solidFill>
                  <a:srgbClr val="0066CC"/>
                </a:solidFill>
              </a:rPr>
              <a:t>- התאמת מערכת החשמל.</a:t>
            </a:r>
            <a:br>
              <a:rPr lang="he-IL" sz="2800" b="1" dirty="0">
                <a:solidFill>
                  <a:srgbClr val="0066CC"/>
                </a:solidFill>
              </a:rPr>
            </a:br>
            <a:r>
              <a:rPr lang="he-IL" sz="2800" b="1" dirty="0">
                <a:solidFill>
                  <a:srgbClr val="0066CC"/>
                </a:solidFill>
              </a:rPr>
              <a:t>- ניתוח צריכת חשמל </a:t>
            </a:r>
            <a:r>
              <a:rPr lang="he-IL" sz="2800" b="1" dirty="0" smtClean="0">
                <a:solidFill>
                  <a:srgbClr val="0066CC"/>
                </a:solidFill>
              </a:rPr>
              <a:t>צפויות על </a:t>
            </a:r>
            <a:r>
              <a:rPr lang="he-IL" sz="2800" b="1" dirty="0">
                <a:solidFill>
                  <a:srgbClr val="0066CC"/>
                </a:solidFill>
              </a:rPr>
              <a:t>בסיס חשבונות </a:t>
            </a:r>
            <a:r>
              <a:rPr lang="he-IL" sz="2800" b="1" dirty="0" smtClean="0">
                <a:solidFill>
                  <a:srgbClr val="0066CC"/>
                </a:solidFill>
              </a:rPr>
              <a:t>החשמל</a:t>
            </a:r>
            <a:r>
              <a:rPr lang="he-IL" sz="2800" b="1" dirty="0">
                <a:solidFill>
                  <a:srgbClr val="0066CC"/>
                </a:solidFill>
              </a:rPr>
              <a:t>.</a:t>
            </a:r>
            <a:br>
              <a:rPr lang="he-IL" sz="2800" b="1" dirty="0">
                <a:solidFill>
                  <a:srgbClr val="0066CC"/>
                </a:solidFill>
              </a:rPr>
            </a:br>
            <a:r>
              <a:rPr lang="he-IL" sz="2800" b="1" dirty="0">
                <a:solidFill>
                  <a:srgbClr val="0066CC"/>
                </a:solidFill>
              </a:rPr>
              <a:t>- שילוב המערכת הסולארית בתוכנית איכות הסביבה </a:t>
            </a:r>
            <a:r>
              <a:rPr lang="he-IL" sz="2800" b="1" dirty="0" smtClean="0">
                <a:solidFill>
                  <a:srgbClr val="0066CC"/>
                </a:solidFill>
              </a:rPr>
              <a:t>של</a:t>
            </a:r>
            <a:r>
              <a:rPr lang="en-US" sz="2800" b="1" dirty="0" smtClean="0">
                <a:solidFill>
                  <a:srgbClr val="0066CC"/>
                </a:solidFill>
              </a:rPr>
              <a:t/>
            </a:r>
            <a:br>
              <a:rPr lang="en-US" sz="2800" b="1" dirty="0" smtClean="0">
                <a:solidFill>
                  <a:srgbClr val="0066CC"/>
                </a:solidFill>
              </a:rPr>
            </a:br>
            <a:r>
              <a:rPr lang="he-IL" sz="2800" b="1" dirty="0" smtClean="0">
                <a:solidFill>
                  <a:srgbClr val="0066CC"/>
                </a:solidFill>
              </a:rPr>
              <a:t>  </a:t>
            </a:r>
            <a:r>
              <a:rPr lang="he-IL" sz="2800" b="1" dirty="0">
                <a:solidFill>
                  <a:srgbClr val="0066CC"/>
                </a:solidFill>
              </a:rPr>
              <a:t>העסק.</a:t>
            </a:r>
            <a:br>
              <a:rPr lang="he-IL" sz="2800" b="1" dirty="0">
                <a:solidFill>
                  <a:srgbClr val="0066CC"/>
                </a:solidFill>
              </a:rPr>
            </a:br>
            <a:r>
              <a:rPr lang="he-IL" sz="2800" b="1" dirty="0">
                <a:solidFill>
                  <a:srgbClr val="0066CC"/>
                </a:solidFill>
              </a:rPr>
              <a:t>- התאמה </a:t>
            </a:r>
            <a:r>
              <a:rPr lang="he-IL" sz="2800" b="1" dirty="0" smtClean="0">
                <a:solidFill>
                  <a:srgbClr val="0066CC"/>
                </a:solidFill>
              </a:rPr>
              <a:t>תקציבית וניתוח כדאיות.</a:t>
            </a:r>
          </a:p>
          <a:p>
            <a:r>
              <a:rPr lang="he-IL" sz="2800" b="1" u="sng" dirty="0" smtClean="0">
                <a:solidFill>
                  <a:srgbClr val="0066CC"/>
                </a:solidFill>
              </a:rPr>
              <a:t>יציאה למכרז ובחירת הספק הזוכה</a:t>
            </a:r>
            <a:endParaRPr lang="he-IL" sz="2800" b="1" u="sng" dirty="0">
              <a:solidFill>
                <a:srgbClr val="0066CC"/>
              </a:solidFill>
            </a:endParaRPr>
          </a:p>
        </p:txBody>
      </p:sp>
    </p:spTree>
    <p:extLst>
      <p:ext uri="{BB962C8B-B14F-4D97-AF65-F5344CB8AC3E}">
        <p14:creationId xmlns:p14="http://schemas.microsoft.com/office/powerpoint/2010/main" val="26930367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idx="4294967295"/>
          </p:nvPr>
        </p:nvSpPr>
        <p:spPr>
          <a:xfrm>
            <a:off x="683568" y="-90488"/>
            <a:ext cx="8517061" cy="1143001"/>
          </a:xfrm>
        </p:spPr>
        <p:txBody>
          <a:bodyPr/>
          <a:lstStyle/>
          <a:p>
            <a:pPr eaLnBrk="1" hangingPunct="1"/>
            <a:r>
              <a:rPr lang="he-IL" sz="3600" b="1" dirty="0" smtClean="0">
                <a:solidFill>
                  <a:schemeClr val="accent2"/>
                </a:solidFill>
              </a:rPr>
              <a:t>שלבים בביצוע פרויקט "מונה נטו"</a:t>
            </a:r>
            <a:endParaRPr lang="en-US" altLang="he-IL" sz="3600" b="1" dirty="0">
              <a:solidFill>
                <a:schemeClr val="accent2"/>
              </a:solidFill>
            </a:endParaRPr>
          </a:p>
        </p:txBody>
      </p:sp>
      <p:sp>
        <p:nvSpPr>
          <p:cNvPr id="121859" name="Rectangle 3"/>
          <p:cNvSpPr>
            <a:spLocks noGrp="1" noChangeArrowheads="1"/>
          </p:cNvSpPr>
          <p:nvPr>
            <p:ph type="body" idx="4294967295"/>
          </p:nvPr>
        </p:nvSpPr>
        <p:spPr>
          <a:xfrm>
            <a:off x="323155" y="1196752"/>
            <a:ext cx="8569325" cy="4525962"/>
          </a:xfrm>
        </p:spPr>
        <p:txBody>
          <a:bodyPr/>
          <a:lstStyle/>
          <a:p>
            <a:r>
              <a:rPr lang="he-IL" sz="2800" b="1" u="sng" dirty="0" smtClean="0">
                <a:solidFill>
                  <a:srgbClr val="0066CC"/>
                </a:solidFill>
              </a:rPr>
              <a:t>ביצוע הפרויקט:</a:t>
            </a:r>
            <a:r>
              <a:rPr lang="en-US" sz="2800" b="1" dirty="0" smtClean="0">
                <a:solidFill>
                  <a:srgbClr val="0066CC"/>
                </a:solidFill>
              </a:rPr>
              <a:t/>
            </a:r>
            <a:br>
              <a:rPr lang="en-US" sz="2800" b="1" dirty="0" smtClean="0">
                <a:solidFill>
                  <a:srgbClr val="0066CC"/>
                </a:solidFill>
              </a:rPr>
            </a:br>
            <a:r>
              <a:rPr lang="he-IL" sz="2800" b="1" dirty="0" smtClean="0">
                <a:solidFill>
                  <a:srgbClr val="0066CC"/>
                </a:solidFill>
              </a:rPr>
              <a:t>כולל את הפעילויות הבאות:</a:t>
            </a:r>
            <a:r>
              <a:rPr lang="en-US" sz="2800" b="1" dirty="0" smtClean="0">
                <a:solidFill>
                  <a:srgbClr val="0066CC"/>
                </a:solidFill>
              </a:rPr>
              <a:t/>
            </a:r>
            <a:br>
              <a:rPr lang="en-US" sz="2800" b="1" dirty="0" smtClean="0">
                <a:solidFill>
                  <a:srgbClr val="0066CC"/>
                </a:solidFill>
              </a:rPr>
            </a:br>
            <a:r>
              <a:rPr lang="he-IL" sz="2800" b="1" dirty="0" smtClean="0">
                <a:solidFill>
                  <a:srgbClr val="0066CC"/>
                </a:solidFill>
              </a:rPr>
              <a:t>- ביצוע </a:t>
            </a:r>
            <a:r>
              <a:rPr lang="he-IL" sz="2800" b="1" dirty="0">
                <a:solidFill>
                  <a:srgbClr val="0066CC"/>
                </a:solidFill>
              </a:rPr>
              <a:t>תכנון הנדסי מלא</a:t>
            </a:r>
            <a:br>
              <a:rPr lang="he-IL" sz="2800" b="1" dirty="0">
                <a:solidFill>
                  <a:srgbClr val="0066CC"/>
                </a:solidFill>
              </a:rPr>
            </a:br>
            <a:r>
              <a:rPr lang="he-IL" sz="2800" b="1" dirty="0" smtClean="0">
                <a:solidFill>
                  <a:srgbClr val="0066CC"/>
                </a:solidFill>
              </a:rPr>
              <a:t>- טיפול באישורים הנדרשים מול </a:t>
            </a:r>
            <a:r>
              <a:rPr lang="he-IL" sz="2800" b="1" dirty="0">
                <a:solidFill>
                  <a:srgbClr val="0066CC"/>
                </a:solidFill>
              </a:rPr>
              <a:t>הרשויות</a:t>
            </a:r>
            <a:br>
              <a:rPr lang="he-IL" sz="2800" b="1" dirty="0">
                <a:solidFill>
                  <a:srgbClr val="0066CC"/>
                </a:solidFill>
              </a:rPr>
            </a:br>
            <a:r>
              <a:rPr lang="he-IL" sz="2800" b="1" dirty="0" smtClean="0">
                <a:solidFill>
                  <a:srgbClr val="0066CC"/>
                </a:solidFill>
              </a:rPr>
              <a:t>- אספקת </a:t>
            </a:r>
            <a:r>
              <a:rPr lang="he-IL" sz="2800" b="1" dirty="0">
                <a:solidFill>
                  <a:srgbClr val="0066CC"/>
                </a:solidFill>
              </a:rPr>
              <a:t>ציוד - פנלים סולאריים, ממירי מתח </a:t>
            </a:r>
            <a:r>
              <a:rPr lang="he-IL" sz="2800" b="1" dirty="0" smtClean="0">
                <a:solidFill>
                  <a:srgbClr val="0066CC"/>
                </a:solidFill>
              </a:rPr>
              <a:t>ומערכת</a:t>
            </a:r>
            <a:r>
              <a:rPr lang="en-US" sz="2800" b="1" dirty="0" smtClean="0">
                <a:solidFill>
                  <a:srgbClr val="0066CC"/>
                </a:solidFill>
              </a:rPr>
              <a:t/>
            </a:r>
            <a:br>
              <a:rPr lang="en-US" sz="2800" b="1" dirty="0" smtClean="0">
                <a:solidFill>
                  <a:srgbClr val="0066CC"/>
                </a:solidFill>
              </a:rPr>
            </a:br>
            <a:r>
              <a:rPr lang="he-IL" sz="2800" b="1" dirty="0" smtClean="0">
                <a:solidFill>
                  <a:srgbClr val="0066CC"/>
                </a:solidFill>
              </a:rPr>
              <a:t>  בקרה </a:t>
            </a:r>
            <a:r>
              <a:rPr lang="he-IL" sz="2800" b="1" dirty="0">
                <a:solidFill>
                  <a:srgbClr val="0066CC"/>
                </a:solidFill>
              </a:rPr>
              <a:t>מרחוק למדידת ייצור </a:t>
            </a:r>
            <a:r>
              <a:rPr lang="he-IL" sz="2800" b="1" dirty="0" smtClean="0">
                <a:solidFill>
                  <a:srgbClr val="0066CC"/>
                </a:solidFill>
              </a:rPr>
              <a:t>אנרגיה</a:t>
            </a:r>
          </a:p>
          <a:p>
            <a:r>
              <a:rPr lang="he-IL" sz="2800" b="1" u="sng" dirty="0" smtClean="0">
                <a:solidFill>
                  <a:srgbClr val="0066CC"/>
                </a:solidFill>
              </a:rPr>
              <a:t>אחזקה ותמיכה לאורך חיי המערכת</a:t>
            </a:r>
            <a:r>
              <a:rPr lang="he-IL" sz="2800" b="1" dirty="0">
                <a:solidFill>
                  <a:srgbClr val="0066CC"/>
                </a:solidFill>
              </a:rPr>
              <a:t/>
            </a:r>
            <a:br>
              <a:rPr lang="he-IL" sz="2800" b="1" dirty="0">
                <a:solidFill>
                  <a:srgbClr val="0066CC"/>
                </a:solidFill>
              </a:rPr>
            </a:br>
            <a:endParaRPr lang="he-IL" sz="2800" b="1" dirty="0" smtClean="0">
              <a:solidFill>
                <a:srgbClr val="0066CC"/>
              </a:solidFill>
            </a:endParaRPr>
          </a:p>
          <a:p>
            <a:r>
              <a:rPr lang="he-IL" sz="2800" b="1" dirty="0" smtClean="0">
                <a:solidFill>
                  <a:srgbClr val="0066CC"/>
                </a:solidFill>
              </a:rPr>
              <a:t>קיימות בשוק מספר חברות המספקות את המערכת הפוטו-</a:t>
            </a:r>
            <a:r>
              <a:rPr lang="he-IL" sz="2800" b="1" dirty="0" err="1" smtClean="0">
                <a:solidFill>
                  <a:srgbClr val="0066CC"/>
                </a:solidFill>
              </a:rPr>
              <a:t>וולטאית</a:t>
            </a:r>
            <a:r>
              <a:rPr lang="he-IL" sz="2800" b="1" dirty="0" smtClean="0">
                <a:solidFill>
                  <a:srgbClr val="0066CC"/>
                </a:solidFill>
              </a:rPr>
              <a:t>  ומלוות את הלקוח בכל שלבי היישום.</a:t>
            </a:r>
            <a:endParaRPr lang="he-IL" sz="2800" b="1" dirty="0">
              <a:solidFill>
                <a:srgbClr val="0066CC"/>
              </a:solidFill>
            </a:endParaRPr>
          </a:p>
        </p:txBody>
      </p:sp>
    </p:spTree>
    <p:extLst>
      <p:ext uri="{BB962C8B-B14F-4D97-AF65-F5344CB8AC3E}">
        <p14:creationId xmlns:p14="http://schemas.microsoft.com/office/powerpoint/2010/main" val="56603578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idx="4294967295"/>
          </p:nvPr>
        </p:nvSpPr>
        <p:spPr>
          <a:xfrm>
            <a:off x="683568" y="-90488"/>
            <a:ext cx="8517061" cy="1143001"/>
          </a:xfrm>
        </p:spPr>
        <p:txBody>
          <a:bodyPr/>
          <a:lstStyle/>
          <a:p>
            <a:pPr eaLnBrk="1" hangingPunct="1"/>
            <a:r>
              <a:rPr lang="he-IL" sz="3600" b="1" dirty="0">
                <a:solidFill>
                  <a:schemeClr val="accent2"/>
                </a:solidFill>
              </a:rPr>
              <a:t>צוות ההיגוי לרפורמה במשק החשמל</a:t>
            </a:r>
            <a:endParaRPr lang="en-US" altLang="he-IL" sz="3600" b="1" dirty="0">
              <a:solidFill>
                <a:schemeClr val="accent2"/>
              </a:solidFill>
            </a:endParaRPr>
          </a:p>
        </p:txBody>
      </p:sp>
      <p:sp>
        <p:nvSpPr>
          <p:cNvPr id="121859" name="Rectangle 3"/>
          <p:cNvSpPr>
            <a:spLocks noGrp="1" noChangeArrowheads="1"/>
          </p:cNvSpPr>
          <p:nvPr>
            <p:ph type="body" idx="4294967295"/>
          </p:nvPr>
        </p:nvSpPr>
        <p:spPr>
          <a:xfrm>
            <a:off x="179388" y="1268413"/>
            <a:ext cx="8569325" cy="4525962"/>
          </a:xfrm>
        </p:spPr>
        <p:txBody>
          <a:bodyPr/>
          <a:lstStyle/>
          <a:p>
            <a:pPr marL="0" indent="0" fontAlgn="t">
              <a:buNone/>
            </a:pPr>
            <a:r>
              <a:rPr lang="he-IL" sz="2800" b="1" u="sng" dirty="0" smtClean="0">
                <a:solidFill>
                  <a:srgbClr val="0066CC"/>
                </a:solidFill>
              </a:rPr>
              <a:t>משימות </a:t>
            </a:r>
            <a:r>
              <a:rPr lang="he-IL" sz="2800" b="1" u="sng" dirty="0">
                <a:solidFill>
                  <a:srgbClr val="0066CC"/>
                </a:solidFill>
              </a:rPr>
              <a:t>הצוות</a:t>
            </a:r>
            <a:r>
              <a:rPr lang="he-IL" sz="2800" b="1" dirty="0">
                <a:solidFill>
                  <a:srgbClr val="0066CC"/>
                </a:solidFill>
              </a:rPr>
              <a:t>:</a:t>
            </a:r>
            <a:br>
              <a:rPr lang="he-IL" sz="2800" b="1" dirty="0">
                <a:solidFill>
                  <a:srgbClr val="0066CC"/>
                </a:solidFill>
              </a:rPr>
            </a:br>
            <a:r>
              <a:rPr lang="he-IL" sz="2800" b="1" dirty="0">
                <a:solidFill>
                  <a:srgbClr val="0066CC"/>
                </a:solidFill>
              </a:rPr>
              <a:t>1. בחינת המבנה המיטבי למשק החשמל ולחברת החשמל, בשים לב למודלים המקובלים בעולם ואלה שנידונו עד כה, לרבות המודל שהוצג לחברה בשנים האחרונות. הצוות יבחן את המודלים השונים, תוך שימת דגש על יישום תחרות במקטעים התחרותיים. </a:t>
            </a:r>
            <a:br>
              <a:rPr lang="he-IL" sz="2800" b="1" dirty="0">
                <a:solidFill>
                  <a:srgbClr val="0066CC"/>
                </a:solidFill>
              </a:rPr>
            </a:br>
            <a:r>
              <a:rPr lang="he-IL" sz="2800" b="1" dirty="0">
                <a:solidFill>
                  <a:srgbClr val="0066CC"/>
                </a:solidFill>
              </a:rPr>
              <a:t>2. עמידה על החוסן הפיננסי של חברת החשמל עד כה. הבאה למצב פיננסי נאות, כחלק מהרפורמה. </a:t>
            </a:r>
            <a:br>
              <a:rPr lang="he-IL" sz="2800" b="1" dirty="0">
                <a:solidFill>
                  <a:srgbClr val="0066CC"/>
                </a:solidFill>
              </a:rPr>
            </a:br>
            <a:r>
              <a:rPr lang="he-IL" sz="2800" b="1" dirty="0">
                <a:solidFill>
                  <a:srgbClr val="0066CC"/>
                </a:solidFill>
              </a:rPr>
              <a:t>3. בחינת </a:t>
            </a:r>
            <a:r>
              <a:rPr lang="he-IL" sz="2800" b="1" dirty="0" smtClean="0">
                <a:solidFill>
                  <a:srgbClr val="0066CC"/>
                </a:solidFill>
              </a:rPr>
              <a:t>תכנית </a:t>
            </a:r>
            <a:r>
              <a:rPr lang="he-IL" sz="2800" b="1" dirty="0">
                <a:solidFill>
                  <a:srgbClr val="0066CC"/>
                </a:solidFill>
              </a:rPr>
              <a:t>התייעלות בחברת החשמל. </a:t>
            </a:r>
            <a:br>
              <a:rPr lang="he-IL" sz="2800" b="1" dirty="0">
                <a:solidFill>
                  <a:srgbClr val="0066CC"/>
                </a:solidFill>
              </a:rPr>
            </a:br>
            <a:r>
              <a:rPr lang="he-IL" sz="2800" b="1" dirty="0">
                <a:solidFill>
                  <a:srgbClr val="0066CC"/>
                </a:solidFill>
              </a:rPr>
              <a:t>4. הצעת רפורמה כוללת במשק החשמל ובחברת החשמל. </a:t>
            </a:r>
          </a:p>
          <a:p>
            <a:pPr marL="0" indent="0" fontAlgn="t">
              <a:buNone/>
            </a:pPr>
            <a:endParaRPr lang="he-IL" sz="2800" dirty="0">
              <a:effectLst/>
            </a:endParaRPr>
          </a:p>
        </p:txBody>
      </p:sp>
    </p:spTree>
    <p:extLst>
      <p:ext uri="{BB962C8B-B14F-4D97-AF65-F5344CB8AC3E}">
        <p14:creationId xmlns:p14="http://schemas.microsoft.com/office/powerpoint/2010/main" val="202582968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idx="4294967295"/>
          </p:nvPr>
        </p:nvSpPr>
        <p:spPr>
          <a:xfrm>
            <a:off x="683568" y="-90488"/>
            <a:ext cx="8517061" cy="1143001"/>
          </a:xfrm>
        </p:spPr>
        <p:txBody>
          <a:bodyPr/>
          <a:lstStyle/>
          <a:p>
            <a:pPr eaLnBrk="1" hangingPunct="1"/>
            <a:r>
              <a:rPr lang="he-IL" sz="3600" b="1" dirty="0">
                <a:solidFill>
                  <a:schemeClr val="accent2"/>
                </a:solidFill>
              </a:rPr>
              <a:t>צוות ההיגוי לרפורמה במשק החשמל</a:t>
            </a:r>
            <a:endParaRPr lang="en-US" altLang="he-IL" sz="3600" b="1" dirty="0">
              <a:solidFill>
                <a:schemeClr val="accent2"/>
              </a:solidFill>
            </a:endParaRPr>
          </a:p>
        </p:txBody>
      </p:sp>
      <p:sp>
        <p:nvSpPr>
          <p:cNvPr id="121859" name="Rectangle 3"/>
          <p:cNvSpPr>
            <a:spLocks noGrp="1" noChangeArrowheads="1"/>
          </p:cNvSpPr>
          <p:nvPr>
            <p:ph type="body" idx="4294967295"/>
          </p:nvPr>
        </p:nvSpPr>
        <p:spPr>
          <a:xfrm>
            <a:off x="179388" y="1423318"/>
            <a:ext cx="8569325" cy="4525962"/>
          </a:xfrm>
        </p:spPr>
        <p:txBody>
          <a:bodyPr/>
          <a:lstStyle/>
          <a:p>
            <a:pPr marL="0" indent="0" fontAlgn="t">
              <a:buNone/>
            </a:pPr>
            <a:r>
              <a:rPr lang="he-IL" sz="2800" b="1" u="sng" dirty="0">
                <a:solidFill>
                  <a:srgbClr val="0066CC"/>
                </a:solidFill>
              </a:rPr>
              <a:t>חברי הצוות: </a:t>
            </a:r>
            <a:r>
              <a:rPr lang="he-IL" sz="2800" b="1" dirty="0">
                <a:solidFill>
                  <a:srgbClr val="0066CC"/>
                </a:solidFill>
              </a:rPr>
              <a:t/>
            </a:r>
            <a:br>
              <a:rPr lang="he-IL" sz="2800" b="1" dirty="0">
                <a:solidFill>
                  <a:srgbClr val="0066CC"/>
                </a:solidFill>
              </a:rPr>
            </a:br>
            <a:r>
              <a:rPr lang="he-IL" sz="2800" b="1" dirty="0">
                <a:solidFill>
                  <a:srgbClr val="0066CC"/>
                </a:solidFill>
              </a:rPr>
              <a:t>אורי יוגב - יו"ר הוועדה</a:t>
            </a:r>
            <a:br>
              <a:rPr lang="he-IL" sz="2800" b="1" dirty="0">
                <a:solidFill>
                  <a:srgbClr val="0066CC"/>
                </a:solidFill>
              </a:rPr>
            </a:br>
            <a:r>
              <a:rPr lang="he-IL" sz="2800" b="1" dirty="0">
                <a:solidFill>
                  <a:srgbClr val="0066CC"/>
                </a:solidFill>
              </a:rPr>
              <a:t>אורנה הוזמן-בכור - </a:t>
            </a:r>
            <a:r>
              <a:rPr lang="he-IL" sz="2800" b="1" dirty="0" err="1">
                <a:solidFill>
                  <a:srgbClr val="0066CC"/>
                </a:solidFill>
              </a:rPr>
              <a:t>מנכל"ית</a:t>
            </a:r>
            <a:r>
              <a:rPr lang="he-IL" sz="2800" b="1" dirty="0">
                <a:solidFill>
                  <a:srgbClr val="0066CC"/>
                </a:solidFill>
              </a:rPr>
              <a:t> משרד התשתיות </a:t>
            </a:r>
            <a:r>
              <a:rPr lang="he-IL" sz="2800" b="1" dirty="0" smtClean="0">
                <a:solidFill>
                  <a:srgbClr val="0066CC"/>
                </a:solidFill>
              </a:rPr>
              <a:t>והאנרגיה</a:t>
            </a:r>
            <a:endParaRPr lang="he-IL" sz="2800" b="1" dirty="0">
              <a:solidFill>
                <a:srgbClr val="0066CC"/>
              </a:solidFill>
            </a:endParaRPr>
          </a:p>
          <a:p>
            <a:pPr marL="0" indent="0" fontAlgn="t">
              <a:buNone/>
            </a:pPr>
            <a:r>
              <a:rPr lang="he-IL" sz="2800" b="1" dirty="0" smtClean="0">
                <a:solidFill>
                  <a:srgbClr val="0066CC"/>
                </a:solidFill>
              </a:rPr>
              <a:t>סיגל </a:t>
            </a:r>
            <a:r>
              <a:rPr lang="he-IL" sz="2800" b="1" dirty="0">
                <a:solidFill>
                  <a:srgbClr val="0066CC"/>
                </a:solidFill>
              </a:rPr>
              <a:t>שאלתיאל הלוי </a:t>
            </a:r>
            <a:r>
              <a:rPr lang="he-IL" sz="2800" b="1" dirty="0" smtClean="0">
                <a:solidFill>
                  <a:srgbClr val="0066CC"/>
                </a:solidFill>
              </a:rPr>
              <a:t>- </a:t>
            </a:r>
            <a:r>
              <a:rPr lang="he-IL" sz="2800" b="1" dirty="0" err="1">
                <a:solidFill>
                  <a:srgbClr val="0066CC"/>
                </a:solidFill>
              </a:rPr>
              <a:t>מנכל"ית</a:t>
            </a:r>
            <a:r>
              <a:rPr lang="he-IL" sz="2800" b="1" dirty="0">
                <a:solidFill>
                  <a:srgbClr val="0066CC"/>
                </a:solidFill>
              </a:rPr>
              <a:t> המשרד לפיתוח </a:t>
            </a:r>
            <a:r>
              <a:rPr lang="he-IL" sz="2800" b="1" dirty="0" smtClean="0">
                <a:solidFill>
                  <a:srgbClr val="0066CC"/>
                </a:solidFill>
              </a:rPr>
              <a:t>הנגב</a:t>
            </a:r>
            <a:r>
              <a:rPr lang="he-IL" sz="2800" b="1" dirty="0">
                <a:solidFill>
                  <a:srgbClr val="0066CC"/>
                </a:solidFill>
              </a:rPr>
              <a:t/>
            </a:r>
            <a:br>
              <a:rPr lang="he-IL" sz="2800" b="1" dirty="0">
                <a:solidFill>
                  <a:srgbClr val="0066CC"/>
                </a:solidFill>
              </a:rPr>
            </a:br>
            <a:r>
              <a:rPr lang="he-IL" sz="2800" b="1" dirty="0" smtClean="0">
                <a:solidFill>
                  <a:srgbClr val="0066CC"/>
                </a:solidFill>
              </a:rPr>
              <a:t>ד"ר </a:t>
            </a:r>
            <a:r>
              <a:rPr lang="he-IL" sz="2800" b="1" dirty="0">
                <a:solidFill>
                  <a:srgbClr val="0066CC"/>
                </a:solidFill>
              </a:rPr>
              <a:t>יהודה </a:t>
            </a:r>
            <a:r>
              <a:rPr lang="he-IL" sz="2800" b="1" dirty="0" smtClean="0">
                <a:solidFill>
                  <a:srgbClr val="0066CC"/>
                </a:solidFill>
              </a:rPr>
              <a:t>ניב  - </a:t>
            </a:r>
            <a:r>
              <a:rPr lang="he-IL" sz="2800" b="1" dirty="0">
                <a:solidFill>
                  <a:srgbClr val="0066CC"/>
                </a:solidFill>
              </a:rPr>
              <a:t>מנהל </a:t>
            </a:r>
            <a:r>
              <a:rPr lang="he-IL" sz="2800" b="1" dirty="0" err="1">
                <a:solidFill>
                  <a:srgbClr val="0066CC"/>
                </a:solidFill>
              </a:rPr>
              <a:t>מינהל</a:t>
            </a:r>
            <a:r>
              <a:rPr lang="he-IL" sz="2800" b="1" dirty="0">
                <a:solidFill>
                  <a:srgbClr val="0066CC"/>
                </a:solidFill>
              </a:rPr>
              <a:t> החשמל במשרד </a:t>
            </a:r>
            <a:r>
              <a:rPr lang="he-IL" sz="2800" b="1" dirty="0" smtClean="0">
                <a:solidFill>
                  <a:srgbClr val="0066CC"/>
                </a:solidFill>
              </a:rPr>
              <a:t>האנרגיה</a:t>
            </a:r>
            <a:r>
              <a:rPr lang="he-IL" sz="2800" b="1" dirty="0">
                <a:solidFill>
                  <a:srgbClr val="0066CC"/>
                </a:solidFill>
              </a:rPr>
              <a:t/>
            </a:r>
            <a:br>
              <a:rPr lang="he-IL" sz="2800" b="1" dirty="0">
                <a:solidFill>
                  <a:srgbClr val="0066CC"/>
                </a:solidFill>
              </a:rPr>
            </a:br>
            <a:r>
              <a:rPr lang="he-IL" sz="2800" b="1" dirty="0" smtClean="0">
                <a:solidFill>
                  <a:srgbClr val="0066CC"/>
                </a:solidFill>
              </a:rPr>
              <a:t>אלי </a:t>
            </a:r>
            <a:r>
              <a:rPr lang="he-IL" sz="2800" b="1" dirty="0">
                <a:solidFill>
                  <a:srgbClr val="0066CC"/>
                </a:solidFill>
              </a:rPr>
              <a:t>כהן – נציג ציבור</a:t>
            </a:r>
            <a:br>
              <a:rPr lang="he-IL" sz="2800" b="1" dirty="0">
                <a:solidFill>
                  <a:srgbClr val="0066CC"/>
                </a:solidFill>
              </a:rPr>
            </a:br>
            <a:r>
              <a:rPr lang="he-IL" sz="2800" b="1" dirty="0" smtClean="0">
                <a:solidFill>
                  <a:srgbClr val="0066CC"/>
                </a:solidFill>
              </a:rPr>
              <a:t>מיכל </a:t>
            </a:r>
            <a:r>
              <a:rPr lang="he-IL" sz="2800" b="1" dirty="0" err="1">
                <a:solidFill>
                  <a:srgbClr val="0066CC"/>
                </a:solidFill>
              </a:rPr>
              <a:t>עבאדי-בויאנג'ו</a:t>
            </a:r>
            <a:r>
              <a:rPr lang="he-IL" sz="2800" b="1" dirty="0">
                <a:solidFill>
                  <a:srgbClr val="0066CC"/>
                </a:solidFill>
              </a:rPr>
              <a:t> -  </a:t>
            </a:r>
            <a:r>
              <a:rPr lang="he-IL" sz="2800" b="1" dirty="0" err="1" smtClean="0">
                <a:solidFill>
                  <a:srgbClr val="0066CC"/>
                </a:solidFill>
              </a:rPr>
              <a:t>החשכ"ל</a:t>
            </a:r>
            <a:r>
              <a:rPr lang="he-IL" sz="2800" b="1" dirty="0" smtClean="0">
                <a:solidFill>
                  <a:srgbClr val="0066CC"/>
                </a:solidFill>
              </a:rPr>
              <a:t> </a:t>
            </a:r>
            <a:r>
              <a:rPr lang="he-IL" sz="2800" b="1" dirty="0">
                <a:solidFill>
                  <a:srgbClr val="0066CC"/>
                </a:solidFill>
              </a:rPr>
              <a:t>במשרד </a:t>
            </a:r>
            <a:r>
              <a:rPr lang="he-IL" sz="2800" b="1" dirty="0" smtClean="0">
                <a:solidFill>
                  <a:srgbClr val="0066CC"/>
                </a:solidFill>
              </a:rPr>
              <a:t>האוצר</a:t>
            </a:r>
            <a:r>
              <a:rPr lang="he-IL" sz="2800" b="1" dirty="0">
                <a:solidFill>
                  <a:srgbClr val="0066CC"/>
                </a:solidFill>
              </a:rPr>
              <a:t/>
            </a:r>
            <a:br>
              <a:rPr lang="he-IL" sz="2800" b="1" dirty="0">
                <a:solidFill>
                  <a:srgbClr val="0066CC"/>
                </a:solidFill>
              </a:rPr>
            </a:br>
            <a:r>
              <a:rPr lang="he-IL" sz="2800" b="1" dirty="0" smtClean="0">
                <a:solidFill>
                  <a:srgbClr val="0066CC"/>
                </a:solidFill>
              </a:rPr>
              <a:t>קובי </a:t>
            </a:r>
            <a:r>
              <a:rPr lang="he-IL" sz="2800" b="1" dirty="0" err="1">
                <a:solidFill>
                  <a:srgbClr val="0066CC"/>
                </a:solidFill>
              </a:rPr>
              <a:t>אמסלם</a:t>
            </a:r>
            <a:r>
              <a:rPr lang="he-IL" sz="2800" b="1" dirty="0">
                <a:solidFill>
                  <a:srgbClr val="0066CC"/>
                </a:solidFill>
              </a:rPr>
              <a:t> - הממונה על השכר </a:t>
            </a:r>
            <a:r>
              <a:rPr lang="he-IL" sz="2800" b="1" dirty="0" smtClean="0">
                <a:solidFill>
                  <a:srgbClr val="0066CC"/>
                </a:solidFill>
              </a:rPr>
              <a:t>במשרד האוצר </a:t>
            </a:r>
            <a:r>
              <a:rPr lang="he-IL" sz="2800" b="1" dirty="0">
                <a:solidFill>
                  <a:srgbClr val="0066CC"/>
                </a:solidFill>
              </a:rPr>
              <a:t/>
            </a:r>
            <a:br>
              <a:rPr lang="he-IL" sz="2800" b="1" dirty="0">
                <a:solidFill>
                  <a:srgbClr val="0066CC"/>
                </a:solidFill>
              </a:rPr>
            </a:br>
            <a:r>
              <a:rPr lang="he-IL" sz="2800" b="1" dirty="0" smtClean="0">
                <a:solidFill>
                  <a:srgbClr val="0066CC"/>
                </a:solidFill>
              </a:rPr>
              <a:t>אמיר לוי - </a:t>
            </a:r>
            <a:r>
              <a:rPr lang="he-IL" sz="2800" b="1" dirty="0">
                <a:solidFill>
                  <a:srgbClr val="0066CC"/>
                </a:solidFill>
              </a:rPr>
              <a:t>הממונה על התקציבים במשרד האוצר</a:t>
            </a:r>
          </a:p>
          <a:p>
            <a:pPr marL="0" indent="0" fontAlgn="t">
              <a:buNone/>
            </a:pPr>
            <a:endParaRPr lang="he-IL" sz="2800" dirty="0">
              <a:effectLst/>
            </a:endParaRPr>
          </a:p>
        </p:txBody>
      </p:sp>
    </p:spTree>
    <p:extLst>
      <p:ext uri="{BB962C8B-B14F-4D97-AF65-F5344CB8AC3E}">
        <p14:creationId xmlns:p14="http://schemas.microsoft.com/office/powerpoint/2010/main" val="156540965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Grp="1" noChangeArrowheads="1"/>
          </p:cNvSpPr>
          <p:nvPr>
            <p:ph type="body" idx="1"/>
          </p:nvPr>
        </p:nvSpPr>
        <p:spPr/>
        <p:txBody>
          <a:bodyPr/>
          <a:lstStyle/>
          <a:p>
            <a:pPr algn="ctr" eaLnBrk="1" hangingPunct="1">
              <a:buFontTx/>
              <a:buNone/>
            </a:pPr>
            <a:r>
              <a:rPr lang="he-IL" altLang="he-IL" sz="6600" b="1" smtClean="0">
                <a:solidFill>
                  <a:srgbClr val="0000FF"/>
                </a:solidFill>
              </a:rPr>
              <a:t>תודה על ההקשבה</a:t>
            </a:r>
            <a:endParaRPr lang="en-US" altLang="he-IL" sz="6600" b="1" smtClean="0">
              <a:solidFill>
                <a:srgbClr val="0000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energy.gov.il/Style%20Library/Images/OtherPages/tarshim_he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981075"/>
            <a:ext cx="7783512"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bwMode="auto">
          <a:xfrm>
            <a:off x="879475" y="-90488"/>
            <a:ext cx="8229600" cy="1143001"/>
          </a:xfrm>
          <a:prstGeom prst="rect">
            <a:avLst/>
          </a:prstGeom>
          <a:noFill/>
          <a:ln w="9525">
            <a:noFill/>
            <a:miter lim="800000"/>
            <a:headEnd/>
            <a:tailEnd/>
          </a:ln>
        </p:spPr>
        <p:txBody>
          <a:bodyPr anchor="ctr"/>
          <a:lstStyle/>
          <a:p>
            <a:pPr algn="ctr">
              <a:defRPr/>
            </a:pPr>
            <a:r>
              <a:rPr lang="he-IL" sz="3600" b="1" kern="0" dirty="0">
                <a:solidFill>
                  <a:schemeClr val="accent2"/>
                </a:solidFill>
                <a:latin typeface="+mj-lt"/>
                <a:ea typeface="+mj-ea"/>
                <a:cs typeface="+mj-cs"/>
              </a:rPr>
              <a:t>המבנה הארגוני של המשרד</a:t>
            </a:r>
            <a:endParaRPr lang="en-US" sz="3600" b="1" kern="0" dirty="0">
              <a:solidFill>
                <a:schemeClr val="accent2"/>
              </a:solidFill>
              <a:latin typeface="+mj-lt"/>
              <a:ea typeface="+mj-ea"/>
              <a:cs typeface="+mj-cs"/>
            </a:endParaRPr>
          </a:p>
        </p:txBody>
      </p:sp>
      <p:pic>
        <p:nvPicPr>
          <p:cNvPr id="16388" name="Picture 4" descr="http://www.silvan-shalom.co.il/files/wordocs/12516249898874.gif">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3150" y="1196975"/>
            <a:ext cx="7524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dirty="0" smtClean="0">
                <a:solidFill>
                  <a:schemeClr val="accent2"/>
                </a:solidFill>
              </a:rPr>
              <a:t>החוקים ששר האנרגיה והמים ממונה עליהם</a:t>
            </a:r>
            <a:endParaRPr lang="en-US" altLang="he-IL" sz="3600" b="1" dirty="0" smtClean="0">
              <a:solidFill>
                <a:schemeClr val="accent2"/>
              </a:solidFill>
            </a:endParaRPr>
          </a:p>
        </p:txBody>
      </p:sp>
      <p:sp>
        <p:nvSpPr>
          <p:cNvPr id="17411" name="Rectangle 3"/>
          <p:cNvSpPr>
            <a:spLocks noGrp="1" noChangeArrowheads="1"/>
          </p:cNvSpPr>
          <p:nvPr>
            <p:ph type="body" idx="4294967295"/>
          </p:nvPr>
        </p:nvSpPr>
        <p:spPr>
          <a:xfrm>
            <a:off x="179388" y="1125538"/>
            <a:ext cx="8569325" cy="4525962"/>
          </a:xfrm>
        </p:spPr>
        <p:txBody>
          <a:bodyPr/>
          <a:lstStyle/>
          <a:p>
            <a:r>
              <a:rPr lang="he-IL" altLang="he-IL" sz="2800" b="1" smtClean="0">
                <a:solidFill>
                  <a:srgbClr val="0066CC"/>
                </a:solidFill>
                <a:hlinkClick r:id="rId2"/>
              </a:rPr>
              <a:t>חוק משק הגז הטבעי, התשס"ב – 2002. </a:t>
            </a:r>
            <a:endParaRPr lang="he-IL" altLang="he-IL" sz="2800" b="1" smtClean="0">
              <a:solidFill>
                <a:srgbClr val="0066CC"/>
              </a:solidFill>
            </a:endParaRPr>
          </a:p>
          <a:p>
            <a:r>
              <a:rPr lang="he-IL" altLang="he-IL" sz="2800" b="1" smtClean="0">
                <a:solidFill>
                  <a:srgbClr val="0066CC"/>
                </a:solidFill>
                <a:hlinkClick r:id="rId3"/>
              </a:rPr>
              <a:t>חוק הגז (בטיחות ורישוי), התשמ"ט – 1989. </a:t>
            </a:r>
            <a:endParaRPr lang="he-IL" altLang="he-IL" sz="2800" b="1" smtClean="0">
              <a:solidFill>
                <a:srgbClr val="0066CC"/>
              </a:solidFill>
            </a:endParaRPr>
          </a:p>
          <a:p>
            <a:r>
              <a:rPr lang="he-IL" altLang="he-IL" sz="2800" b="1" smtClean="0">
                <a:solidFill>
                  <a:srgbClr val="0066CC"/>
                </a:solidFill>
                <a:hlinkClick r:id="rId4"/>
              </a:rPr>
              <a:t>חוק משק החשמל, התשנ"ו – 1996. </a:t>
            </a:r>
            <a:endParaRPr lang="he-IL" altLang="he-IL" sz="2800" b="1" smtClean="0">
              <a:solidFill>
                <a:srgbClr val="0066CC"/>
              </a:solidFill>
            </a:endParaRPr>
          </a:p>
          <a:p>
            <a:r>
              <a:rPr lang="he-IL" altLang="he-IL" sz="2800" b="1" smtClean="0">
                <a:solidFill>
                  <a:srgbClr val="0066CC"/>
                </a:solidFill>
                <a:hlinkClick r:id="rId5"/>
              </a:rPr>
              <a:t>חוק החשמל, התשי"ד – 1954. </a:t>
            </a:r>
            <a:endParaRPr lang="he-IL" altLang="he-IL" sz="2800" b="1" smtClean="0">
              <a:solidFill>
                <a:srgbClr val="0066CC"/>
              </a:solidFill>
            </a:endParaRPr>
          </a:p>
          <a:p>
            <a:r>
              <a:rPr lang="he-IL" altLang="he-IL" sz="2800" b="1" smtClean="0">
                <a:solidFill>
                  <a:srgbClr val="0066CC"/>
                </a:solidFill>
              </a:rPr>
              <a:t>חוק הספקת חשמל (הוראת שעה), התשנ"ו – 1996 (חוק זה פג תוקף וטרם חודש). </a:t>
            </a:r>
          </a:p>
          <a:p>
            <a:r>
              <a:rPr lang="he-IL" altLang="he-IL" sz="2800" b="1" smtClean="0">
                <a:solidFill>
                  <a:srgbClr val="0066CC"/>
                </a:solidFill>
                <a:hlinkClick r:id="rId6"/>
              </a:rPr>
              <a:t>חוק מקורות אנרגיה, התש"ן - 1989.</a:t>
            </a:r>
            <a:r>
              <a:rPr lang="he-IL" altLang="he-IL" sz="2800" b="1" smtClean="0">
                <a:solidFill>
                  <a:srgbClr val="0066CC"/>
                </a:solidFill>
              </a:rPr>
              <a:t> </a:t>
            </a:r>
          </a:p>
          <a:p>
            <a:r>
              <a:rPr lang="he-IL" altLang="he-IL" sz="2800" b="1" smtClean="0">
                <a:solidFill>
                  <a:srgbClr val="0066CC"/>
                </a:solidFill>
                <a:hlinkClick r:id="rId7"/>
              </a:rPr>
              <a:t>חוק הנפט, התשי"ב - 1952. </a:t>
            </a:r>
            <a:endParaRPr lang="he-IL" altLang="he-IL" sz="2800" b="1" smtClean="0">
              <a:solidFill>
                <a:srgbClr val="0066CC"/>
              </a:solidFill>
            </a:endParaRPr>
          </a:p>
          <a:p>
            <a:r>
              <a:rPr lang="he-IL" altLang="he-IL" sz="2800" b="1" smtClean="0">
                <a:solidFill>
                  <a:srgbClr val="0066CC"/>
                </a:solidFill>
              </a:rPr>
              <a:t>חוק המים, התשי"ט - 1959 </a:t>
            </a:r>
          </a:p>
          <a:p>
            <a:r>
              <a:rPr lang="he-IL" altLang="he-IL" sz="2800" b="1" smtClean="0">
                <a:solidFill>
                  <a:srgbClr val="0066CC"/>
                </a:solidFill>
                <a:hlinkClick r:id="rId8"/>
              </a:rPr>
              <a:t>חוק הפיקוח על קידוחי מים, התשי"ט – 1955. </a:t>
            </a:r>
            <a:endParaRPr lang="he-IL" altLang="he-IL" sz="2800" b="1" smtClean="0">
              <a:solidFill>
                <a:srgbClr val="0066CC"/>
              </a:solidFill>
            </a:endParaRPr>
          </a:p>
          <a:p>
            <a:pPr>
              <a:buFontTx/>
              <a:buNone/>
            </a:pPr>
            <a:endParaRPr lang="he-IL" altLang="he-IL" sz="2800" b="1" smtClean="0">
              <a:solidFill>
                <a:srgbClr val="0066CC"/>
              </a:solidFill>
            </a:endParaRPr>
          </a:p>
          <a:p>
            <a:pPr eaLnBrk="1" hangingPunct="1">
              <a:buClr>
                <a:srgbClr val="FF9900"/>
              </a:buClr>
              <a:buFont typeface="Wingdings" pitchFamily="2" charset="2"/>
              <a:buNone/>
            </a:pPr>
            <a:endParaRPr lang="he-IL" altLang="he-IL" sz="2800" b="1" smtClean="0">
              <a:solidFill>
                <a:srgbClr val="0066CC"/>
              </a:solidFill>
            </a:endParaRPr>
          </a:p>
        </p:txBody>
      </p:sp>
      <p:sp>
        <p:nvSpPr>
          <p:cNvPr id="17412" name="Oval 4"/>
          <p:cNvSpPr>
            <a:spLocks noChangeArrowheads="1"/>
          </p:cNvSpPr>
          <p:nvPr/>
        </p:nvSpPr>
        <p:spPr bwMode="auto">
          <a:xfrm>
            <a:off x="2268538" y="4076700"/>
            <a:ext cx="6624637" cy="6477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he-IL" altLang="he-IL"/>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המשך</a:t>
            </a:r>
            <a:endParaRPr lang="en-US" altLang="he-IL" sz="3600" b="1" smtClean="0">
              <a:solidFill>
                <a:schemeClr val="accent2"/>
              </a:solidFill>
            </a:endParaRPr>
          </a:p>
        </p:txBody>
      </p:sp>
      <p:sp>
        <p:nvSpPr>
          <p:cNvPr id="18435" name="Rectangle 3"/>
          <p:cNvSpPr>
            <a:spLocks noGrp="1" noChangeArrowheads="1"/>
          </p:cNvSpPr>
          <p:nvPr>
            <p:ph type="body" idx="4294967295"/>
          </p:nvPr>
        </p:nvSpPr>
        <p:spPr>
          <a:xfrm>
            <a:off x="179388" y="1125538"/>
            <a:ext cx="8569325" cy="4525962"/>
          </a:xfrm>
        </p:spPr>
        <p:txBody>
          <a:bodyPr/>
          <a:lstStyle/>
          <a:p>
            <a:pPr>
              <a:lnSpc>
                <a:spcPct val="90000"/>
              </a:lnSpc>
            </a:pPr>
            <a:r>
              <a:rPr lang="he-IL" altLang="he-IL" sz="2800" b="1" dirty="0" smtClean="0">
                <a:solidFill>
                  <a:srgbClr val="0066CC"/>
                </a:solidFill>
                <a:hlinkClick r:id="rId2"/>
              </a:rPr>
              <a:t>פקודת המכרות.</a:t>
            </a:r>
            <a:r>
              <a:rPr lang="he-IL" altLang="he-IL" sz="2800" b="1" dirty="0" smtClean="0">
                <a:solidFill>
                  <a:srgbClr val="0066CC"/>
                </a:solidFill>
              </a:rPr>
              <a:t> </a:t>
            </a:r>
          </a:p>
          <a:p>
            <a:pPr>
              <a:lnSpc>
                <a:spcPct val="90000"/>
              </a:lnSpc>
            </a:pPr>
            <a:r>
              <a:rPr lang="he-IL" altLang="he-IL" sz="2800" b="1" dirty="0" smtClean="0">
                <a:solidFill>
                  <a:srgbClr val="0066CC"/>
                </a:solidFill>
              </a:rPr>
              <a:t>חוק הפעלת רכב (מנועים ודלק), </a:t>
            </a:r>
            <a:r>
              <a:rPr lang="he-IL" altLang="he-IL" sz="2800" b="1" dirty="0" err="1" smtClean="0">
                <a:solidFill>
                  <a:srgbClr val="0066CC"/>
                </a:solidFill>
              </a:rPr>
              <a:t>התשכ"א</a:t>
            </a:r>
            <a:r>
              <a:rPr lang="he-IL" altLang="he-IL" sz="2800" b="1" dirty="0" smtClean="0">
                <a:solidFill>
                  <a:srgbClr val="0066CC"/>
                </a:solidFill>
              </a:rPr>
              <a:t> - 1961. </a:t>
            </a:r>
          </a:p>
          <a:p>
            <a:pPr>
              <a:lnSpc>
                <a:spcPct val="90000"/>
              </a:lnSpc>
            </a:pPr>
            <a:r>
              <a:rPr lang="he-IL" altLang="he-IL" sz="2800" b="1" dirty="0" smtClean="0">
                <a:solidFill>
                  <a:srgbClr val="0066CC"/>
                </a:solidFill>
              </a:rPr>
              <a:t>חוק משק הדלק (קידום התחרות), </a:t>
            </a:r>
            <a:r>
              <a:rPr lang="he-IL" altLang="he-IL" sz="2800" b="1" dirty="0" err="1" smtClean="0">
                <a:solidFill>
                  <a:srgbClr val="0066CC"/>
                </a:solidFill>
              </a:rPr>
              <a:t>התשמ"ד</a:t>
            </a:r>
            <a:r>
              <a:rPr lang="he-IL" altLang="he-IL" sz="2800" b="1" dirty="0" smtClean="0">
                <a:solidFill>
                  <a:srgbClr val="0066CC"/>
                </a:solidFill>
              </a:rPr>
              <a:t> - 1984. </a:t>
            </a:r>
          </a:p>
          <a:p>
            <a:pPr>
              <a:lnSpc>
                <a:spcPct val="90000"/>
              </a:lnSpc>
            </a:pPr>
            <a:r>
              <a:rPr lang="he-IL" altLang="he-IL" sz="2800" b="1" dirty="0" smtClean="0">
                <a:solidFill>
                  <a:srgbClr val="0066CC"/>
                </a:solidFill>
                <a:hlinkClick r:id="rId3"/>
              </a:rPr>
              <a:t>חוק משק הדלק (איסור מכירת דלק לתחנות תדלוק מסוימות), </a:t>
            </a:r>
            <a:r>
              <a:rPr lang="he-IL" altLang="he-IL" sz="2800" b="1" dirty="0" err="1" smtClean="0">
                <a:solidFill>
                  <a:srgbClr val="0066CC"/>
                </a:solidFill>
                <a:hlinkClick r:id="rId3"/>
              </a:rPr>
              <a:t>התשס"ה</a:t>
            </a:r>
            <a:r>
              <a:rPr lang="he-IL" altLang="he-IL" sz="2800" b="1" dirty="0" smtClean="0">
                <a:solidFill>
                  <a:srgbClr val="0066CC"/>
                </a:solidFill>
                <a:hlinkClick r:id="rId3"/>
              </a:rPr>
              <a:t> – 2005. </a:t>
            </a:r>
            <a:endParaRPr lang="he-IL" altLang="he-IL" sz="2800" b="1" dirty="0" smtClean="0">
              <a:solidFill>
                <a:srgbClr val="0066CC"/>
              </a:solidFill>
            </a:endParaRPr>
          </a:p>
          <a:p>
            <a:pPr>
              <a:lnSpc>
                <a:spcPct val="90000"/>
              </a:lnSpc>
            </a:pPr>
            <a:r>
              <a:rPr lang="he-IL" altLang="he-IL" sz="2800" b="1" dirty="0" smtClean="0">
                <a:solidFill>
                  <a:srgbClr val="0066CC"/>
                </a:solidFill>
              </a:rPr>
              <a:t>השר אחראי על אכיפת צווים מסוימים עפ"י חוק הפיקוח על מצרכים ושירותים, </a:t>
            </a:r>
            <a:r>
              <a:rPr lang="he-IL" altLang="he-IL" sz="2800" b="1" dirty="0" err="1" smtClean="0">
                <a:solidFill>
                  <a:srgbClr val="0066CC"/>
                </a:solidFill>
              </a:rPr>
              <a:t>התשי"ח</a:t>
            </a:r>
            <a:r>
              <a:rPr lang="he-IL" altLang="he-IL" sz="2800" b="1" dirty="0" smtClean="0">
                <a:solidFill>
                  <a:srgbClr val="0066CC"/>
                </a:solidFill>
              </a:rPr>
              <a:t> – 1957 וחוק פיקוח על מחירי מצרכים ושירותים, </a:t>
            </a:r>
            <a:r>
              <a:rPr lang="he-IL" altLang="he-IL" sz="2800" b="1" dirty="0" err="1" smtClean="0">
                <a:solidFill>
                  <a:srgbClr val="0066CC"/>
                </a:solidFill>
              </a:rPr>
              <a:t>התשנ"ו</a:t>
            </a:r>
            <a:r>
              <a:rPr lang="he-IL" altLang="he-IL" sz="2800" b="1" dirty="0" smtClean="0">
                <a:solidFill>
                  <a:srgbClr val="0066CC"/>
                </a:solidFill>
              </a:rPr>
              <a:t> – 1996. </a:t>
            </a:r>
          </a:p>
          <a:p>
            <a:pPr>
              <a:lnSpc>
                <a:spcPct val="90000"/>
              </a:lnSpc>
            </a:pPr>
            <a:r>
              <a:rPr lang="he-IL" altLang="he-IL" sz="2800" b="1" dirty="0" smtClean="0">
                <a:solidFill>
                  <a:srgbClr val="0066CC"/>
                </a:solidFill>
              </a:rPr>
              <a:t>המשרד אחראי על אכיפת תקנים בנושאי דלק לפי חוק התקנים, </a:t>
            </a:r>
            <a:r>
              <a:rPr lang="he-IL" altLang="he-IL" sz="2800" b="1" dirty="0" err="1" smtClean="0">
                <a:solidFill>
                  <a:srgbClr val="0066CC"/>
                </a:solidFill>
              </a:rPr>
              <a:t>התשי"ג</a:t>
            </a:r>
            <a:r>
              <a:rPr lang="he-IL" altLang="he-IL" sz="2800" b="1" dirty="0" smtClean="0">
                <a:solidFill>
                  <a:srgbClr val="0066CC"/>
                </a:solidFill>
              </a:rPr>
              <a:t> – 1953. </a:t>
            </a:r>
          </a:p>
          <a:p>
            <a:pPr eaLnBrk="1" hangingPunct="1">
              <a:lnSpc>
                <a:spcPct val="90000"/>
              </a:lnSpc>
              <a:buClr>
                <a:srgbClr val="FF9900"/>
              </a:buClr>
              <a:buFont typeface="Wingdings" pitchFamily="2" charset="2"/>
              <a:buNone/>
            </a:pPr>
            <a:endParaRPr lang="he-IL" altLang="he-IL" sz="2800" b="1" dirty="0" smtClean="0">
              <a:solidFill>
                <a:srgbClr val="0066CC"/>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המשך</a:t>
            </a:r>
            <a:endParaRPr lang="en-US" altLang="he-IL" sz="3600" b="1" smtClean="0">
              <a:solidFill>
                <a:schemeClr val="accent2"/>
              </a:solidFill>
            </a:endParaRPr>
          </a:p>
        </p:txBody>
      </p:sp>
      <p:sp>
        <p:nvSpPr>
          <p:cNvPr id="19459" name="Rectangle 3"/>
          <p:cNvSpPr>
            <a:spLocks noGrp="1" noChangeArrowheads="1"/>
          </p:cNvSpPr>
          <p:nvPr>
            <p:ph type="body" idx="4294967295"/>
          </p:nvPr>
        </p:nvSpPr>
        <p:spPr>
          <a:xfrm>
            <a:off x="179388" y="1125538"/>
            <a:ext cx="8569325" cy="4525962"/>
          </a:xfrm>
        </p:spPr>
        <p:txBody>
          <a:bodyPr/>
          <a:lstStyle/>
          <a:p>
            <a:r>
              <a:rPr lang="he-IL" altLang="he-IL" sz="2800" b="1" smtClean="0">
                <a:solidFill>
                  <a:srgbClr val="0066CC"/>
                </a:solidFill>
                <a:hlinkClick r:id="rId2"/>
              </a:rPr>
              <a:t>פרק ד' לחוק הסדרים במשק המדינה (תיקוני חקיקה), התשמ"ט - 1989: משק הגז</a:t>
            </a:r>
            <a:r>
              <a:rPr lang="he-IL" altLang="he-IL" sz="2800" b="1" smtClean="0">
                <a:solidFill>
                  <a:srgbClr val="0066CC"/>
                </a:solidFill>
              </a:rPr>
              <a:t> </a:t>
            </a:r>
          </a:p>
          <a:p>
            <a:r>
              <a:rPr lang="he-IL" altLang="he-IL" sz="2800" b="1" smtClean="0">
                <a:solidFill>
                  <a:srgbClr val="0066CC"/>
                </a:solidFill>
                <a:hlinkClick r:id="rId3"/>
              </a:rPr>
              <a:t>חוק מדידת מים, התשט"ו – 1955. </a:t>
            </a:r>
            <a:endParaRPr lang="he-IL" altLang="he-IL" sz="2800" b="1" smtClean="0">
              <a:solidFill>
                <a:srgbClr val="0066CC"/>
              </a:solidFill>
            </a:endParaRPr>
          </a:p>
          <a:p>
            <a:pPr eaLnBrk="1" hangingPunct="1">
              <a:buClr>
                <a:srgbClr val="FF9900"/>
              </a:buClr>
              <a:buFont typeface="Wingdings" pitchFamily="2" charset="2"/>
              <a:buNone/>
            </a:pPr>
            <a:endParaRPr lang="he-IL" altLang="he-IL" sz="2800" b="1" smtClean="0">
              <a:solidFill>
                <a:srgbClr val="0066CC"/>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תקנת מקורות אנרגיה - מטרות</a:t>
            </a:r>
            <a:endParaRPr lang="en-US" altLang="he-IL" sz="3600" b="1" smtClean="0">
              <a:solidFill>
                <a:schemeClr val="accent2"/>
              </a:solidFill>
            </a:endParaRPr>
          </a:p>
        </p:txBody>
      </p:sp>
      <p:sp>
        <p:nvSpPr>
          <p:cNvPr id="20483" name="Rectangle 3"/>
          <p:cNvSpPr>
            <a:spLocks noGrp="1" noChangeArrowheads="1"/>
          </p:cNvSpPr>
          <p:nvPr>
            <p:ph type="body" idx="4294967295"/>
          </p:nvPr>
        </p:nvSpPr>
        <p:spPr>
          <a:xfrm>
            <a:off x="395288" y="1125538"/>
            <a:ext cx="8569325" cy="4525962"/>
          </a:xfrm>
        </p:spPr>
        <p:txBody>
          <a:bodyPr/>
          <a:lstStyle/>
          <a:p>
            <a:r>
              <a:rPr lang="he-IL" altLang="he-IL" sz="2800" b="1" dirty="0" smtClean="0">
                <a:solidFill>
                  <a:srgbClr val="0066CC"/>
                </a:solidFill>
              </a:rPr>
              <a:t>(1)	הדרכים להבטחת חסכון ויעילות בניצול מקורות</a:t>
            </a:r>
            <a:r>
              <a:rPr lang="en-US" altLang="he-IL" sz="2800" b="1" dirty="0" smtClean="0">
                <a:solidFill>
                  <a:srgbClr val="0066CC"/>
                </a:solidFill>
              </a:rPr>
              <a:t/>
            </a:r>
            <a:br>
              <a:rPr lang="en-US" altLang="he-IL" sz="2800" b="1" dirty="0" smtClean="0">
                <a:solidFill>
                  <a:srgbClr val="0066CC"/>
                </a:solidFill>
              </a:rPr>
            </a:br>
            <a:r>
              <a:rPr lang="he-IL" altLang="he-IL" sz="2800" b="1" dirty="0" smtClean="0">
                <a:solidFill>
                  <a:srgbClr val="0066CC"/>
                </a:solidFill>
              </a:rPr>
              <a:t>      אנרגיה;</a:t>
            </a:r>
          </a:p>
          <a:p>
            <a:r>
              <a:rPr lang="he-IL" altLang="he-IL" sz="2800" b="1" dirty="0" smtClean="0">
                <a:solidFill>
                  <a:srgbClr val="0066CC"/>
                </a:solidFill>
              </a:rPr>
              <a:t>(2)	הדרכים להבטחת חסכון ויעילות בשימוש באנרגיה;</a:t>
            </a:r>
          </a:p>
          <a:p>
            <a:r>
              <a:rPr lang="he-IL" altLang="he-IL" sz="2800" b="1" dirty="0" smtClean="0">
                <a:solidFill>
                  <a:srgbClr val="0066CC"/>
                </a:solidFill>
              </a:rPr>
              <a:t>(3)	ביצוע הסכמים בינלאומיים בתחום חיפושי אנרגיה</a:t>
            </a:r>
            <a:r>
              <a:rPr lang="en-US" altLang="he-IL" sz="2800" b="1" dirty="0" smtClean="0">
                <a:solidFill>
                  <a:srgbClr val="0066CC"/>
                </a:solidFill>
              </a:rPr>
              <a:t/>
            </a:r>
            <a:br>
              <a:rPr lang="en-US" altLang="he-IL" sz="2800" b="1" dirty="0" smtClean="0">
                <a:solidFill>
                  <a:srgbClr val="0066CC"/>
                </a:solidFill>
              </a:rPr>
            </a:br>
            <a:r>
              <a:rPr lang="he-IL" altLang="he-IL" sz="2800" b="1" dirty="0" smtClean="0">
                <a:solidFill>
                  <a:srgbClr val="0066CC"/>
                </a:solidFill>
              </a:rPr>
              <a:t>      והשימוש במקורות אנרגיה;</a:t>
            </a:r>
          </a:p>
          <a:p>
            <a:r>
              <a:rPr lang="he-IL" altLang="he-IL" sz="2800" b="1" dirty="0" smtClean="0">
                <a:solidFill>
                  <a:srgbClr val="0066CC"/>
                </a:solidFill>
              </a:rPr>
              <a:t>(4)	הסדרת השימוש במקורות אנרגיה בשעת חירום;</a:t>
            </a:r>
          </a:p>
          <a:p>
            <a:r>
              <a:rPr lang="he-IL" altLang="he-IL" sz="2800" b="1" dirty="0" smtClean="0">
                <a:solidFill>
                  <a:srgbClr val="0066CC"/>
                </a:solidFill>
              </a:rPr>
              <a:t>(5)	דרכי הכנת תכניות להקמתן או להרחבתן של תחנות</a:t>
            </a:r>
            <a:r>
              <a:rPr lang="en-US" altLang="he-IL" sz="2800" b="1" dirty="0" smtClean="0">
                <a:solidFill>
                  <a:srgbClr val="0066CC"/>
                </a:solidFill>
              </a:rPr>
              <a:t/>
            </a:r>
            <a:br>
              <a:rPr lang="en-US" altLang="he-IL" sz="2800" b="1" dirty="0" smtClean="0">
                <a:solidFill>
                  <a:srgbClr val="0066CC"/>
                </a:solidFill>
              </a:rPr>
            </a:br>
            <a:r>
              <a:rPr lang="he-IL" altLang="he-IL" sz="2800" b="1" dirty="0" smtClean="0">
                <a:solidFill>
                  <a:srgbClr val="0066CC"/>
                </a:solidFill>
              </a:rPr>
              <a:t>     כוח גרעיני להפקת חשמל;</a:t>
            </a:r>
          </a:p>
          <a:p>
            <a:r>
              <a:rPr lang="he-IL" altLang="he-IL" sz="2800" b="1" dirty="0" smtClean="0">
                <a:solidFill>
                  <a:srgbClr val="0066CC"/>
                </a:solidFill>
              </a:rPr>
              <a:t>(6)	עידוד המחקר והפיתוח בתחום מקורות אנרגיה</a:t>
            </a:r>
            <a:r>
              <a:rPr lang="en-US" altLang="he-IL" sz="2800" b="1" dirty="0" smtClean="0">
                <a:solidFill>
                  <a:srgbClr val="0066CC"/>
                </a:solidFill>
              </a:rPr>
              <a:t/>
            </a:r>
            <a:br>
              <a:rPr lang="en-US" altLang="he-IL" sz="2800" b="1" dirty="0" smtClean="0">
                <a:solidFill>
                  <a:srgbClr val="0066CC"/>
                </a:solidFill>
              </a:rPr>
            </a:br>
            <a:r>
              <a:rPr lang="he-IL" altLang="he-IL" sz="2800" b="1" dirty="0" smtClean="0">
                <a:solidFill>
                  <a:srgbClr val="0066CC"/>
                </a:solidFill>
              </a:rPr>
              <a:t>      וניצולם;</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תקנת מקורות אנרגיה - מטרות</a:t>
            </a:r>
            <a:endParaRPr lang="en-US" altLang="he-IL" sz="3600" b="1" smtClean="0">
              <a:solidFill>
                <a:schemeClr val="accent2"/>
              </a:solidFill>
            </a:endParaRPr>
          </a:p>
        </p:txBody>
      </p:sp>
      <p:sp>
        <p:nvSpPr>
          <p:cNvPr id="21507" name="Rectangle 3"/>
          <p:cNvSpPr>
            <a:spLocks noGrp="1" noChangeArrowheads="1"/>
          </p:cNvSpPr>
          <p:nvPr>
            <p:ph type="body" idx="4294967295"/>
          </p:nvPr>
        </p:nvSpPr>
        <p:spPr>
          <a:xfrm>
            <a:off x="395288" y="1350963"/>
            <a:ext cx="8569325" cy="4525962"/>
          </a:xfrm>
        </p:spPr>
        <p:txBody>
          <a:bodyPr/>
          <a:lstStyle/>
          <a:p>
            <a:r>
              <a:rPr lang="he-IL" altLang="he-IL" sz="2800" b="1" smtClean="0">
                <a:solidFill>
                  <a:srgbClr val="0066CC"/>
                </a:solidFill>
              </a:rPr>
              <a:t>(7)	ריכוז מידע וחילופי מידע בתחום האנרגיה ותיאום בין</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עוסקים באנרגיה, בחיפושי מקורות אנרגיה ובביצוע</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תכניות אנרגיה;</a:t>
            </a:r>
          </a:p>
          <a:p>
            <a:pPr eaLnBrk="1" hangingPunct="1">
              <a:buClr>
                <a:srgbClr val="FF9900"/>
              </a:buClr>
              <a:buFont typeface="Wingdings" pitchFamily="2" charset="2"/>
              <a:buNone/>
            </a:pPr>
            <a:endParaRPr lang="he-IL" altLang="he-IL" sz="2800" b="1" smtClean="0">
              <a:solidFill>
                <a:srgbClr val="0066CC"/>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המטרות</a:t>
            </a:r>
            <a:endParaRPr lang="en-US" altLang="he-IL" sz="3600" b="1" smtClean="0">
              <a:solidFill>
                <a:schemeClr val="accent2"/>
              </a:solidFill>
            </a:endParaRPr>
          </a:p>
        </p:txBody>
      </p:sp>
      <p:sp>
        <p:nvSpPr>
          <p:cNvPr id="3075" name="Rectangle 3"/>
          <p:cNvSpPr>
            <a:spLocks noGrp="1" noChangeArrowheads="1"/>
          </p:cNvSpPr>
          <p:nvPr>
            <p:ph type="body" idx="4294967295"/>
          </p:nvPr>
        </p:nvSpPr>
        <p:spPr>
          <a:xfrm>
            <a:off x="250825" y="1279525"/>
            <a:ext cx="8642350" cy="4525963"/>
          </a:xfrm>
        </p:spPr>
        <p:txBody>
          <a:bodyPr/>
          <a:lstStyle/>
          <a:p>
            <a:pPr eaLnBrk="1" hangingPunct="1">
              <a:buClr>
                <a:srgbClr val="FF9900"/>
              </a:buClr>
              <a:buFont typeface="Wingdings" pitchFamily="2" charset="2"/>
              <a:buChar char="v"/>
            </a:pPr>
            <a:r>
              <a:rPr lang="he-IL" altLang="he-IL" b="1" smtClean="0">
                <a:solidFill>
                  <a:srgbClr val="0066CC"/>
                </a:solidFill>
              </a:rPr>
              <a:t> הצגת תפקידי הרגולטורים בתחום האנרגיה</a:t>
            </a:r>
          </a:p>
          <a:p>
            <a:pPr eaLnBrk="1" hangingPunct="1">
              <a:buClr>
                <a:srgbClr val="FF9900"/>
              </a:buClr>
              <a:buFont typeface="Wingdings" pitchFamily="2" charset="2"/>
              <a:buChar char="v"/>
            </a:pPr>
            <a:r>
              <a:rPr lang="he-IL" altLang="he-IL" b="1" smtClean="0">
                <a:solidFill>
                  <a:srgbClr val="0066CC"/>
                </a:solidFill>
              </a:rPr>
              <a:t> הצגת החוקים והתקנות המרכזיים המשפיעים על</a:t>
            </a:r>
            <a:r>
              <a:rPr lang="en-US" altLang="he-IL" b="1" smtClean="0">
                <a:solidFill>
                  <a:srgbClr val="0066CC"/>
                </a:solidFill>
              </a:rPr>
              <a:t/>
            </a:r>
            <a:br>
              <a:rPr lang="en-US" altLang="he-IL" b="1" smtClean="0">
                <a:solidFill>
                  <a:srgbClr val="0066CC"/>
                </a:solidFill>
              </a:rPr>
            </a:br>
            <a:r>
              <a:rPr lang="he-IL" altLang="he-IL" b="1" smtClean="0">
                <a:solidFill>
                  <a:srgbClr val="0066CC"/>
                </a:solidFill>
              </a:rPr>
              <a:t> ארגונים הצורכים אנרגיה </a:t>
            </a:r>
          </a:p>
          <a:p>
            <a:pPr eaLnBrk="1" hangingPunct="1">
              <a:buClr>
                <a:srgbClr val="FF9900"/>
              </a:buClr>
              <a:buFont typeface="Wingdings" pitchFamily="2" charset="2"/>
              <a:buChar char="v"/>
            </a:pPr>
            <a:r>
              <a:rPr lang="he-IL" altLang="he-IL" b="1" smtClean="0">
                <a:solidFill>
                  <a:srgbClr val="0066CC"/>
                </a:solidFill>
              </a:rPr>
              <a:t> הצגת המשמעויות לממונה האנרגיה בארגון</a:t>
            </a:r>
            <a:r>
              <a:rPr lang="en-US" altLang="he-IL" b="1" smtClean="0">
                <a:solidFill>
                  <a:srgbClr val="0066CC"/>
                </a:solidFill>
              </a:rPr>
              <a:t/>
            </a:r>
            <a:br>
              <a:rPr lang="en-US" altLang="he-IL" b="1" smtClean="0">
                <a:solidFill>
                  <a:srgbClr val="0066CC"/>
                </a:solidFill>
              </a:rPr>
            </a:br>
            <a:r>
              <a:rPr lang="en-US" altLang="he-IL" b="1" smtClean="0">
                <a:solidFill>
                  <a:srgbClr val="0066CC"/>
                </a:solidFill>
              </a:rPr>
              <a:t/>
            </a:r>
            <a:br>
              <a:rPr lang="en-US" altLang="he-IL" b="1" smtClean="0">
                <a:solidFill>
                  <a:srgbClr val="0066CC"/>
                </a:solidFill>
              </a:rPr>
            </a:br>
            <a:endParaRPr lang="he-IL" altLang="he-IL" b="1" smtClean="0">
              <a:solidFill>
                <a:srgbClr val="0066CC"/>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תקנות בתחום השימוש באנרגיה</a:t>
            </a:r>
            <a:endParaRPr lang="en-US" altLang="he-IL" sz="3600" b="1" smtClean="0">
              <a:solidFill>
                <a:schemeClr val="accent2"/>
              </a:solidFill>
            </a:endParaRPr>
          </a:p>
        </p:txBody>
      </p:sp>
      <p:sp>
        <p:nvSpPr>
          <p:cNvPr id="22531" name="Rectangle 3"/>
          <p:cNvSpPr>
            <a:spLocks noGrp="1" noChangeArrowheads="1"/>
          </p:cNvSpPr>
          <p:nvPr>
            <p:ph type="body" idx="4294967295"/>
          </p:nvPr>
        </p:nvSpPr>
        <p:spPr>
          <a:xfrm>
            <a:off x="179388" y="1268413"/>
            <a:ext cx="8569325" cy="4525962"/>
          </a:xfrm>
        </p:spPr>
        <p:txBody>
          <a:bodyPr/>
          <a:lstStyle/>
          <a:p>
            <a:pPr eaLnBrk="1" hangingPunct="1">
              <a:buClr>
                <a:srgbClr val="FF9900"/>
              </a:buClr>
              <a:buFont typeface="Wingdings" pitchFamily="2" charset="2"/>
              <a:buChar char="v"/>
            </a:pPr>
            <a:r>
              <a:rPr lang="he-IL" altLang="he-IL" sz="2800" b="1" dirty="0" smtClean="0">
                <a:solidFill>
                  <a:srgbClr val="0066CC"/>
                </a:solidFill>
              </a:rPr>
              <a:t> תקנת ממונה אנרגיה</a:t>
            </a:r>
          </a:p>
          <a:p>
            <a:pPr eaLnBrk="1" hangingPunct="1">
              <a:buClr>
                <a:srgbClr val="FF9900"/>
              </a:buClr>
              <a:buFont typeface="Wingdings" pitchFamily="2" charset="2"/>
              <a:buChar char="v"/>
            </a:pPr>
            <a:r>
              <a:rPr lang="he-IL" altLang="he-IL" sz="2800" b="1" dirty="0" smtClean="0">
                <a:solidFill>
                  <a:srgbClr val="0066CC"/>
                </a:solidFill>
              </a:rPr>
              <a:t> תקנת סקר אנרגיה (מפרט לסקר)</a:t>
            </a:r>
          </a:p>
          <a:p>
            <a:pPr eaLnBrk="1" hangingPunct="1">
              <a:buClr>
                <a:srgbClr val="FF9900"/>
              </a:buClr>
              <a:buFont typeface="Wingdings" pitchFamily="2" charset="2"/>
              <a:buChar char="v"/>
            </a:pPr>
            <a:r>
              <a:rPr lang="he-IL" altLang="he-IL" sz="2800" b="1" dirty="0" smtClean="0">
                <a:solidFill>
                  <a:srgbClr val="0066CC"/>
                </a:solidFill>
              </a:rPr>
              <a:t> תקנת בדיקת נצילות דודי קיטור</a:t>
            </a:r>
          </a:p>
          <a:p>
            <a:pPr eaLnBrk="1" hangingPunct="1">
              <a:buClr>
                <a:srgbClr val="FF9900"/>
              </a:buClr>
              <a:buFont typeface="Wingdings" pitchFamily="2" charset="2"/>
              <a:buChar char="v"/>
            </a:pPr>
            <a:r>
              <a:rPr lang="he-IL" altLang="he-IL" sz="2800" b="1" dirty="0" smtClean="0">
                <a:solidFill>
                  <a:srgbClr val="0066CC"/>
                </a:solidFill>
              </a:rPr>
              <a:t> תקנת בדיקת נצילות מתקני קירור</a:t>
            </a:r>
          </a:p>
          <a:p>
            <a:pPr eaLnBrk="1" hangingPunct="1">
              <a:buClr>
                <a:srgbClr val="FF9900"/>
              </a:buClr>
              <a:buFont typeface="Wingdings" pitchFamily="2" charset="2"/>
              <a:buChar char="v"/>
            </a:pPr>
            <a:r>
              <a:rPr lang="he-IL" altLang="he-IL" sz="2800" b="1" dirty="0" smtClean="0">
                <a:solidFill>
                  <a:srgbClr val="0066CC"/>
                </a:solidFill>
              </a:rPr>
              <a:t> תקנת בדיקת נצילות משאבות מים</a:t>
            </a:r>
          </a:p>
          <a:p>
            <a:pPr eaLnBrk="1" hangingPunct="1">
              <a:buClr>
                <a:srgbClr val="FF9900"/>
              </a:buClr>
              <a:buFont typeface="Wingdings" pitchFamily="2" charset="2"/>
              <a:buChar char="v"/>
            </a:pPr>
            <a:r>
              <a:rPr lang="he-IL" altLang="he-IL" sz="2800" b="1" dirty="0" smtClean="0">
                <a:solidFill>
                  <a:srgbClr val="0066CC"/>
                </a:solidFill>
              </a:rPr>
              <a:t> תקן ניהול אנרגיה  - איזו 50001</a:t>
            </a:r>
          </a:p>
          <a:p>
            <a:pPr eaLnBrk="1" hangingPunct="1">
              <a:buClr>
                <a:srgbClr val="FF9900"/>
              </a:buClr>
              <a:buFont typeface="Wingdings" pitchFamily="2" charset="2"/>
              <a:buChar char="v"/>
            </a:pPr>
            <a:r>
              <a:rPr lang="he-IL" altLang="he-IL" b="1" dirty="0" smtClean="0">
                <a:solidFill>
                  <a:srgbClr val="0066CC"/>
                </a:solidFill>
              </a:rPr>
              <a:t> </a:t>
            </a:r>
            <a:r>
              <a:rPr lang="he-IL" altLang="he-IL" sz="2800" b="1" dirty="0" smtClean="0">
                <a:solidFill>
                  <a:srgbClr val="0066CC"/>
                </a:solidFill>
              </a:rPr>
              <a:t>ועוד ...  </a:t>
            </a:r>
          </a:p>
          <a:p>
            <a:pPr eaLnBrk="1" hangingPunct="1">
              <a:buClr>
                <a:srgbClr val="FF9900"/>
              </a:buClr>
              <a:buFont typeface="Wingdings" pitchFamily="2" charset="2"/>
              <a:buChar char="v"/>
            </a:pPr>
            <a:endParaRPr lang="he-IL" altLang="he-IL" sz="2800" b="1" dirty="0" smtClean="0">
              <a:solidFill>
                <a:srgbClr val="0066CC"/>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dirty="0" smtClean="0">
                <a:solidFill>
                  <a:schemeClr val="accent2"/>
                </a:solidFill>
              </a:rPr>
              <a:t>תקנים בתחום החיסכון באנרגיה</a:t>
            </a:r>
            <a:endParaRPr lang="en-US" altLang="he-IL" sz="3600" b="1" dirty="0" smtClean="0">
              <a:solidFill>
                <a:schemeClr val="accent2"/>
              </a:solidFill>
            </a:endParaRPr>
          </a:p>
        </p:txBody>
      </p:sp>
      <p:sp>
        <p:nvSpPr>
          <p:cNvPr id="22531" name="Rectangle 3"/>
          <p:cNvSpPr>
            <a:spLocks noGrp="1" noChangeArrowheads="1"/>
          </p:cNvSpPr>
          <p:nvPr>
            <p:ph type="body" idx="4294967295"/>
          </p:nvPr>
        </p:nvSpPr>
        <p:spPr>
          <a:xfrm>
            <a:off x="179388" y="1268413"/>
            <a:ext cx="8569325" cy="4525962"/>
          </a:xfrm>
        </p:spPr>
        <p:txBody>
          <a:bodyPr/>
          <a:lstStyle/>
          <a:p>
            <a:pPr eaLnBrk="1" hangingPunct="1">
              <a:buClr>
                <a:srgbClr val="FF9900"/>
              </a:buClr>
              <a:buFont typeface="Wingdings" pitchFamily="2" charset="2"/>
              <a:buChar char="v"/>
            </a:pPr>
            <a:r>
              <a:rPr lang="he-IL" altLang="he-IL" sz="2800" b="1" dirty="0" smtClean="0">
                <a:solidFill>
                  <a:srgbClr val="0066CC"/>
                </a:solidFill>
              </a:rPr>
              <a:t> ת"י 1045 לבידוד תרמי של מבנים </a:t>
            </a:r>
          </a:p>
          <a:p>
            <a:pPr eaLnBrk="1" hangingPunct="1">
              <a:buClr>
                <a:srgbClr val="FF9900"/>
              </a:buClr>
              <a:buFont typeface="Wingdings" pitchFamily="2" charset="2"/>
              <a:buChar char="v"/>
            </a:pPr>
            <a:r>
              <a:rPr lang="he-IL" altLang="he-IL" sz="2800" b="1" dirty="0" smtClean="0">
                <a:solidFill>
                  <a:srgbClr val="0066CC"/>
                </a:solidFill>
              </a:rPr>
              <a:t> </a:t>
            </a:r>
            <a:r>
              <a:rPr lang="he-IL" altLang="he-IL" sz="2800" b="1" dirty="0">
                <a:solidFill>
                  <a:srgbClr val="0066CC"/>
                </a:solidFill>
              </a:rPr>
              <a:t>ת"י </a:t>
            </a:r>
            <a:r>
              <a:rPr lang="he-IL" altLang="he-IL" sz="2800" b="1" dirty="0" smtClean="0">
                <a:solidFill>
                  <a:srgbClr val="0066CC"/>
                </a:solidFill>
              </a:rPr>
              <a:t>5813 לקביעת ביצועי מערכות לקירור מים</a:t>
            </a:r>
          </a:p>
          <a:p>
            <a:pPr eaLnBrk="1" hangingPunct="1">
              <a:buClr>
                <a:srgbClr val="FF9900"/>
              </a:buClr>
              <a:buFont typeface="Wingdings" pitchFamily="2" charset="2"/>
              <a:buChar char="v"/>
            </a:pPr>
            <a:r>
              <a:rPr lang="he-IL" altLang="he-IL" sz="2800" b="1" dirty="0" smtClean="0">
                <a:solidFill>
                  <a:srgbClr val="0066CC"/>
                </a:solidFill>
              </a:rPr>
              <a:t> </a:t>
            </a:r>
            <a:r>
              <a:rPr lang="he-IL" altLang="he-IL" sz="2800" b="1" dirty="0">
                <a:solidFill>
                  <a:srgbClr val="0066CC"/>
                </a:solidFill>
              </a:rPr>
              <a:t>ת"י </a:t>
            </a:r>
            <a:r>
              <a:rPr lang="he-IL" altLang="he-IL" sz="2800" b="1" dirty="0" smtClean="0">
                <a:solidFill>
                  <a:srgbClr val="0066CC"/>
                </a:solidFill>
              </a:rPr>
              <a:t>60034 לדרוג נצילות אנרגטית של מנועי חשמל</a:t>
            </a:r>
          </a:p>
          <a:p>
            <a:pPr eaLnBrk="1" hangingPunct="1">
              <a:buClr>
                <a:srgbClr val="FF9900"/>
              </a:buClr>
              <a:buFont typeface="Wingdings" pitchFamily="2" charset="2"/>
              <a:buChar char="v"/>
            </a:pPr>
            <a:r>
              <a:rPr lang="he-IL" altLang="he-IL" sz="2800" b="1" dirty="0" smtClean="0">
                <a:solidFill>
                  <a:srgbClr val="0066CC"/>
                </a:solidFill>
              </a:rPr>
              <a:t> </a:t>
            </a:r>
            <a:r>
              <a:rPr lang="he-IL" altLang="he-IL" sz="2800" b="1" dirty="0">
                <a:solidFill>
                  <a:srgbClr val="0066CC"/>
                </a:solidFill>
              </a:rPr>
              <a:t>ת"י </a:t>
            </a:r>
            <a:r>
              <a:rPr lang="he-IL" altLang="he-IL" sz="2800" b="1" dirty="0" smtClean="0">
                <a:solidFill>
                  <a:srgbClr val="0066CC"/>
                </a:solidFill>
              </a:rPr>
              <a:t>8995 לתאורה בתוך מבנים</a:t>
            </a:r>
          </a:p>
          <a:p>
            <a:pPr eaLnBrk="1" hangingPunct="1">
              <a:buClr>
                <a:srgbClr val="FF9900"/>
              </a:buClr>
              <a:buFont typeface="Wingdings" pitchFamily="2" charset="2"/>
              <a:buChar char="v"/>
            </a:pPr>
            <a:r>
              <a:rPr lang="he-IL" altLang="he-IL" sz="2800" b="1" dirty="0" smtClean="0">
                <a:solidFill>
                  <a:srgbClr val="0066CC"/>
                </a:solidFill>
              </a:rPr>
              <a:t> ת"י 5288 לקביעת יעילות גופי תאורה</a:t>
            </a:r>
          </a:p>
          <a:p>
            <a:pPr eaLnBrk="1" hangingPunct="1">
              <a:buClr>
                <a:srgbClr val="FF9900"/>
              </a:buClr>
              <a:buFont typeface="Wingdings" pitchFamily="2" charset="2"/>
              <a:buChar char="v"/>
            </a:pPr>
            <a:r>
              <a:rPr lang="he-IL" altLang="he-IL" sz="2800" b="1" dirty="0" smtClean="0">
                <a:solidFill>
                  <a:srgbClr val="0066CC"/>
                </a:solidFill>
              </a:rPr>
              <a:t> ת"י 401 לבדיקת יעילות דודי קיטור</a:t>
            </a:r>
          </a:p>
          <a:p>
            <a:pPr eaLnBrk="1" hangingPunct="1">
              <a:buClr>
                <a:srgbClr val="FF9900"/>
              </a:buClr>
              <a:buFont typeface="Wingdings" pitchFamily="2" charset="2"/>
              <a:buChar char="v"/>
            </a:pPr>
            <a:r>
              <a:rPr lang="he-IL" altLang="he-IL" sz="2800" b="1" dirty="0">
                <a:solidFill>
                  <a:srgbClr val="0066CC"/>
                </a:solidFill>
              </a:rPr>
              <a:t> </a:t>
            </a:r>
            <a:r>
              <a:rPr lang="he-IL" altLang="he-IL" sz="2800" b="1" dirty="0" smtClean="0">
                <a:solidFill>
                  <a:srgbClr val="0066CC"/>
                </a:solidFill>
              </a:rPr>
              <a:t>ת"י 1676 לבדיקת  יעילות מערכות מים חמים</a:t>
            </a:r>
          </a:p>
          <a:p>
            <a:pPr eaLnBrk="1" hangingPunct="1">
              <a:buClr>
                <a:srgbClr val="FF9900"/>
              </a:buClr>
              <a:buFont typeface="Wingdings" pitchFamily="2" charset="2"/>
              <a:buChar char="v"/>
            </a:pPr>
            <a:r>
              <a:rPr lang="he-IL" altLang="he-IL" sz="2800" b="1" dirty="0">
                <a:solidFill>
                  <a:srgbClr val="0066CC"/>
                </a:solidFill>
              </a:rPr>
              <a:t> </a:t>
            </a:r>
            <a:r>
              <a:rPr lang="he-IL" altLang="he-IL" sz="2800" b="1" dirty="0" smtClean="0">
                <a:solidFill>
                  <a:srgbClr val="0066CC"/>
                </a:solidFill>
              </a:rPr>
              <a:t>ת"י 4777 </a:t>
            </a:r>
            <a:r>
              <a:rPr lang="he-IL" altLang="he-IL" sz="2800" b="1" dirty="0">
                <a:solidFill>
                  <a:srgbClr val="0066CC"/>
                </a:solidFill>
              </a:rPr>
              <a:t>ל</a:t>
            </a:r>
            <a:r>
              <a:rPr lang="he-IL" sz="2800" b="1" dirty="0">
                <a:solidFill>
                  <a:srgbClr val="0066CC"/>
                </a:solidFill>
              </a:rPr>
              <a:t>מערכות ייצור חשמל מאנרגית שמש</a:t>
            </a:r>
            <a:r>
              <a:rPr lang="en-US" altLang="he-IL" sz="2800" b="1" dirty="0">
                <a:solidFill>
                  <a:srgbClr val="0066CC"/>
                </a:solidFill>
              </a:rPr>
              <a:t/>
            </a:r>
            <a:br>
              <a:rPr lang="en-US" altLang="he-IL" sz="2800" b="1" dirty="0">
                <a:solidFill>
                  <a:srgbClr val="0066CC"/>
                </a:solidFill>
              </a:rPr>
            </a:br>
            <a:r>
              <a:rPr lang="he-IL" altLang="he-IL" sz="2800" b="1" dirty="0">
                <a:solidFill>
                  <a:srgbClr val="0066CC"/>
                </a:solidFill>
              </a:rPr>
              <a:t> </a:t>
            </a:r>
          </a:p>
        </p:txBody>
      </p:sp>
    </p:spTree>
    <p:extLst>
      <p:ext uri="{BB962C8B-B14F-4D97-AF65-F5344CB8AC3E}">
        <p14:creationId xmlns:p14="http://schemas.microsoft.com/office/powerpoint/2010/main" val="35828166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dirty="0" smtClean="0">
                <a:solidFill>
                  <a:schemeClr val="accent2"/>
                </a:solidFill>
              </a:rPr>
              <a:t>התוכנית של המשרד לחיסכון בחשמל</a:t>
            </a:r>
            <a:endParaRPr lang="en-US" altLang="he-IL" sz="3600" b="1" dirty="0" smtClean="0">
              <a:solidFill>
                <a:schemeClr val="accent2"/>
              </a:solidFill>
            </a:endParaRPr>
          </a:p>
        </p:txBody>
      </p:sp>
      <p:sp>
        <p:nvSpPr>
          <p:cNvPr id="22531" name="Rectangle 3"/>
          <p:cNvSpPr>
            <a:spLocks noGrp="1" noChangeArrowheads="1"/>
          </p:cNvSpPr>
          <p:nvPr>
            <p:ph type="body" idx="4294967295"/>
          </p:nvPr>
        </p:nvSpPr>
        <p:spPr>
          <a:xfrm>
            <a:off x="395163" y="1268413"/>
            <a:ext cx="8569325" cy="4525962"/>
          </a:xfrm>
        </p:spPr>
        <p:txBody>
          <a:bodyPr/>
          <a:lstStyle/>
          <a:p>
            <a:pPr eaLnBrk="1" hangingPunct="1">
              <a:buClr>
                <a:srgbClr val="FF9900"/>
              </a:buClr>
              <a:buFont typeface="Wingdings" pitchFamily="2" charset="2"/>
              <a:buChar char="v"/>
            </a:pPr>
            <a:r>
              <a:rPr lang="he-IL" altLang="he-IL" sz="2800" b="1" dirty="0" smtClean="0">
                <a:solidFill>
                  <a:srgbClr val="0066CC"/>
                </a:solidFill>
              </a:rPr>
              <a:t> התוכנית הוכנה לעשור של 2010 – 2020  </a:t>
            </a:r>
          </a:p>
          <a:p>
            <a:pPr eaLnBrk="1" hangingPunct="1">
              <a:buClr>
                <a:srgbClr val="FF9900"/>
              </a:buClr>
              <a:buFont typeface="Wingdings" pitchFamily="2" charset="2"/>
              <a:buChar char="v"/>
            </a:pPr>
            <a:r>
              <a:rPr lang="he-IL" altLang="he-IL" sz="2800" b="1" dirty="0" smtClean="0">
                <a:solidFill>
                  <a:srgbClr val="0066CC"/>
                </a:solidFill>
              </a:rPr>
              <a:t> היעד: צמצום של 20% בצריכת החשמל הצפויה בשנת </a:t>
            </a:r>
            <a:r>
              <a:rPr lang="en-US" altLang="he-IL" sz="2800" b="1" dirty="0" smtClean="0">
                <a:solidFill>
                  <a:srgbClr val="0066CC"/>
                </a:solidFill>
              </a:rPr>
              <a:t/>
            </a:r>
            <a:br>
              <a:rPr lang="en-US" altLang="he-IL" sz="2800" b="1" dirty="0" smtClean="0">
                <a:solidFill>
                  <a:srgbClr val="0066CC"/>
                </a:solidFill>
              </a:rPr>
            </a:br>
            <a:r>
              <a:rPr lang="he-IL" altLang="he-IL" sz="2800" b="1" dirty="0" smtClean="0">
                <a:solidFill>
                  <a:srgbClr val="0066CC"/>
                </a:solidFill>
              </a:rPr>
              <a:t> 2020</a:t>
            </a:r>
          </a:p>
          <a:p>
            <a:pPr eaLnBrk="1" hangingPunct="1">
              <a:buClr>
                <a:srgbClr val="FF9900"/>
              </a:buClr>
              <a:buFont typeface="Wingdings" pitchFamily="2" charset="2"/>
              <a:buChar char="v"/>
            </a:pPr>
            <a:r>
              <a:rPr lang="he-IL" altLang="he-IL" sz="2800" b="1" dirty="0">
                <a:solidFill>
                  <a:srgbClr val="0066CC"/>
                </a:solidFill>
              </a:rPr>
              <a:t> </a:t>
            </a:r>
            <a:r>
              <a:rPr lang="he-IL" altLang="he-IL" sz="2800" b="1" dirty="0" smtClean="0">
                <a:solidFill>
                  <a:srgbClr val="0066CC"/>
                </a:solidFill>
              </a:rPr>
              <a:t>התוכנית כוללת פעילויות למגזר הביתי (כגון החלפת</a:t>
            </a:r>
            <a:r>
              <a:rPr lang="en-US" altLang="he-IL" sz="2800" b="1" dirty="0" smtClean="0">
                <a:solidFill>
                  <a:srgbClr val="0066CC"/>
                </a:solidFill>
              </a:rPr>
              <a:t/>
            </a:r>
            <a:br>
              <a:rPr lang="en-US" altLang="he-IL" sz="2800" b="1" dirty="0" smtClean="0">
                <a:solidFill>
                  <a:srgbClr val="0066CC"/>
                </a:solidFill>
              </a:rPr>
            </a:br>
            <a:r>
              <a:rPr lang="he-IL" altLang="he-IL" sz="2800" b="1" dirty="0" smtClean="0">
                <a:solidFill>
                  <a:srgbClr val="0066CC"/>
                </a:solidFill>
              </a:rPr>
              <a:t> מקררים, מכונות כביסה ונורות ישנים), למגזר התעשייתי</a:t>
            </a:r>
            <a:r>
              <a:rPr lang="en-US" altLang="he-IL" sz="2800" b="1" dirty="0" smtClean="0">
                <a:solidFill>
                  <a:srgbClr val="0066CC"/>
                </a:solidFill>
              </a:rPr>
              <a:t/>
            </a:r>
            <a:br>
              <a:rPr lang="en-US" altLang="he-IL" sz="2800" b="1" dirty="0" smtClean="0">
                <a:solidFill>
                  <a:srgbClr val="0066CC"/>
                </a:solidFill>
              </a:rPr>
            </a:br>
            <a:r>
              <a:rPr lang="he-IL" altLang="he-IL" sz="2800" b="1" dirty="0" smtClean="0">
                <a:solidFill>
                  <a:srgbClr val="0066CC"/>
                </a:solidFill>
              </a:rPr>
              <a:t> (טיפול ביעילות </a:t>
            </a:r>
            <a:r>
              <a:rPr lang="he-IL" altLang="he-IL" sz="2800" b="1" dirty="0" err="1" smtClean="0">
                <a:solidFill>
                  <a:srgbClr val="0066CC"/>
                </a:solidFill>
              </a:rPr>
              <a:t>צ'ילרים</a:t>
            </a:r>
            <a:r>
              <a:rPr lang="he-IL" altLang="he-IL" sz="2800" b="1" dirty="0" smtClean="0">
                <a:solidFill>
                  <a:srgbClr val="0066CC"/>
                </a:solidFill>
              </a:rPr>
              <a:t>, מדחסי אוויר, תאורה וכד'), </a:t>
            </a:r>
            <a:r>
              <a:rPr lang="en-US" altLang="he-IL" sz="2800" b="1" dirty="0" smtClean="0">
                <a:solidFill>
                  <a:srgbClr val="0066CC"/>
                </a:solidFill>
              </a:rPr>
              <a:t/>
            </a:r>
            <a:br>
              <a:rPr lang="en-US" altLang="he-IL" sz="2800" b="1" dirty="0" smtClean="0">
                <a:solidFill>
                  <a:srgbClr val="0066CC"/>
                </a:solidFill>
              </a:rPr>
            </a:br>
            <a:r>
              <a:rPr lang="he-IL" altLang="he-IL" sz="2800" b="1" dirty="0" smtClean="0">
                <a:solidFill>
                  <a:srgbClr val="0066CC"/>
                </a:solidFill>
              </a:rPr>
              <a:t> למגזר המסחרי-ציבורי (קניונים, בתי-חולים, בתי-מלון, </a:t>
            </a:r>
            <a:r>
              <a:rPr lang="en-US" altLang="he-IL" sz="2800" b="1" dirty="0" smtClean="0">
                <a:solidFill>
                  <a:srgbClr val="0066CC"/>
                </a:solidFill>
              </a:rPr>
              <a:t/>
            </a:r>
            <a:br>
              <a:rPr lang="en-US" altLang="he-IL" sz="2800" b="1" dirty="0" smtClean="0">
                <a:solidFill>
                  <a:srgbClr val="0066CC"/>
                </a:solidFill>
              </a:rPr>
            </a:br>
            <a:r>
              <a:rPr lang="he-IL" altLang="he-IL" sz="2800" b="1" dirty="0" smtClean="0">
                <a:solidFill>
                  <a:srgbClr val="0066CC"/>
                </a:solidFill>
              </a:rPr>
              <a:t> בתי-אבות, מוסדות להשכלה גבוהה ועוד) ולרשויות </a:t>
            </a:r>
            <a:r>
              <a:rPr lang="en-US" altLang="he-IL" sz="2800" b="1" dirty="0" smtClean="0">
                <a:solidFill>
                  <a:srgbClr val="0066CC"/>
                </a:solidFill>
              </a:rPr>
              <a:t/>
            </a:r>
            <a:br>
              <a:rPr lang="en-US" altLang="he-IL" sz="2800" b="1" dirty="0" smtClean="0">
                <a:solidFill>
                  <a:srgbClr val="0066CC"/>
                </a:solidFill>
              </a:rPr>
            </a:br>
            <a:r>
              <a:rPr lang="he-IL" altLang="he-IL" sz="2800" b="1" dirty="0" smtClean="0">
                <a:solidFill>
                  <a:srgbClr val="0066CC"/>
                </a:solidFill>
              </a:rPr>
              <a:t> מקומיות</a:t>
            </a:r>
          </a:p>
          <a:p>
            <a:pPr eaLnBrk="1" hangingPunct="1">
              <a:buClr>
                <a:srgbClr val="FF9900"/>
              </a:buClr>
              <a:buFont typeface="Wingdings" pitchFamily="2" charset="2"/>
              <a:buChar char="v"/>
            </a:pPr>
            <a:r>
              <a:rPr lang="he-IL" altLang="he-IL" sz="2800" b="1" dirty="0" smtClean="0">
                <a:solidFill>
                  <a:srgbClr val="0066CC"/>
                </a:solidFill>
              </a:rPr>
              <a:t> התוכנית כוללת הקמת מערך </a:t>
            </a:r>
            <a:r>
              <a:rPr lang="he-IL" altLang="he-IL" sz="2800" b="1" dirty="0">
                <a:solidFill>
                  <a:srgbClr val="0066CC"/>
                </a:solidFill>
              </a:rPr>
              <a:t>א</a:t>
            </a:r>
            <a:r>
              <a:rPr lang="he-IL" altLang="he-IL" sz="2800" b="1" dirty="0" smtClean="0">
                <a:solidFill>
                  <a:srgbClr val="0066CC"/>
                </a:solidFill>
              </a:rPr>
              <a:t>כיפה</a:t>
            </a:r>
            <a:endParaRPr lang="he-IL" altLang="he-IL" sz="2800" b="1" dirty="0">
              <a:solidFill>
                <a:srgbClr val="0066CC"/>
              </a:solidFill>
            </a:endParaRPr>
          </a:p>
        </p:txBody>
      </p:sp>
    </p:spTree>
    <p:extLst>
      <p:ext uri="{BB962C8B-B14F-4D97-AF65-F5344CB8AC3E}">
        <p14:creationId xmlns:p14="http://schemas.microsoft.com/office/powerpoint/2010/main" val="42825208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idx="4294967295"/>
          </p:nvPr>
        </p:nvSpPr>
        <p:spPr>
          <a:xfrm>
            <a:off x="683568" y="-90488"/>
            <a:ext cx="8517061" cy="1143001"/>
          </a:xfrm>
        </p:spPr>
        <p:txBody>
          <a:bodyPr/>
          <a:lstStyle/>
          <a:p>
            <a:pPr eaLnBrk="1" hangingPunct="1"/>
            <a:r>
              <a:rPr lang="he-IL" altLang="he-IL" sz="3600" b="1" dirty="0" smtClean="0">
                <a:solidFill>
                  <a:schemeClr val="accent2"/>
                </a:solidFill>
              </a:rPr>
              <a:t>פעילות המשרד לעידוד חיסכון באנרגיה</a:t>
            </a:r>
            <a:endParaRPr lang="en-US" altLang="he-IL" sz="3600" b="1" dirty="0" smtClean="0">
              <a:solidFill>
                <a:schemeClr val="accent2"/>
              </a:solidFill>
            </a:endParaRPr>
          </a:p>
        </p:txBody>
      </p:sp>
      <p:sp>
        <p:nvSpPr>
          <p:cNvPr id="121859" name="Rectangle 3"/>
          <p:cNvSpPr>
            <a:spLocks noGrp="1" noChangeArrowheads="1"/>
          </p:cNvSpPr>
          <p:nvPr>
            <p:ph type="body" idx="4294967295"/>
          </p:nvPr>
        </p:nvSpPr>
        <p:spPr>
          <a:xfrm>
            <a:off x="395163" y="1268413"/>
            <a:ext cx="8569325" cy="4525962"/>
          </a:xfrm>
        </p:spPr>
        <p:txBody>
          <a:bodyPr/>
          <a:lstStyle/>
          <a:p>
            <a:pPr fontAlgn="t"/>
            <a:r>
              <a:rPr lang="he-IL" sz="2800" b="1" dirty="0">
                <a:solidFill>
                  <a:srgbClr val="0066CC"/>
                </a:solidFill>
              </a:rPr>
              <a:t>בניית כלים לניתוח נתונים ולתכנון לאומי בכל הקשור לניצול יעיל של מקורות אנרגיה</a:t>
            </a:r>
          </a:p>
          <a:p>
            <a:pPr fontAlgn="t"/>
            <a:r>
              <a:rPr lang="he-IL" sz="2800" b="1" dirty="0">
                <a:solidFill>
                  <a:srgbClr val="0066CC"/>
                </a:solidFill>
              </a:rPr>
              <a:t>פעילויות להעלאת המודעות הציבורית לשימוש יעיל במקורות אנרגיה</a:t>
            </a:r>
          </a:p>
          <a:p>
            <a:pPr fontAlgn="t"/>
            <a:r>
              <a:rPr lang="he-IL" sz="2800" b="1" dirty="0">
                <a:solidFill>
                  <a:srgbClr val="0066CC"/>
                </a:solidFill>
              </a:rPr>
              <a:t>פעילויות לקהילות המקצועיות בתחומים בעלי פוטנציאל גבוה להתייעלות אנרגטית, כגון תחזוקת מבנים, תכנון וכד'</a:t>
            </a:r>
          </a:p>
          <a:p>
            <a:pPr fontAlgn="t"/>
            <a:r>
              <a:rPr lang="he-IL" sz="2800" b="1" dirty="0">
                <a:solidFill>
                  <a:srgbClr val="0066CC"/>
                </a:solidFill>
              </a:rPr>
              <a:t>עידוד </a:t>
            </a:r>
            <a:r>
              <a:rPr lang="he-IL" sz="2800" b="1" dirty="0" smtClean="0">
                <a:solidFill>
                  <a:srgbClr val="0066CC"/>
                </a:solidFill>
              </a:rPr>
              <a:t>כספי לביצוע פרויקטים לחיסכון באנרגיה</a:t>
            </a:r>
            <a:r>
              <a:rPr lang="he-IL" sz="2800" b="1" dirty="0">
                <a:solidFill>
                  <a:srgbClr val="0066CC"/>
                </a:solidFill>
              </a:rPr>
              <a:t>, </a:t>
            </a:r>
            <a:r>
              <a:rPr lang="he-IL" sz="2800" b="1" dirty="0" smtClean="0">
                <a:solidFill>
                  <a:srgbClr val="0066CC"/>
                </a:solidFill>
              </a:rPr>
              <a:t>או פרויקטים להחלפת </a:t>
            </a:r>
            <a:r>
              <a:rPr lang="he-IL" sz="2800" b="1" dirty="0">
                <a:solidFill>
                  <a:srgbClr val="0066CC"/>
                </a:solidFill>
              </a:rPr>
              <a:t>מקורות אנרגיה </a:t>
            </a:r>
            <a:r>
              <a:rPr lang="he-IL" sz="2800" b="1" dirty="0" err="1">
                <a:solidFill>
                  <a:srgbClr val="0066CC"/>
                </a:solidFill>
              </a:rPr>
              <a:t>פוסילית</a:t>
            </a:r>
            <a:r>
              <a:rPr lang="he-IL" sz="2800" b="1" dirty="0">
                <a:solidFill>
                  <a:srgbClr val="0066CC"/>
                </a:solidFill>
              </a:rPr>
              <a:t> במקורות אנרגיה </a:t>
            </a:r>
            <a:r>
              <a:rPr lang="he-IL" sz="2800" b="1" dirty="0" smtClean="0">
                <a:solidFill>
                  <a:srgbClr val="0066CC"/>
                </a:solidFill>
              </a:rPr>
              <a:t>ירוקים</a:t>
            </a:r>
            <a:endParaRPr lang="he-IL" sz="2800" b="1" dirty="0">
              <a:solidFill>
                <a:srgbClr val="0066CC"/>
              </a:solidFill>
            </a:endParaRPr>
          </a:p>
        </p:txBody>
      </p:sp>
    </p:spTree>
    <p:extLst>
      <p:ext uri="{BB962C8B-B14F-4D97-AF65-F5344CB8AC3E}">
        <p14:creationId xmlns:p14="http://schemas.microsoft.com/office/powerpoint/2010/main" val="35665986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idx="4294967295"/>
          </p:nvPr>
        </p:nvSpPr>
        <p:spPr>
          <a:xfrm>
            <a:off x="683568" y="-90488"/>
            <a:ext cx="8517061" cy="1143001"/>
          </a:xfrm>
        </p:spPr>
        <p:txBody>
          <a:bodyPr/>
          <a:lstStyle/>
          <a:p>
            <a:pPr eaLnBrk="1" hangingPunct="1"/>
            <a:r>
              <a:rPr lang="he-IL" altLang="he-IL" sz="3600" b="1" dirty="0" smtClean="0">
                <a:solidFill>
                  <a:schemeClr val="accent2"/>
                </a:solidFill>
              </a:rPr>
              <a:t>מענקים של המשרד</a:t>
            </a:r>
            <a:endParaRPr lang="en-US" altLang="he-IL" sz="3600" b="1" dirty="0" smtClean="0">
              <a:solidFill>
                <a:schemeClr val="accent2"/>
              </a:solidFill>
            </a:endParaRPr>
          </a:p>
        </p:txBody>
      </p:sp>
      <p:sp>
        <p:nvSpPr>
          <p:cNvPr id="121859" name="Rectangle 3"/>
          <p:cNvSpPr>
            <a:spLocks noGrp="1" noChangeArrowheads="1"/>
          </p:cNvSpPr>
          <p:nvPr>
            <p:ph type="body" idx="4294967295"/>
          </p:nvPr>
        </p:nvSpPr>
        <p:spPr>
          <a:xfrm>
            <a:off x="395163" y="1268413"/>
            <a:ext cx="8569325" cy="4525962"/>
          </a:xfrm>
        </p:spPr>
        <p:txBody>
          <a:bodyPr/>
          <a:lstStyle/>
          <a:p>
            <a:pPr eaLnBrk="1" hangingPunct="1">
              <a:buClr>
                <a:srgbClr val="FF9900"/>
              </a:buClr>
              <a:buFont typeface="Wingdings" pitchFamily="2" charset="2"/>
              <a:buChar char="v"/>
            </a:pPr>
            <a:r>
              <a:rPr lang="he-IL" altLang="he-IL" sz="2800" b="1" dirty="0" smtClean="0">
                <a:solidFill>
                  <a:srgbClr val="0066CC"/>
                </a:solidFill>
              </a:rPr>
              <a:t> מכרז למענקים לביצוע סקר אנרגיה – עד 80% בתמורה</a:t>
            </a:r>
            <a:r>
              <a:rPr lang="en-US" altLang="he-IL" sz="2800" b="1" dirty="0" smtClean="0">
                <a:solidFill>
                  <a:srgbClr val="0066CC"/>
                </a:solidFill>
              </a:rPr>
              <a:t/>
            </a:r>
            <a:br>
              <a:rPr lang="en-US" altLang="he-IL" sz="2800" b="1" dirty="0" smtClean="0">
                <a:solidFill>
                  <a:srgbClr val="0066CC"/>
                </a:solidFill>
              </a:rPr>
            </a:br>
            <a:r>
              <a:rPr lang="he-IL" altLang="he-IL" sz="2800" b="1" dirty="0" smtClean="0">
                <a:solidFill>
                  <a:srgbClr val="0066CC"/>
                </a:solidFill>
              </a:rPr>
              <a:t>  ליישום המלצות שזמן ההחזר שלהם עד 3 שנים בהיקף</a:t>
            </a:r>
            <a:r>
              <a:rPr lang="en-US" altLang="he-IL" sz="2800" b="1" dirty="0" smtClean="0">
                <a:solidFill>
                  <a:srgbClr val="0066CC"/>
                </a:solidFill>
              </a:rPr>
              <a:t/>
            </a:r>
            <a:br>
              <a:rPr lang="en-US" altLang="he-IL" sz="2800" b="1" dirty="0" smtClean="0">
                <a:solidFill>
                  <a:srgbClr val="0066CC"/>
                </a:solidFill>
              </a:rPr>
            </a:br>
            <a:r>
              <a:rPr lang="he-IL" altLang="he-IL" sz="2800" b="1" dirty="0" smtClean="0">
                <a:solidFill>
                  <a:srgbClr val="0066CC"/>
                </a:solidFill>
              </a:rPr>
              <a:t>  כספי הכפול מגובה המענק.</a:t>
            </a:r>
          </a:p>
          <a:p>
            <a:pPr eaLnBrk="1" hangingPunct="1">
              <a:buClr>
                <a:srgbClr val="FF9900"/>
              </a:buClr>
              <a:buFont typeface="Wingdings" pitchFamily="2" charset="2"/>
              <a:buChar char="v"/>
            </a:pPr>
            <a:r>
              <a:rPr lang="he-IL" altLang="he-IL" sz="2800" b="1" dirty="0" smtClean="0">
                <a:solidFill>
                  <a:srgbClr val="0066CC"/>
                </a:solidFill>
              </a:rPr>
              <a:t> מכרז למענקים לביצוע פרויקטים להתייעלות אנרגטית –</a:t>
            </a:r>
            <a:r>
              <a:rPr lang="en-US" altLang="he-IL" sz="2800" b="1" dirty="0" smtClean="0">
                <a:solidFill>
                  <a:srgbClr val="0066CC"/>
                </a:solidFill>
              </a:rPr>
              <a:t/>
            </a:r>
            <a:br>
              <a:rPr lang="en-US" altLang="he-IL" sz="2800" b="1" dirty="0" smtClean="0">
                <a:solidFill>
                  <a:srgbClr val="0066CC"/>
                </a:solidFill>
              </a:rPr>
            </a:br>
            <a:r>
              <a:rPr lang="he-IL" altLang="he-IL" sz="2800" b="1" dirty="0" smtClean="0">
                <a:solidFill>
                  <a:srgbClr val="0066CC"/>
                </a:solidFill>
              </a:rPr>
              <a:t> עד 50-100 ₪ כולל מע"מ ולפי המפרט הטכני של </a:t>
            </a:r>
            <a:r>
              <a:rPr lang="en-US" altLang="he-IL" sz="2800" b="1" dirty="0" smtClean="0">
                <a:solidFill>
                  <a:srgbClr val="0066CC"/>
                </a:solidFill>
              </a:rPr>
              <a:t/>
            </a:r>
            <a:br>
              <a:rPr lang="en-US" altLang="he-IL" sz="2800" b="1" dirty="0" smtClean="0">
                <a:solidFill>
                  <a:srgbClr val="0066CC"/>
                </a:solidFill>
              </a:rPr>
            </a:br>
            <a:r>
              <a:rPr lang="he-IL" altLang="he-IL" sz="2800" b="1" dirty="0" smtClean="0">
                <a:solidFill>
                  <a:srgbClr val="0066CC"/>
                </a:solidFill>
              </a:rPr>
              <a:t> הפתרונות ההנדסיים לחיסכון המופיעים במכרז.</a:t>
            </a:r>
          </a:p>
        </p:txBody>
      </p:sp>
    </p:spTree>
    <p:extLst>
      <p:ext uri="{BB962C8B-B14F-4D97-AF65-F5344CB8AC3E}">
        <p14:creationId xmlns:p14="http://schemas.microsoft.com/office/powerpoint/2010/main" val="10377508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הרשות לשירותים ציבוריים חשמל</a:t>
            </a:r>
            <a:endParaRPr lang="en-US" altLang="he-IL" sz="3600" b="1" smtClean="0">
              <a:solidFill>
                <a:schemeClr val="accent2"/>
              </a:solidFill>
            </a:endParaRPr>
          </a:p>
        </p:txBody>
      </p:sp>
      <p:sp>
        <p:nvSpPr>
          <p:cNvPr id="23555" name="Rectangle 3"/>
          <p:cNvSpPr>
            <a:spLocks noGrp="1" noChangeArrowheads="1"/>
          </p:cNvSpPr>
          <p:nvPr>
            <p:ph type="body" idx="4294967295"/>
          </p:nvPr>
        </p:nvSpPr>
        <p:spPr>
          <a:xfrm>
            <a:off x="395288" y="1052513"/>
            <a:ext cx="8353425" cy="4525962"/>
          </a:xfrm>
        </p:spPr>
        <p:txBody>
          <a:bodyPr/>
          <a:lstStyle/>
          <a:p>
            <a:pPr eaLnBrk="1" hangingPunct="1">
              <a:buClr>
                <a:srgbClr val="FF9900"/>
              </a:buClr>
              <a:buFont typeface="Wingdings" pitchFamily="2" charset="2"/>
              <a:buChar char="v"/>
            </a:pPr>
            <a:r>
              <a:rPr lang="he-IL" altLang="he-IL" sz="2800" b="1" smtClean="0">
                <a:solidFill>
                  <a:srgbClr val="0066CC"/>
                </a:solidFill>
              </a:rPr>
              <a:t> </a:t>
            </a:r>
            <a:r>
              <a:rPr lang="he-IL" altLang="he-IL" sz="2800" b="1" u="sng" smtClean="0">
                <a:solidFill>
                  <a:srgbClr val="0066CC"/>
                </a:solidFill>
              </a:rPr>
              <a:t>ייעודה של הרשות:</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להסדיר ולפקח על מתן שירותים ציבוריים בתחום חיוני - חשמל. פעולות הפיקוח צריכות להיעשות ברמה מקצועית גבוהה עם שמירה על איזון אינטרסים בין הצרכנים, חברת החשמל, יצרני חשמל והמדינה. תפקידי הרשות לשירותים ציבוריים מוגדרים בחוק, וכוללים למעשה ארבעה תחומי פעילות עיקריים: קביעת תעריפים; קביעת אמות מידה</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ומדדים לטיב השירות; טיפול</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למול צרכני חשמל, מתן רישיונות.</a:t>
            </a:r>
          </a:p>
          <a:p>
            <a:pPr eaLnBrk="1" hangingPunct="1">
              <a:buClr>
                <a:srgbClr val="FF9900"/>
              </a:buClr>
              <a:buFontTx/>
              <a:buNone/>
            </a:pPr>
            <a:endParaRPr lang="he-IL" altLang="he-IL" sz="2800" b="1" smtClean="0">
              <a:solidFill>
                <a:srgbClr val="0066CC"/>
              </a:solidFill>
            </a:endParaRPr>
          </a:p>
        </p:txBody>
      </p:sp>
      <p:pic>
        <p:nvPicPr>
          <p:cNvPr id="23556" name="Picture 2" descr="http://www.themarker.com/polopoly_fs/1.1713137.1337661975!/image/3982593687.jpg_gen/derivatives/landscape_157/398259368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4221163"/>
            <a:ext cx="1512887"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50825" y="6053138"/>
            <a:ext cx="3003550" cy="400050"/>
          </a:xfrm>
          <a:prstGeom prst="rect">
            <a:avLst/>
          </a:prstGeom>
          <a:noFill/>
        </p:spPr>
        <p:txBody>
          <a:bodyPr wrap="none" rtlCol="1">
            <a:spAutoFit/>
          </a:bodyPr>
          <a:lstStyle/>
          <a:p>
            <a:pPr>
              <a:defRPr/>
            </a:pPr>
            <a:r>
              <a:rPr lang="he-IL" sz="2000" b="1" dirty="0">
                <a:solidFill>
                  <a:srgbClr val="0066CC"/>
                </a:solidFill>
                <a:latin typeface="+mn-lt"/>
                <a:cs typeface="+mn-cs"/>
              </a:rPr>
              <a:t>אורית </a:t>
            </a:r>
            <a:r>
              <a:rPr lang="he-IL" sz="2000" b="1" dirty="0" err="1">
                <a:solidFill>
                  <a:srgbClr val="0066CC"/>
                </a:solidFill>
                <a:latin typeface="+mn-lt"/>
                <a:cs typeface="+mn-cs"/>
              </a:rPr>
              <a:t>פרקש</a:t>
            </a:r>
            <a:r>
              <a:rPr lang="he-IL" sz="2000" b="1" dirty="0">
                <a:solidFill>
                  <a:srgbClr val="0066CC"/>
                </a:solidFill>
                <a:latin typeface="+mn-lt"/>
                <a:cs typeface="+mn-cs"/>
              </a:rPr>
              <a:t> – יו"ר הרשות</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אמות המידה</a:t>
            </a:r>
            <a:endParaRPr lang="en-US" altLang="he-IL" sz="3600" b="1" smtClean="0">
              <a:solidFill>
                <a:schemeClr val="accent2"/>
              </a:solidFill>
            </a:endParaRPr>
          </a:p>
        </p:txBody>
      </p:sp>
      <p:sp>
        <p:nvSpPr>
          <p:cNvPr id="24579" name="Rectangle 3"/>
          <p:cNvSpPr>
            <a:spLocks noGrp="1" noChangeArrowheads="1"/>
          </p:cNvSpPr>
          <p:nvPr>
            <p:ph type="body" idx="4294967295"/>
          </p:nvPr>
        </p:nvSpPr>
        <p:spPr>
          <a:xfrm>
            <a:off x="466725" y="1350963"/>
            <a:ext cx="8569325" cy="4525962"/>
          </a:xfrm>
        </p:spPr>
        <p:txBody>
          <a:bodyPr/>
          <a:lstStyle/>
          <a:p>
            <a:pPr eaLnBrk="1" hangingPunct="1">
              <a:buClr>
                <a:srgbClr val="FF9900"/>
              </a:buClr>
              <a:buFont typeface="Wingdings" pitchFamily="2" charset="2"/>
              <a:buChar char="v"/>
            </a:pPr>
            <a:r>
              <a:rPr lang="he-IL" altLang="he-IL" sz="2800" b="1" smtClean="0">
                <a:solidFill>
                  <a:srgbClr val="0066CC"/>
                </a:solidFill>
              </a:rPr>
              <a:t>הרשות תקבע אמות מידה לרמה, לטיב ולאיכות השירות שנותן בעל רישיון ספק חיוני ותפקח על מילוי חובותיו על פי אמות המידה. אמות המידה שתקבע הרשות נועדו להסדיר את הפעילות במשק החשמל, לפקח ולהבטיח את טיב החשמל ורמת השירות שמספקת חברת החשמל לצרכנים. אמות המידה יקבעו בהתאם לרמת התעריף ולחילופין, התעריפים יושפעו מעמידת החברה באמות המידה. קשר הרשות עם הציבור, ארגוני הצרכנים והיזמות במשק החשמל ישמש נדבך נוסף במערכת השיקולים לקביעת אמות המידה. </a:t>
            </a:r>
          </a:p>
          <a:p>
            <a:pPr eaLnBrk="1" hangingPunct="1">
              <a:buClr>
                <a:srgbClr val="FF9900"/>
              </a:buClr>
              <a:buFont typeface="Wingdings" pitchFamily="2" charset="2"/>
              <a:buChar char="v"/>
            </a:pPr>
            <a:endParaRPr lang="he-IL" altLang="he-IL" sz="2800" b="1" smtClean="0">
              <a:solidFill>
                <a:srgbClr val="0066CC"/>
              </a:solidFill>
            </a:endParaRPr>
          </a:p>
          <a:p>
            <a:pPr eaLnBrk="1" hangingPunct="1">
              <a:buClr>
                <a:srgbClr val="FF9900"/>
              </a:buClr>
              <a:buFontTx/>
              <a:buNone/>
            </a:pPr>
            <a:endParaRPr lang="he-IL" altLang="he-IL" sz="2800" b="1" smtClean="0">
              <a:solidFill>
                <a:srgbClr val="0066CC"/>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קביעת תעריפים</a:t>
            </a:r>
            <a:endParaRPr lang="en-US" altLang="he-IL" sz="3600" b="1" smtClean="0">
              <a:solidFill>
                <a:schemeClr val="accent2"/>
              </a:solidFill>
            </a:endParaRPr>
          </a:p>
        </p:txBody>
      </p:sp>
      <p:sp>
        <p:nvSpPr>
          <p:cNvPr id="25603" name="Rectangle 3"/>
          <p:cNvSpPr>
            <a:spLocks noGrp="1" noChangeArrowheads="1"/>
          </p:cNvSpPr>
          <p:nvPr>
            <p:ph type="body" idx="4294967295"/>
          </p:nvPr>
        </p:nvSpPr>
        <p:spPr>
          <a:xfrm>
            <a:off x="466725" y="1268413"/>
            <a:ext cx="8569325" cy="4525962"/>
          </a:xfrm>
        </p:spPr>
        <p:txBody>
          <a:bodyPr/>
          <a:lstStyle/>
          <a:p>
            <a:pPr eaLnBrk="1" hangingPunct="1">
              <a:buClr>
                <a:srgbClr val="FF9900"/>
              </a:buClr>
              <a:buFont typeface="Wingdings" pitchFamily="2" charset="2"/>
              <a:buChar char="v"/>
            </a:pPr>
            <a:r>
              <a:rPr lang="he-IL" altLang="he-IL" sz="2800" b="1" smtClean="0">
                <a:solidFill>
                  <a:srgbClr val="0066CC"/>
                </a:solidFill>
              </a:rPr>
              <a:t>תעריפים הינם "כל סוגי התשלומים שמשלם צרכן, יצרן חשמל פרטי או בעל רישיון ייצור עצמי לבעל רישיון ספק שירות חיוני, לרבות תשלומים עבור מתן שירותי תשתית ושירותי גיבוי וכן כל סוגי התשלומים, למעט תשלום שנקבע במכרז שפורסם בידי המדינה, שמשלם בעל רישיון הולכה לבעל רישיון" . לוחות התעריפים מחולקים בחלוקה משנית לפי סוגי שירות-התחברות לרשת, עלויות צריכת חשמל, עסקאות חשמל פרטי, איכות סביבה וכדומה. התעריפים לצריכת החשמל "שירותי מכירת חשמל לצרכני חשמל", התעריפים בפרק אינם כוללים מע"מ. </a:t>
            </a:r>
          </a:p>
          <a:p>
            <a:pPr eaLnBrk="1" hangingPunct="1">
              <a:buClr>
                <a:srgbClr val="FF9900"/>
              </a:buClr>
              <a:buFont typeface="Wingdings" pitchFamily="2" charset="2"/>
              <a:buChar char="v"/>
            </a:pPr>
            <a:endParaRPr lang="he-IL" altLang="he-IL" sz="2800" b="1" smtClean="0">
              <a:solidFill>
                <a:srgbClr val="0066CC"/>
              </a:solidFill>
            </a:endParaRPr>
          </a:p>
          <a:p>
            <a:pPr eaLnBrk="1" hangingPunct="1">
              <a:buClr>
                <a:srgbClr val="FF9900"/>
              </a:buClr>
              <a:buFont typeface="Wingdings" pitchFamily="2" charset="2"/>
              <a:buChar char="v"/>
            </a:pPr>
            <a:endParaRPr lang="he-IL" altLang="he-IL" sz="2800" b="1" smtClean="0">
              <a:solidFill>
                <a:srgbClr val="0066CC"/>
              </a:solidFill>
            </a:endParaRPr>
          </a:p>
          <a:p>
            <a:pPr eaLnBrk="1" hangingPunct="1">
              <a:buClr>
                <a:srgbClr val="FF9900"/>
              </a:buClr>
              <a:buFontTx/>
              <a:buNone/>
            </a:pPr>
            <a:endParaRPr lang="he-IL" altLang="he-IL" sz="2800" b="1" smtClean="0">
              <a:solidFill>
                <a:srgbClr val="0066CC"/>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00013"/>
            <a:ext cx="8229600" cy="1143001"/>
          </a:xfrm>
        </p:spPr>
        <p:txBody>
          <a:bodyPr/>
          <a:lstStyle/>
          <a:p>
            <a:r>
              <a:rPr lang="he-IL" altLang="he-IL" sz="3600" b="1" smtClean="0">
                <a:solidFill>
                  <a:schemeClr val="accent2"/>
                </a:solidFill>
              </a:rPr>
              <a:t>סוגי תעריפי החשמל בישראל</a:t>
            </a:r>
            <a:endParaRPr lang="en-US" altLang="he-IL" sz="3600" b="1" smtClean="0">
              <a:solidFill>
                <a:schemeClr val="accent2"/>
              </a:solidFill>
            </a:endParaRPr>
          </a:p>
        </p:txBody>
      </p:sp>
      <p:sp>
        <p:nvSpPr>
          <p:cNvPr id="26627" name="Rectangle 3"/>
          <p:cNvSpPr>
            <a:spLocks noGrp="1" noChangeArrowheads="1"/>
          </p:cNvSpPr>
          <p:nvPr>
            <p:ph type="body" idx="1"/>
          </p:nvPr>
        </p:nvSpPr>
        <p:spPr>
          <a:xfrm>
            <a:off x="323850" y="981075"/>
            <a:ext cx="8640763" cy="5616575"/>
          </a:xfrm>
        </p:spPr>
        <p:txBody>
          <a:bodyPr/>
          <a:lstStyle/>
          <a:p>
            <a:pPr>
              <a:lnSpc>
                <a:spcPct val="90000"/>
              </a:lnSpc>
            </a:pPr>
            <a:r>
              <a:rPr lang="he-IL" altLang="he-IL" sz="2800" b="1" u="sng" smtClean="0"/>
              <a:t>תעריף ביתי</a:t>
            </a:r>
            <a:r>
              <a:rPr lang="he-IL" altLang="he-IL" sz="2800" b="1" smtClean="0"/>
              <a:t>:</a:t>
            </a:r>
            <a:r>
              <a:rPr lang="he-IL" altLang="he-IL" sz="2800" b="1" smtClean="0">
                <a:solidFill>
                  <a:srgbClr val="0066CC"/>
                </a:solidFill>
              </a:rPr>
              <a:t> לבתים המשמשים למגורים בלבד,</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בתי תפילה ומבנים לצורכי חקלאות.​ </a:t>
            </a:r>
          </a:p>
          <a:p>
            <a:pPr>
              <a:lnSpc>
                <a:spcPct val="90000"/>
              </a:lnSpc>
            </a:pPr>
            <a:r>
              <a:rPr lang="he-IL" altLang="he-IL" sz="2800" b="1" u="sng" smtClean="0"/>
              <a:t>תעריף כללי:</a:t>
            </a:r>
            <a:r>
              <a:rPr lang="he-IL" altLang="he-IL" sz="2800" b="1" smtClean="0">
                <a:solidFill>
                  <a:srgbClr val="0066CC"/>
                </a:solidFill>
              </a:rPr>
              <a:t> למבנים המשמשים למלאכה, לתעשייה או למסחר, לרבות מוסדות חינוך ותרבות, מרכזי קליטה, מבנים המשמשים עמותות ומלכ"רים, מרפאות, בתי חולים, בתי מלון, משרדי ממשלה ולמבנים המחוברים בחיבור זמני.​ </a:t>
            </a:r>
          </a:p>
          <a:p>
            <a:pPr>
              <a:lnSpc>
                <a:spcPct val="90000"/>
              </a:lnSpc>
            </a:pPr>
            <a:r>
              <a:rPr lang="he-IL" altLang="he-IL" sz="2800" b="1" u="sng" smtClean="0"/>
              <a:t>תעריף תעו"ז</a:t>
            </a:r>
            <a:r>
              <a:rPr lang="he-IL" altLang="he-IL" sz="2800" b="1" smtClean="0">
                <a:solidFill>
                  <a:srgbClr val="0066CC"/>
                </a:solidFill>
              </a:rPr>
              <a:t>: ללקוחות מתח עליון, מתח גבוה, ללקוחות במתח נמוך המחוברים בחיבור של 3</a:t>
            </a:r>
            <a:r>
              <a:rPr lang="en-US" altLang="he-IL" sz="2800" b="1" smtClean="0">
                <a:solidFill>
                  <a:srgbClr val="0066CC"/>
                </a:solidFill>
              </a:rPr>
              <a:t>X200</a:t>
            </a:r>
            <a:r>
              <a:rPr lang="he-IL" altLang="he-IL" sz="2800" b="1" smtClean="0">
                <a:solidFill>
                  <a:srgbClr val="0066CC"/>
                </a:solidFill>
              </a:rPr>
              <a:t> אמפר ומעלה וללקוחות במתח נמוך שצריכתם השנתית עולה על 40,000 קוט"ש.​ </a:t>
            </a:r>
          </a:p>
          <a:p>
            <a:pPr>
              <a:lnSpc>
                <a:spcPct val="90000"/>
              </a:lnSpc>
            </a:pPr>
            <a:r>
              <a:rPr lang="he-IL" altLang="he-IL" sz="2800" b="1" u="sng" smtClean="0"/>
              <a:t>תעריך מאור רחובות</a:t>
            </a:r>
            <a:r>
              <a:rPr lang="he-IL" altLang="he-IL" sz="2800" b="1" smtClean="0">
                <a:solidFill>
                  <a:srgbClr val="0066CC"/>
                </a:solidFill>
              </a:rPr>
              <a:t>: לתאורת רחובות ציבוריים, לרבות ככרות, פארקים וגנים ציבוריים הפתוחים לקהל.​</a:t>
            </a:r>
            <a:r>
              <a:rPr lang="he-IL" altLang="he-IL" sz="2800" b="1" u="sng" smtClean="0">
                <a:solidFill>
                  <a:srgbClr val="0066CC"/>
                </a:solidFill>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00013"/>
            <a:ext cx="8229600" cy="1143001"/>
          </a:xfrm>
        </p:spPr>
        <p:txBody>
          <a:bodyPr/>
          <a:lstStyle/>
          <a:p>
            <a:r>
              <a:rPr lang="he-IL" altLang="he-IL" sz="3600" b="1" smtClean="0">
                <a:solidFill>
                  <a:schemeClr val="accent2"/>
                </a:solidFill>
              </a:rPr>
              <a:t>סוגי תעריפי החשמל בישראל - המשך</a:t>
            </a:r>
            <a:endParaRPr lang="en-US" altLang="he-IL" sz="3600" b="1" smtClean="0">
              <a:solidFill>
                <a:schemeClr val="accent2"/>
              </a:solidFill>
            </a:endParaRPr>
          </a:p>
        </p:txBody>
      </p:sp>
      <p:sp>
        <p:nvSpPr>
          <p:cNvPr id="27651" name="Rectangle 3"/>
          <p:cNvSpPr>
            <a:spLocks noGrp="1" noChangeArrowheads="1"/>
          </p:cNvSpPr>
          <p:nvPr>
            <p:ph type="body" idx="1"/>
          </p:nvPr>
        </p:nvSpPr>
        <p:spPr>
          <a:xfrm>
            <a:off x="323850" y="1223963"/>
            <a:ext cx="8640763" cy="5589587"/>
          </a:xfrm>
        </p:spPr>
        <p:txBody>
          <a:bodyPr/>
          <a:lstStyle/>
          <a:p>
            <a:r>
              <a:rPr lang="he-IL" altLang="he-IL" sz="2800" b="1" u="sng" smtClean="0"/>
              <a:t>תעריף תעו"ז ברירתי</a:t>
            </a:r>
            <a:r>
              <a:rPr lang="he-IL" altLang="he-IL" sz="2800" b="1" smtClean="0">
                <a:solidFill>
                  <a:srgbClr val="0066CC"/>
                </a:solidFill>
              </a:rPr>
              <a:t>: ללקוחות המעוניינים לעבור לתעריף המשתנה לפי עומס המערכת וזמן הצריכה.​ </a:t>
            </a:r>
          </a:p>
          <a:p>
            <a:r>
              <a:rPr lang="he-IL" altLang="he-IL" sz="2800" b="1" u="sng" smtClean="0"/>
              <a:t>תעריף הפעלת גנראטורים</a:t>
            </a:r>
            <a:r>
              <a:rPr lang="he-IL" altLang="he-IL" sz="2800" b="1" smtClean="0">
                <a:solidFill>
                  <a:srgbClr val="0066CC"/>
                </a:solidFill>
              </a:rPr>
              <a:t>: להסדר יכולים להצטרף לקוחות בעלי גנרטורים בגודל שבין </a:t>
            </a:r>
            <a:r>
              <a:rPr lang="en-US" altLang="he-IL" sz="2800" b="1" smtClean="0">
                <a:solidFill>
                  <a:srgbClr val="0066CC"/>
                </a:solidFill>
              </a:rPr>
              <a:t>MVA 0.5</a:t>
            </a:r>
            <a:r>
              <a:rPr lang="he-IL" altLang="he-IL" sz="2800" b="1" smtClean="0">
                <a:solidFill>
                  <a:srgbClr val="0066CC"/>
                </a:solidFill>
              </a:rPr>
              <a:t> ל- </a:t>
            </a:r>
            <a:r>
              <a:rPr lang="en-US" altLang="he-IL" sz="2800" b="1" smtClean="0">
                <a:solidFill>
                  <a:srgbClr val="0066CC"/>
                </a:solidFill>
              </a:rPr>
              <a:t>MVA 5</a:t>
            </a:r>
            <a:r>
              <a:rPr lang="he-IL" altLang="he-IL" sz="2800" b="1" smtClean="0">
                <a:solidFill>
                  <a:srgbClr val="0066CC"/>
                </a:solidFill>
              </a:rPr>
              <a:t> שאין להם רישיון ייצור, ומחזיקים בהיתרים המתאימים.​ </a:t>
            </a:r>
          </a:p>
          <a:p>
            <a:r>
              <a:rPr lang="he-IL" altLang="he-IL" sz="2800" b="1" u="sng" smtClean="0"/>
              <a:t>תעריף פסגה ניידת</a:t>
            </a:r>
            <a:r>
              <a:rPr lang="he-IL" altLang="he-IL" sz="2800" b="1" smtClean="0">
                <a:solidFill>
                  <a:srgbClr val="0066CC"/>
                </a:solidFill>
              </a:rPr>
              <a:t>: להסדר יכולים להצטרף לקוחות במתח גבוה ומתח עליון, העומדים בקריטריונים שנקבעו.​ </a:t>
            </a:r>
          </a:p>
          <a:p>
            <a:r>
              <a:rPr lang="he-IL" altLang="he-IL" sz="2800" b="1" u="sng" smtClean="0"/>
              <a:t>תעריף מתקנים פוטו-וולטאיים קטנים</a:t>
            </a:r>
            <a:r>
              <a:rPr lang="he-IL" altLang="he-IL" sz="2800" b="1" smtClean="0">
                <a:solidFill>
                  <a:srgbClr val="0066CC"/>
                </a:solidFill>
              </a:rPr>
              <a:t>: ללקוחות במתח נמוך ובמתח גבוה,  שברשותם מתקנים פוטו-וולטאים קטנים, המשמשים לצריכתם העצמית והזרמת עודפי אנרגיה לרשת.</a:t>
            </a:r>
            <a:r>
              <a:rPr lang="en-US" altLang="he-IL" sz="2800" b="1" smtClean="0">
                <a:solidFill>
                  <a:srgbClr val="0066CC"/>
                </a:solidFill>
              </a:rPr>
              <a:t>​</a:t>
            </a:r>
            <a:r>
              <a:rPr lang="he-IL" altLang="he-IL" sz="2800" b="1" smtClean="0">
                <a:solidFill>
                  <a:srgbClr val="0066CC"/>
                </a:solidFill>
              </a:rPr>
              <a:t> </a:t>
            </a:r>
            <a:endParaRPr lang="en-US" altLang="he-IL" sz="2800" b="1" smtClean="0">
              <a:solidFill>
                <a:srgbClr val="0066CC"/>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רגולציה</a:t>
            </a:r>
            <a:endParaRPr lang="en-US" altLang="he-IL" sz="3600" b="1" smtClean="0">
              <a:solidFill>
                <a:schemeClr val="accent2"/>
              </a:solidFill>
            </a:endParaRPr>
          </a:p>
        </p:txBody>
      </p:sp>
      <p:sp>
        <p:nvSpPr>
          <p:cNvPr id="5123" name="Rectangle 3"/>
          <p:cNvSpPr>
            <a:spLocks noGrp="1" noChangeArrowheads="1"/>
          </p:cNvSpPr>
          <p:nvPr>
            <p:ph type="body" idx="4294967295"/>
          </p:nvPr>
        </p:nvSpPr>
        <p:spPr>
          <a:xfrm>
            <a:off x="179388" y="1350963"/>
            <a:ext cx="8713787" cy="4525962"/>
          </a:xfrm>
        </p:spPr>
        <p:txBody>
          <a:bodyPr/>
          <a:lstStyle/>
          <a:p>
            <a:pPr eaLnBrk="1" hangingPunct="1">
              <a:buClr>
                <a:srgbClr val="FF9900"/>
              </a:buClr>
              <a:buFont typeface="Wingdings" pitchFamily="2" charset="2"/>
              <a:buChar char="v"/>
            </a:pPr>
            <a:r>
              <a:rPr lang="he-IL" altLang="he-IL" sz="2800" b="1" smtClean="0">
                <a:solidFill>
                  <a:srgbClr val="0066CC"/>
                </a:solidFill>
              </a:rPr>
              <a:t> </a:t>
            </a:r>
            <a:r>
              <a:rPr lang="he-IL" altLang="he-IL" sz="2800" b="1" u="sng" smtClean="0">
                <a:solidFill>
                  <a:srgbClr val="0066CC"/>
                </a:solidFill>
              </a:rPr>
              <a:t>רגולציה</a:t>
            </a:r>
            <a:r>
              <a:rPr lang="he-IL" altLang="he-IL" sz="2800" b="1" smtClean="0">
                <a:solidFill>
                  <a:srgbClr val="0066CC"/>
                </a:solidFill>
              </a:rPr>
              <a:t> (בעברית: הסדרה) היא שם כולל להסדרה של</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פעילויות שונות במדינה באמצעות חוקים, תקנות ורשויות.</a:t>
            </a:r>
          </a:p>
          <a:p>
            <a:pPr eaLnBrk="1" hangingPunct="1">
              <a:buClr>
                <a:srgbClr val="FF9900"/>
              </a:buClr>
              <a:buFont typeface="Wingdings" pitchFamily="2" charset="2"/>
              <a:buChar char="v"/>
            </a:pPr>
            <a:r>
              <a:rPr lang="he-IL" altLang="he-IL" sz="2800" b="1" smtClean="0">
                <a:solidFill>
                  <a:srgbClr val="0066CC"/>
                </a:solidFill>
              </a:rPr>
              <a:t> מוגדרת כ"תהליך או פעילות שבהם רשות שלטונית </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ביצועית דורשת, מונעת או אוסרת פעילות או התנהגות</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מסוימת של הפרט ו/או של מוסדות וארגונים, ועושה זאת </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באופן מינהלי מתמשך"</a:t>
            </a:r>
            <a:r>
              <a:rPr lang="he-IL" altLang="he-IL" smtClean="0"/>
              <a:t> </a:t>
            </a:r>
            <a:r>
              <a:rPr lang="he-IL" altLang="he-IL" sz="2800" b="1" smtClean="0">
                <a:solidFill>
                  <a:srgbClr val="0066CC"/>
                </a:solidFill>
              </a:rPr>
              <a:t>.</a:t>
            </a:r>
          </a:p>
          <a:p>
            <a:pPr eaLnBrk="1" hangingPunct="1">
              <a:buClr>
                <a:srgbClr val="FF9900"/>
              </a:buClr>
              <a:buFont typeface="Wingdings" pitchFamily="2" charset="2"/>
              <a:buChar char="v"/>
            </a:pPr>
            <a:r>
              <a:rPr lang="he-IL" altLang="he-IL" sz="2800" b="1" smtClean="0">
                <a:solidFill>
                  <a:srgbClr val="0066CC"/>
                </a:solidFill>
              </a:rPr>
              <a:t> מקור המונח הוא מלטינית (</a:t>
            </a:r>
            <a:r>
              <a:rPr lang="en-US" altLang="he-IL" sz="2800" b="1" smtClean="0">
                <a:solidFill>
                  <a:srgbClr val="0066CC"/>
                </a:solidFill>
              </a:rPr>
              <a:t>Regulation</a:t>
            </a:r>
            <a:r>
              <a:rPr lang="he-IL" altLang="he-IL" sz="2800" b="1" smtClean="0">
                <a:solidFill>
                  <a:srgbClr val="0066CC"/>
                </a:solidFill>
              </a:rPr>
              <a:t>), ומשמעותו</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המילולית היא "להפוך לרגיל, להסדיר, לקיים בשגרה"</a:t>
            </a:r>
          </a:p>
          <a:p>
            <a:pPr eaLnBrk="1" hangingPunct="1">
              <a:buClr>
                <a:srgbClr val="FF9900"/>
              </a:buClr>
              <a:buFont typeface="Wingdings" pitchFamily="2" charset="2"/>
              <a:buChar char="v"/>
            </a:pPr>
            <a:r>
              <a:rPr lang="he-IL" altLang="he-IL" sz="2800" b="1" smtClean="0">
                <a:solidFill>
                  <a:srgbClr val="0066CC"/>
                </a:solidFill>
              </a:rPr>
              <a:t> ברבות השנים נוספו למונח משמעויות שונות ואף מנוגדות</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כגון פיקוח, ויסות והטלת איסורים, וכך הוא מתפרש כיום.</a:t>
            </a:r>
          </a:p>
          <a:p>
            <a:pPr eaLnBrk="1" hangingPunct="1">
              <a:buClr>
                <a:srgbClr val="FF9900"/>
              </a:buClr>
              <a:buFont typeface="Wingdings" pitchFamily="2" charset="2"/>
              <a:buNone/>
            </a:pPr>
            <a:endParaRPr lang="he-IL" altLang="he-IL" sz="2800" b="1" smtClean="0">
              <a:solidFill>
                <a:srgbClr val="0066CC"/>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71550" y="-100013"/>
            <a:ext cx="8229600" cy="1143001"/>
          </a:xfrm>
        </p:spPr>
        <p:txBody>
          <a:bodyPr/>
          <a:lstStyle/>
          <a:p>
            <a:pPr eaLnBrk="1" hangingPunct="1"/>
            <a:r>
              <a:rPr lang="he-IL" altLang="he-IL" sz="3600" b="1" smtClean="0">
                <a:solidFill>
                  <a:schemeClr val="accent2"/>
                </a:solidFill>
              </a:rPr>
              <a:t>תעריף תעו"ז</a:t>
            </a:r>
            <a:endParaRPr lang="en-US" altLang="he-IL" sz="3600" b="1" smtClean="0">
              <a:solidFill>
                <a:schemeClr val="accent2"/>
              </a:solidFill>
            </a:endParaRPr>
          </a:p>
        </p:txBody>
      </p:sp>
      <p:sp>
        <p:nvSpPr>
          <p:cNvPr id="28675" name="Rectangle 4"/>
          <p:cNvSpPr>
            <a:spLocks noChangeArrowheads="1"/>
          </p:cNvSpPr>
          <p:nvPr/>
        </p:nvSpPr>
        <p:spPr bwMode="auto">
          <a:xfrm>
            <a:off x="755650" y="1341438"/>
            <a:ext cx="7821613" cy="1833562"/>
          </a:xfrm>
          <a:prstGeom prst="rect">
            <a:avLst/>
          </a:prstGeom>
          <a:solidFill>
            <a:srgbClr val="FFFF99"/>
          </a:solidFill>
          <a:ln w="9525">
            <a:solidFill>
              <a:srgbClr val="333399"/>
            </a:solidFill>
            <a:miter lim="800000"/>
            <a:headEnd/>
            <a:tailEnd/>
          </a:ln>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he-IL" altLang="he-IL" sz="2400" b="1">
                <a:solidFill>
                  <a:srgbClr val="333399"/>
                </a:solidFill>
              </a:rPr>
              <a:t>תעריף לפי עומס המערכת וזמן הצריכה. התעריף יוצר קשר ישיר בין עלויות ייצור החשמל ואספקתו בשעות השונות ובין המחיר שמשלם הלקוח. תעו"ז חל על הלקוחות שצריכתם השנתית עולה על 60,000 קוט"ש בשנה. </a:t>
            </a:r>
          </a:p>
          <a:p>
            <a:r>
              <a:rPr lang="he-IL" altLang="he-IL" sz="2400" b="1">
                <a:solidFill>
                  <a:srgbClr val="333399"/>
                </a:solidFill>
              </a:rPr>
              <a:t>נקבעו שלושה מקבצי שעות:</a:t>
            </a:r>
          </a:p>
        </p:txBody>
      </p:sp>
      <p:sp>
        <p:nvSpPr>
          <p:cNvPr id="28676" name="Rectangle 5"/>
          <p:cNvSpPr>
            <a:spLocks noChangeArrowheads="1"/>
          </p:cNvSpPr>
          <p:nvPr/>
        </p:nvSpPr>
        <p:spPr bwMode="auto">
          <a:xfrm>
            <a:off x="755650" y="3357563"/>
            <a:ext cx="5969000" cy="519112"/>
          </a:xfrm>
          <a:prstGeom prst="rect">
            <a:avLst/>
          </a:prstGeom>
          <a:solidFill>
            <a:srgbClr val="FFFF99"/>
          </a:solidFill>
          <a:ln w="9525">
            <a:solidFill>
              <a:srgbClr val="333399"/>
            </a:solidFill>
            <a:miter lim="800000"/>
            <a:headEnd/>
            <a:tailEnd/>
          </a:ln>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he-IL" altLang="he-IL" sz="2400" b="1">
                <a:solidFill>
                  <a:srgbClr val="333399"/>
                </a:solidFill>
              </a:rPr>
              <a:t>שעות בהן המחיר הגבוה ביותר (כ- 70 אג').</a:t>
            </a:r>
          </a:p>
        </p:txBody>
      </p:sp>
      <p:sp>
        <p:nvSpPr>
          <p:cNvPr id="28677" name="Rectangle 6"/>
          <p:cNvSpPr>
            <a:spLocks noChangeArrowheads="1"/>
          </p:cNvSpPr>
          <p:nvPr/>
        </p:nvSpPr>
        <p:spPr bwMode="auto">
          <a:xfrm>
            <a:off x="6732588" y="3357563"/>
            <a:ext cx="1814512" cy="519112"/>
          </a:xfrm>
          <a:prstGeom prst="rect">
            <a:avLst/>
          </a:prstGeom>
          <a:solidFill>
            <a:srgbClr val="CC0000"/>
          </a:solidFill>
          <a:ln w="9525">
            <a:solidFill>
              <a:srgbClr val="333399"/>
            </a:solidFill>
            <a:miter lim="800000"/>
            <a:headEnd/>
            <a:tailEnd/>
          </a:ln>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he-IL" altLang="he-IL" sz="2400" b="1">
                <a:solidFill>
                  <a:srgbClr val="000066"/>
                </a:solidFill>
              </a:rPr>
              <a:t>פסגה</a:t>
            </a:r>
          </a:p>
        </p:txBody>
      </p:sp>
      <p:sp>
        <p:nvSpPr>
          <p:cNvPr id="28678" name="Rectangle 7"/>
          <p:cNvSpPr>
            <a:spLocks noChangeArrowheads="1"/>
          </p:cNvSpPr>
          <p:nvPr/>
        </p:nvSpPr>
        <p:spPr bwMode="auto">
          <a:xfrm>
            <a:off x="755650" y="4076700"/>
            <a:ext cx="5969000" cy="519113"/>
          </a:xfrm>
          <a:prstGeom prst="rect">
            <a:avLst/>
          </a:prstGeom>
          <a:solidFill>
            <a:srgbClr val="FFFF99"/>
          </a:solidFill>
          <a:ln w="9525">
            <a:solidFill>
              <a:srgbClr val="333399"/>
            </a:solidFill>
            <a:miter lim="800000"/>
            <a:headEnd/>
            <a:tailEnd/>
          </a:ln>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he-IL" altLang="he-IL" sz="2400" b="1">
                <a:solidFill>
                  <a:srgbClr val="333399"/>
                </a:solidFill>
              </a:rPr>
              <a:t>שעות בהן המחיר ברמת ביניים (כ- 50 אג')</a:t>
            </a:r>
          </a:p>
        </p:txBody>
      </p:sp>
      <p:sp>
        <p:nvSpPr>
          <p:cNvPr id="28679" name="Rectangle 8"/>
          <p:cNvSpPr>
            <a:spLocks noChangeArrowheads="1"/>
          </p:cNvSpPr>
          <p:nvPr/>
        </p:nvSpPr>
        <p:spPr bwMode="auto">
          <a:xfrm>
            <a:off x="6732588" y="4076700"/>
            <a:ext cx="1814512" cy="519113"/>
          </a:xfrm>
          <a:prstGeom prst="rect">
            <a:avLst/>
          </a:prstGeom>
          <a:solidFill>
            <a:srgbClr val="FFFF00"/>
          </a:solidFill>
          <a:ln w="9525">
            <a:solidFill>
              <a:srgbClr val="333399"/>
            </a:solidFill>
            <a:miter lim="800000"/>
            <a:headEnd/>
            <a:tailEnd/>
          </a:ln>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he-IL" altLang="he-IL" sz="2400" b="1">
                <a:solidFill>
                  <a:srgbClr val="000066"/>
                </a:solidFill>
              </a:rPr>
              <a:t>גבע</a:t>
            </a:r>
          </a:p>
        </p:txBody>
      </p:sp>
      <p:sp>
        <p:nvSpPr>
          <p:cNvPr id="28680" name="Rectangle 9"/>
          <p:cNvSpPr>
            <a:spLocks noChangeArrowheads="1"/>
          </p:cNvSpPr>
          <p:nvPr/>
        </p:nvSpPr>
        <p:spPr bwMode="auto">
          <a:xfrm>
            <a:off x="827088" y="4710113"/>
            <a:ext cx="5969000" cy="519112"/>
          </a:xfrm>
          <a:prstGeom prst="rect">
            <a:avLst/>
          </a:prstGeom>
          <a:solidFill>
            <a:srgbClr val="FFFF99"/>
          </a:solidFill>
          <a:ln w="9525">
            <a:solidFill>
              <a:srgbClr val="333399"/>
            </a:solidFill>
            <a:miter lim="800000"/>
            <a:headEnd/>
            <a:tailEnd/>
          </a:ln>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he-IL" altLang="he-IL" sz="2400" b="1">
                <a:solidFill>
                  <a:srgbClr val="333399"/>
                </a:solidFill>
              </a:rPr>
              <a:t>שעות בהן המחיר הנמוך ביותר (כ- 20 אג').</a:t>
            </a:r>
          </a:p>
        </p:txBody>
      </p:sp>
      <p:sp>
        <p:nvSpPr>
          <p:cNvPr id="28681" name="Rectangle 10"/>
          <p:cNvSpPr>
            <a:spLocks noChangeArrowheads="1"/>
          </p:cNvSpPr>
          <p:nvPr/>
        </p:nvSpPr>
        <p:spPr bwMode="auto">
          <a:xfrm>
            <a:off x="6732588" y="4710113"/>
            <a:ext cx="1814512" cy="519112"/>
          </a:xfrm>
          <a:prstGeom prst="rect">
            <a:avLst/>
          </a:prstGeom>
          <a:solidFill>
            <a:srgbClr val="0000FF"/>
          </a:solidFill>
          <a:ln w="9525">
            <a:solidFill>
              <a:srgbClr val="333399"/>
            </a:solidFill>
            <a:miter lim="800000"/>
            <a:headEnd/>
            <a:tailEnd/>
          </a:ln>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he-IL" altLang="he-IL" sz="2400" b="1">
                <a:solidFill>
                  <a:schemeClr val="bg1"/>
                </a:solidFill>
              </a:rPr>
              <a:t>שפל</a:t>
            </a:r>
          </a:p>
        </p:txBody>
      </p:sp>
      <p:sp>
        <p:nvSpPr>
          <p:cNvPr id="28682" name="Rectangle 11"/>
          <p:cNvSpPr>
            <a:spLocks noChangeArrowheads="1"/>
          </p:cNvSpPr>
          <p:nvPr/>
        </p:nvSpPr>
        <p:spPr bwMode="auto">
          <a:xfrm>
            <a:off x="827088" y="5300663"/>
            <a:ext cx="7842250" cy="860425"/>
          </a:xfrm>
          <a:prstGeom prst="rect">
            <a:avLst/>
          </a:prstGeom>
          <a:solidFill>
            <a:srgbClr val="FFCC00"/>
          </a:solidFill>
          <a:ln w="9525">
            <a:solidFill>
              <a:srgbClr val="333399"/>
            </a:solidFill>
            <a:miter lim="800000"/>
            <a:headEnd/>
            <a:tailEnd/>
          </a:ln>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he-IL" altLang="he-IL" sz="2400" b="1">
                <a:solidFill>
                  <a:schemeClr val="accent2"/>
                </a:solidFill>
              </a:rPr>
              <a:t>בחשבון החשמל של לקוחות תעו"ז מפורטת הצריכה לפי מש"ב</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00013"/>
            <a:ext cx="8229600" cy="1143001"/>
          </a:xfrm>
        </p:spPr>
        <p:txBody>
          <a:bodyPr/>
          <a:lstStyle/>
          <a:p>
            <a:r>
              <a:rPr lang="he-IL" altLang="he-IL" sz="3600" b="1" smtClean="0">
                <a:solidFill>
                  <a:schemeClr val="accent2"/>
                </a:solidFill>
              </a:rPr>
              <a:t>מקבצי שעות התעריף (מש"ב) – מע'</a:t>
            </a:r>
            <a:endParaRPr lang="en-US" altLang="he-IL" sz="3600" b="1" smtClean="0">
              <a:solidFill>
                <a:schemeClr val="accent2"/>
              </a:solidFill>
            </a:endParaRPr>
          </a:p>
        </p:txBody>
      </p:sp>
      <p:pic>
        <p:nvPicPr>
          <p:cNvPr id="29699" name="Picture 4" descr="תעריף תעוז מתח עליו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981075"/>
            <a:ext cx="6697662"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00013"/>
            <a:ext cx="8229600" cy="1143001"/>
          </a:xfrm>
        </p:spPr>
        <p:txBody>
          <a:bodyPr/>
          <a:lstStyle/>
          <a:p>
            <a:r>
              <a:rPr lang="he-IL" altLang="he-IL" sz="3600" b="1" smtClean="0">
                <a:solidFill>
                  <a:schemeClr val="accent2"/>
                </a:solidFill>
              </a:rPr>
              <a:t>מקבצי שעות התעריף (מש"ב) – מג'</a:t>
            </a:r>
            <a:endParaRPr lang="en-US" altLang="he-IL" sz="3600" b="1" smtClean="0">
              <a:solidFill>
                <a:schemeClr val="accent2"/>
              </a:solidFill>
            </a:endParaRPr>
          </a:p>
        </p:txBody>
      </p:sp>
      <p:pic>
        <p:nvPicPr>
          <p:cNvPr id="30723" name="Picture 6" descr="תעוז מתח גבו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042988"/>
            <a:ext cx="6624638"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00013"/>
            <a:ext cx="8229600" cy="1143001"/>
          </a:xfrm>
        </p:spPr>
        <p:txBody>
          <a:bodyPr/>
          <a:lstStyle/>
          <a:p>
            <a:r>
              <a:rPr lang="he-IL" altLang="he-IL" sz="3600" b="1" smtClean="0">
                <a:solidFill>
                  <a:schemeClr val="accent2"/>
                </a:solidFill>
              </a:rPr>
              <a:t>מקבצי שעות התעריף (מש"ב) – מנ'</a:t>
            </a:r>
            <a:endParaRPr lang="en-US" altLang="he-IL" sz="3600" b="1" smtClean="0">
              <a:solidFill>
                <a:schemeClr val="accent2"/>
              </a:solidFill>
            </a:endParaRPr>
          </a:p>
        </p:txBody>
      </p:sp>
      <p:sp>
        <p:nvSpPr>
          <p:cNvPr id="31747" name="AutoShape 6" descr="תעוז מתח נמוך"/>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he-IL" altLang="he-IL"/>
          </a:p>
        </p:txBody>
      </p:sp>
      <p:sp>
        <p:nvSpPr>
          <p:cNvPr id="31748" name="AutoShape 8" descr="תעוז מתח נמוך"/>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he-IL" altLang="he-IL"/>
          </a:p>
        </p:txBody>
      </p:sp>
      <p:sp>
        <p:nvSpPr>
          <p:cNvPr id="31749" name="AutoShape 10" descr="תעוז מתח נמוך"/>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he-IL" altLang="he-IL"/>
          </a:p>
        </p:txBody>
      </p:sp>
      <p:sp>
        <p:nvSpPr>
          <p:cNvPr id="31750" name="AutoShape 12" descr="תעוז מתח נמוך"/>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he-IL" altLang="he-IL"/>
          </a:p>
        </p:txBody>
      </p:sp>
      <p:pic>
        <p:nvPicPr>
          <p:cNvPr id="31751" name="Picture 15" descr="תעוז מתח נמוך"/>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033463"/>
            <a:ext cx="6335713"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106363" y="-90488"/>
            <a:ext cx="9434512" cy="1143001"/>
          </a:xfrm>
        </p:spPr>
        <p:txBody>
          <a:bodyPr/>
          <a:lstStyle/>
          <a:p>
            <a:pPr eaLnBrk="1" hangingPunct="1"/>
            <a:r>
              <a:rPr lang="he-IL" altLang="he-IL" sz="3600" b="1" smtClean="0">
                <a:solidFill>
                  <a:schemeClr val="accent2"/>
                </a:solidFill>
              </a:rPr>
              <a:t>הסדרי תעריפים</a:t>
            </a:r>
            <a:endParaRPr lang="en-US" altLang="he-IL" sz="3600" b="1" smtClean="0">
              <a:solidFill>
                <a:schemeClr val="accent2"/>
              </a:solidFill>
            </a:endParaRPr>
          </a:p>
        </p:txBody>
      </p:sp>
      <p:sp>
        <p:nvSpPr>
          <p:cNvPr id="29699" name="Rectangle 3"/>
          <p:cNvSpPr>
            <a:spLocks noGrp="1" noChangeArrowheads="1"/>
          </p:cNvSpPr>
          <p:nvPr>
            <p:ph type="body" idx="4294967295"/>
          </p:nvPr>
        </p:nvSpPr>
        <p:spPr>
          <a:xfrm>
            <a:off x="468313" y="1125538"/>
            <a:ext cx="8569325" cy="4535487"/>
          </a:xfrm>
        </p:spPr>
        <p:txBody>
          <a:bodyPr/>
          <a:lstStyle/>
          <a:p>
            <a:pPr>
              <a:defRPr/>
            </a:pPr>
            <a:r>
              <a:rPr lang="he-IL" sz="2800" b="1" dirty="0">
                <a:solidFill>
                  <a:srgbClr val="0066CC"/>
                </a:solidFill>
              </a:rPr>
              <a:t>הרשות לשירותים ציבוריים קבעה מספר הסדרים </a:t>
            </a:r>
            <a:r>
              <a:rPr lang="he-IL" sz="2800" b="1" dirty="0" err="1">
                <a:solidFill>
                  <a:srgbClr val="0066CC"/>
                </a:solidFill>
              </a:rPr>
              <a:t>תעריפיים</a:t>
            </a:r>
            <a:r>
              <a:rPr lang="he-IL" sz="2800" b="1" dirty="0">
                <a:solidFill>
                  <a:srgbClr val="0066CC"/>
                </a:solidFill>
              </a:rPr>
              <a:t> מיוחדים, המוצעים על-ידי חברת החשמל, כחלק מהתוכנית הלאומית לחיסכון </a:t>
            </a:r>
            <a:r>
              <a:rPr lang="he-IL" sz="2800" b="1" dirty="0" smtClean="0">
                <a:solidFill>
                  <a:srgbClr val="0066CC"/>
                </a:solidFill>
              </a:rPr>
              <a:t>בחשמל</a:t>
            </a:r>
          </a:p>
          <a:p>
            <a:pPr>
              <a:defRPr/>
            </a:pPr>
            <a:r>
              <a:rPr lang="he-IL" sz="2800" b="1" u="sng" dirty="0">
                <a:solidFill>
                  <a:srgbClr val="0066CC"/>
                </a:solidFill>
              </a:rPr>
              <a:t>הסדר השלת </a:t>
            </a:r>
            <a:r>
              <a:rPr lang="he-IL" sz="2800" b="1" u="sng" dirty="0" smtClean="0">
                <a:solidFill>
                  <a:srgbClr val="0066CC"/>
                </a:solidFill>
              </a:rPr>
              <a:t>עומסים</a:t>
            </a:r>
            <a:r>
              <a:rPr lang="he-IL" sz="2800" b="1" dirty="0" smtClean="0">
                <a:solidFill>
                  <a:srgbClr val="0066CC"/>
                </a:solidFill>
              </a:rPr>
              <a:t>: הסדר המעודד צרכנים גדולים להקטין את הביקוש לחשמל בזמנים של מצוקת חשמל באמצעות </a:t>
            </a:r>
            <a:r>
              <a:rPr lang="he-IL" sz="2800" b="1" dirty="0">
                <a:solidFill>
                  <a:srgbClr val="0066CC"/>
                </a:solidFill>
              </a:rPr>
              <a:t>ממסרי </a:t>
            </a:r>
            <a:r>
              <a:rPr lang="he-IL" sz="2800" b="1" dirty="0" smtClean="0">
                <a:solidFill>
                  <a:srgbClr val="0066CC"/>
                </a:solidFill>
              </a:rPr>
              <a:t>תת-תדר. זהו  </a:t>
            </a:r>
            <a:r>
              <a:rPr lang="he-IL" sz="2800" b="1" dirty="0">
                <a:solidFill>
                  <a:srgbClr val="0066CC"/>
                </a:solidFill>
              </a:rPr>
              <a:t>הוותיק מבין שלושת </a:t>
            </a:r>
            <a:r>
              <a:rPr lang="he-IL" sz="2800" b="1" dirty="0" smtClean="0">
                <a:solidFill>
                  <a:srgbClr val="0066CC"/>
                </a:solidFill>
              </a:rPr>
              <a:t>ההסדרים ופועל </a:t>
            </a:r>
            <a:r>
              <a:rPr lang="he-IL" sz="2800" b="1" dirty="0">
                <a:solidFill>
                  <a:srgbClr val="0066CC"/>
                </a:solidFill>
              </a:rPr>
              <a:t>מזה כעשור, ומיועד ללקוחות הגדולים המסוגלים להעמיד לרשות מנהל המערכת עומס אפקטיבי של 1.8 </a:t>
            </a:r>
            <a:r>
              <a:rPr lang="he-IL" sz="2800" b="1" dirty="0" err="1">
                <a:solidFill>
                  <a:srgbClr val="0066CC"/>
                </a:solidFill>
              </a:rPr>
              <a:t>מגוו"ט</a:t>
            </a:r>
            <a:r>
              <a:rPr lang="he-IL" sz="2800" b="1" dirty="0">
                <a:solidFill>
                  <a:srgbClr val="0066CC"/>
                </a:solidFill>
              </a:rPr>
              <a:t> ומעלה.</a:t>
            </a:r>
          </a:p>
          <a:p>
            <a:pPr marL="0" indent="0">
              <a:buFontTx/>
              <a:buNone/>
              <a:defRPr/>
            </a:pPr>
            <a:r>
              <a:rPr lang="he-IL" sz="2800" b="1" dirty="0">
                <a:solidFill>
                  <a:srgbClr val="0066CC"/>
                </a:solidFill>
              </a:rPr>
              <a:t/>
            </a:r>
            <a:br>
              <a:rPr lang="he-IL" sz="2800" b="1" dirty="0">
                <a:solidFill>
                  <a:srgbClr val="0066CC"/>
                </a:solidFill>
              </a:rPr>
            </a:br>
            <a:endParaRPr lang="he-IL" sz="2800" b="1" dirty="0">
              <a:solidFill>
                <a:srgbClr val="0066CC"/>
              </a:solidFill>
            </a:endParaRPr>
          </a:p>
          <a:p>
            <a:pPr eaLnBrk="1" hangingPunct="1">
              <a:buClr>
                <a:srgbClr val="FF9900"/>
              </a:buClr>
              <a:buFont typeface="Wingdings" pitchFamily="2" charset="2"/>
              <a:buChar char="v"/>
              <a:defRPr/>
            </a:pPr>
            <a:endParaRPr lang="he-IL" sz="2800" b="1" dirty="0" smtClean="0">
              <a:solidFill>
                <a:srgbClr val="0066CC"/>
              </a:solidFill>
            </a:endParaRPr>
          </a:p>
          <a:p>
            <a:pPr eaLnBrk="1" hangingPunct="1">
              <a:buClr>
                <a:srgbClr val="FF9900"/>
              </a:buClr>
              <a:buFont typeface="Wingdings" pitchFamily="2" charset="2"/>
              <a:buChar char="v"/>
              <a:defRPr/>
            </a:pPr>
            <a:endParaRPr lang="he-IL" sz="2800" b="1" dirty="0" smtClean="0">
              <a:solidFill>
                <a:srgbClr val="0066CC"/>
              </a:solidFill>
            </a:endParaRPr>
          </a:p>
          <a:p>
            <a:pPr eaLnBrk="1" hangingPunct="1">
              <a:buClr>
                <a:srgbClr val="FF9900"/>
              </a:buClr>
              <a:buFontTx/>
              <a:buNone/>
              <a:defRPr/>
            </a:pPr>
            <a:endParaRPr lang="he-IL" sz="2800" b="1" dirty="0" smtClean="0">
              <a:solidFill>
                <a:srgbClr val="0066CC"/>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106363" y="-90488"/>
            <a:ext cx="9434512" cy="1143001"/>
          </a:xfrm>
        </p:spPr>
        <p:txBody>
          <a:bodyPr/>
          <a:lstStyle/>
          <a:p>
            <a:pPr eaLnBrk="1" hangingPunct="1"/>
            <a:r>
              <a:rPr lang="he-IL" altLang="he-IL" sz="3600" b="1" smtClean="0">
                <a:solidFill>
                  <a:schemeClr val="accent2"/>
                </a:solidFill>
              </a:rPr>
              <a:t>הסדרי תעריפים</a:t>
            </a:r>
            <a:endParaRPr lang="en-US" altLang="he-IL" sz="3600" b="1" smtClean="0">
              <a:solidFill>
                <a:schemeClr val="accent2"/>
              </a:solidFill>
            </a:endParaRPr>
          </a:p>
        </p:txBody>
      </p:sp>
      <p:sp>
        <p:nvSpPr>
          <p:cNvPr id="33795" name="Rectangle 3"/>
          <p:cNvSpPr>
            <a:spLocks noGrp="1" noChangeArrowheads="1"/>
          </p:cNvSpPr>
          <p:nvPr>
            <p:ph type="body" idx="4294967295"/>
          </p:nvPr>
        </p:nvSpPr>
        <p:spPr>
          <a:xfrm>
            <a:off x="468313" y="1125538"/>
            <a:ext cx="8569325" cy="4535487"/>
          </a:xfrm>
        </p:spPr>
        <p:txBody>
          <a:bodyPr/>
          <a:lstStyle/>
          <a:p>
            <a:r>
              <a:rPr lang="he-IL" altLang="he-IL" sz="2800" b="1" u="sng" smtClean="0">
                <a:solidFill>
                  <a:srgbClr val="0066CC"/>
                </a:solidFill>
              </a:rPr>
              <a:t>הסדר הפעלת גנראטורים</a:t>
            </a:r>
            <a:r>
              <a:rPr lang="he-IL" altLang="he-IL" sz="2800" b="1" smtClean="0">
                <a:solidFill>
                  <a:srgbClr val="0066CC"/>
                </a:solidFill>
              </a:rPr>
              <a:t>: הסדר המעודד צרכנים לייצר חשמל ע"י גנראטורים שברשותם בזמנים בהם חברת החשמל מעויינת לעודד ייצור חיצוני (בזמנים של שיאי ביקוש). ישנם כיום שלושה מסלולי הצטרפות: </a:t>
            </a:r>
            <a:r>
              <a:rPr lang="he-IL" altLang="he-IL" b="1" smtClean="0">
                <a:solidFill>
                  <a:srgbClr val="0066CC"/>
                </a:solidFill>
              </a:rPr>
              <a:t>מסלול פתוח להפעלה עד 300 שעות בשנה, מסלול סגור להפעלה עד 100 שעות בשנה ומסלול 100 שעות כולל מכירת עודפים לרשת </a:t>
            </a:r>
          </a:p>
          <a:p>
            <a:pPr eaLnBrk="1" hangingPunct="1">
              <a:buClr>
                <a:srgbClr val="FF9900"/>
              </a:buClr>
              <a:buFont typeface="Wingdings" pitchFamily="2" charset="2"/>
              <a:buChar char="v"/>
            </a:pPr>
            <a:endParaRPr lang="he-IL" altLang="he-IL" sz="2800" b="1" smtClean="0">
              <a:solidFill>
                <a:srgbClr val="0066CC"/>
              </a:solidFill>
            </a:endParaRPr>
          </a:p>
          <a:p>
            <a:pPr eaLnBrk="1" hangingPunct="1">
              <a:buClr>
                <a:srgbClr val="FF9900"/>
              </a:buClr>
              <a:buFont typeface="Wingdings" pitchFamily="2" charset="2"/>
              <a:buChar char="v"/>
            </a:pPr>
            <a:endParaRPr lang="he-IL" altLang="he-IL" sz="2800" b="1" smtClean="0">
              <a:solidFill>
                <a:srgbClr val="0066CC"/>
              </a:solidFill>
            </a:endParaRPr>
          </a:p>
          <a:p>
            <a:pPr eaLnBrk="1" hangingPunct="1">
              <a:buClr>
                <a:srgbClr val="FF9900"/>
              </a:buClr>
              <a:buFontTx/>
              <a:buNone/>
            </a:pPr>
            <a:endParaRPr lang="he-IL" altLang="he-IL" sz="2800" b="1" smtClean="0">
              <a:solidFill>
                <a:srgbClr val="0066CC"/>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106363" y="-90488"/>
            <a:ext cx="9434512" cy="1143001"/>
          </a:xfrm>
        </p:spPr>
        <p:txBody>
          <a:bodyPr/>
          <a:lstStyle/>
          <a:p>
            <a:pPr eaLnBrk="1" hangingPunct="1"/>
            <a:r>
              <a:rPr lang="he-IL" altLang="he-IL" sz="3600" b="1" smtClean="0">
                <a:solidFill>
                  <a:schemeClr val="accent2"/>
                </a:solidFill>
              </a:rPr>
              <a:t>הסדרי תעריפים</a:t>
            </a:r>
            <a:endParaRPr lang="en-US" altLang="he-IL" sz="3600" b="1" smtClean="0">
              <a:solidFill>
                <a:schemeClr val="accent2"/>
              </a:solidFill>
            </a:endParaRPr>
          </a:p>
        </p:txBody>
      </p:sp>
      <p:sp>
        <p:nvSpPr>
          <p:cNvPr id="34819" name="Rectangle 3"/>
          <p:cNvSpPr>
            <a:spLocks noGrp="1" noChangeArrowheads="1"/>
          </p:cNvSpPr>
          <p:nvPr>
            <p:ph type="body" idx="4294967295"/>
          </p:nvPr>
        </p:nvSpPr>
        <p:spPr>
          <a:xfrm>
            <a:off x="468313" y="1270000"/>
            <a:ext cx="8569325" cy="4535488"/>
          </a:xfrm>
        </p:spPr>
        <p:txBody>
          <a:bodyPr/>
          <a:lstStyle/>
          <a:p>
            <a:r>
              <a:rPr lang="he-IL" altLang="he-IL" sz="2800" b="1" smtClean="0">
                <a:solidFill>
                  <a:srgbClr val="0066CC"/>
                </a:solidFill>
              </a:rPr>
              <a:t>להסדר יכולים להצטרף לקוחות </a:t>
            </a:r>
            <a:r>
              <a:rPr lang="he-IL" altLang="he-IL" sz="2800" b="1" u="sng" smtClean="0">
                <a:solidFill>
                  <a:srgbClr val="0066CC"/>
                </a:solidFill>
              </a:rPr>
              <a:t>בעלי גנרטורים בהספק שבין</a:t>
            </a:r>
            <a:r>
              <a:rPr lang="en-US" altLang="he-IL" sz="2800" b="1" u="sng" smtClean="0">
                <a:solidFill>
                  <a:srgbClr val="0066CC"/>
                </a:solidFill>
              </a:rPr>
              <a:t>MVA 0.5 </a:t>
            </a:r>
            <a:r>
              <a:rPr lang="he-IL" altLang="he-IL" sz="2800" b="1" u="sng" smtClean="0">
                <a:solidFill>
                  <a:srgbClr val="0066CC"/>
                </a:solidFill>
              </a:rPr>
              <a:t> ל-</a:t>
            </a:r>
            <a:r>
              <a:rPr lang="en-US" altLang="he-IL" sz="2800" b="1" u="sng" smtClean="0">
                <a:solidFill>
                  <a:srgbClr val="0066CC"/>
                </a:solidFill>
              </a:rPr>
              <a:t>MVA 5 </a:t>
            </a:r>
            <a:r>
              <a:rPr lang="he-IL" altLang="he-IL" sz="2800" b="1" smtClean="0">
                <a:solidFill>
                  <a:srgbClr val="0066CC"/>
                </a:solidFill>
              </a:rPr>
              <a:t> אין להם רישיון ייצור, ומחזיקים בהיתרים המתאימים. הסדר זה מזכה את הלקוח בתשלום עבור החשמל שהוא מייצר לתצרוכת עצמית בגנראטור שלו, ובכך מקטין גם את צריכת החשמל שלו מרשת החשמל הארצית.</a:t>
            </a:r>
          </a:p>
          <a:p>
            <a:r>
              <a:rPr lang="he-IL" altLang="he-IL" sz="2800" b="1" smtClean="0">
                <a:solidFill>
                  <a:srgbClr val="0066CC"/>
                </a:solidFill>
              </a:rPr>
              <a:t>​</a:t>
            </a:r>
            <a:r>
              <a:rPr lang="he-IL" altLang="he-IL" sz="2800" b="1" u="sng" smtClean="0">
                <a:solidFill>
                  <a:srgbClr val="0066CC"/>
                </a:solidFill>
              </a:rPr>
              <a:t>הצטרפות להסדר דורשת את האישורים הבאים: </a:t>
            </a:r>
            <a:r>
              <a:rPr lang="he-IL" altLang="he-IL" sz="2800" b="1" smtClean="0">
                <a:solidFill>
                  <a:srgbClr val="0066CC"/>
                </a:solidFill>
              </a:rPr>
              <a:t>היתר הפעלה בתוקף של משרד האנרגיה והמים, היתר מהמשרד להגנת הסביבה, אישור בדיקת חשמלאי בודק מורשה, אישור בדיקת מתקן של חברת החשמל (לאחר חיבור הגנראטור)</a:t>
            </a:r>
          </a:p>
          <a:p>
            <a:pPr eaLnBrk="1" hangingPunct="1">
              <a:buClr>
                <a:srgbClr val="FF9900"/>
              </a:buClr>
              <a:buFont typeface="Wingdings" pitchFamily="2" charset="2"/>
              <a:buChar char="v"/>
            </a:pPr>
            <a:endParaRPr lang="he-IL" altLang="he-IL" sz="2800" b="1" smtClean="0">
              <a:solidFill>
                <a:srgbClr val="0066CC"/>
              </a:solidFill>
            </a:endParaRPr>
          </a:p>
          <a:p>
            <a:pPr eaLnBrk="1" hangingPunct="1">
              <a:buClr>
                <a:srgbClr val="FF9900"/>
              </a:buClr>
              <a:buFontTx/>
              <a:buNone/>
            </a:pPr>
            <a:endParaRPr lang="he-IL" altLang="he-IL" sz="2800" b="1" smtClean="0">
              <a:solidFill>
                <a:srgbClr val="0066CC"/>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106363" y="-90488"/>
            <a:ext cx="9434512" cy="1143001"/>
          </a:xfrm>
        </p:spPr>
        <p:txBody>
          <a:bodyPr/>
          <a:lstStyle/>
          <a:p>
            <a:pPr eaLnBrk="1" hangingPunct="1"/>
            <a:r>
              <a:rPr lang="he-IL" altLang="he-IL" sz="3600" b="1" smtClean="0">
                <a:solidFill>
                  <a:schemeClr val="accent2"/>
                </a:solidFill>
              </a:rPr>
              <a:t>הסדרי תעריפים</a:t>
            </a:r>
            <a:endParaRPr lang="en-US" altLang="he-IL" sz="3600" b="1" smtClean="0">
              <a:solidFill>
                <a:schemeClr val="accent2"/>
              </a:solidFill>
            </a:endParaRPr>
          </a:p>
        </p:txBody>
      </p:sp>
      <p:sp>
        <p:nvSpPr>
          <p:cNvPr id="35843" name="Rectangle 3"/>
          <p:cNvSpPr>
            <a:spLocks noGrp="1" noChangeArrowheads="1"/>
          </p:cNvSpPr>
          <p:nvPr>
            <p:ph type="body" idx="4294967295"/>
          </p:nvPr>
        </p:nvSpPr>
        <p:spPr>
          <a:xfrm>
            <a:off x="468313" y="1125538"/>
            <a:ext cx="8569325" cy="4535487"/>
          </a:xfrm>
        </p:spPr>
        <p:txBody>
          <a:bodyPr/>
          <a:lstStyle/>
          <a:p>
            <a:r>
              <a:rPr lang="he-IL" altLang="he-IL" b="1" u="sng" smtClean="0">
                <a:solidFill>
                  <a:srgbClr val="0066CC"/>
                </a:solidFill>
              </a:rPr>
              <a:t>הסדר פסגה ניידת</a:t>
            </a:r>
            <a:r>
              <a:rPr lang="he-IL" altLang="he-IL" b="1" smtClean="0">
                <a:solidFill>
                  <a:srgbClr val="0066CC"/>
                </a:solidFill>
              </a:rPr>
              <a:t>: הסדר שמטרתו ניהול עומס מצד הביקוש לחשמל. התעריף נבנה על בסיס תעו"ז, בתוספת מש"ב, הכולל את 100 השעות הקשות בשנה, בהן קיים חשש כי לא ניתן יהיה לספק את מלוא הביקוש לחשמל. עיתוי המש"ב הנוסף </a:t>
            </a:r>
            <a:r>
              <a:rPr lang="he-IL" altLang="he-IL" b="1" u="sng" smtClean="0">
                <a:solidFill>
                  <a:srgbClr val="0066CC"/>
                </a:solidFill>
              </a:rPr>
              <a:t>נקבע בזמן אמת</a:t>
            </a:r>
            <a:r>
              <a:rPr lang="he-IL" altLang="he-IL" b="1" smtClean="0">
                <a:solidFill>
                  <a:srgbClr val="0066CC"/>
                </a:solidFill>
              </a:rPr>
              <a:t>, בהתאם לצרכי המערכת (תחזיות ייצור החשמל והביקוש לחשמל). המחיר במש"ב מיוחד זה (פסגה ניידת), גבוה משמעותית ממחיר הפסגה הרגיל, ובתמורה חלה הפחתה במחירי הקוט"ש במש"בים האחרים.</a:t>
            </a:r>
          </a:p>
          <a:p>
            <a:pPr eaLnBrk="1" hangingPunct="1">
              <a:buClr>
                <a:srgbClr val="FF9900"/>
              </a:buClr>
              <a:buFont typeface="Wingdings" pitchFamily="2" charset="2"/>
              <a:buChar char="v"/>
            </a:pPr>
            <a:endParaRPr lang="he-IL" altLang="he-IL" b="1" smtClean="0">
              <a:solidFill>
                <a:srgbClr val="0066CC"/>
              </a:solidFill>
            </a:endParaRPr>
          </a:p>
          <a:p>
            <a:pPr eaLnBrk="1" hangingPunct="1">
              <a:buClr>
                <a:srgbClr val="FF9900"/>
              </a:buClr>
              <a:buFont typeface="Wingdings" pitchFamily="2" charset="2"/>
              <a:buChar char="v"/>
            </a:pPr>
            <a:endParaRPr lang="he-IL" altLang="he-IL" b="1" smtClean="0">
              <a:solidFill>
                <a:srgbClr val="0066CC"/>
              </a:solidFill>
            </a:endParaRPr>
          </a:p>
          <a:p>
            <a:pPr eaLnBrk="1" hangingPunct="1">
              <a:buClr>
                <a:srgbClr val="FF9900"/>
              </a:buClr>
              <a:buFontTx/>
              <a:buNone/>
            </a:pPr>
            <a:endParaRPr lang="he-IL" altLang="he-IL" sz="2800" b="1" smtClean="0">
              <a:solidFill>
                <a:srgbClr val="0066CC"/>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קביעת תעריפים</a:t>
            </a:r>
            <a:endParaRPr lang="en-US" altLang="he-IL" sz="3600" b="1" smtClean="0">
              <a:solidFill>
                <a:schemeClr val="accent2"/>
              </a:solidFill>
            </a:endParaRPr>
          </a:p>
        </p:txBody>
      </p:sp>
      <p:sp>
        <p:nvSpPr>
          <p:cNvPr id="36867" name="Rectangle 3"/>
          <p:cNvSpPr>
            <a:spLocks noGrp="1" noChangeArrowheads="1"/>
          </p:cNvSpPr>
          <p:nvPr>
            <p:ph type="body" idx="4294967295"/>
          </p:nvPr>
        </p:nvSpPr>
        <p:spPr>
          <a:xfrm>
            <a:off x="466725" y="1350963"/>
            <a:ext cx="8569325" cy="4525962"/>
          </a:xfrm>
        </p:spPr>
        <p:txBody>
          <a:bodyPr/>
          <a:lstStyle/>
          <a:p>
            <a:pPr algn="ctr" eaLnBrk="1" hangingPunct="1">
              <a:buClr>
                <a:srgbClr val="FF9900"/>
              </a:buClr>
              <a:buFontTx/>
              <a:buNone/>
            </a:pPr>
            <a:r>
              <a:rPr lang="he-IL" altLang="he-IL" sz="2800" b="1" smtClean="0">
                <a:solidFill>
                  <a:srgbClr val="0066CC"/>
                </a:solidFill>
              </a:rPr>
              <a:t>           </a:t>
            </a:r>
            <a:r>
              <a:rPr lang="he-IL" altLang="he-IL" sz="4400" b="1" smtClean="0">
                <a:solidFill>
                  <a:srgbClr val="0066CC"/>
                </a:solidFill>
              </a:rPr>
              <a:t>לצפות בקובץ לוח תעריפי החשמל </a:t>
            </a:r>
          </a:p>
          <a:p>
            <a:pPr eaLnBrk="1" hangingPunct="1">
              <a:buClr>
                <a:srgbClr val="FF9900"/>
              </a:buClr>
              <a:buFont typeface="Wingdings" pitchFamily="2" charset="2"/>
              <a:buChar char="v"/>
            </a:pPr>
            <a:endParaRPr lang="he-IL" altLang="he-IL" sz="2800" b="1" smtClean="0">
              <a:solidFill>
                <a:srgbClr val="0066CC"/>
              </a:solidFill>
            </a:endParaRPr>
          </a:p>
          <a:p>
            <a:pPr eaLnBrk="1" hangingPunct="1">
              <a:buClr>
                <a:srgbClr val="FF9900"/>
              </a:buClr>
              <a:buFont typeface="Wingdings" pitchFamily="2" charset="2"/>
              <a:buChar char="v"/>
            </a:pPr>
            <a:endParaRPr lang="he-IL" altLang="he-IL" sz="2800" b="1" smtClean="0">
              <a:solidFill>
                <a:srgbClr val="0066CC"/>
              </a:solidFill>
            </a:endParaRPr>
          </a:p>
          <a:p>
            <a:pPr eaLnBrk="1" hangingPunct="1">
              <a:buClr>
                <a:srgbClr val="FF9900"/>
              </a:buClr>
              <a:buFontTx/>
              <a:buNone/>
            </a:pPr>
            <a:endParaRPr lang="he-IL" altLang="he-IL" sz="2800" b="1" smtClean="0">
              <a:solidFill>
                <a:srgbClr val="0066CC"/>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106363" y="-90488"/>
            <a:ext cx="9434512" cy="1143001"/>
          </a:xfrm>
        </p:spPr>
        <p:txBody>
          <a:bodyPr/>
          <a:lstStyle/>
          <a:p>
            <a:pPr eaLnBrk="1" hangingPunct="1"/>
            <a:r>
              <a:rPr lang="he-IL" altLang="he-IL" sz="3600" b="1" smtClean="0">
                <a:solidFill>
                  <a:schemeClr val="accent2"/>
                </a:solidFill>
              </a:rPr>
              <a:t>המשרד להגנת הסביבה</a:t>
            </a:r>
            <a:endParaRPr lang="en-US" altLang="he-IL" sz="3600" b="1" smtClean="0">
              <a:solidFill>
                <a:schemeClr val="accent2"/>
              </a:solidFill>
            </a:endParaRPr>
          </a:p>
        </p:txBody>
      </p:sp>
      <p:sp>
        <p:nvSpPr>
          <p:cNvPr id="29699" name="Rectangle 3"/>
          <p:cNvSpPr>
            <a:spLocks noGrp="1" noChangeArrowheads="1"/>
          </p:cNvSpPr>
          <p:nvPr>
            <p:ph type="body" idx="4294967295"/>
          </p:nvPr>
        </p:nvSpPr>
        <p:spPr>
          <a:xfrm>
            <a:off x="468313" y="981075"/>
            <a:ext cx="8569325" cy="4535488"/>
          </a:xfrm>
        </p:spPr>
        <p:txBody>
          <a:bodyPr/>
          <a:lstStyle/>
          <a:p>
            <a:pPr>
              <a:defRPr/>
            </a:pPr>
            <a:r>
              <a:rPr lang="he-IL" sz="2800" b="1" dirty="0">
                <a:solidFill>
                  <a:srgbClr val="0066CC"/>
                </a:solidFill>
              </a:rPr>
              <a:t>המשרד להגנת הסביבה הוקם בשנת 1989 </a:t>
            </a:r>
          </a:p>
          <a:p>
            <a:pPr>
              <a:defRPr/>
            </a:pPr>
            <a:r>
              <a:rPr lang="he-IL" sz="2800" b="1" dirty="0" smtClean="0">
                <a:solidFill>
                  <a:srgbClr val="0066CC"/>
                </a:solidFill>
              </a:rPr>
              <a:t>המשרד </a:t>
            </a:r>
            <a:r>
              <a:rPr lang="he-IL" sz="2800" b="1" dirty="0">
                <a:solidFill>
                  <a:srgbClr val="0066CC"/>
                </a:solidFill>
              </a:rPr>
              <a:t>נושא באחריות לניסוחה של מדיניות ארצית משולבת וכוללנית, וכן לפיתוח אסטרטגיות, תקנים וקדימויות להגנת הסביבה. במישור זה פועלים במשרד אגפים ומחלקות העוסקים בטיפול בנושאים הסביבתיים המקצועיים, במנגנון האדמיניסטרטיבי ובקשרי גומלין עם האזרח.</a:t>
            </a:r>
          </a:p>
          <a:p>
            <a:pPr>
              <a:defRPr/>
            </a:pPr>
            <a:r>
              <a:rPr lang="he-IL" sz="2800" b="1" dirty="0">
                <a:solidFill>
                  <a:srgbClr val="0066CC"/>
                </a:solidFill>
              </a:rPr>
              <a:t>במשרד להגנת הסביבה מועסקים כ-600 עובדים. המבנה הארגוני של המשרד מושתת על חלוקה לשישה אשכולות מרכזיים המופקדים על האגפים המקצועיים. בנוסף, פועל המשרד באמצעות שישה מחוזות ברחבי הארץ. </a:t>
            </a:r>
          </a:p>
          <a:p>
            <a:pPr marL="0" indent="0">
              <a:buFontTx/>
              <a:buNone/>
              <a:defRPr/>
            </a:pPr>
            <a:r>
              <a:rPr lang="he-IL" sz="2800" b="1" dirty="0">
                <a:solidFill>
                  <a:srgbClr val="0066CC"/>
                </a:solidFill>
              </a:rPr>
              <a:t/>
            </a:r>
            <a:br>
              <a:rPr lang="he-IL" sz="2800" b="1" dirty="0">
                <a:solidFill>
                  <a:srgbClr val="0066CC"/>
                </a:solidFill>
              </a:rPr>
            </a:br>
            <a:endParaRPr lang="he-IL" sz="2800" b="1" dirty="0">
              <a:solidFill>
                <a:srgbClr val="0066CC"/>
              </a:solidFill>
            </a:endParaRPr>
          </a:p>
          <a:p>
            <a:pPr eaLnBrk="1" hangingPunct="1">
              <a:buClr>
                <a:srgbClr val="FF9900"/>
              </a:buClr>
              <a:buFont typeface="Wingdings" pitchFamily="2" charset="2"/>
              <a:buChar char="v"/>
              <a:defRPr/>
            </a:pPr>
            <a:endParaRPr lang="he-IL" sz="2800" b="1" dirty="0" smtClean="0">
              <a:solidFill>
                <a:srgbClr val="0066CC"/>
              </a:solidFill>
            </a:endParaRPr>
          </a:p>
          <a:p>
            <a:pPr eaLnBrk="1" hangingPunct="1">
              <a:buClr>
                <a:srgbClr val="FF9900"/>
              </a:buClr>
              <a:buFont typeface="Wingdings" pitchFamily="2" charset="2"/>
              <a:buChar char="v"/>
              <a:defRPr/>
            </a:pPr>
            <a:endParaRPr lang="he-IL" sz="2800" b="1" dirty="0" smtClean="0">
              <a:solidFill>
                <a:srgbClr val="0066CC"/>
              </a:solidFill>
            </a:endParaRPr>
          </a:p>
          <a:p>
            <a:pPr eaLnBrk="1" hangingPunct="1">
              <a:buClr>
                <a:srgbClr val="FF9900"/>
              </a:buClr>
              <a:buFontTx/>
              <a:buNone/>
              <a:defRPr/>
            </a:pPr>
            <a:endParaRPr lang="he-IL" sz="2800" b="1" dirty="0" smtClean="0">
              <a:solidFill>
                <a:srgbClr val="0066CC"/>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מספר רמות של רגולציה</a:t>
            </a:r>
            <a:endParaRPr lang="en-US" altLang="he-IL" sz="3600" b="1" smtClean="0">
              <a:solidFill>
                <a:schemeClr val="accent2"/>
              </a:solidFill>
            </a:endParaRPr>
          </a:p>
        </p:txBody>
      </p:sp>
      <p:sp>
        <p:nvSpPr>
          <p:cNvPr id="6147" name="Rectangle 3"/>
          <p:cNvSpPr>
            <a:spLocks noGrp="1" noChangeArrowheads="1"/>
          </p:cNvSpPr>
          <p:nvPr>
            <p:ph type="body" idx="4294967295"/>
          </p:nvPr>
        </p:nvSpPr>
        <p:spPr>
          <a:xfrm>
            <a:off x="179388" y="1052513"/>
            <a:ext cx="8713787" cy="4525962"/>
          </a:xfrm>
        </p:spPr>
        <p:txBody>
          <a:bodyPr/>
          <a:lstStyle/>
          <a:p>
            <a:r>
              <a:rPr lang="he-IL" altLang="he-IL" sz="2800" b="1" smtClean="0">
                <a:solidFill>
                  <a:srgbClr val="0066CC"/>
                </a:solidFill>
              </a:rPr>
              <a:t> </a:t>
            </a:r>
            <a:r>
              <a:rPr lang="he-IL" altLang="he-IL" sz="2800" b="1" u="sng" smtClean="0">
                <a:solidFill>
                  <a:srgbClr val="0066CC"/>
                </a:solidFill>
              </a:rPr>
              <a:t>במישור החקיקתי:</a:t>
            </a:r>
          </a:p>
          <a:p>
            <a:pPr lvl="1"/>
            <a:r>
              <a:rPr lang="he-IL" altLang="he-IL" b="1" smtClean="0">
                <a:solidFill>
                  <a:srgbClr val="0066CC"/>
                </a:solidFill>
              </a:rPr>
              <a:t>על ידי הרשות המחוקקת (בישראל - הכנסת) שהיא האחראית לאישור החוקים ולהסמכת הרשות  המבצעת להתקין תקנות מכוח חוקים אלו.</a:t>
            </a:r>
          </a:p>
          <a:p>
            <a:r>
              <a:rPr lang="he-IL" altLang="he-IL" sz="2800" b="1" u="sng" smtClean="0">
                <a:solidFill>
                  <a:srgbClr val="0066CC"/>
                </a:solidFill>
              </a:rPr>
              <a:t>במישור הביצועי:</a:t>
            </a:r>
          </a:p>
          <a:p>
            <a:pPr lvl="1"/>
            <a:r>
              <a:rPr lang="he-IL" altLang="he-IL" b="1" smtClean="0">
                <a:solidFill>
                  <a:srgbClr val="0066CC"/>
                </a:solidFill>
              </a:rPr>
              <a:t>על ידי משרדי הממשלה.</a:t>
            </a:r>
          </a:p>
          <a:p>
            <a:pPr lvl="1"/>
            <a:r>
              <a:rPr lang="he-IL" altLang="he-IL" b="1" smtClean="0">
                <a:solidFill>
                  <a:srgbClr val="0066CC"/>
                </a:solidFill>
              </a:rPr>
              <a:t>על ידי הרשויות השונות (לדוגמה בישראל: הרשות השנייה לרדיו וטלוויזיה, רשות החברות הממשלתיות ועוד) הפועלות מכוח סמכות שהוענקה להן על ידי הרשות המחוקקת, הכוללות גם מנגנוני פיקוח ובקרה</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sviva.gov.il/AboutOffice/OrganizationCart/PublishingImages/MOEOrganizationChart2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81075"/>
            <a:ext cx="8424863"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2"/>
          <p:cNvSpPr txBox="1">
            <a:spLocks noChangeArrowheads="1"/>
          </p:cNvSpPr>
          <p:nvPr/>
        </p:nvSpPr>
        <p:spPr bwMode="auto">
          <a:xfrm>
            <a:off x="879475" y="-1714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he-IL" altLang="he-IL" sz="3600" b="1">
                <a:solidFill>
                  <a:schemeClr val="accent2"/>
                </a:solidFill>
              </a:rPr>
              <a:t>המבנה הארגוני של המשרד להגנת הסביבה</a:t>
            </a:r>
            <a:endParaRPr lang="en-US" altLang="he-IL" sz="3600" b="1">
              <a:solidFill>
                <a:schemeClr val="accent2"/>
              </a:solidFill>
            </a:endParaRPr>
          </a:p>
        </p:txBody>
      </p:sp>
      <p:sp>
        <p:nvSpPr>
          <p:cNvPr id="2" name="אליפסה 1"/>
          <p:cNvSpPr/>
          <p:nvPr/>
        </p:nvSpPr>
        <p:spPr>
          <a:xfrm>
            <a:off x="5794375" y="3473450"/>
            <a:ext cx="1417638" cy="914400"/>
          </a:xfrm>
          <a:prstGeom prst="ellipse">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defRPr/>
            </a:pPr>
            <a:endParaRPr lang="he-IL"/>
          </a:p>
        </p:txBody>
      </p:sp>
      <p:sp>
        <p:nvSpPr>
          <p:cNvPr id="5" name="אליפסה 4"/>
          <p:cNvSpPr/>
          <p:nvPr/>
        </p:nvSpPr>
        <p:spPr>
          <a:xfrm>
            <a:off x="3203575" y="2970213"/>
            <a:ext cx="1419225" cy="914400"/>
          </a:xfrm>
          <a:prstGeom prst="ellipse">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defRPr/>
            </a:pPr>
            <a:endParaRPr lang="he-IL"/>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106363" y="-90488"/>
            <a:ext cx="9434512" cy="1143001"/>
          </a:xfrm>
        </p:spPr>
        <p:txBody>
          <a:bodyPr/>
          <a:lstStyle/>
          <a:p>
            <a:pPr eaLnBrk="1" hangingPunct="1"/>
            <a:r>
              <a:rPr lang="he-IL" altLang="he-IL" sz="3600" b="1" smtClean="0">
                <a:solidFill>
                  <a:schemeClr val="accent2"/>
                </a:solidFill>
              </a:rPr>
              <a:t>היעדים של המשרד להגנת הסביבה</a:t>
            </a:r>
            <a:endParaRPr lang="en-US" altLang="he-IL" sz="3600" b="1" smtClean="0">
              <a:solidFill>
                <a:schemeClr val="accent2"/>
              </a:solidFill>
            </a:endParaRPr>
          </a:p>
        </p:txBody>
      </p:sp>
      <p:sp>
        <p:nvSpPr>
          <p:cNvPr id="29699" name="Rectangle 3"/>
          <p:cNvSpPr>
            <a:spLocks noGrp="1" noChangeArrowheads="1"/>
          </p:cNvSpPr>
          <p:nvPr>
            <p:ph type="body" idx="4294967295"/>
          </p:nvPr>
        </p:nvSpPr>
        <p:spPr>
          <a:xfrm>
            <a:off x="468313" y="1414463"/>
            <a:ext cx="8569325" cy="4535487"/>
          </a:xfrm>
        </p:spPr>
        <p:txBody>
          <a:bodyPr/>
          <a:lstStyle/>
          <a:p>
            <a:pPr>
              <a:defRPr/>
            </a:pPr>
            <a:r>
              <a:rPr lang="he-IL" sz="2800" b="1" dirty="0">
                <a:solidFill>
                  <a:srgbClr val="0066CC"/>
                </a:solidFill>
              </a:rPr>
              <a:t>מזעור פליטות ופסולות מזיקות לסביבה ולבריאות האדם </a:t>
            </a:r>
          </a:p>
          <a:p>
            <a:pPr>
              <a:defRPr/>
            </a:pPr>
            <a:r>
              <a:rPr lang="he-IL" sz="2800" b="1" dirty="0">
                <a:solidFill>
                  <a:srgbClr val="0066CC"/>
                </a:solidFill>
              </a:rPr>
              <a:t>שמירה, הגברת יעילות השימוש ושיקום של משאבי הסביבה ומערכות אקולוגיות למען הדורות הבאים </a:t>
            </a:r>
          </a:p>
          <a:p>
            <a:pPr>
              <a:defRPr/>
            </a:pPr>
            <a:r>
              <a:rPr lang="he-IL" sz="2800" b="1" dirty="0">
                <a:solidFill>
                  <a:srgbClr val="0066CC"/>
                </a:solidFill>
              </a:rPr>
              <a:t>מניעה וצמצום חשיפת </a:t>
            </a:r>
            <a:r>
              <a:rPr lang="he-IL" sz="2800" b="1" dirty="0" smtClean="0">
                <a:solidFill>
                  <a:srgbClr val="0066CC"/>
                </a:solidFill>
              </a:rPr>
              <a:t>אוכלוסייה </a:t>
            </a:r>
            <a:r>
              <a:rPr lang="he-IL" sz="2800" b="1" dirty="0">
                <a:solidFill>
                  <a:srgbClr val="0066CC"/>
                </a:solidFill>
              </a:rPr>
              <a:t>לסיכונים ולמפגעים </a:t>
            </a:r>
          </a:p>
          <a:p>
            <a:pPr>
              <a:defRPr/>
            </a:pPr>
            <a:r>
              <a:rPr lang="he-IL" sz="2800" b="1" dirty="0">
                <a:solidFill>
                  <a:srgbClr val="0066CC"/>
                </a:solidFill>
              </a:rPr>
              <a:t>הגברת יכולת התמודדות והיערכות לסיכוני סביבה (שינוי אקלים, כימיקלים, מזיקים ועוד) </a:t>
            </a:r>
          </a:p>
          <a:p>
            <a:pPr>
              <a:defRPr/>
            </a:pPr>
            <a:r>
              <a:rPr lang="he-IL" sz="2800" b="1" dirty="0">
                <a:solidFill>
                  <a:srgbClr val="0066CC"/>
                </a:solidFill>
              </a:rPr>
              <a:t>חלוקה צודקת של העלויות והתועלות הסביבתיות בין קבוצות האוכלוסייה השונות </a:t>
            </a:r>
          </a:p>
          <a:p>
            <a:pPr>
              <a:defRPr/>
            </a:pPr>
            <a:r>
              <a:rPr lang="he-IL" sz="2800" b="1" dirty="0" err="1">
                <a:solidFill>
                  <a:srgbClr val="0066CC"/>
                </a:solidFill>
              </a:rPr>
              <a:t>הנגשת</a:t>
            </a:r>
            <a:r>
              <a:rPr lang="he-IL" sz="2800" b="1" dirty="0">
                <a:solidFill>
                  <a:srgbClr val="0066CC"/>
                </a:solidFill>
              </a:rPr>
              <a:t> סביבה איכותית להנאת הציבור</a:t>
            </a:r>
          </a:p>
          <a:p>
            <a:pPr marL="0" indent="0">
              <a:buFontTx/>
              <a:buNone/>
              <a:defRPr/>
            </a:pPr>
            <a:r>
              <a:rPr lang="he-IL" sz="2800" b="1" dirty="0">
                <a:solidFill>
                  <a:srgbClr val="0066CC"/>
                </a:solidFill>
              </a:rPr>
              <a:t/>
            </a:r>
            <a:br>
              <a:rPr lang="he-IL" sz="2800" b="1" dirty="0">
                <a:solidFill>
                  <a:srgbClr val="0066CC"/>
                </a:solidFill>
              </a:rPr>
            </a:br>
            <a:endParaRPr lang="he-IL" sz="2800" b="1" dirty="0">
              <a:solidFill>
                <a:srgbClr val="0066CC"/>
              </a:solidFill>
            </a:endParaRPr>
          </a:p>
          <a:p>
            <a:pPr eaLnBrk="1" hangingPunct="1">
              <a:buClr>
                <a:srgbClr val="FF9900"/>
              </a:buClr>
              <a:buFont typeface="Wingdings" pitchFamily="2" charset="2"/>
              <a:buChar char="v"/>
              <a:defRPr/>
            </a:pPr>
            <a:endParaRPr lang="he-IL" sz="2800" b="1" dirty="0" smtClean="0">
              <a:solidFill>
                <a:srgbClr val="0066CC"/>
              </a:solidFill>
            </a:endParaRPr>
          </a:p>
          <a:p>
            <a:pPr eaLnBrk="1" hangingPunct="1">
              <a:buClr>
                <a:srgbClr val="FF9900"/>
              </a:buClr>
              <a:buFont typeface="Wingdings" pitchFamily="2" charset="2"/>
              <a:buChar char="v"/>
              <a:defRPr/>
            </a:pPr>
            <a:endParaRPr lang="he-IL" sz="2800" b="1" dirty="0" smtClean="0">
              <a:solidFill>
                <a:srgbClr val="0066CC"/>
              </a:solidFill>
            </a:endParaRPr>
          </a:p>
          <a:p>
            <a:pPr eaLnBrk="1" hangingPunct="1">
              <a:buClr>
                <a:srgbClr val="FF9900"/>
              </a:buClr>
              <a:buFontTx/>
              <a:buNone/>
              <a:defRPr/>
            </a:pPr>
            <a:endParaRPr lang="he-IL" sz="2800" b="1" dirty="0" smtClean="0">
              <a:solidFill>
                <a:srgbClr val="0066CC"/>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106363" y="-90488"/>
            <a:ext cx="9434512" cy="1143001"/>
          </a:xfrm>
        </p:spPr>
        <p:txBody>
          <a:bodyPr/>
          <a:lstStyle/>
          <a:p>
            <a:pPr eaLnBrk="1" hangingPunct="1"/>
            <a:r>
              <a:rPr lang="he-IL" altLang="he-IL" sz="3600" b="1" smtClean="0">
                <a:solidFill>
                  <a:schemeClr val="accent2"/>
                </a:solidFill>
              </a:rPr>
              <a:t>המקורות בתעשייה המזהמים את הסביבה</a:t>
            </a:r>
            <a:endParaRPr lang="en-US" altLang="he-IL" sz="3600" b="1" smtClean="0">
              <a:solidFill>
                <a:schemeClr val="accent2"/>
              </a:solidFill>
            </a:endParaRPr>
          </a:p>
        </p:txBody>
      </p:sp>
      <p:sp>
        <p:nvSpPr>
          <p:cNvPr id="29699" name="Rectangle 3"/>
          <p:cNvSpPr>
            <a:spLocks noGrp="1" noChangeArrowheads="1"/>
          </p:cNvSpPr>
          <p:nvPr>
            <p:ph type="body" idx="4294967295"/>
          </p:nvPr>
        </p:nvSpPr>
        <p:spPr>
          <a:xfrm>
            <a:off x="468313" y="981075"/>
            <a:ext cx="8569325" cy="4535488"/>
          </a:xfrm>
        </p:spPr>
        <p:txBody>
          <a:bodyPr/>
          <a:lstStyle/>
          <a:p>
            <a:pPr>
              <a:defRPr/>
            </a:pPr>
            <a:r>
              <a:rPr lang="he-IL" sz="2800" b="1" dirty="0">
                <a:solidFill>
                  <a:srgbClr val="0066CC"/>
                </a:solidFill>
              </a:rPr>
              <a:t>מתקני אנרגיה</a:t>
            </a:r>
          </a:p>
          <a:p>
            <a:pPr>
              <a:defRPr/>
            </a:pPr>
            <a:r>
              <a:rPr lang="he-IL" sz="2800" b="1" dirty="0">
                <a:solidFill>
                  <a:srgbClr val="0066CC"/>
                </a:solidFill>
              </a:rPr>
              <a:t>תעשייה פטרוכימית</a:t>
            </a:r>
          </a:p>
          <a:p>
            <a:pPr>
              <a:defRPr/>
            </a:pPr>
            <a:r>
              <a:rPr lang="he-IL" sz="2800" b="1" dirty="0">
                <a:solidFill>
                  <a:srgbClr val="0066CC"/>
                </a:solidFill>
              </a:rPr>
              <a:t>תעשייה כימית </a:t>
            </a:r>
          </a:p>
          <a:p>
            <a:pPr>
              <a:defRPr/>
            </a:pPr>
            <a:r>
              <a:rPr lang="he-IL" sz="2800" b="1" dirty="0">
                <a:solidFill>
                  <a:srgbClr val="0066CC"/>
                </a:solidFill>
              </a:rPr>
              <a:t>תעשייה מינראלית (מחצבות)</a:t>
            </a:r>
          </a:p>
          <a:p>
            <a:pPr>
              <a:defRPr/>
            </a:pPr>
            <a:r>
              <a:rPr lang="he-IL" sz="2800" b="1" dirty="0">
                <a:solidFill>
                  <a:srgbClr val="0066CC"/>
                </a:solidFill>
              </a:rPr>
              <a:t>תעשיית ייצור ועיבוד מתכות </a:t>
            </a:r>
          </a:p>
          <a:p>
            <a:pPr>
              <a:defRPr/>
            </a:pPr>
            <a:r>
              <a:rPr lang="he-IL" sz="2800" b="1" dirty="0">
                <a:solidFill>
                  <a:srgbClr val="0066CC"/>
                </a:solidFill>
              </a:rPr>
              <a:t>פעילות אחרת (טיפול בפסולת, תעשיית המזון, מכבסות ניקוי יבש </a:t>
            </a:r>
            <a:r>
              <a:rPr lang="he-IL" sz="2800" b="1" dirty="0" smtClean="0">
                <a:solidFill>
                  <a:srgbClr val="0066CC"/>
                </a:solidFill>
              </a:rPr>
              <a:t>ומוסכים ועוד)</a:t>
            </a:r>
            <a:r>
              <a:rPr lang="en-US" sz="2800" b="1" dirty="0" smtClean="0">
                <a:solidFill>
                  <a:srgbClr val="0066CC"/>
                </a:solidFill>
              </a:rPr>
              <a:t/>
            </a:r>
            <a:br>
              <a:rPr lang="en-US" sz="2800" b="1" dirty="0" smtClean="0">
                <a:solidFill>
                  <a:srgbClr val="0066CC"/>
                </a:solidFill>
              </a:rPr>
            </a:br>
            <a:r>
              <a:rPr lang="he-IL" sz="2800" b="1" u="sng" dirty="0" smtClean="0">
                <a:solidFill>
                  <a:srgbClr val="0066CC"/>
                </a:solidFill>
              </a:rPr>
              <a:t>סוגי מזהמים</a:t>
            </a:r>
            <a:r>
              <a:rPr lang="he-IL" sz="2800" b="1" u="sng" dirty="0">
                <a:solidFill>
                  <a:srgbClr val="0066CC"/>
                </a:solidFill>
              </a:rPr>
              <a:t>:</a:t>
            </a:r>
            <a:r>
              <a:rPr lang="he-IL" sz="2800" b="1" dirty="0">
                <a:solidFill>
                  <a:srgbClr val="0066CC"/>
                </a:solidFill>
              </a:rPr>
              <a:t> מתכות, חומרים אורגניים נדיפים </a:t>
            </a:r>
            <a:r>
              <a:rPr lang="he-IL" sz="2800" b="1" dirty="0" smtClean="0">
                <a:solidFill>
                  <a:srgbClr val="0066CC"/>
                </a:solidFill>
              </a:rPr>
              <a:t>כגון </a:t>
            </a:r>
            <a:r>
              <a:rPr lang="he-IL" sz="2800" b="1" dirty="0" err="1">
                <a:solidFill>
                  <a:srgbClr val="0066CC"/>
                </a:solidFill>
              </a:rPr>
              <a:t>אלדיהידים</a:t>
            </a:r>
            <a:r>
              <a:rPr lang="he-IL" sz="2800" b="1" dirty="0">
                <a:solidFill>
                  <a:srgbClr val="0066CC"/>
                </a:solidFill>
              </a:rPr>
              <a:t> </a:t>
            </a:r>
            <a:r>
              <a:rPr lang="he-IL" sz="2800" b="1" dirty="0" err="1">
                <a:solidFill>
                  <a:srgbClr val="0066CC"/>
                </a:solidFill>
              </a:rPr>
              <a:t>וקטונים</a:t>
            </a:r>
            <a:r>
              <a:rPr lang="he-IL" sz="2800" b="1" dirty="0">
                <a:solidFill>
                  <a:srgbClr val="0066CC"/>
                </a:solidFill>
              </a:rPr>
              <a:t>, </a:t>
            </a:r>
            <a:r>
              <a:rPr lang="he-IL" sz="2800" b="1" dirty="0" err="1">
                <a:solidFill>
                  <a:srgbClr val="0066CC"/>
                </a:solidFill>
              </a:rPr>
              <a:t>דיאוקסינים</a:t>
            </a:r>
            <a:r>
              <a:rPr lang="he-IL" sz="2800" b="1" dirty="0">
                <a:solidFill>
                  <a:srgbClr val="0066CC"/>
                </a:solidFill>
              </a:rPr>
              <a:t> </a:t>
            </a:r>
            <a:r>
              <a:rPr lang="he-IL" sz="2800" b="1" dirty="0" err="1">
                <a:solidFill>
                  <a:srgbClr val="0066CC"/>
                </a:solidFill>
              </a:rPr>
              <a:t>ופורנים</a:t>
            </a:r>
            <a:r>
              <a:rPr lang="he-IL" sz="2800" b="1" dirty="0">
                <a:solidFill>
                  <a:srgbClr val="0066CC"/>
                </a:solidFill>
              </a:rPr>
              <a:t>, חומרים </a:t>
            </a:r>
            <a:r>
              <a:rPr lang="he-IL" sz="2800" b="1" dirty="0" smtClean="0">
                <a:solidFill>
                  <a:srgbClr val="0066CC"/>
                </a:solidFill>
              </a:rPr>
              <a:t>אנאורגניים כגון </a:t>
            </a:r>
            <a:r>
              <a:rPr lang="he-IL" sz="2800" b="1" dirty="0">
                <a:solidFill>
                  <a:srgbClr val="0066CC"/>
                </a:solidFill>
              </a:rPr>
              <a:t>אמוניה, חומצה </a:t>
            </a:r>
            <a:r>
              <a:rPr lang="he-IL" sz="2800" b="1" dirty="0" err="1">
                <a:solidFill>
                  <a:srgbClr val="0066CC"/>
                </a:solidFill>
              </a:rPr>
              <a:t>הידרוכלורית</a:t>
            </a:r>
            <a:r>
              <a:rPr lang="he-IL" sz="2800" b="1" dirty="0">
                <a:solidFill>
                  <a:srgbClr val="0066CC"/>
                </a:solidFill>
              </a:rPr>
              <a:t>, </a:t>
            </a:r>
            <a:r>
              <a:rPr lang="he-IL" sz="2800" b="1" dirty="0" smtClean="0">
                <a:solidFill>
                  <a:srgbClr val="0066CC"/>
                </a:solidFill>
              </a:rPr>
              <a:t>פחמן חד ודו-חמצני, תחמוצות חנקן וגופרית וזיהום חלקיקי.</a:t>
            </a:r>
            <a:endParaRPr lang="he-IL" sz="2800" b="1" dirty="0">
              <a:solidFill>
                <a:srgbClr val="0066CC"/>
              </a:solidFill>
            </a:endParaRPr>
          </a:p>
          <a:p>
            <a:pPr>
              <a:defRPr/>
            </a:pPr>
            <a:endParaRPr lang="he-IL" sz="2800" b="1" dirty="0">
              <a:solidFill>
                <a:srgbClr val="0066CC"/>
              </a:solidFill>
            </a:endParaRPr>
          </a:p>
          <a:p>
            <a:pPr marL="0" indent="0">
              <a:buFontTx/>
              <a:buNone/>
              <a:defRPr/>
            </a:pPr>
            <a:r>
              <a:rPr lang="he-IL" sz="2800" b="1" dirty="0">
                <a:solidFill>
                  <a:srgbClr val="0066CC"/>
                </a:solidFill>
              </a:rPr>
              <a:t/>
            </a:r>
            <a:br>
              <a:rPr lang="he-IL" sz="2800" b="1" dirty="0">
                <a:solidFill>
                  <a:srgbClr val="0066CC"/>
                </a:solidFill>
              </a:rPr>
            </a:br>
            <a:endParaRPr lang="he-IL" sz="2800" b="1" dirty="0">
              <a:solidFill>
                <a:srgbClr val="0066CC"/>
              </a:solidFill>
            </a:endParaRPr>
          </a:p>
          <a:p>
            <a:pPr eaLnBrk="1" hangingPunct="1">
              <a:buClr>
                <a:srgbClr val="FF9900"/>
              </a:buClr>
              <a:buFont typeface="Wingdings" pitchFamily="2" charset="2"/>
              <a:buChar char="v"/>
              <a:defRPr/>
            </a:pPr>
            <a:endParaRPr lang="he-IL" sz="2800" b="1" dirty="0" smtClean="0">
              <a:solidFill>
                <a:srgbClr val="0066CC"/>
              </a:solidFill>
            </a:endParaRPr>
          </a:p>
          <a:p>
            <a:pPr eaLnBrk="1" hangingPunct="1">
              <a:buClr>
                <a:srgbClr val="FF9900"/>
              </a:buClr>
              <a:buFont typeface="Wingdings" pitchFamily="2" charset="2"/>
              <a:buChar char="v"/>
              <a:defRPr/>
            </a:pPr>
            <a:endParaRPr lang="he-IL" sz="2800" b="1" dirty="0" smtClean="0">
              <a:solidFill>
                <a:srgbClr val="0066CC"/>
              </a:solidFill>
            </a:endParaRPr>
          </a:p>
          <a:p>
            <a:pPr eaLnBrk="1" hangingPunct="1">
              <a:buClr>
                <a:srgbClr val="FF9900"/>
              </a:buClr>
              <a:buFontTx/>
              <a:buNone/>
              <a:defRPr/>
            </a:pPr>
            <a:endParaRPr lang="he-IL" sz="2800" b="1" dirty="0" smtClean="0">
              <a:solidFill>
                <a:srgbClr val="0066CC"/>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106363" y="-90488"/>
            <a:ext cx="9434512" cy="1143001"/>
          </a:xfrm>
        </p:spPr>
        <p:txBody>
          <a:bodyPr/>
          <a:lstStyle/>
          <a:p>
            <a:pPr eaLnBrk="1" hangingPunct="1"/>
            <a:r>
              <a:rPr lang="he-IL" altLang="he-IL" sz="3600" b="1" smtClean="0">
                <a:solidFill>
                  <a:schemeClr val="accent2"/>
                </a:solidFill>
              </a:rPr>
              <a:t>התפלגות מזהמי האוויר העיקריים</a:t>
            </a:r>
            <a:endParaRPr lang="en-US" altLang="he-IL" sz="3600" b="1" smtClean="0">
              <a:solidFill>
                <a:schemeClr val="accent2"/>
              </a:solidFill>
            </a:endParaRPr>
          </a:p>
        </p:txBody>
      </p:sp>
      <p:sp>
        <p:nvSpPr>
          <p:cNvPr id="29699" name="Rectangle 3"/>
          <p:cNvSpPr>
            <a:spLocks noGrp="1" noChangeArrowheads="1"/>
          </p:cNvSpPr>
          <p:nvPr>
            <p:ph type="body" idx="4294967295"/>
          </p:nvPr>
        </p:nvSpPr>
        <p:spPr>
          <a:xfrm>
            <a:off x="468313" y="1125538"/>
            <a:ext cx="8569325" cy="4535487"/>
          </a:xfrm>
        </p:spPr>
        <p:txBody>
          <a:bodyPr/>
          <a:lstStyle/>
          <a:p>
            <a:pPr>
              <a:defRPr/>
            </a:pPr>
            <a:r>
              <a:rPr lang="he-IL" sz="2800" b="1" dirty="0" smtClean="0">
                <a:solidFill>
                  <a:srgbClr val="0066CC"/>
                </a:solidFill>
              </a:rPr>
              <a:t>מניתוח התפלגות הפליטות </a:t>
            </a:r>
            <a:r>
              <a:rPr lang="he-IL" sz="2800" b="1" dirty="0">
                <a:solidFill>
                  <a:srgbClr val="0066CC"/>
                </a:solidFill>
              </a:rPr>
              <a:t>של שלושת </a:t>
            </a:r>
            <a:r>
              <a:rPr lang="he-IL" sz="2800" b="1" dirty="0" err="1">
                <a:solidFill>
                  <a:srgbClr val="0066CC"/>
                </a:solidFill>
              </a:rPr>
              <a:t>מזהמי</a:t>
            </a:r>
            <a:r>
              <a:rPr lang="he-IL" sz="2800" b="1" dirty="0">
                <a:solidFill>
                  <a:srgbClr val="0066CC"/>
                </a:solidFill>
              </a:rPr>
              <a:t> האוויר העיקריים: תחמוצות חנקן, תחמוצות גופרית וחלקיקים בשנת 2009, אפשר לראות כי: </a:t>
            </a:r>
          </a:p>
          <a:p>
            <a:pPr>
              <a:defRPr/>
            </a:pPr>
            <a:r>
              <a:rPr lang="he-IL" sz="2800" b="1" dirty="0">
                <a:solidFill>
                  <a:srgbClr val="0066CC"/>
                </a:solidFill>
              </a:rPr>
              <a:t>מתקני אנרגיה בתעשייה אחראים ל- 14% מהפליטה הכוללת של תחמוצות גופרית ו-8% מהפליטה הכוללת של תחמוצות חנקן מתעשייה ומייצור חשמל </a:t>
            </a:r>
          </a:p>
          <a:p>
            <a:pPr>
              <a:defRPr/>
            </a:pPr>
            <a:r>
              <a:rPr lang="he-IL" sz="2800" b="1" dirty="0">
                <a:solidFill>
                  <a:srgbClr val="0066CC"/>
                </a:solidFill>
              </a:rPr>
              <a:t>המקור התעשייתי העיקרי לפליטת חלקיקים הנו התעשייה הכימית האנאורגנית המהווה 18% מפליטת החלקיקים הכוללת </a:t>
            </a:r>
          </a:p>
          <a:p>
            <a:pPr>
              <a:defRPr/>
            </a:pPr>
            <a:r>
              <a:rPr lang="he-IL" sz="2800" b="1" dirty="0">
                <a:solidFill>
                  <a:srgbClr val="0066CC"/>
                </a:solidFill>
              </a:rPr>
              <a:t>התעשייה הפטרוכימית תורמת </a:t>
            </a:r>
            <a:r>
              <a:rPr lang="he-IL" sz="2800" b="1" dirty="0" smtClean="0">
                <a:solidFill>
                  <a:srgbClr val="0066CC"/>
                </a:solidFill>
              </a:rPr>
              <a:t>ל-5% מהפליטה </a:t>
            </a:r>
            <a:r>
              <a:rPr lang="he-IL" sz="2800" b="1" dirty="0">
                <a:solidFill>
                  <a:srgbClr val="0066CC"/>
                </a:solidFill>
              </a:rPr>
              <a:t>הכוללת של תחמוצות גופרית </a:t>
            </a:r>
            <a:r>
              <a:rPr lang="he-IL" sz="2800" dirty="0" smtClean="0"/>
              <a:t/>
            </a:r>
            <a:br>
              <a:rPr lang="he-IL" sz="2800" dirty="0" smtClean="0"/>
            </a:br>
            <a:endParaRPr lang="he-IL" sz="2800" dirty="0" smtClean="0"/>
          </a:p>
          <a:p>
            <a:pPr>
              <a:defRPr/>
            </a:pPr>
            <a:endParaRPr lang="he-IL" sz="2800" b="1" dirty="0">
              <a:solidFill>
                <a:srgbClr val="0066CC"/>
              </a:solidFill>
            </a:endParaRPr>
          </a:p>
          <a:p>
            <a:pPr marL="0" indent="0">
              <a:buFontTx/>
              <a:buNone/>
              <a:defRPr/>
            </a:pPr>
            <a:r>
              <a:rPr lang="he-IL" sz="2800" b="1" dirty="0">
                <a:solidFill>
                  <a:srgbClr val="0066CC"/>
                </a:solidFill>
              </a:rPr>
              <a:t/>
            </a:r>
            <a:br>
              <a:rPr lang="he-IL" sz="2800" b="1" dirty="0">
                <a:solidFill>
                  <a:srgbClr val="0066CC"/>
                </a:solidFill>
              </a:rPr>
            </a:br>
            <a:endParaRPr lang="he-IL" sz="2800" b="1" dirty="0">
              <a:solidFill>
                <a:srgbClr val="0066CC"/>
              </a:solidFill>
            </a:endParaRPr>
          </a:p>
          <a:p>
            <a:pPr eaLnBrk="1" hangingPunct="1">
              <a:buClr>
                <a:srgbClr val="FF9900"/>
              </a:buClr>
              <a:buFont typeface="Wingdings" pitchFamily="2" charset="2"/>
              <a:buChar char="v"/>
              <a:defRPr/>
            </a:pPr>
            <a:endParaRPr lang="he-IL" sz="2800" b="1" dirty="0" smtClean="0">
              <a:solidFill>
                <a:srgbClr val="0066CC"/>
              </a:solidFill>
            </a:endParaRPr>
          </a:p>
          <a:p>
            <a:pPr eaLnBrk="1" hangingPunct="1">
              <a:buClr>
                <a:srgbClr val="FF9900"/>
              </a:buClr>
              <a:buFont typeface="Wingdings" pitchFamily="2" charset="2"/>
              <a:buChar char="v"/>
              <a:defRPr/>
            </a:pPr>
            <a:endParaRPr lang="he-IL" sz="2800" b="1" dirty="0" smtClean="0">
              <a:solidFill>
                <a:srgbClr val="0066CC"/>
              </a:solidFill>
            </a:endParaRPr>
          </a:p>
          <a:p>
            <a:pPr eaLnBrk="1" hangingPunct="1">
              <a:buClr>
                <a:srgbClr val="FF9900"/>
              </a:buClr>
              <a:buFontTx/>
              <a:buNone/>
              <a:defRPr/>
            </a:pPr>
            <a:endParaRPr lang="he-IL" sz="2800" b="1" dirty="0" smtClean="0">
              <a:solidFill>
                <a:srgbClr val="0066CC"/>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106363" y="-90488"/>
            <a:ext cx="9434512" cy="1143001"/>
          </a:xfrm>
        </p:spPr>
        <p:txBody>
          <a:bodyPr/>
          <a:lstStyle/>
          <a:p>
            <a:pPr eaLnBrk="1" hangingPunct="1"/>
            <a:r>
              <a:rPr lang="he-IL" altLang="he-IL" sz="3600" b="1" smtClean="0">
                <a:solidFill>
                  <a:schemeClr val="accent2"/>
                </a:solidFill>
              </a:rPr>
              <a:t>ניתור מזהמים ע"י המשרד</a:t>
            </a:r>
            <a:endParaRPr lang="en-US" altLang="he-IL" sz="3600" b="1" smtClean="0">
              <a:solidFill>
                <a:schemeClr val="accent2"/>
              </a:solidFill>
            </a:endParaRPr>
          </a:p>
        </p:txBody>
      </p:sp>
      <p:sp>
        <p:nvSpPr>
          <p:cNvPr id="29699" name="Rectangle 3"/>
          <p:cNvSpPr>
            <a:spLocks noGrp="1" noChangeArrowheads="1"/>
          </p:cNvSpPr>
          <p:nvPr>
            <p:ph type="body" idx="4294967295"/>
          </p:nvPr>
        </p:nvSpPr>
        <p:spPr>
          <a:xfrm>
            <a:off x="468313" y="1125538"/>
            <a:ext cx="8569325" cy="4535487"/>
          </a:xfrm>
        </p:spPr>
        <p:txBody>
          <a:bodyPr/>
          <a:lstStyle/>
          <a:p>
            <a:pPr>
              <a:defRPr/>
            </a:pPr>
            <a:endParaRPr lang="he-IL" sz="2800" b="1" dirty="0">
              <a:solidFill>
                <a:srgbClr val="0066CC"/>
              </a:solidFill>
            </a:endParaRPr>
          </a:p>
          <a:p>
            <a:pPr marL="0" indent="0">
              <a:buFontTx/>
              <a:buNone/>
              <a:defRPr/>
            </a:pPr>
            <a:r>
              <a:rPr lang="he-IL" sz="2800" b="1" dirty="0">
                <a:solidFill>
                  <a:srgbClr val="0066CC"/>
                </a:solidFill>
              </a:rPr>
              <a:t/>
            </a:r>
            <a:br>
              <a:rPr lang="he-IL" sz="2800" b="1" dirty="0">
                <a:solidFill>
                  <a:srgbClr val="0066CC"/>
                </a:solidFill>
              </a:rPr>
            </a:br>
            <a:endParaRPr lang="he-IL" sz="2800" b="1" dirty="0">
              <a:solidFill>
                <a:srgbClr val="0066CC"/>
              </a:solidFill>
            </a:endParaRPr>
          </a:p>
          <a:p>
            <a:pPr eaLnBrk="1" hangingPunct="1">
              <a:buClr>
                <a:srgbClr val="FF9900"/>
              </a:buClr>
              <a:buFont typeface="Wingdings" pitchFamily="2" charset="2"/>
              <a:buChar char="v"/>
              <a:defRPr/>
            </a:pPr>
            <a:endParaRPr lang="he-IL" sz="2800" b="1" dirty="0" smtClean="0">
              <a:solidFill>
                <a:srgbClr val="0066CC"/>
              </a:solidFill>
            </a:endParaRPr>
          </a:p>
          <a:p>
            <a:pPr eaLnBrk="1" hangingPunct="1">
              <a:buClr>
                <a:srgbClr val="FF9900"/>
              </a:buClr>
              <a:buFont typeface="Wingdings" pitchFamily="2" charset="2"/>
              <a:buChar char="v"/>
              <a:defRPr/>
            </a:pPr>
            <a:endParaRPr lang="he-IL" sz="2800" b="1" dirty="0" smtClean="0">
              <a:solidFill>
                <a:srgbClr val="0066CC"/>
              </a:solidFill>
            </a:endParaRPr>
          </a:p>
          <a:p>
            <a:pPr eaLnBrk="1" hangingPunct="1">
              <a:buClr>
                <a:srgbClr val="FF9900"/>
              </a:buClr>
              <a:buFontTx/>
              <a:buNone/>
              <a:defRPr/>
            </a:pPr>
            <a:endParaRPr lang="he-IL" sz="2800" b="1" dirty="0" smtClean="0">
              <a:solidFill>
                <a:srgbClr val="0066CC"/>
              </a:solidFill>
            </a:endParaRPr>
          </a:p>
        </p:txBody>
      </p:sp>
      <p:pic>
        <p:nvPicPr>
          <p:cNvPr id="43012" name="Picture 2" descr="http://www.tashtiot.co.il/wp-content/uploads/2012/06/so2biannua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981075"/>
            <a:ext cx="8135937" cy="52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106363" y="-90488"/>
            <a:ext cx="9434512" cy="1143001"/>
          </a:xfrm>
        </p:spPr>
        <p:txBody>
          <a:bodyPr/>
          <a:lstStyle/>
          <a:p>
            <a:pPr eaLnBrk="1" hangingPunct="1"/>
            <a:r>
              <a:rPr lang="he-IL" altLang="he-IL" sz="3600" b="1" smtClean="0">
                <a:solidFill>
                  <a:schemeClr val="accent2"/>
                </a:solidFill>
              </a:rPr>
              <a:t>אמצעי ניטור האוויר</a:t>
            </a:r>
            <a:endParaRPr lang="en-US" altLang="he-IL" sz="3600" b="1" smtClean="0">
              <a:solidFill>
                <a:schemeClr val="accent2"/>
              </a:solidFill>
            </a:endParaRPr>
          </a:p>
        </p:txBody>
      </p:sp>
      <p:sp>
        <p:nvSpPr>
          <p:cNvPr id="29699" name="Rectangle 3"/>
          <p:cNvSpPr>
            <a:spLocks noGrp="1" noChangeArrowheads="1"/>
          </p:cNvSpPr>
          <p:nvPr>
            <p:ph type="body" idx="4294967295"/>
          </p:nvPr>
        </p:nvSpPr>
        <p:spPr>
          <a:xfrm>
            <a:off x="468313" y="1125538"/>
            <a:ext cx="8569325" cy="4535487"/>
          </a:xfrm>
        </p:spPr>
        <p:txBody>
          <a:bodyPr/>
          <a:lstStyle/>
          <a:p>
            <a:pPr>
              <a:defRPr/>
            </a:pPr>
            <a:endParaRPr lang="he-IL" sz="2800" b="1" dirty="0">
              <a:solidFill>
                <a:srgbClr val="0066CC"/>
              </a:solidFill>
            </a:endParaRPr>
          </a:p>
          <a:p>
            <a:pPr marL="0" indent="0">
              <a:buFontTx/>
              <a:buNone/>
              <a:defRPr/>
            </a:pPr>
            <a:r>
              <a:rPr lang="he-IL" sz="2800" b="1" dirty="0">
                <a:solidFill>
                  <a:srgbClr val="0066CC"/>
                </a:solidFill>
              </a:rPr>
              <a:t/>
            </a:r>
            <a:br>
              <a:rPr lang="he-IL" sz="2800" b="1" dirty="0">
                <a:solidFill>
                  <a:srgbClr val="0066CC"/>
                </a:solidFill>
              </a:rPr>
            </a:br>
            <a:endParaRPr lang="he-IL" sz="2800" b="1" dirty="0">
              <a:solidFill>
                <a:srgbClr val="0066CC"/>
              </a:solidFill>
            </a:endParaRPr>
          </a:p>
          <a:p>
            <a:pPr eaLnBrk="1" hangingPunct="1">
              <a:buClr>
                <a:srgbClr val="FF9900"/>
              </a:buClr>
              <a:buFont typeface="Wingdings" pitchFamily="2" charset="2"/>
              <a:buChar char="v"/>
              <a:defRPr/>
            </a:pPr>
            <a:endParaRPr lang="he-IL" sz="2800" b="1" dirty="0" smtClean="0">
              <a:solidFill>
                <a:srgbClr val="0066CC"/>
              </a:solidFill>
            </a:endParaRPr>
          </a:p>
          <a:p>
            <a:pPr eaLnBrk="1" hangingPunct="1">
              <a:buClr>
                <a:srgbClr val="FF9900"/>
              </a:buClr>
              <a:buFont typeface="Wingdings" pitchFamily="2" charset="2"/>
              <a:buChar char="v"/>
              <a:defRPr/>
            </a:pPr>
            <a:endParaRPr lang="he-IL" sz="2800" b="1" dirty="0" smtClean="0">
              <a:solidFill>
                <a:srgbClr val="0066CC"/>
              </a:solidFill>
            </a:endParaRPr>
          </a:p>
          <a:p>
            <a:pPr eaLnBrk="1" hangingPunct="1">
              <a:buClr>
                <a:srgbClr val="FF9900"/>
              </a:buClr>
              <a:buFontTx/>
              <a:buNone/>
              <a:defRPr/>
            </a:pPr>
            <a:endParaRPr lang="he-IL" sz="2800" b="1" dirty="0" smtClean="0">
              <a:solidFill>
                <a:srgbClr val="0066CC"/>
              </a:solidFill>
            </a:endParaRPr>
          </a:p>
        </p:txBody>
      </p:sp>
      <p:pic>
        <p:nvPicPr>
          <p:cNvPr id="44036" name="Picture 2" descr="http://www.sviva.gov.il/PhotoAlbum/Air%20Quality/mobile_unit_airpollution_measuremen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092325"/>
            <a:ext cx="4148138" cy="32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4" descr="http://www.kaktus.co.il/UserFiles/Image/ניידת%20ניטור%20אוויר.JPG.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2092325"/>
            <a:ext cx="4275137" cy="32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106363" y="-90488"/>
            <a:ext cx="9434512" cy="1143001"/>
          </a:xfrm>
        </p:spPr>
        <p:txBody>
          <a:bodyPr/>
          <a:lstStyle/>
          <a:p>
            <a:pPr eaLnBrk="1" hangingPunct="1"/>
            <a:r>
              <a:rPr lang="he-IL" altLang="he-IL" sz="3600" b="1" smtClean="0">
                <a:solidFill>
                  <a:schemeClr val="accent2"/>
                </a:solidFill>
              </a:rPr>
              <a:t>חוק אוויר נקי</a:t>
            </a:r>
            <a:endParaRPr lang="en-US" altLang="he-IL" sz="3600" b="1" smtClean="0">
              <a:solidFill>
                <a:schemeClr val="accent2"/>
              </a:solidFill>
            </a:endParaRPr>
          </a:p>
        </p:txBody>
      </p:sp>
      <p:sp>
        <p:nvSpPr>
          <p:cNvPr id="29699" name="Rectangle 3"/>
          <p:cNvSpPr>
            <a:spLocks noGrp="1" noChangeArrowheads="1"/>
          </p:cNvSpPr>
          <p:nvPr>
            <p:ph type="body" idx="4294967295"/>
          </p:nvPr>
        </p:nvSpPr>
        <p:spPr>
          <a:xfrm>
            <a:off x="468313" y="1125538"/>
            <a:ext cx="8569325" cy="4535487"/>
          </a:xfrm>
        </p:spPr>
        <p:txBody>
          <a:bodyPr/>
          <a:lstStyle/>
          <a:p>
            <a:pPr marL="0" indent="0">
              <a:buFontTx/>
              <a:buNone/>
              <a:defRPr/>
            </a:pPr>
            <a:r>
              <a:rPr lang="he-IL" sz="2800" dirty="0" smtClean="0"/>
              <a:t/>
            </a:r>
            <a:br>
              <a:rPr lang="he-IL" sz="2800" dirty="0" smtClean="0"/>
            </a:br>
            <a:endParaRPr lang="he-IL" sz="2800" dirty="0" smtClean="0"/>
          </a:p>
          <a:p>
            <a:pPr>
              <a:defRPr/>
            </a:pPr>
            <a:endParaRPr lang="he-IL" sz="2800" b="1" dirty="0">
              <a:solidFill>
                <a:srgbClr val="0066CC"/>
              </a:solidFill>
            </a:endParaRPr>
          </a:p>
          <a:p>
            <a:pPr marL="0" indent="0">
              <a:buFontTx/>
              <a:buNone/>
              <a:defRPr/>
            </a:pPr>
            <a:r>
              <a:rPr lang="he-IL" sz="2800" b="1" dirty="0">
                <a:solidFill>
                  <a:srgbClr val="0066CC"/>
                </a:solidFill>
              </a:rPr>
              <a:t/>
            </a:r>
            <a:br>
              <a:rPr lang="he-IL" sz="2800" b="1" dirty="0">
                <a:solidFill>
                  <a:srgbClr val="0066CC"/>
                </a:solidFill>
              </a:rPr>
            </a:br>
            <a:endParaRPr lang="he-IL" sz="2800" b="1" dirty="0">
              <a:solidFill>
                <a:srgbClr val="0066CC"/>
              </a:solidFill>
            </a:endParaRPr>
          </a:p>
          <a:p>
            <a:pPr eaLnBrk="1" hangingPunct="1">
              <a:buClr>
                <a:srgbClr val="FF9900"/>
              </a:buClr>
              <a:buFont typeface="Wingdings" pitchFamily="2" charset="2"/>
              <a:buChar char="v"/>
              <a:defRPr/>
            </a:pPr>
            <a:endParaRPr lang="he-IL" sz="2800" b="1" dirty="0" smtClean="0">
              <a:solidFill>
                <a:srgbClr val="0066CC"/>
              </a:solidFill>
            </a:endParaRPr>
          </a:p>
          <a:p>
            <a:pPr eaLnBrk="1" hangingPunct="1">
              <a:buClr>
                <a:srgbClr val="FF9900"/>
              </a:buClr>
              <a:buFont typeface="Wingdings" pitchFamily="2" charset="2"/>
              <a:buChar char="v"/>
              <a:defRPr/>
            </a:pPr>
            <a:endParaRPr lang="he-IL" sz="2800" b="1" dirty="0" smtClean="0">
              <a:solidFill>
                <a:srgbClr val="0066CC"/>
              </a:solidFill>
            </a:endParaRPr>
          </a:p>
          <a:p>
            <a:pPr eaLnBrk="1" hangingPunct="1">
              <a:buClr>
                <a:srgbClr val="FF9900"/>
              </a:buClr>
              <a:buFontTx/>
              <a:buNone/>
              <a:defRPr/>
            </a:pPr>
            <a:endParaRPr lang="he-IL" sz="2800" b="1" dirty="0" smtClean="0">
              <a:solidFill>
                <a:srgbClr val="0066CC"/>
              </a:solidFill>
            </a:endParaRPr>
          </a:p>
        </p:txBody>
      </p:sp>
      <p:pic>
        <p:nvPicPr>
          <p:cNvPr id="450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5588" y="4437063"/>
            <a:ext cx="2544762"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9388" y="1196975"/>
            <a:ext cx="8569325" cy="3538538"/>
          </a:xfrm>
          <a:prstGeom prst="rect">
            <a:avLst/>
          </a:prstGeom>
          <a:noFill/>
        </p:spPr>
        <p:txBody>
          <a:bodyPr rtlCol="1">
            <a:spAutoFit/>
          </a:bodyPr>
          <a:lstStyle/>
          <a:p>
            <a:pPr>
              <a:defRPr/>
            </a:pPr>
            <a:r>
              <a:rPr lang="he-IL" sz="2800" b="1" dirty="0">
                <a:solidFill>
                  <a:srgbClr val="0066CC"/>
                </a:solidFill>
                <a:latin typeface="+mn-lt"/>
                <a:cs typeface="+mn-cs"/>
              </a:rPr>
              <a:t>חוק אוויר נקי, </a:t>
            </a:r>
            <a:r>
              <a:rPr lang="he-IL" sz="2800" b="1" dirty="0" err="1">
                <a:solidFill>
                  <a:srgbClr val="0066CC"/>
                </a:solidFill>
                <a:latin typeface="+mn-lt"/>
                <a:cs typeface="+mn-cs"/>
              </a:rPr>
              <a:t>התשס"ח</a:t>
            </a:r>
            <a:r>
              <a:rPr lang="he-IL" sz="2800" b="1" dirty="0">
                <a:solidFill>
                  <a:srgbClr val="0066CC"/>
                </a:solidFill>
                <a:latin typeface="+mn-lt"/>
                <a:cs typeface="+mn-cs"/>
              </a:rPr>
              <a:t> - 2008 מסדיר את הטיפול</a:t>
            </a:r>
            <a:r>
              <a:rPr lang="en-US" sz="2800" b="1" dirty="0">
                <a:solidFill>
                  <a:srgbClr val="0066CC"/>
                </a:solidFill>
                <a:latin typeface="+mn-lt"/>
                <a:cs typeface="+mn-cs"/>
              </a:rPr>
              <a:t/>
            </a:r>
            <a:br>
              <a:rPr lang="en-US" sz="2800" b="1" dirty="0">
                <a:solidFill>
                  <a:srgbClr val="0066CC"/>
                </a:solidFill>
                <a:latin typeface="+mn-lt"/>
                <a:cs typeface="+mn-cs"/>
              </a:rPr>
            </a:br>
            <a:r>
              <a:rPr lang="he-IL" sz="2800" b="1" dirty="0">
                <a:solidFill>
                  <a:srgbClr val="0066CC"/>
                </a:solidFill>
                <a:latin typeface="+mn-lt"/>
                <a:cs typeface="+mn-cs"/>
              </a:rPr>
              <a:t>בגורמי זיהום האוויר השונים במסגרת חוקית אחת, בניגוד</a:t>
            </a:r>
            <a:r>
              <a:rPr lang="en-US" sz="2800" b="1" dirty="0">
                <a:solidFill>
                  <a:srgbClr val="0066CC"/>
                </a:solidFill>
                <a:latin typeface="+mn-lt"/>
                <a:cs typeface="+mn-cs"/>
              </a:rPr>
              <a:t/>
            </a:r>
            <a:br>
              <a:rPr lang="en-US" sz="2800" b="1" dirty="0">
                <a:solidFill>
                  <a:srgbClr val="0066CC"/>
                </a:solidFill>
                <a:latin typeface="+mn-lt"/>
                <a:cs typeface="+mn-cs"/>
              </a:rPr>
            </a:br>
            <a:r>
              <a:rPr lang="he-IL" sz="2800" b="1" dirty="0">
                <a:solidFill>
                  <a:srgbClr val="0066CC"/>
                </a:solidFill>
                <a:latin typeface="+mn-lt"/>
                <a:cs typeface="+mn-cs"/>
              </a:rPr>
              <a:t>למצב הקודם שבו הסמכויות והאחריות למניעת מפגעי הזיהום היו מפוזרים בין גורמים שונים, אשר לא לכולם זהות אינטרסים. על פי החוק, המשרד להגנת הסביבה הוא הגורם המוביל הן מבחינת האחריות והן מבחינת הסמכויות במניעת מפגעי זיהום אוויר.</a:t>
            </a:r>
            <a:br>
              <a:rPr lang="he-IL" sz="2800" b="1" dirty="0">
                <a:solidFill>
                  <a:srgbClr val="0066CC"/>
                </a:solidFill>
                <a:latin typeface="+mn-lt"/>
                <a:cs typeface="+mn-cs"/>
              </a:rPr>
            </a:br>
            <a:endParaRPr lang="he-IL" sz="2800" b="1" dirty="0">
              <a:solidFill>
                <a:srgbClr val="0066CC"/>
              </a:solidFill>
              <a:latin typeface="+mn-lt"/>
              <a:cs typeface="+mn-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879475" y="-171450"/>
            <a:ext cx="8229600" cy="1143000"/>
          </a:xfrm>
        </p:spPr>
        <p:txBody>
          <a:bodyPr/>
          <a:lstStyle/>
          <a:p>
            <a:pPr eaLnBrk="1" hangingPunct="1"/>
            <a:r>
              <a:rPr lang="he-IL" altLang="he-IL" sz="3600" b="1" smtClean="0">
                <a:solidFill>
                  <a:schemeClr val="accent2"/>
                </a:solidFill>
              </a:rPr>
              <a:t>ההשפעות הבריאותיות של מזהמי האוויר</a:t>
            </a:r>
            <a:endParaRPr lang="en-US" altLang="he-IL" sz="3600" b="1" smtClean="0">
              <a:solidFill>
                <a:schemeClr val="accent2"/>
              </a:solidFill>
            </a:endParaRPr>
          </a:p>
        </p:txBody>
      </p:sp>
      <p:sp>
        <p:nvSpPr>
          <p:cNvPr id="46083" name="Rectangle 3"/>
          <p:cNvSpPr>
            <a:spLocks noGrp="1" noChangeArrowheads="1"/>
          </p:cNvSpPr>
          <p:nvPr>
            <p:ph type="body" idx="4294967295"/>
          </p:nvPr>
        </p:nvSpPr>
        <p:spPr>
          <a:xfrm>
            <a:off x="468313" y="908050"/>
            <a:ext cx="8569325" cy="4535488"/>
          </a:xfrm>
        </p:spPr>
        <p:txBody>
          <a:bodyPr/>
          <a:lstStyle/>
          <a:p>
            <a:r>
              <a:rPr lang="he-IL" altLang="he-IL" sz="2800" b="1" u="sng" smtClean="0">
                <a:solidFill>
                  <a:srgbClr val="0066CC"/>
                </a:solidFill>
              </a:rPr>
              <a:t>תחמוצות חנקן (נוקסים)</a:t>
            </a:r>
            <a:r>
              <a:rPr lang="he-IL" altLang="he-IL" sz="2800" b="1" smtClean="0">
                <a:solidFill>
                  <a:srgbClr val="0066CC"/>
                </a:solidFill>
              </a:rPr>
              <a:t> מגדילות את הסיכון למחלות בדרכי הנשימה, תורמות לגשם החומצי, לאפקט החממה והן מן המרכיבים העיקריים האחראים ליצירת זיהום אוויר פוטוכימי. בארץ כ- 52% מפליטות תחמוצות חנקן מקורן בתחבורה. מכלל תחמוצות החנקן, החנקן הדו-חמצני הוא הבעייתי מבחינה בריאותית וסביבתית. הוא האחראי לענן החום בשמי אזורים עירוניים צפופים, ענן אשר הפך לאחד מסימני ההיכר של ערים מודרניות רבות. חשיפה לחנקן דו- חמצני עלולה לגרום לירידה ביכולת תיפקוד הריאות, במיוחד אצל חולים במחלות נשימתיות. חשיפות ממושכות לחנקן דו-חמצני עלולות לגרום סיכוני זיהום בדרכי הנשימה אצל ילדים. </a:t>
            </a:r>
            <a:br>
              <a:rPr lang="he-IL" altLang="he-IL" sz="2800" b="1" smtClean="0">
                <a:solidFill>
                  <a:srgbClr val="0066CC"/>
                </a:solidFill>
              </a:rPr>
            </a:br>
            <a:endParaRPr lang="he-IL" altLang="he-IL" sz="2800" b="1" smtClean="0">
              <a:solidFill>
                <a:srgbClr val="0066CC"/>
              </a:solidFill>
            </a:endParaRPr>
          </a:p>
          <a:p>
            <a:pPr eaLnBrk="1" hangingPunct="1">
              <a:buClr>
                <a:srgbClr val="FF9900"/>
              </a:buClr>
              <a:buFontTx/>
              <a:buNone/>
            </a:pPr>
            <a:endParaRPr lang="he-IL" altLang="he-IL" sz="2800" b="1" smtClean="0">
              <a:solidFill>
                <a:srgbClr val="0066CC"/>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879475" y="-171450"/>
            <a:ext cx="8229600" cy="1143000"/>
          </a:xfrm>
        </p:spPr>
        <p:txBody>
          <a:bodyPr/>
          <a:lstStyle/>
          <a:p>
            <a:pPr eaLnBrk="1" hangingPunct="1"/>
            <a:r>
              <a:rPr lang="he-IL" altLang="he-IL" sz="3600" b="1" smtClean="0">
                <a:solidFill>
                  <a:schemeClr val="accent2"/>
                </a:solidFill>
              </a:rPr>
              <a:t>ההשפעות הבריאותיות של מזהמי האוויר</a:t>
            </a:r>
            <a:endParaRPr lang="en-US" altLang="he-IL" sz="3600" b="1" smtClean="0">
              <a:solidFill>
                <a:schemeClr val="accent2"/>
              </a:solidFill>
            </a:endParaRPr>
          </a:p>
        </p:txBody>
      </p:sp>
      <p:sp>
        <p:nvSpPr>
          <p:cNvPr id="47107" name="Rectangle 3"/>
          <p:cNvSpPr>
            <a:spLocks noGrp="1" noChangeArrowheads="1"/>
          </p:cNvSpPr>
          <p:nvPr>
            <p:ph type="body" idx="4294967295"/>
          </p:nvPr>
        </p:nvSpPr>
        <p:spPr>
          <a:xfrm>
            <a:off x="468313" y="1341784"/>
            <a:ext cx="8569325" cy="4535488"/>
          </a:xfrm>
        </p:spPr>
        <p:txBody>
          <a:bodyPr/>
          <a:lstStyle/>
          <a:p>
            <a:r>
              <a:rPr lang="he-IL" altLang="he-IL" sz="2800" b="1" u="sng" dirty="0" smtClean="0">
                <a:solidFill>
                  <a:srgbClr val="0066CC"/>
                </a:solidFill>
              </a:rPr>
              <a:t>פחמן חד-חמצני </a:t>
            </a:r>
            <a:r>
              <a:rPr lang="he-IL" altLang="he-IL" sz="2800" b="1" dirty="0" smtClean="0">
                <a:solidFill>
                  <a:srgbClr val="0066CC"/>
                </a:solidFill>
              </a:rPr>
              <a:t>הינו גז חסר צבע, טעם וריח ולכן קשה לחוש בו. הוא חודר במישרין לדם דרך דפנות הריאות, מתקשר להמוגלובין ומונע בכך אספקת חמצן סדירה ללב, למוח וליתר הרקמות בגוף. הוא גם גורם לעייפות מוגברת, כאבי ראש והאטה בתגובות. מזהם זה נמדד בריכוזים גבוהים בעיקר בחניונים ובמקומות סגורים שבהם אין אוורור מספיק. בישראל כ- 98% מפליטות ה- </a:t>
            </a:r>
            <a:r>
              <a:rPr lang="en-US" altLang="he-IL" sz="2800" b="1" dirty="0" smtClean="0">
                <a:solidFill>
                  <a:srgbClr val="0066CC"/>
                </a:solidFill>
              </a:rPr>
              <a:t>CO </a:t>
            </a:r>
            <a:r>
              <a:rPr lang="he-IL" altLang="he-IL" sz="2800" b="1" dirty="0" smtClean="0">
                <a:solidFill>
                  <a:srgbClr val="0066CC"/>
                </a:solidFill>
              </a:rPr>
              <a:t>מקורן מתחבורה ומזהם זה, יכול לספק אינדיקציה אמינה ביחס למקור התחבורתי של זיהום אוויר שהוא מהווה חלק ממנו. </a:t>
            </a:r>
            <a:br>
              <a:rPr lang="he-IL" altLang="he-IL" sz="2800" b="1" dirty="0" smtClean="0">
                <a:solidFill>
                  <a:srgbClr val="0066CC"/>
                </a:solidFill>
              </a:rPr>
            </a:br>
            <a:endParaRPr lang="he-IL" altLang="he-IL" sz="2800" b="1" dirty="0" smtClean="0">
              <a:solidFill>
                <a:srgbClr val="0066CC"/>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879475" y="-171450"/>
            <a:ext cx="8229600" cy="1143000"/>
          </a:xfrm>
        </p:spPr>
        <p:txBody>
          <a:bodyPr/>
          <a:lstStyle/>
          <a:p>
            <a:pPr eaLnBrk="1" hangingPunct="1"/>
            <a:r>
              <a:rPr lang="he-IL" altLang="he-IL" sz="3600" b="1" smtClean="0">
                <a:solidFill>
                  <a:schemeClr val="accent2"/>
                </a:solidFill>
              </a:rPr>
              <a:t>ההשפעות הבריאותיות של מזהמי האוויר</a:t>
            </a:r>
            <a:endParaRPr lang="en-US" altLang="he-IL" sz="3600" b="1" smtClean="0">
              <a:solidFill>
                <a:schemeClr val="accent2"/>
              </a:solidFill>
            </a:endParaRPr>
          </a:p>
        </p:txBody>
      </p:sp>
      <p:sp>
        <p:nvSpPr>
          <p:cNvPr id="48131" name="Rectangle 3"/>
          <p:cNvSpPr>
            <a:spLocks noGrp="1" noChangeArrowheads="1"/>
          </p:cNvSpPr>
          <p:nvPr>
            <p:ph type="body" idx="4294967295"/>
          </p:nvPr>
        </p:nvSpPr>
        <p:spPr>
          <a:xfrm>
            <a:off x="468313" y="1125538"/>
            <a:ext cx="8569325" cy="4535487"/>
          </a:xfrm>
        </p:spPr>
        <p:txBody>
          <a:bodyPr/>
          <a:lstStyle/>
          <a:p>
            <a:r>
              <a:rPr lang="he-IL" altLang="he-IL" sz="2800" b="1" u="sng" smtClean="0">
                <a:solidFill>
                  <a:srgbClr val="0066CC"/>
                </a:solidFill>
              </a:rPr>
              <a:t>תרכובות אורגניות נדיפות </a:t>
            </a:r>
            <a:r>
              <a:rPr lang="he-IL" altLang="he-IL" sz="2800" b="1" smtClean="0">
                <a:solidFill>
                  <a:srgbClr val="0066CC"/>
                </a:solidFill>
              </a:rPr>
              <a:t>הן תערובת של פחמימנים רוויים, פחמימנים בלתי רוויים, פחמימנים ארומטים, אלדהידים ועוד. הן מהוות מרכיב עיקרי בתהליכי זיהום אוויר פוטוכימי ויצירת אוזון. הן גורמות לגירוי מערכת הנשימה ולעיניים דומעות, וחלקן, במיוחד התרכובות הארומטיות ונגזרות הבנזן, הן בעלות פוטנציאל קרצינוגני. ע"פ נתוני הלשכה המרכזית לסטטיסטיקה  כ- 74% מפליטות הפחמימנים מקורן בכלי רכב המונעים בבנזין. </a:t>
            </a:r>
            <a:br>
              <a:rPr lang="he-IL" altLang="he-IL" sz="2800" b="1" smtClean="0">
                <a:solidFill>
                  <a:srgbClr val="0066CC"/>
                </a:solidFill>
              </a:rPr>
            </a:br>
            <a:r>
              <a:rPr lang="he-IL" altLang="he-IL" sz="2800" b="1" smtClean="0">
                <a:solidFill>
                  <a:srgbClr val="0066CC"/>
                </a:solidFill>
              </a:rPr>
              <a:t/>
            </a:r>
            <a:br>
              <a:rPr lang="he-IL" altLang="he-IL" sz="2800" b="1" smtClean="0">
                <a:solidFill>
                  <a:srgbClr val="0066CC"/>
                </a:solidFill>
              </a:rPr>
            </a:br>
            <a:endParaRPr lang="he-IL" altLang="he-IL" sz="2800" b="1" smtClean="0">
              <a:solidFill>
                <a:srgbClr val="0066CC"/>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תפקיד הרגולציה</a:t>
            </a:r>
            <a:endParaRPr lang="en-US" altLang="he-IL" sz="3600" b="1" smtClean="0">
              <a:solidFill>
                <a:schemeClr val="accent2"/>
              </a:solidFill>
            </a:endParaRPr>
          </a:p>
        </p:txBody>
      </p:sp>
      <p:sp>
        <p:nvSpPr>
          <p:cNvPr id="7171" name="Rectangle 3"/>
          <p:cNvSpPr>
            <a:spLocks noGrp="1" noChangeArrowheads="1"/>
          </p:cNvSpPr>
          <p:nvPr>
            <p:ph type="body" idx="4294967295"/>
          </p:nvPr>
        </p:nvSpPr>
        <p:spPr>
          <a:xfrm>
            <a:off x="395288" y="1208682"/>
            <a:ext cx="8569325" cy="5100638"/>
          </a:xfrm>
        </p:spPr>
        <p:txBody>
          <a:bodyPr/>
          <a:lstStyle/>
          <a:p>
            <a:pPr eaLnBrk="1" hangingPunct="1">
              <a:lnSpc>
                <a:spcPct val="90000"/>
              </a:lnSpc>
              <a:buClr>
                <a:srgbClr val="FF9900"/>
              </a:buClr>
              <a:buFont typeface="Wingdings" pitchFamily="2" charset="2"/>
              <a:buChar char="v"/>
            </a:pPr>
            <a:r>
              <a:rPr lang="he-IL" altLang="he-IL" sz="2800" b="1" dirty="0" smtClean="0">
                <a:solidFill>
                  <a:srgbClr val="0066CC"/>
                </a:solidFill>
              </a:rPr>
              <a:t> הרגולציה מתבצעת באמצעות תקנות (חקיקת משנה), </a:t>
            </a:r>
            <a:r>
              <a:rPr lang="en-US" altLang="he-IL" sz="2800" b="1" dirty="0" smtClean="0">
                <a:solidFill>
                  <a:srgbClr val="0066CC"/>
                </a:solidFill>
              </a:rPr>
              <a:t/>
            </a:r>
            <a:br>
              <a:rPr lang="en-US" altLang="he-IL" sz="2800" b="1" dirty="0" smtClean="0">
                <a:solidFill>
                  <a:srgbClr val="0066CC"/>
                </a:solidFill>
              </a:rPr>
            </a:br>
            <a:r>
              <a:rPr lang="he-IL" altLang="he-IL" sz="2800" b="1" dirty="0" smtClean="0">
                <a:solidFill>
                  <a:srgbClr val="0066CC"/>
                </a:solidFill>
              </a:rPr>
              <a:t> הנחיות, הוראות, צווים ומערכת פיקוח ואכיפה</a:t>
            </a:r>
          </a:p>
          <a:p>
            <a:pPr eaLnBrk="1" hangingPunct="1">
              <a:lnSpc>
                <a:spcPct val="90000"/>
              </a:lnSpc>
              <a:buClr>
                <a:srgbClr val="FF9900"/>
              </a:buClr>
              <a:buFont typeface="Wingdings" pitchFamily="2" charset="2"/>
              <a:buChar char="v"/>
            </a:pPr>
            <a:r>
              <a:rPr lang="he-IL" altLang="he-IL" sz="2800" b="1" dirty="0" smtClean="0">
                <a:solidFill>
                  <a:srgbClr val="0066CC"/>
                </a:solidFill>
              </a:rPr>
              <a:t> הרשות הרגולטורית שואפת להשיג מטרה אחת או יותר</a:t>
            </a:r>
            <a:r>
              <a:rPr lang="en-US" altLang="he-IL" sz="2800" b="1" dirty="0" smtClean="0">
                <a:solidFill>
                  <a:srgbClr val="0066CC"/>
                </a:solidFill>
              </a:rPr>
              <a:t/>
            </a:r>
            <a:br>
              <a:rPr lang="en-US" altLang="he-IL" sz="2800" b="1" dirty="0" smtClean="0">
                <a:solidFill>
                  <a:srgbClr val="0066CC"/>
                </a:solidFill>
              </a:rPr>
            </a:br>
            <a:r>
              <a:rPr lang="he-IL" altLang="he-IL" sz="2800" b="1" dirty="0" smtClean="0">
                <a:solidFill>
                  <a:srgbClr val="0066CC"/>
                </a:solidFill>
              </a:rPr>
              <a:t> מהמטרות הבאות:</a:t>
            </a:r>
            <a:r>
              <a:rPr lang="en-US" altLang="he-IL" sz="2800" b="1" dirty="0" smtClean="0">
                <a:solidFill>
                  <a:srgbClr val="0066CC"/>
                </a:solidFill>
              </a:rPr>
              <a:t/>
            </a:r>
            <a:br>
              <a:rPr lang="en-US" altLang="he-IL" sz="2800" b="1" dirty="0" smtClean="0">
                <a:solidFill>
                  <a:srgbClr val="0066CC"/>
                </a:solidFill>
              </a:rPr>
            </a:br>
            <a:r>
              <a:rPr lang="he-IL" altLang="he-IL" sz="2800" b="1" dirty="0" smtClean="0">
                <a:solidFill>
                  <a:srgbClr val="0066CC"/>
                </a:solidFill>
              </a:rPr>
              <a:t>   - שמירה על קיום החוק</a:t>
            </a:r>
            <a:r>
              <a:rPr lang="en-US" altLang="he-IL" sz="2800" b="1" dirty="0" smtClean="0">
                <a:solidFill>
                  <a:srgbClr val="0066CC"/>
                </a:solidFill>
              </a:rPr>
              <a:t/>
            </a:r>
            <a:br>
              <a:rPr lang="en-US" altLang="he-IL" sz="2800" b="1" dirty="0" smtClean="0">
                <a:solidFill>
                  <a:srgbClr val="0066CC"/>
                </a:solidFill>
              </a:rPr>
            </a:br>
            <a:r>
              <a:rPr lang="he-IL" altLang="he-IL" sz="2800" b="1" dirty="0" smtClean="0">
                <a:solidFill>
                  <a:srgbClr val="0066CC"/>
                </a:solidFill>
              </a:rPr>
              <a:t>   - מניעת סטיות</a:t>
            </a:r>
            <a:r>
              <a:rPr lang="en-US" altLang="he-IL" sz="2800" b="1" dirty="0" smtClean="0">
                <a:solidFill>
                  <a:srgbClr val="0066CC"/>
                </a:solidFill>
              </a:rPr>
              <a:t/>
            </a:r>
            <a:br>
              <a:rPr lang="en-US" altLang="he-IL" sz="2800" b="1" dirty="0" smtClean="0">
                <a:solidFill>
                  <a:srgbClr val="0066CC"/>
                </a:solidFill>
              </a:rPr>
            </a:br>
            <a:r>
              <a:rPr lang="he-IL" altLang="he-IL" sz="2800" b="1" dirty="0" smtClean="0">
                <a:solidFill>
                  <a:srgbClr val="0066CC"/>
                </a:solidFill>
              </a:rPr>
              <a:t>   -</a:t>
            </a:r>
            <a:r>
              <a:rPr lang="en-US" altLang="he-IL" sz="2800" b="1" dirty="0" smtClean="0">
                <a:solidFill>
                  <a:srgbClr val="0066CC"/>
                </a:solidFill>
              </a:rPr>
              <a:t> </a:t>
            </a:r>
            <a:r>
              <a:rPr lang="he-IL" altLang="he-IL" sz="2800" b="1" dirty="0" smtClean="0">
                <a:solidFill>
                  <a:srgbClr val="0066CC"/>
                </a:solidFill>
              </a:rPr>
              <a:t>הגנה על הפרט</a:t>
            </a:r>
            <a:r>
              <a:rPr lang="en-US" altLang="he-IL" sz="2800" b="1" dirty="0" smtClean="0">
                <a:solidFill>
                  <a:srgbClr val="0066CC"/>
                </a:solidFill>
              </a:rPr>
              <a:t/>
            </a:r>
            <a:br>
              <a:rPr lang="en-US" altLang="he-IL" sz="2800" b="1" dirty="0" smtClean="0">
                <a:solidFill>
                  <a:srgbClr val="0066CC"/>
                </a:solidFill>
              </a:rPr>
            </a:br>
            <a:r>
              <a:rPr lang="he-IL" altLang="he-IL" sz="2800" b="1" dirty="0" smtClean="0">
                <a:solidFill>
                  <a:srgbClr val="0066CC"/>
                </a:solidFill>
              </a:rPr>
              <a:t>   - מניעת השתלטות גורם כלשהו על התחום המפוקח </a:t>
            </a:r>
          </a:p>
          <a:p>
            <a:pPr eaLnBrk="1" hangingPunct="1">
              <a:lnSpc>
                <a:spcPct val="90000"/>
              </a:lnSpc>
              <a:buClr>
                <a:srgbClr val="FF9900"/>
              </a:buClr>
              <a:buFont typeface="Wingdings" pitchFamily="2" charset="2"/>
              <a:buChar char="v"/>
            </a:pPr>
            <a:r>
              <a:rPr lang="he-IL" altLang="he-IL" b="1" dirty="0" smtClean="0">
                <a:solidFill>
                  <a:srgbClr val="0066CC"/>
                </a:solidFill>
              </a:rPr>
              <a:t> </a:t>
            </a:r>
            <a:r>
              <a:rPr lang="he-IL" altLang="he-IL" sz="2800" b="1" dirty="0" smtClean="0">
                <a:solidFill>
                  <a:srgbClr val="0066CC"/>
                </a:solidFill>
              </a:rPr>
              <a:t>הרשות הרגולטורית אינה קובעת מדיניות, אלא אחראית</a:t>
            </a:r>
            <a:r>
              <a:rPr lang="en-US" altLang="he-IL" sz="2800" b="1" dirty="0" smtClean="0">
                <a:solidFill>
                  <a:srgbClr val="0066CC"/>
                </a:solidFill>
              </a:rPr>
              <a:t/>
            </a:r>
            <a:br>
              <a:rPr lang="en-US" altLang="he-IL" sz="2800" b="1" dirty="0" smtClean="0">
                <a:solidFill>
                  <a:srgbClr val="0066CC"/>
                </a:solidFill>
              </a:rPr>
            </a:br>
            <a:r>
              <a:rPr lang="he-IL" altLang="he-IL" sz="2800" b="1" dirty="0" smtClean="0">
                <a:solidFill>
                  <a:srgbClr val="0066CC"/>
                </a:solidFill>
              </a:rPr>
              <a:t> על הוצאה לפועל של המדיניות שקובעים משרדי </a:t>
            </a:r>
            <a:r>
              <a:rPr lang="en-US" altLang="he-IL" sz="2800" b="1" dirty="0" smtClean="0">
                <a:solidFill>
                  <a:srgbClr val="0066CC"/>
                </a:solidFill>
              </a:rPr>
              <a:t/>
            </a:r>
            <a:br>
              <a:rPr lang="en-US" altLang="he-IL" sz="2800" b="1" dirty="0" smtClean="0">
                <a:solidFill>
                  <a:srgbClr val="0066CC"/>
                </a:solidFill>
              </a:rPr>
            </a:br>
            <a:r>
              <a:rPr lang="he-IL" altLang="he-IL" sz="2800" b="1" dirty="0" smtClean="0">
                <a:solidFill>
                  <a:srgbClr val="0066CC"/>
                </a:solidFill>
              </a:rPr>
              <a:t> הממשלה. הרגולטור הוא אמנם גוף מקצועי, אבל הוא</a:t>
            </a:r>
            <a:r>
              <a:rPr lang="en-US" altLang="he-IL" sz="2800" b="1" dirty="0" smtClean="0">
                <a:solidFill>
                  <a:srgbClr val="0066CC"/>
                </a:solidFill>
              </a:rPr>
              <a:t/>
            </a:r>
            <a:br>
              <a:rPr lang="en-US" altLang="he-IL" sz="2800" b="1" dirty="0" smtClean="0">
                <a:solidFill>
                  <a:srgbClr val="0066CC"/>
                </a:solidFill>
              </a:rPr>
            </a:br>
            <a:r>
              <a:rPr lang="he-IL" altLang="he-IL" sz="2800" b="1" dirty="0" smtClean="0">
                <a:solidFill>
                  <a:srgbClr val="0066CC"/>
                </a:solidFill>
              </a:rPr>
              <a:t> כפוף להחלטות פוליטיות.</a:t>
            </a:r>
            <a:r>
              <a:rPr lang="he-IL" altLang="he-IL" dirty="0" smtClean="0"/>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879475" y="-171450"/>
            <a:ext cx="8229600" cy="1143000"/>
          </a:xfrm>
        </p:spPr>
        <p:txBody>
          <a:bodyPr/>
          <a:lstStyle/>
          <a:p>
            <a:pPr eaLnBrk="1" hangingPunct="1"/>
            <a:r>
              <a:rPr lang="he-IL" altLang="he-IL" sz="3600" b="1" smtClean="0">
                <a:solidFill>
                  <a:schemeClr val="accent2"/>
                </a:solidFill>
              </a:rPr>
              <a:t>ההשפעות הבריאותיות של מזהמי האוויר</a:t>
            </a:r>
            <a:endParaRPr lang="en-US" altLang="he-IL" sz="3600" b="1" smtClean="0">
              <a:solidFill>
                <a:schemeClr val="accent2"/>
              </a:solidFill>
            </a:endParaRPr>
          </a:p>
        </p:txBody>
      </p:sp>
      <p:sp>
        <p:nvSpPr>
          <p:cNvPr id="49155" name="Rectangle 3"/>
          <p:cNvSpPr>
            <a:spLocks noGrp="1" noChangeArrowheads="1"/>
          </p:cNvSpPr>
          <p:nvPr>
            <p:ph type="body" idx="4294967295"/>
          </p:nvPr>
        </p:nvSpPr>
        <p:spPr>
          <a:xfrm>
            <a:off x="468313" y="1125538"/>
            <a:ext cx="8569325" cy="4535487"/>
          </a:xfrm>
        </p:spPr>
        <p:txBody>
          <a:bodyPr/>
          <a:lstStyle/>
          <a:p>
            <a:r>
              <a:rPr lang="he-IL" altLang="he-IL" sz="2800" b="1" u="sng" dirty="0" smtClean="0">
                <a:solidFill>
                  <a:srgbClr val="0066CC"/>
                </a:solidFill>
              </a:rPr>
              <a:t>האוזון</a:t>
            </a:r>
            <a:r>
              <a:rPr lang="he-IL" altLang="he-IL" sz="2800" b="1" dirty="0" smtClean="0">
                <a:solidFill>
                  <a:srgbClr val="0066CC"/>
                </a:solidFill>
              </a:rPr>
              <a:t> הינו גז חסר צבע וחסר ריח והוא התוצר העיקרי של זיהום אוויר פוטוכימי, הנוצר כתוצאה מתגובות כימיות אטמוספריות בין תחמוצות חנקן ותרכובות אורגניות נדיפות ובנוכחות קרינת שמש. בריכוזים גבוהים מהווה האוזון בעיה בריאותית בשל היותו חומר מחמצן הנוטה להגיב עם תרכובות ביולוגיות. מחקרים מראים  קשר בין חשיפה לאוזון ובין עליה בתדירות אירועים הקשורים לפגיעה בדרכי הנשימה וירידה בכושר הפיזיולוגי, כאשר חשיפה ממושכת לאוזון עלולה לגרום נזק לריאות. </a:t>
            </a:r>
            <a:br>
              <a:rPr lang="he-IL" altLang="he-IL" sz="2800" b="1" dirty="0" smtClean="0">
                <a:solidFill>
                  <a:srgbClr val="0066CC"/>
                </a:solidFill>
              </a:rPr>
            </a:br>
            <a:endParaRPr lang="he-IL" altLang="he-IL" sz="2800" b="1" dirty="0" smtClean="0">
              <a:solidFill>
                <a:srgbClr val="0066CC"/>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879475" y="-171450"/>
            <a:ext cx="8229600" cy="1143000"/>
          </a:xfrm>
        </p:spPr>
        <p:txBody>
          <a:bodyPr/>
          <a:lstStyle/>
          <a:p>
            <a:pPr eaLnBrk="1" hangingPunct="1"/>
            <a:r>
              <a:rPr lang="he-IL" altLang="he-IL" sz="3600" b="1" smtClean="0">
                <a:solidFill>
                  <a:schemeClr val="accent2"/>
                </a:solidFill>
              </a:rPr>
              <a:t>ההשפעות הבריאותיות של מזהמי האוויר</a:t>
            </a:r>
            <a:endParaRPr lang="en-US" altLang="he-IL" sz="3600" b="1" smtClean="0">
              <a:solidFill>
                <a:schemeClr val="accent2"/>
              </a:solidFill>
            </a:endParaRPr>
          </a:p>
        </p:txBody>
      </p:sp>
      <p:sp>
        <p:nvSpPr>
          <p:cNvPr id="50179" name="Rectangle 3"/>
          <p:cNvSpPr>
            <a:spLocks noGrp="1" noChangeArrowheads="1"/>
          </p:cNvSpPr>
          <p:nvPr>
            <p:ph type="body" idx="4294967295"/>
          </p:nvPr>
        </p:nvSpPr>
        <p:spPr>
          <a:xfrm>
            <a:off x="468313" y="1125538"/>
            <a:ext cx="8569325" cy="4535487"/>
          </a:xfrm>
        </p:spPr>
        <p:txBody>
          <a:bodyPr/>
          <a:lstStyle/>
          <a:p>
            <a:r>
              <a:rPr lang="he-IL" altLang="he-IL" sz="2800" b="1" u="sng" dirty="0" smtClean="0">
                <a:solidFill>
                  <a:srgbClr val="0066CC"/>
                </a:solidFill>
              </a:rPr>
              <a:t>חלקיקים מרחפים</a:t>
            </a:r>
            <a:r>
              <a:rPr lang="he-IL" altLang="he-IL" sz="2800" b="1" dirty="0" smtClean="0">
                <a:solidFill>
                  <a:srgbClr val="0066CC"/>
                </a:solidFill>
              </a:rPr>
              <a:t> הם תערובת מורכבת של חומרים מוצקים ונוזלים. גודלם של החלקיקים קובע את משך שהותם באוויר ואת מידת חדירותם לדרכי הנשימה. החלקיקים הבעייתיים מבחינה בריאותית, במיוחד לאוכלוסיות רגישות הסובלות מבעיות בדרכי הנשימה. החלקיקים הנשימים שקוטרם קטן מ- 10 מיקרון מסוגלים לעקוף את מנגנון הסינון הטבעי בגוף האדם ולחדור לעומק דרכי הנשימה ואף לריאות. חשיפות קצרות עלולות לגרום לשיעול ולגירוי בגרון. חשיפות ממושכות עלולות לגרום עליה במחלות בדרכי הנשימה.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684213" y="-171450"/>
            <a:ext cx="8229600" cy="1143000"/>
          </a:xfrm>
        </p:spPr>
        <p:txBody>
          <a:bodyPr/>
          <a:lstStyle/>
          <a:p>
            <a:pPr eaLnBrk="1" hangingPunct="1"/>
            <a:r>
              <a:rPr lang="he-IL" altLang="he-IL" sz="3600" b="1" smtClean="0">
                <a:solidFill>
                  <a:schemeClr val="accent2"/>
                </a:solidFill>
              </a:rPr>
              <a:t>עיקרי חוק אוויר נקי</a:t>
            </a:r>
            <a:endParaRPr lang="en-US" altLang="he-IL" sz="3600" b="1" smtClean="0">
              <a:solidFill>
                <a:schemeClr val="accent2"/>
              </a:solidFill>
            </a:endParaRPr>
          </a:p>
        </p:txBody>
      </p:sp>
      <p:sp>
        <p:nvSpPr>
          <p:cNvPr id="51203" name="Rectangle 3"/>
          <p:cNvSpPr>
            <a:spLocks noGrp="1" noChangeArrowheads="1"/>
          </p:cNvSpPr>
          <p:nvPr>
            <p:ph type="body" idx="4294967295"/>
          </p:nvPr>
        </p:nvSpPr>
        <p:spPr>
          <a:xfrm>
            <a:off x="468313" y="908050"/>
            <a:ext cx="8569325" cy="4535488"/>
          </a:xfrm>
        </p:spPr>
        <p:txBody>
          <a:bodyPr/>
          <a:lstStyle/>
          <a:p>
            <a:r>
              <a:rPr lang="he-IL" altLang="he-IL" sz="2800" b="1" smtClean="0">
                <a:solidFill>
                  <a:srgbClr val="0066CC"/>
                </a:solidFill>
              </a:rPr>
              <a:t>קביעת ערכים מרביים למזהמי אוויר בסביבה.</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על פי החוק יקבעו שלושה סוגי ערכים:</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א. </a:t>
            </a:r>
            <a:r>
              <a:rPr lang="he-IL" altLang="he-IL" sz="2800" b="1" u="sng" smtClean="0">
                <a:solidFill>
                  <a:srgbClr val="0066CC"/>
                </a:solidFill>
              </a:rPr>
              <a:t>ערכי יעד:</a:t>
            </a:r>
            <a:r>
              <a:rPr lang="he-IL" altLang="he-IL" sz="2800" b="1" smtClean="0">
                <a:solidFill>
                  <a:srgbClr val="0066CC"/>
                </a:solidFill>
              </a:rPr>
              <a:t> ערכים המבוססים על נתונים בריאותיים והמשמשים לצרכי תכנון. </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ב. </a:t>
            </a:r>
            <a:r>
              <a:rPr lang="he-IL" altLang="he-IL" sz="2800" b="1" u="sng" smtClean="0">
                <a:solidFill>
                  <a:srgbClr val="0066CC"/>
                </a:solidFill>
              </a:rPr>
              <a:t>ערכי סביבה:</a:t>
            </a:r>
            <a:r>
              <a:rPr lang="he-IL" altLang="he-IL" sz="2800" b="1" smtClean="0">
                <a:solidFill>
                  <a:srgbClr val="0066CC"/>
                </a:solidFill>
              </a:rPr>
              <a:t> ערכים המבוססים על ערכי בריאות, אך הלוקחים בחשבון גם את יכולת היישום הטכני, המדעי והכלכלי.</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ג. </a:t>
            </a:r>
            <a:r>
              <a:rPr lang="he-IL" altLang="he-IL" sz="2800" b="1" u="sng" smtClean="0">
                <a:solidFill>
                  <a:srgbClr val="0066CC"/>
                </a:solidFill>
              </a:rPr>
              <a:t>ערכי התרעה</a:t>
            </a:r>
            <a:r>
              <a:rPr lang="he-IL" altLang="he-IL" sz="2800" b="1" smtClean="0">
                <a:solidFill>
                  <a:srgbClr val="0066CC"/>
                </a:solidFill>
              </a:rPr>
              <a:t>: ערכים שחריגה מהם משמעותה סיכון מידי לבריאות ושיש להתריע בפני האוכלוסייה כאשר מתקרבים אליהם או חורגים מהם.</a:t>
            </a:r>
          </a:p>
          <a:p>
            <a:r>
              <a:rPr lang="he-IL" altLang="he-IL" sz="2800" b="1" smtClean="0">
                <a:solidFill>
                  <a:srgbClr val="0066CC"/>
                </a:solidFill>
              </a:rPr>
              <a:t>איחוד מערכי ניטור האוויר בישראל למערך אחיד ופרסום מסודר של נתוני הניטור לציבור בשקיפות מלאה</a:t>
            </a:r>
            <a:r>
              <a:rPr lang="en-US" altLang="he-IL" sz="2800" b="1" smtClean="0">
                <a:solidFill>
                  <a:srgbClr val="0066CC"/>
                </a:solidFill>
              </a:rPr>
              <a:t/>
            </a:r>
            <a:br>
              <a:rPr lang="en-US" altLang="he-IL" sz="2800" b="1" smtClean="0">
                <a:solidFill>
                  <a:srgbClr val="0066CC"/>
                </a:solidFill>
              </a:rPr>
            </a:br>
            <a:endParaRPr lang="he-IL" altLang="he-IL" sz="2800" b="1" smtClean="0">
              <a:solidFill>
                <a:srgbClr val="0066CC"/>
              </a:solidFill>
            </a:endParaRPr>
          </a:p>
          <a:p>
            <a:pPr eaLnBrk="1" hangingPunct="1">
              <a:buClr>
                <a:srgbClr val="FF9900"/>
              </a:buClr>
              <a:buFontTx/>
              <a:buNone/>
            </a:pPr>
            <a:endParaRPr lang="he-IL" altLang="he-IL" sz="2800" b="1" smtClean="0">
              <a:solidFill>
                <a:srgbClr val="0066CC"/>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684213" y="-171450"/>
            <a:ext cx="8229600" cy="1143000"/>
          </a:xfrm>
        </p:spPr>
        <p:txBody>
          <a:bodyPr/>
          <a:lstStyle/>
          <a:p>
            <a:pPr eaLnBrk="1" hangingPunct="1"/>
            <a:r>
              <a:rPr lang="he-IL" altLang="he-IL" sz="3600" b="1" smtClean="0">
                <a:solidFill>
                  <a:schemeClr val="accent2"/>
                </a:solidFill>
              </a:rPr>
              <a:t>עיקרי חוק אוויר נקי - המשך</a:t>
            </a:r>
            <a:endParaRPr lang="en-US" altLang="he-IL" sz="3600" b="1" smtClean="0">
              <a:solidFill>
                <a:schemeClr val="accent2"/>
              </a:solidFill>
            </a:endParaRPr>
          </a:p>
        </p:txBody>
      </p:sp>
      <p:sp>
        <p:nvSpPr>
          <p:cNvPr id="52227" name="Rectangle 3"/>
          <p:cNvSpPr>
            <a:spLocks noGrp="1" noChangeArrowheads="1"/>
          </p:cNvSpPr>
          <p:nvPr>
            <p:ph type="body" idx="4294967295"/>
          </p:nvPr>
        </p:nvSpPr>
        <p:spPr>
          <a:xfrm>
            <a:off x="468313" y="1196975"/>
            <a:ext cx="8569325" cy="4535488"/>
          </a:xfrm>
        </p:spPr>
        <p:txBody>
          <a:bodyPr/>
          <a:lstStyle/>
          <a:p>
            <a:r>
              <a:rPr lang="he-IL" altLang="he-IL" sz="2800" b="1" smtClean="0">
                <a:solidFill>
                  <a:srgbClr val="0066CC"/>
                </a:solidFill>
              </a:rPr>
              <a:t>מתן סמכויות לרשויות מקומיות לפעול להפחתת הזיהום הנגרם בתחומן, וכן סמכות לשר להורות לרשויות נפגעות זיהום להכין ולבצע תכנית להפחתת הזיהום בתחומן</a:t>
            </a:r>
          </a:p>
          <a:p>
            <a:r>
              <a:rPr lang="he-IL" altLang="he-IL" sz="2800" b="1" smtClean="0">
                <a:solidFill>
                  <a:srgbClr val="0066CC"/>
                </a:solidFill>
              </a:rPr>
              <a:t>הטלת חובה על מפעלים גדולים להצטייד בהיתרי פליטה כתנאי להמשך פעילותם. היתר הפליטה יתבסס על הטכנולוגיות הזמינות הטובות ביותר והניתנות ליישום</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מדובר בכ- 150 מפעלים גדולים שנדרשים להצטייד בהיתר, ולחדשו מדי 7 שנים. </a:t>
            </a:r>
            <a:br>
              <a:rPr lang="he-IL" altLang="he-IL" sz="2800" b="1" smtClean="0">
                <a:solidFill>
                  <a:srgbClr val="0066CC"/>
                </a:solidFill>
              </a:rPr>
            </a:br>
            <a:r>
              <a:rPr lang="he-IL" altLang="he-IL" sz="2800" smtClean="0"/>
              <a:t/>
            </a:r>
            <a:br>
              <a:rPr lang="he-IL" altLang="he-IL" sz="2800" smtClean="0"/>
            </a:br>
            <a:r>
              <a:rPr lang="en-US" altLang="he-IL" sz="2800" b="1" smtClean="0">
                <a:solidFill>
                  <a:srgbClr val="0066CC"/>
                </a:solidFill>
              </a:rPr>
              <a:t/>
            </a:r>
            <a:br>
              <a:rPr lang="en-US" altLang="he-IL" sz="2800" b="1" smtClean="0">
                <a:solidFill>
                  <a:srgbClr val="0066CC"/>
                </a:solidFill>
              </a:rPr>
            </a:br>
            <a:endParaRPr lang="he-IL" altLang="he-IL" sz="2800" b="1" smtClean="0">
              <a:solidFill>
                <a:srgbClr val="0066CC"/>
              </a:solidFill>
            </a:endParaRPr>
          </a:p>
          <a:p>
            <a:pPr eaLnBrk="1" hangingPunct="1">
              <a:buClr>
                <a:srgbClr val="FF9900"/>
              </a:buClr>
              <a:buFontTx/>
              <a:buNone/>
            </a:pPr>
            <a:endParaRPr lang="he-IL" altLang="he-IL" sz="2800" b="1" smtClean="0">
              <a:solidFill>
                <a:srgbClr val="0066CC"/>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פליטות לסביבה</a:t>
            </a:r>
            <a:endParaRPr lang="en-US" altLang="he-IL" sz="3600" b="1" smtClean="0">
              <a:solidFill>
                <a:schemeClr val="accent2"/>
              </a:solidFill>
            </a:endParaRPr>
          </a:p>
        </p:txBody>
      </p:sp>
      <p:sp>
        <p:nvSpPr>
          <p:cNvPr id="53251" name="Rectangle 3"/>
          <p:cNvSpPr>
            <a:spLocks noGrp="1" noChangeArrowheads="1"/>
          </p:cNvSpPr>
          <p:nvPr>
            <p:ph type="body" idx="4294967295"/>
          </p:nvPr>
        </p:nvSpPr>
        <p:spPr>
          <a:xfrm>
            <a:off x="468313" y="981075"/>
            <a:ext cx="8569325" cy="4535488"/>
          </a:xfrm>
        </p:spPr>
        <p:txBody>
          <a:bodyPr/>
          <a:lstStyle/>
          <a:p>
            <a:r>
              <a:rPr lang="he-IL" altLang="he-IL" sz="2800" b="1" u="sng" smtClean="0">
                <a:solidFill>
                  <a:srgbClr val="0066CC"/>
                </a:solidFill>
              </a:rPr>
              <a:t>מקור הפליטות</a:t>
            </a:r>
          </a:p>
          <a:p>
            <a:r>
              <a:rPr lang="he-IL" altLang="he-IL" sz="2800" b="1" smtClean="0">
                <a:solidFill>
                  <a:srgbClr val="0066CC"/>
                </a:solidFill>
              </a:rPr>
              <a:t>תהליך שריפת דלק - תהליך להפקת אנרגיה באמצעות שריפת חומר בעירה כגון מזוט, סולר או גז טבעי</a:t>
            </a:r>
          </a:p>
          <a:p>
            <a:r>
              <a:rPr lang="he-IL" altLang="he-IL" sz="2800" b="1" smtClean="0">
                <a:solidFill>
                  <a:srgbClr val="0066CC"/>
                </a:solidFill>
              </a:rPr>
              <a:t>תהליך ייצור - תהליך שאינו תהליך שריפה, אשר ממנו נפלט או עשוי להיפלט מזהם אוויר​</a:t>
            </a:r>
          </a:p>
          <a:p>
            <a:r>
              <a:rPr lang="he-IL" altLang="he-IL" sz="2800" b="1" u="sng" smtClean="0">
                <a:solidFill>
                  <a:srgbClr val="0066CC"/>
                </a:solidFill>
              </a:rPr>
              <a:t>סוגי הפליטות</a:t>
            </a:r>
          </a:p>
          <a:p>
            <a:r>
              <a:rPr lang="he-IL" altLang="he-IL" sz="2800" b="1" smtClean="0">
                <a:solidFill>
                  <a:srgbClr val="0066CC"/>
                </a:solidFill>
              </a:rPr>
              <a:t>פליטות מוקדיות:</a:t>
            </a:r>
            <a:r>
              <a:rPr lang="en-US" altLang="he-IL" sz="2800" b="1" smtClean="0">
                <a:solidFill>
                  <a:srgbClr val="0066CC"/>
                </a:solidFill>
              </a:rPr>
              <a:t> </a:t>
            </a:r>
            <a:r>
              <a:rPr lang="he-IL" altLang="he-IL" sz="2800" b="1" smtClean="0">
                <a:solidFill>
                  <a:srgbClr val="0066CC"/>
                </a:solidFill>
              </a:rPr>
              <a:t>פליטות לסביבה שמתועלות דרך צינור מכל סוג שהוא, כמו ארובה או ונט</a:t>
            </a:r>
          </a:p>
          <a:p>
            <a:r>
              <a:rPr lang="he-IL" altLang="he-IL" sz="2800" b="1" smtClean="0">
                <a:solidFill>
                  <a:srgbClr val="0066CC"/>
                </a:solidFill>
              </a:rPr>
              <a:t>פליטות בלתי מוקדיות</a:t>
            </a:r>
            <a:r>
              <a:rPr lang="en-US" altLang="he-IL" sz="2800" b="1" smtClean="0">
                <a:solidFill>
                  <a:srgbClr val="0066CC"/>
                </a:solidFill>
              </a:rPr>
              <a:t> </a:t>
            </a:r>
            <a:r>
              <a:rPr lang="he-IL" altLang="he-IL" sz="2800" b="1" smtClean="0">
                <a:solidFill>
                  <a:srgbClr val="0066CC"/>
                </a:solidFill>
              </a:rPr>
              <a:t>: פליטות הנגרמות ממגע ישיר בין חומרים נדיפים או חלקיקי אבק לסביבה. הפליטות יכולות להיות לנבוע  ממכלים, בריכות, ערמות, שסתומים וכו'</a:t>
            </a:r>
            <a:br>
              <a:rPr lang="he-IL" altLang="he-IL" sz="2800" b="1" smtClean="0">
                <a:solidFill>
                  <a:srgbClr val="0066CC"/>
                </a:solidFill>
              </a:rPr>
            </a:br>
            <a:endParaRPr lang="he-IL" altLang="he-IL" sz="2800" b="1" smtClean="0">
              <a:solidFill>
                <a:srgbClr val="0066CC"/>
              </a:solidFill>
            </a:endParaRPr>
          </a:p>
          <a:p>
            <a:pPr eaLnBrk="1" hangingPunct="1">
              <a:buClr>
                <a:srgbClr val="FF9900"/>
              </a:buClr>
              <a:buFont typeface="Wingdings" pitchFamily="2" charset="2"/>
              <a:buChar char="v"/>
            </a:pPr>
            <a:endParaRPr lang="he-IL" altLang="he-IL" sz="2800" b="1" smtClean="0">
              <a:solidFill>
                <a:srgbClr val="0066CC"/>
              </a:solidFill>
            </a:endParaRPr>
          </a:p>
          <a:p>
            <a:pPr eaLnBrk="1" hangingPunct="1">
              <a:buClr>
                <a:srgbClr val="FF9900"/>
              </a:buClr>
              <a:buFont typeface="Wingdings" pitchFamily="2" charset="2"/>
              <a:buChar char="v"/>
            </a:pPr>
            <a:endParaRPr lang="he-IL" altLang="he-IL" sz="2800" b="1" smtClean="0">
              <a:solidFill>
                <a:srgbClr val="0066CC"/>
              </a:solidFill>
            </a:endParaRPr>
          </a:p>
          <a:p>
            <a:pPr eaLnBrk="1" hangingPunct="1">
              <a:buClr>
                <a:srgbClr val="FF9900"/>
              </a:buClr>
              <a:buFontTx/>
              <a:buNone/>
            </a:pPr>
            <a:endParaRPr lang="he-IL" altLang="he-IL" sz="2800" b="1" smtClean="0">
              <a:solidFill>
                <a:srgbClr val="0066CC"/>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מדיניות המשרד לגבי פליטות</a:t>
            </a:r>
            <a:endParaRPr lang="en-US" altLang="he-IL" sz="3600" b="1" smtClean="0">
              <a:solidFill>
                <a:schemeClr val="accent2"/>
              </a:solidFill>
            </a:endParaRPr>
          </a:p>
        </p:txBody>
      </p:sp>
      <p:sp>
        <p:nvSpPr>
          <p:cNvPr id="29699" name="Rectangle 3"/>
          <p:cNvSpPr>
            <a:spLocks noGrp="1" noChangeArrowheads="1"/>
          </p:cNvSpPr>
          <p:nvPr>
            <p:ph type="body" idx="4294967295"/>
          </p:nvPr>
        </p:nvSpPr>
        <p:spPr>
          <a:xfrm>
            <a:off x="468313" y="1196975"/>
            <a:ext cx="8569325" cy="4535488"/>
          </a:xfrm>
        </p:spPr>
        <p:txBody>
          <a:bodyPr/>
          <a:lstStyle/>
          <a:p>
            <a:pPr>
              <a:defRPr/>
            </a:pPr>
            <a:r>
              <a:rPr lang="he-IL" sz="2800" b="1" u="sng" dirty="0">
                <a:solidFill>
                  <a:srgbClr val="0066CC"/>
                </a:solidFill>
              </a:rPr>
              <a:t>היתרי פליטה </a:t>
            </a:r>
            <a:r>
              <a:rPr lang="he-IL" sz="2800" b="1" dirty="0">
                <a:solidFill>
                  <a:srgbClr val="0066CC"/>
                </a:solidFill>
              </a:rPr>
              <a:t>- בהתאם לחוק אוויר נקי, מקורות פליטה נייחים בעלי פוטנציאל זהום אוויר גבוה נדרשים להצטייד בהיתר פליטה לאוויר, שתנאיו מבוססים על יישום הטכניקות המיטביות הזמינות </a:t>
            </a:r>
            <a:r>
              <a:rPr lang="en-US" sz="2800" b="1" dirty="0" smtClean="0">
                <a:solidFill>
                  <a:srgbClr val="0066CC"/>
                </a:solidFill>
              </a:rPr>
              <a:t>(B.A.T</a:t>
            </a:r>
            <a:r>
              <a:rPr lang="en-US" sz="2800" b="1" dirty="0">
                <a:solidFill>
                  <a:srgbClr val="0066CC"/>
                </a:solidFill>
              </a:rPr>
              <a:t>)</a:t>
            </a:r>
          </a:p>
          <a:p>
            <a:pPr>
              <a:defRPr/>
            </a:pPr>
            <a:r>
              <a:rPr lang="he-IL" sz="2800" b="1" u="sng" dirty="0">
                <a:solidFill>
                  <a:srgbClr val="0066CC"/>
                </a:solidFill>
              </a:rPr>
              <a:t>טיפול בפליטות </a:t>
            </a:r>
            <a:r>
              <a:rPr lang="he-IL" sz="2800" b="1" dirty="0">
                <a:solidFill>
                  <a:srgbClr val="0066CC"/>
                </a:solidFill>
              </a:rPr>
              <a:t>- גורמי הפליטה ידרשו לבחון את השפעת הפליטה שלהם על הריכוזים של המזהמים בסביבה, ולטפל בפליטות כדי למנוע ריכוזים סביבתיים הגבוהים מערכי הייחוס הסביבתיים של </a:t>
            </a:r>
            <a:r>
              <a:rPr lang="he-IL" sz="2800" b="1" dirty="0" err="1">
                <a:solidFill>
                  <a:srgbClr val="0066CC"/>
                </a:solidFill>
              </a:rPr>
              <a:t>מזהמי</a:t>
            </a:r>
            <a:r>
              <a:rPr lang="he-IL" sz="2800" b="1" dirty="0">
                <a:solidFill>
                  <a:srgbClr val="0066CC"/>
                </a:solidFill>
              </a:rPr>
              <a:t> האוויר</a:t>
            </a:r>
          </a:p>
          <a:p>
            <a:pPr>
              <a:defRPr/>
            </a:pPr>
            <a:r>
              <a:rPr lang="he-IL" sz="2800" b="1" u="sng" dirty="0">
                <a:solidFill>
                  <a:srgbClr val="0066CC"/>
                </a:solidFill>
              </a:rPr>
              <a:t>רישוי</a:t>
            </a:r>
            <a:r>
              <a:rPr lang="he-IL" sz="2800" b="1" dirty="0">
                <a:solidFill>
                  <a:srgbClr val="0066CC"/>
                </a:solidFill>
              </a:rPr>
              <a:t> - הפליטות המרביות המותרות ותנאים אחרים ליתר המפעלים יקבעו בתנאים ברישיון העסק, ויתבססו על ההנחיות הגרמניות </a:t>
            </a:r>
            <a:r>
              <a:rPr lang="en-US" sz="2800" b="1" dirty="0">
                <a:solidFill>
                  <a:srgbClr val="0066CC"/>
                </a:solidFill>
              </a:rPr>
              <a:t>TA-</a:t>
            </a:r>
            <a:r>
              <a:rPr lang="en-US" sz="2800" b="1" dirty="0" err="1">
                <a:solidFill>
                  <a:srgbClr val="0066CC"/>
                </a:solidFill>
              </a:rPr>
              <a:t>Luft</a:t>
            </a:r>
            <a:r>
              <a:rPr lang="en-US" sz="2800" b="1" dirty="0">
                <a:solidFill>
                  <a:srgbClr val="0066CC"/>
                </a:solidFill>
              </a:rPr>
              <a:t> 2002</a:t>
            </a:r>
          </a:p>
          <a:p>
            <a:pPr marL="0" indent="0" eaLnBrk="1" hangingPunct="1">
              <a:buClr>
                <a:srgbClr val="FF9900"/>
              </a:buClr>
              <a:buFontTx/>
              <a:buNone/>
              <a:defRPr/>
            </a:pPr>
            <a:endParaRPr lang="he-IL" sz="2800" b="1" dirty="0" smtClean="0">
              <a:solidFill>
                <a:srgbClr val="0066CC"/>
              </a:solidFill>
            </a:endParaRPr>
          </a:p>
          <a:p>
            <a:pPr eaLnBrk="1" hangingPunct="1">
              <a:buClr>
                <a:srgbClr val="FF9900"/>
              </a:buClr>
              <a:buFont typeface="Wingdings" pitchFamily="2" charset="2"/>
              <a:buChar char="v"/>
              <a:defRPr/>
            </a:pPr>
            <a:endParaRPr lang="he-IL" sz="2800" b="1" dirty="0" smtClean="0">
              <a:solidFill>
                <a:srgbClr val="0066CC"/>
              </a:solidFill>
            </a:endParaRPr>
          </a:p>
          <a:p>
            <a:pPr eaLnBrk="1" hangingPunct="1">
              <a:buClr>
                <a:srgbClr val="FF9900"/>
              </a:buClr>
              <a:buFontTx/>
              <a:buNone/>
              <a:defRPr/>
            </a:pPr>
            <a:endParaRPr lang="he-IL" sz="2800" b="1" dirty="0" smtClean="0">
              <a:solidFill>
                <a:srgbClr val="0066CC"/>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מדיניות המשרד לגבי פליטות - המשך</a:t>
            </a:r>
            <a:endParaRPr lang="en-US" altLang="he-IL" sz="3600" b="1" smtClean="0">
              <a:solidFill>
                <a:schemeClr val="accent2"/>
              </a:solidFill>
            </a:endParaRPr>
          </a:p>
        </p:txBody>
      </p:sp>
      <p:sp>
        <p:nvSpPr>
          <p:cNvPr id="55299" name="Rectangle 3"/>
          <p:cNvSpPr>
            <a:spLocks noGrp="1" noChangeArrowheads="1"/>
          </p:cNvSpPr>
          <p:nvPr>
            <p:ph type="body" idx="4294967295"/>
          </p:nvPr>
        </p:nvSpPr>
        <p:spPr>
          <a:xfrm>
            <a:off x="468313" y="1196975"/>
            <a:ext cx="8569325" cy="4535488"/>
          </a:xfrm>
        </p:spPr>
        <p:txBody>
          <a:bodyPr/>
          <a:lstStyle/>
          <a:p>
            <a:r>
              <a:rPr lang="he-IL" altLang="he-IL" sz="2800" b="1" u="sng" smtClean="0">
                <a:solidFill>
                  <a:srgbClr val="0066CC"/>
                </a:solidFill>
              </a:rPr>
              <a:t>צווים אישיים</a:t>
            </a:r>
            <a:r>
              <a:rPr lang="he-IL" altLang="he-IL" sz="2800" b="1" smtClean="0">
                <a:solidFill>
                  <a:srgbClr val="0066CC"/>
                </a:solidFill>
              </a:rPr>
              <a:t> - גורמי זיהום אוויר שאינם עסקים טעוני רישוי, ואשר מופיעים בתוספת הרביעית לחוק אוויר נקי, כגון בתי חולים, מעבדות ונמלים, יטופלו על ידי הוראות (צווים אישיים) למניעה וצמצום פליטות של מזהמים</a:t>
            </a:r>
          </a:p>
          <a:p>
            <a:r>
              <a:rPr lang="he-IL" altLang="he-IL" sz="2800" b="1" u="sng" smtClean="0">
                <a:solidFill>
                  <a:srgbClr val="0066CC"/>
                </a:solidFill>
              </a:rPr>
              <a:t>שקיפות</a:t>
            </a:r>
            <a:r>
              <a:rPr lang="he-IL" altLang="he-IL" sz="2800" b="1" smtClean="0">
                <a:solidFill>
                  <a:srgbClr val="0066CC"/>
                </a:solidFill>
              </a:rPr>
              <a:t> - יישום המדיניות ייעשה תוך שקיפות ושיתוף הציבור</a:t>
            </a:r>
            <a:r>
              <a:rPr lang="he-IL" altLang="he-IL" sz="2800" smtClean="0"/>
              <a:t/>
            </a:r>
            <a:br>
              <a:rPr lang="he-IL" altLang="he-IL" sz="2800" smtClean="0"/>
            </a:br>
            <a:endParaRPr lang="he-IL" altLang="he-IL" sz="2800" smtClean="0"/>
          </a:p>
          <a:p>
            <a:pPr eaLnBrk="1" hangingPunct="1">
              <a:buClr>
                <a:srgbClr val="FF9900"/>
              </a:buClr>
              <a:buFont typeface="Wingdings" pitchFamily="2" charset="2"/>
              <a:buChar char="v"/>
            </a:pPr>
            <a:endParaRPr lang="he-IL" altLang="he-IL" sz="2800" b="1" smtClean="0">
              <a:solidFill>
                <a:srgbClr val="0066CC"/>
              </a:solidFill>
            </a:endParaRPr>
          </a:p>
          <a:p>
            <a:pPr eaLnBrk="1" hangingPunct="1">
              <a:buClr>
                <a:srgbClr val="FF9900"/>
              </a:buClr>
              <a:buFont typeface="Wingdings" pitchFamily="2" charset="2"/>
              <a:buChar char="v"/>
            </a:pPr>
            <a:endParaRPr lang="he-IL" altLang="he-IL" sz="2800" b="1" smtClean="0">
              <a:solidFill>
                <a:srgbClr val="0066CC"/>
              </a:solidFill>
            </a:endParaRPr>
          </a:p>
          <a:p>
            <a:pPr eaLnBrk="1" hangingPunct="1">
              <a:buClr>
                <a:srgbClr val="FF9900"/>
              </a:buClr>
              <a:buFontTx/>
              <a:buNone/>
            </a:pPr>
            <a:endParaRPr lang="he-IL" altLang="he-IL" sz="2800" b="1" smtClean="0">
              <a:solidFill>
                <a:srgbClr val="0066CC"/>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הדרישות לגבי זיהום משריפת אנרגיה</a:t>
            </a:r>
            <a:endParaRPr lang="en-US" altLang="he-IL" sz="3600" b="1" smtClean="0">
              <a:solidFill>
                <a:schemeClr val="accent2"/>
              </a:solidFill>
            </a:endParaRPr>
          </a:p>
        </p:txBody>
      </p:sp>
      <p:sp>
        <p:nvSpPr>
          <p:cNvPr id="56323" name="Rectangle 3"/>
          <p:cNvSpPr>
            <a:spLocks noGrp="1" noChangeArrowheads="1"/>
          </p:cNvSpPr>
          <p:nvPr>
            <p:ph type="body" idx="4294967295"/>
          </p:nvPr>
        </p:nvSpPr>
        <p:spPr>
          <a:xfrm>
            <a:off x="468313" y="981075"/>
            <a:ext cx="8569325" cy="4535488"/>
          </a:xfrm>
        </p:spPr>
        <p:txBody>
          <a:bodyPr/>
          <a:lstStyle/>
          <a:p>
            <a:r>
              <a:rPr lang="he-IL" altLang="he-IL" sz="2800" b="1" smtClean="0">
                <a:solidFill>
                  <a:srgbClr val="0066CC"/>
                </a:solidFill>
              </a:rPr>
              <a:t>לא לפלוט מזהמים מעבר לערכים המאושרים בהיתר הפליטה</a:t>
            </a:r>
          </a:p>
          <a:p>
            <a:r>
              <a:rPr lang="he-IL" altLang="he-IL" sz="2800" b="1" smtClean="0">
                <a:solidFill>
                  <a:srgbClr val="0066CC"/>
                </a:solidFill>
              </a:rPr>
              <a:t>לעצור פעילות במידה ורמת הזיהום עוברת את המותר</a:t>
            </a:r>
          </a:p>
          <a:p>
            <a:r>
              <a:rPr lang="he-IL" altLang="he-IL" sz="2800" b="1" smtClean="0">
                <a:solidFill>
                  <a:srgbClr val="0066CC"/>
                </a:solidFill>
              </a:rPr>
              <a:t>להשתמש בדלקים פחות מזהמים: מזוט דל גופרית - סולר- גז</a:t>
            </a:r>
          </a:p>
          <a:p>
            <a:r>
              <a:rPr lang="he-IL" altLang="he-IL" sz="2800" b="1" smtClean="0">
                <a:solidFill>
                  <a:srgbClr val="0066CC"/>
                </a:solidFill>
              </a:rPr>
              <a:t>ניטור קבוע של רמת הזיהום הנפלט לסביבה מהארובות</a:t>
            </a:r>
          </a:p>
          <a:p>
            <a:r>
              <a:rPr lang="he-IL" altLang="he-IL" sz="2800" b="1" smtClean="0">
                <a:solidFill>
                  <a:srgbClr val="0066CC"/>
                </a:solidFill>
              </a:rPr>
              <a:t>דיווח שוטף על כמות המזהמים הנפלטים</a:t>
            </a:r>
          </a:p>
          <a:p>
            <a:r>
              <a:rPr lang="he-IL" altLang="he-IL" sz="2800" b="1" smtClean="0">
                <a:solidFill>
                  <a:srgbClr val="0066CC"/>
                </a:solidFill>
              </a:rPr>
              <a:t>להשתמש בציוד להפחתת הזיהום (סקרברים, מסננים וכו')</a:t>
            </a:r>
          </a:p>
          <a:p>
            <a:r>
              <a:rPr lang="he-IL" altLang="he-IL" sz="2800" b="1" smtClean="0">
                <a:solidFill>
                  <a:srgbClr val="0066CC"/>
                </a:solidFill>
              </a:rPr>
              <a:t>לתחזק בצורה מאותה את הציוד שורף האנרגיה (כוון מבערים וכדומה)</a:t>
            </a:r>
            <a:r>
              <a:rPr lang="he-IL" altLang="he-IL" sz="2800" smtClean="0"/>
              <a:t/>
            </a:r>
            <a:br>
              <a:rPr lang="he-IL" altLang="he-IL" sz="2800" smtClean="0"/>
            </a:br>
            <a:endParaRPr lang="he-IL" altLang="he-IL" sz="2800" smtClean="0"/>
          </a:p>
          <a:p>
            <a:pPr eaLnBrk="1" hangingPunct="1">
              <a:buClr>
                <a:srgbClr val="FF9900"/>
              </a:buClr>
              <a:buFont typeface="Wingdings" pitchFamily="2" charset="2"/>
              <a:buChar char="v"/>
            </a:pPr>
            <a:endParaRPr lang="he-IL" altLang="he-IL" sz="2800" b="1" smtClean="0">
              <a:solidFill>
                <a:srgbClr val="0066CC"/>
              </a:solidFill>
            </a:endParaRPr>
          </a:p>
          <a:p>
            <a:pPr eaLnBrk="1" hangingPunct="1">
              <a:buClr>
                <a:srgbClr val="FF9900"/>
              </a:buClr>
              <a:buFont typeface="Wingdings" pitchFamily="2" charset="2"/>
              <a:buChar char="v"/>
            </a:pPr>
            <a:endParaRPr lang="he-IL" altLang="he-IL" sz="2800" b="1" smtClean="0">
              <a:solidFill>
                <a:srgbClr val="0066CC"/>
              </a:solidFill>
            </a:endParaRPr>
          </a:p>
          <a:p>
            <a:pPr eaLnBrk="1" hangingPunct="1">
              <a:buClr>
                <a:srgbClr val="FF9900"/>
              </a:buClr>
              <a:buFontTx/>
              <a:buNone/>
            </a:pPr>
            <a:endParaRPr lang="he-IL" altLang="he-IL" sz="2800" b="1" smtClean="0">
              <a:solidFill>
                <a:srgbClr val="0066CC"/>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       סקרבר אופייני</a:t>
            </a:r>
            <a:endParaRPr lang="en-US" altLang="he-IL" sz="3600" b="1" smtClean="0">
              <a:solidFill>
                <a:schemeClr val="accent2"/>
              </a:solidFill>
            </a:endParaRPr>
          </a:p>
        </p:txBody>
      </p:sp>
      <p:pic>
        <p:nvPicPr>
          <p:cNvPr id="57347" name="Picture 2" descr="http://www.abp-eng.com/upload/pc0202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101725"/>
            <a:ext cx="3836987"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2" descr="http://www.environmentindex.com/CPImages/3/656/843/b26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5925" y="3284538"/>
            <a:ext cx="31051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תקנות בתחום השימוש באנרגיה</a:t>
            </a:r>
            <a:endParaRPr lang="en-US" altLang="he-IL" sz="3600" b="1" smtClean="0">
              <a:solidFill>
                <a:schemeClr val="accent2"/>
              </a:solidFill>
            </a:endParaRPr>
          </a:p>
        </p:txBody>
      </p:sp>
      <p:sp>
        <p:nvSpPr>
          <p:cNvPr id="58371" name="Rectangle 3"/>
          <p:cNvSpPr>
            <a:spLocks noGrp="1" noChangeArrowheads="1"/>
          </p:cNvSpPr>
          <p:nvPr>
            <p:ph type="body" idx="4294967295"/>
          </p:nvPr>
        </p:nvSpPr>
        <p:spPr>
          <a:xfrm>
            <a:off x="179388" y="1268413"/>
            <a:ext cx="8569325" cy="4525962"/>
          </a:xfrm>
        </p:spPr>
        <p:txBody>
          <a:bodyPr/>
          <a:lstStyle/>
          <a:p>
            <a:pPr eaLnBrk="1" hangingPunct="1">
              <a:buClr>
                <a:srgbClr val="FF9900"/>
              </a:buClr>
              <a:buFont typeface="Wingdings" pitchFamily="2" charset="2"/>
              <a:buChar char="v"/>
            </a:pPr>
            <a:r>
              <a:rPr lang="he-IL" altLang="he-IL" sz="2800" b="1" smtClean="0">
                <a:solidFill>
                  <a:srgbClr val="0066CC"/>
                </a:solidFill>
              </a:rPr>
              <a:t> תקנת ממונה אנרגיה</a:t>
            </a:r>
          </a:p>
          <a:p>
            <a:pPr eaLnBrk="1" hangingPunct="1">
              <a:buClr>
                <a:srgbClr val="FF9900"/>
              </a:buClr>
              <a:buFont typeface="Wingdings" pitchFamily="2" charset="2"/>
              <a:buChar char="v"/>
            </a:pPr>
            <a:r>
              <a:rPr lang="he-IL" altLang="he-IL" sz="2800" b="1" smtClean="0">
                <a:solidFill>
                  <a:srgbClr val="0066CC"/>
                </a:solidFill>
              </a:rPr>
              <a:t> תקנת סקר אנרגיה (מפרט לסקר)</a:t>
            </a:r>
          </a:p>
          <a:p>
            <a:pPr eaLnBrk="1" hangingPunct="1">
              <a:buClr>
                <a:srgbClr val="FF9900"/>
              </a:buClr>
              <a:buFont typeface="Wingdings" pitchFamily="2" charset="2"/>
              <a:buChar char="v"/>
            </a:pPr>
            <a:r>
              <a:rPr lang="he-IL" altLang="he-IL" sz="2800" b="1" smtClean="0">
                <a:solidFill>
                  <a:srgbClr val="0066CC"/>
                </a:solidFill>
              </a:rPr>
              <a:t> תקנת בדיקת נצילות דודי קיטור</a:t>
            </a:r>
          </a:p>
          <a:p>
            <a:pPr eaLnBrk="1" hangingPunct="1">
              <a:buClr>
                <a:srgbClr val="FF9900"/>
              </a:buClr>
              <a:buFont typeface="Wingdings" pitchFamily="2" charset="2"/>
              <a:buChar char="v"/>
            </a:pPr>
            <a:r>
              <a:rPr lang="he-IL" altLang="he-IL" sz="2800" b="1" smtClean="0">
                <a:solidFill>
                  <a:srgbClr val="0066CC"/>
                </a:solidFill>
              </a:rPr>
              <a:t> תקנת בדיקת נצילות מתקני קירור</a:t>
            </a:r>
          </a:p>
          <a:p>
            <a:pPr eaLnBrk="1" hangingPunct="1">
              <a:buClr>
                <a:srgbClr val="FF9900"/>
              </a:buClr>
              <a:buFont typeface="Wingdings" pitchFamily="2" charset="2"/>
              <a:buChar char="v"/>
            </a:pPr>
            <a:r>
              <a:rPr lang="he-IL" altLang="he-IL" sz="2800" b="1" smtClean="0">
                <a:solidFill>
                  <a:srgbClr val="0066CC"/>
                </a:solidFill>
              </a:rPr>
              <a:t> תקנת בדיקת נצילות משאבות מים</a:t>
            </a:r>
          </a:p>
          <a:p>
            <a:pPr eaLnBrk="1" hangingPunct="1">
              <a:buClr>
                <a:srgbClr val="FF9900"/>
              </a:buClr>
              <a:buFont typeface="Wingdings" pitchFamily="2" charset="2"/>
              <a:buChar char="v"/>
            </a:pPr>
            <a:r>
              <a:rPr lang="he-IL" altLang="he-IL" sz="2800" b="1" smtClean="0">
                <a:solidFill>
                  <a:srgbClr val="0066CC"/>
                </a:solidFill>
              </a:rPr>
              <a:t> תקן ניהול אנרגיה  - איזו 50001</a:t>
            </a:r>
          </a:p>
          <a:p>
            <a:pPr eaLnBrk="1" hangingPunct="1">
              <a:buClr>
                <a:srgbClr val="FF9900"/>
              </a:buClr>
              <a:buFont typeface="Wingdings" pitchFamily="2" charset="2"/>
              <a:buChar char="v"/>
            </a:pPr>
            <a:r>
              <a:rPr lang="he-IL" altLang="he-IL" b="1" smtClean="0">
                <a:solidFill>
                  <a:srgbClr val="0066CC"/>
                </a:solidFill>
              </a:rPr>
              <a:t> </a:t>
            </a:r>
            <a:r>
              <a:rPr lang="he-IL" altLang="he-IL" sz="2800" b="1" smtClean="0">
                <a:solidFill>
                  <a:srgbClr val="0066CC"/>
                </a:solidFill>
              </a:rPr>
              <a:t>ועוד ...  </a:t>
            </a:r>
          </a:p>
          <a:p>
            <a:pPr eaLnBrk="1" hangingPunct="1">
              <a:buClr>
                <a:srgbClr val="FF9900"/>
              </a:buClr>
              <a:buFont typeface="Wingdings" pitchFamily="2" charset="2"/>
              <a:buChar char="v"/>
            </a:pPr>
            <a:endParaRPr lang="he-IL" altLang="he-IL" sz="2800" b="1" smtClean="0">
              <a:solidFill>
                <a:srgbClr val="0066CC"/>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תפקיד הרגולציה - המשך</a:t>
            </a:r>
            <a:endParaRPr lang="en-US" altLang="he-IL" sz="3600" b="1" smtClean="0">
              <a:solidFill>
                <a:schemeClr val="accent2"/>
              </a:solidFill>
            </a:endParaRPr>
          </a:p>
        </p:txBody>
      </p:sp>
      <p:sp>
        <p:nvSpPr>
          <p:cNvPr id="8195" name="Rectangle 3"/>
          <p:cNvSpPr>
            <a:spLocks noGrp="1" noChangeArrowheads="1"/>
          </p:cNvSpPr>
          <p:nvPr>
            <p:ph type="body" idx="4294967295"/>
          </p:nvPr>
        </p:nvSpPr>
        <p:spPr>
          <a:xfrm>
            <a:off x="323850" y="1125538"/>
            <a:ext cx="8569325" cy="5041900"/>
          </a:xfrm>
        </p:spPr>
        <p:txBody>
          <a:bodyPr/>
          <a:lstStyle/>
          <a:p>
            <a:pPr eaLnBrk="1" hangingPunct="1">
              <a:buClr>
                <a:srgbClr val="FF9900"/>
              </a:buClr>
              <a:buFont typeface="Wingdings" pitchFamily="2" charset="2"/>
              <a:buChar char="v"/>
            </a:pPr>
            <a:r>
              <a:rPr lang="he-IL" altLang="he-IL" sz="2800" b="1" smtClean="0">
                <a:solidFill>
                  <a:srgbClr val="0066CC"/>
                </a:solidFill>
              </a:rPr>
              <a:t> להגן על האינטרס הציבורי כדי לאפשר קיום חיים</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סבירים, הוגנים ומוסריים בישראל, גם ברמת הפרט וגם</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ברמת העסקים</a:t>
            </a:r>
          </a:p>
          <a:p>
            <a:pPr eaLnBrk="1" hangingPunct="1">
              <a:buClr>
                <a:srgbClr val="FF9900"/>
              </a:buClr>
              <a:buFont typeface="Wingdings" pitchFamily="2" charset="2"/>
              <a:buChar char="v"/>
            </a:pPr>
            <a:r>
              <a:rPr lang="he-IL" altLang="he-IL" sz="2800" b="1" smtClean="0">
                <a:solidFill>
                  <a:srgbClr val="0066CC"/>
                </a:solidFill>
              </a:rPr>
              <a:t> יצירת חוקים ותקנות המסדירים תחרות הוגנת</a:t>
            </a:r>
          </a:p>
          <a:p>
            <a:pPr eaLnBrk="1" hangingPunct="1">
              <a:buClr>
                <a:srgbClr val="FF9900"/>
              </a:buClr>
              <a:buFont typeface="Wingdings" pitchFamily="2" charset="2"/>
              <a:buChar char="v"/>
            </a:pPr>
            <a:r>
              <a:rPr lang="he-IL" altLang="he-IL" sz="2800" b="1" smtClean="0">
                <a:solidFill>
                  <a:srgbClr val="0066CC"/>
                </a:solidFill>
              </a:rPr>
              <a:t> יצירת חוקים ותקנות השומרים על האינטרסים</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של הציבור ושל הממשלה</a:t>
            </a:r>
          </a:p>
          <a:p>
            <a:pPr eaLnBrk="1" hangingPunct="1">
              <a:buClr>
                <a:srgbClr val="FF9900"/>
              </a:buClr>
              <a:buFont typeface="Wingdings" pitchFamily="2" charset="2"/>
              <a:buChar char="v"/>
            </a:pPr>
            <a:r>
              <a:rPr lang="he-IL" altLang="he-IL" sz="2800" b="1" smtClean="0">
                <a:solidFill>
                  <a:srgbClr val="0066CC"/>
                </a:solidFill>
              </a:rPr>
              <a:t> עודף רגולציה – גורם מזיק ומשתק פעילות עסקית </a:t>
            </a:r>
          </a:p>
          <a:p>
            <a:pPr eaLnBrk="1" hangingPunct="1">
              <a:buClr>
                <a:srgbClr val="FF9900"/>
              </a:buClr>
              <a:buFont typeface="Wingdings" pitchFamily="2" charset="2"/>
              <a:buChar char="v"/>
            </a:pPr>
            <a:r>
              <a:rPr lang="he-IL" altLang="he-IL" sz="2800" b="1" smtClean="0">
                <a:solidFill>
                  <a:srgbClr val="0066CC"/>
                </a:solidFill>
              </a:rPr>
              <a:t> חוסר רגולציה – יוצר כשלי שוק</a:t>
            </a:r>
          </a:p>
          <a:p>
            <a:pPr eaLnBrk="1" hangingPunct="1">
              <a:buClr>
                <a:srgbClr val="FF9900"/>
              </a:buClr>
              <a:buFont typeface="Wingdings" pitchFamily="2" charset="2"/>
              <a:buChar char="v"/>
            </a:pPr>
            <a:r>
              <a:rPr lang="he-IL" altLang="he-IL" sz="2800" b="1" smtClean="0">
                <a:solidFill>
                  <a:srgbClr val="0066CC"/>
                </a:solidFill>
              </a:rPr>
              <a:t> זה לא אומר שהרגולטור תמיד צודק או פועל נכון!!!</a:t>
            </a:r>
            <a:r>
              <a:rPr lang="en-US" altLang="he-IL" sz="2800" b="1" smtClean="0">
                <a:solidFill>
                  <a:srgbClr val="0066CC"/>
                </a:solidFill>
              </a:rPr>
              <a:t/>
            </a:r>
            <a:br>
              <a:rPr lang="en-US" altLang="he-IL" sz="2800" b="1" smtClean="0">
                <a:solidFill>
                  <a:srgbClr val="0066CC"/>
                </a:solidFill>
              </a:rPr>
            </a:br>
            <a:r>
              <a:rPr lang="he-IL" altLang="he-IL" b="1" smtClean="0">
                <a:solidFill>
                  <a:srgbClr val="0066CC"/>
                </a:solidFill>
              </a:rPr>
              <a:t>  </a:t>
            </a:r>
          </a:p>
          <a:p>
            <a:pPr eaLnBrk="1" hangingPunct="1">
              <a:buClr>
                <a:srgbClr val="FF9900"/>
              </a:buClr>
              <a:buFont typeface="Wingdings" pitchFamily="2" charset="2"/>
              <a:buChar char="v"/>
            </a:pPr>
            <a:endParaRPr lang="he-IL" altLang="he-IL" b="1" smtClean="0">
              <a:solidFill>
                <a:srgbClr val="0066CC"/>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תקנת ממונה האנרגיה</a:t>
            </a:r>
            <a:endParaRPr lang="en-US" altLang="he-IL" sz="3600" b="1" smtClean="0">
              <a:solidFill>
                <a:schemeClr val="accent2"/>
              </a:solidFill>
            </a:endParaRPr>
          </a:p>
        </p:txBody>
      </p:sp>
      <p:sp>
        <p:nvSpPr>
          <p:cNvPr id="59395" name="Rectangle 3"/>
          <p:cNvSpPr>
            <a:spLocks noGrp="1" noChangeArrowheads="1"/>
          </p:cNvSpPr>
          <p:nvPr>
            <p:ph type="body" idx="4294967295"/>
          </p:nvPr>
        </p:nvSpPr>
        <p:spPr>
          <a:xfrm>
            <a:off x="179388" y="1125538"/>
            <a:ext cx="8569325" cy="4524375"/>
          </a:xfrm>
        </p:spPr>
        <p:txBody>
          <a:bodyPr/>
          <a:lstStyle/>
          <a:p>
            <a:pPr eaLnBrk="1" hangingPunct="1">
              <a:buClr>
                <a:srgbClr val="FF9900"/>
              </a:buClr>
            </a:pPr>
            <a:r>
              <a:rPr lang="he-IL" altLang="he-IL" sz="2800" b="1" smtClean="0">
                <a:solidFill>
                  <a:srgbClr val="0066CC"/>
                </a:solidFill>
              </a:rPr>
              <a:t>התקנה חוקקה בשנת 1993 ועודכנה בשנת 2012</a:t>
            </a:r>
          </a:p>
          <a:p>
            <a:pPr eaLnBrk="1" hangingPunct="1">
              <a:buClr>
                <a:srgbClr val="FF9900"/>
              </a:buClr>
            </a:pPr>
            <a:r>
              <a:rPr lang="he-IL" altLang="he-IL" sz="2800" b="1" smtClean="0">
                <a:solidFill>
                  <a:srgbClr val="0066CC"/>
                </a:solidFill>
              </a:rPr>
              <a:t>על ממונה האנרגיה להיות בעל תעודת סיום מקורס ממונה אנרגיה ממוסד המוכר ע"י משרד האנרגיה ומהמים. לאחר השינוי עליו להיות מהנדס או הנדסאי</a:t>
            </a:r>
          </a:p>
          <a:p>
            <a:pPr eaLnBrk="1" hangingPunct="1">
              <a:buClr>
                <a:srgbClr val="FF9900"/>
              </a:buClr>
            </a:pPr>
            <a:r>
              <a:rPr lang="he-IL" altLang="he-IL" sz="2800" b="1" smtClean="0">
                <a:solidFill>
                  <a:srgbClr val="0066CC"/>
                </a:solidFill>
              </a:rPr>
              <a:t>החובה חלה על כל צרכן שצריכתו השנתית הינה מעל 300 טשע"נ (160 גרם = קילוואט חשמל)</a:t>
            </a:r>
          </a:p>
          <a:p>
            <a:pPr eaLnBrk="1" hangingPunct="1">
              <a:buClr>
                <a:srgbClr val="FF9900"/>
              </a:buClr>
            </a:pPr>
            <a:r>
              <a:rPr lang="he-IL" altLang="he-IL" sz="2800" b="1" smtClean="0">
                <a:solidFill>
                  <a:srgbClr val="0066CC"/>
                </a:solidFill>
              </a:rPr>
              <a:t>התקנה מגדירה את הפעילויות המצופות ממונה האנרגיה אך לא מגדירה לא תפוקות מחייבות (חיסכון באנרגיה בפועל)</a:t>
            </a:r>
          </a:p>
          <a:p>
            <a:pPr eaLnBrk="1" hangingPunct="1">
              <a:buClr>
                <a:srgbClr val="FF9900"/>
              </a:buClr>
            </a:pPr>
            <a:r>
              <a:rPr lang="he-IL" altLang="he-IL" sz="2800" b="1" smtClean="0">
                <a:solidFill>
                  <a:srgbClr val="0066CC"/>
                </a:solidFill>
              </a:rPr>
              <a:t>התקנה מניחה שממונה האנרגיה ידאג לכך שהנושא יהיה תמיד על השולחן" הארגוני</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תפקידי ממונה אנרגיה</a:t>
            </a:r>
            <a:endParaRPr lang="en-US" altLang="he-IL" sz="3600" b="1" smtClean="0">
              <a:solidFill>
                <a:schemeClr val="accent2"/>
              </a:solidFill>
            </a:endParaRPr>
          </a:p>
        </p:txBody>
      </p:sp>
      <p:sp>
        <p:nvSpPr>
          <p:cNvPr id="60419" name="Rectangle 3"/>
          <p:cNvSpPr>
            <a:spLocks noGrp="1" noChangeArrowheads="1"/>
          </p:cNvSpPr>
          <p:nvPr>
            <p:ph type="body" idx="4294967295"/>
          </p:nvPr>
        </p:nvSpPr>
        <p:spPr>
          <a:xfrm>
            <a:off x="179388" y="1125538"/>
            <a:ext cx="8569325" cy="4524375"/>
          </a:xfrm>
        </p:spPr>
        <p:txBody>
          <a:bodyPr/>
          <a:lstStyle/>
          <a:p>
            <a:pPr eaLnBrk="1" hangingPunct="1">
              <a:buClr>
                <a:srgbClr val="FF9900"/>
              </a:buClr>
            </a:pPr>
            <a:r>
              <a:rPr lang="he-IL" altLang="he-IL" sz="2800" b="1" smtClean="0">
                <a:solidFill>
                  <a:srgbClr val="0066CC"/>
                </a:solidFill>
              </a:rPr>
              <a:t>לדאוג לתיקון מהיר של כל תקלה הגורמת לאיבוד אנרגיה, לרבות דליפות קיטור, מים ואוויר דחוס</a:t>
            </a:r>
          </a:p>
          <a:p>
            <a:pPr eaLnBrk="1" hangingPunct="1">
              <a:buClr>
                <a:srgbClr val="FF9900"/>
              </a:buClr>
            </a:pPr>
            <a:r>
              <a:rPr lang="he-IL" altLang="he-IL" sz="2800" b="1" smtClean="0">
                <a:solidFill>
                  <a:srgbClr val="0066CC"/>
                </a:solidFill>
              </a:rPr>
              <a:t>למנוע אספקת אנרגיה למקום שאין בה צורך או בזמנים שאין בה צורך או בעוצמה מוגזמת</a:t>
            </a:r>
          </a:p>
          <a:p>
            <a:pPr eaLnBrk="1" hangingPunct="1">
              <a:buClr>
                <a:srgbClr val="FF9900"/>
              </a:buClr>
            </a:pPr>
            <a:r>
              <a:rPr lang="he-IL" altLang="he-IL" sz="2800" b="1" smtClean="0">
                <a:solidFill>
                  <a:srgbClr val="0066CC"/>
                </a:solidFill>
              </a:rPr>
              <a:t>לפקח על תפעול ותחזוקה המבטיחים ניצולת מירבית של המתקנים והתהליכים ולנקוט בפעולות הדרושות להבטחת נצילות אנרגטית</a:t>
            </a:r>
          </a:p>
          <a:p>
            <a:pPr eaLnBrk="1" hangingPunct="1">
              <a:buClr>
                <a:srgbClr val="FF9900"/>
              </a:buClr>
            </a:pPr>
            <a:r>
              <a:rPr lang="he-IL" altLang="he-IL" sz="2800" b="1" smtClean="0">
                <a:solidFill>
                  <a:srgbClr val="0066CC"/>
                </a:solidFill>
              </a:rPr>
              <a:t>למדוד צריכה חודשית של חשמל וחומרי דלק לסוגיהם</a:t>
            </a:r>
          </a:p>
          <a:p>
            <a:pPr eaLnBrk="1" hangingPunct="1">
              <a:buClr>
                <a:srgbClr val="FF9900"/>
              </a:buClr>
            </a:pPr>
            <a:r>
              <a:rPr lang="he-IL" altLang="he-IL" sz="2800" b="1" smtClean="0">
                <a:solidFill>
                  <a:srgbClr val="0066CC"/>
                </a:solidFill>
              </a:rPr>
              <a:t>למדוד צריכה של אנרגיה ליחידת מוצר או לפי בסיס כמותי אחר המאפיין את המפעל הצרכן</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תפקידי ממונה אנרגיה - המשך</a:t>
            </a:r>
            <a:endParaRPr lang="en-US" altLang="he-IL" sz="3600" b="1" smtClean="0">
              <a:solidFill>
                <a:schemeClr val="accent2"/>
              </a:solidFill>
            </a:endParaRPr>
          </a:p>
        </p:txBody>
      </p:sp>
      <p:sp>
        <p:nvSpPr>
          <p:cNvPr id="61443" name="Rectangle 3"/>
          <p:cNvSpPr>
            <a:spLocks noGrp="1" noChangeArrowheads="1"/>
          </p:cNvSpPr>
          <p:nvPr>
            <p:ph type="body" idx="4294967295"/>
          </p:nvPr>
        </p:nvSpPr>
        <p:spPr>
          <a:xfrm>
            <a:off x="179388" y="1125538"/>
            <a:ext cx="8569325" cy="4524375"/>
          </a:xfrm>
        </p:spPr>
        <p:txBody>
          <a:bodyPr/>
          <a:lstStyle/>
          <a:p>
            <a:pPr eaLnBrk="1" hangingPunct="1">
              <a:buClr>
                <a:srgbClr val="FF9900"/>
              </a:buClr>
            </a:pPr>
            <a:r>
              <a:rPr lang="he-IL" altLang="he-IL" sz="2800" b="1" smtClean="0">
                <a:solidFill>
                  <a:srgbClr val="0066CC"/>
                </a:solidFill>
              </a:rPr>
              <a:t>להבטיח התקנת מכשירי מדידה ובקרה על הפעולות</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והתהליכים הצורכים אנרגיה, לוודא תקינותם ולגרום לרישום סדיר של הנתונים הנמדדים במכשירי המדידה והבקרה</a:t>
            </a:r>
          </a:p>
          <a:p>
            <a:pPr eaLnBrk="1" hangingPunct="1">
              <a:buClr>
                <a:srgbClr val="FF9900"/>
              </a:buClr>
            </a:pPr>
            <a:r>
              <a:rPr lang="he-IL" altLang="he-IL" sz="2800" b="1" smtClean="0">
                <a:solidFill>
                  <a:srgbClr val="0066CC"/>
                </a:solidFill>
              </a:rPr>
              <a:t>להבטיח ביצוע ורישום של בדיקות תקופתיות לגבי נצילות מתקני בעירה ושל בדיקות אחרות לגבי גורמים המשפיעים על נצילות ותקינות מתקנים, בהתאם להוראות תפעול הציוד ולפי הוראות הממונה</a:t>
            </a:r>
          </a:p>
          <a:p>
            <a:pPr eaLnBrk="1" hangingPunct="1">
              <a:buClr>
                <a:srgbClr val="FF9900"/>
              </a:buClr>
            </a:pPr>
            <a:r>
              <a:rPr lang="he-IL" altLang="he-IL" sz="2800" b="1" smtClean="0">
                <a:solidFill>
                  <a:srgbClr val="0066CC"/>
                </a:solidFill>
              </a:rPr>
              <a:t>ליזום פעולות למניעת ירידה בנצילות האנרגטית של מתקנים ולהמליץ על פעולות שימור אנרגיה ולפעול ליישומן</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תפקידי ממונה אנרגיה - המשך</a:t>
            </a:r>
            <a:endParaRPr lang="en-US" altLang="he-IL" sz="3600" b="1" smtClean="0">
              <a:solidFill>
                <a:schemeClr val="accent2"/>
              </a:solidFill>
            </a:endParaRPr>
          </a:p>
        </p:txBody>
      </p:sp>
      <p:sp>
        <p:nvSpPr>
          <p:cNvPr id="62467" name="Rectangle 3"/>
          <p:cNvSpPr>
            <a:spLocks noGrp="1" noChangeArrowheads="1"/>
          </p:cNvSpPr>
          <p:nvPr>
            <p:ph type="body" idx="4294967295"/>
          </p:nvPr>
        </p:nvSpPr>
        <p:spPr>
          <a:xfrm>
            <a:off x="179388" y="1125538"/>
            <a:ext cx="8569325" cy="4524375"/>
          </a:xfrm>
        </p:spPr>
        <p:txBody>
          <a:bodyPr/>
          <a:lstStyle/>
          <a:p>
            <a:pPr eaLnBrk="1" hangingPunct="1">
              <a:buClr>
                <a:srgbClr val="FF9900"/>
              </a:buClr>
            </a:pPr>
            <a:r>
              <a:rPr lang="he-IL" altLang="he-IL" sz="2800" b="1" smtClean="0">
                <a:solidFill>
                  <a:srgbClr val="0066CC"/>
                </a:solidFill>
              </a:rPr>
              <a:t>לפעול להדרכת והשתלמות של העובדים ולהכנת</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הוראות מפורטות לשימור אנרגיה</a:t>
            </a:r>
          </a:p>
          <a:p>
            <a:pPr eaLnBrk="1" hangingPunct="1">
              <a:buClr>
                <a:srgbClr val="FF9900"/>
              </a:buClr>
            </a:pPr>
            <a:r>
              <a:rPr lang="he-IL" altLang="he-IL" sz="2800" b="1" smtClean="0">
                <a:solidFill>
                  <a:srgbClr val="0066CC"/>
                </a:solidFill>
              </a:rPr>
              <a:t>להגיש למשרד האנרגיה והמים עד ה- 31 במרץ כל שנה את הדוח על צריכת האנרגיה השנתית. הדוח כולל:</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צריכת אנרגיה לפי סוג בכל חודש</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פעולות לחיסכון באנרגיה שבוצעו בארגון</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החיסכון באנרגיה שהושג בפועל</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תפקידי ממונה אנרגיה - המשך</a:t>
            </a:r>
            <a:endParaRPr lang="en-US" altLang="he-IL" sz="3600" b="1" smtClean="0">
              <a:solidFill>
                <a:schemeClr val="accent2"/>
              </a:solidFill>
            </a:endParaRPr>
          </a:p>
        </p:txBody>
      </p:sp>
      <p:sp>
        <p:nvSpPr>
          <p:cNvPr id="63491" name="Rectangle 3"/>
          <p:cNvSpPr>
            <a:spLocks noGrp="1" noChangeArrowheads="1"/>
          </p:cNvSpPr>
          <p:nvPr>
            <p:ph type="body" idx="4294967295"/>
          </p:nvPr>
        </p:nvSpPr>
        <p:spPr>
          <a:xfrm>
            <a:off x="0" y="1063625"/>
            <a:ext cx="8893175" cy="4525963"/>
          </a:xfrm>
        </p:spPr>
        <p:txBody>
          <a:bodyPr/>
          <a:lstStyle/>
          <a:p>
            <a:pPr eaLnBrk="1" hangingPunct="1">
              <a:buClr>
                <a:srgbClr val="FF9900"/>
              </a:buClr>
            </a:pPr>
            <a:r>
              <a:rPr lang="he-IL" altLang="he-IL" sz="2800" b="1" smtClean="0">
                <a:solidFill>
                  <a:srgbClr val="0066CC"/>
                </a:solidFill>
              </a:rPr>
              <a:t>לוודא קיום חובת התקנת ציוד מדידה לצרכני</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החשמל המרכזיים בארגון (חדש):</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לכל מתקן חשמלי הצורך חשמל בהספק של מעל 50 קו"ט</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בכל צרכן דלק בעל ספיקה של 550 קו"ט תרמיים ויותר </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יצויד למערכת צורכת הדלק באמצעי למדידת הצריכה</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מערכת המספק אנרגיה תרמית בעל ספיקה של 350 </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קו"ט ויותר תצויד באמצעי ם לניתור כמות האנרגיה </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המסופקת</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מתקן שאיבת נוזלים המונע בהספק של 50 קו"ט ויותר</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יצויד באמצעי למדידת ספיקה ולחץ הנוזלים בסניקה</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מדחס אוויר במנוע בהספק של 50 קו"ט ויותר יצויד</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באמצעי למדידת ספיקה, לחץ האוויר וצריכת החשמל</a:t>
            </a:r>
          </a:p>
          <a:p>
            <a:pPr eaLnBrk="1" hangingPunct="1">
              <a:buClr>
                <a:srgbClr val="FF9900"/>
              </a:buClr>
            </a:pPr>
            <a:r>
              <a:rPr lang="he-IL" altLang="he-IL" sz="2800" b="1" smtClean="0">
                <a:solidFill>
                  <a:srgbClr val="0066CC"/>
                </a:solidFill>
              </a:rPr>
              <a:t>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הבעייתיות שבביצוע התפקיד</a:t>
            </a:r>
            <a:endParaRPr lang="en-US" altLang="he-IL" sz="3600" b="1" smtClean="0">
              <a:solidFill>
                <a:schemeClr val="accent2"/>
              </a:solidFill>
            </a:endParaRPr>
          </a:p>
        </p:txBody>
      </p:sp>
      <p:sp>
        <p:nvSpPr>
          <p:cNvPr id="64515" name="Rectangle 3"/>
          <p:cNvSpPr>
            <a:spLocks noGrp="1" noChangeArrowheads="1"/>
          </p:cNvSpPr>
          <p:nvPr>
            <p:ph type="body" idx="4294967295"/>
          </p:nvPr>
        </p:nvSpPr>
        <p:spPr>
          <a:xfrm>
            <a:off x="179388" y="1125538"/>
            <a:ext cx="8569325" cy="4524375"/>
          </a:xfrm>
        </p:spPr>
        <p:txBody>
          <a:bodyPr/>
          <a:lstStyle/>
          <a:p>
            <a:pPr eaLnBrk="1" hangingPunct="1">
              <a:buClr>
                <a:srgbClr val="FF9900"/>
              </a:buClr>
            </a:pPr>
            <a:r>
              <a:rPr lang="he-IL" altLang="he-IL" sz="2800" b="1" smtClean="0">
                <a:solidFill>
                  <a:srgbClr val="0066CC"/>
                </a:solidFill>
              </a:rPr>
              <a:t>מינוי עובד לא מתאים, או ללא מוטיבציה, או שאינו</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רוצה כלל בתפקיד</a:t>
            </a:r>
          </a:p>
          <a:p>
            <a:pPr eaLnBrk="1" hangingPunct="1">
              <a:buClr>
                <a:srgbClr val="FF9900"/>
              </a:buClr>
            </a:pPr>
            <a:r>
              <a:rPr lang="he-IL" altLang="he-IL" sz="2800" b="1" smtClean="0">
                <a:solidFill>
                  <a:srgbClr val="0066CC"/>
                </a:solidFill>
              </a:rPr>
              <a:t>העדר תקציב לביצוע מטלות המממונה</a:t>
            </a:r>
          </a:p>
          <a:p>
            <a:pPr eaLnBrk="1" hangingPunct="1">
              <a:buClr>
                <a:srgbClr val="FF9900"/>
              </a:buClr>
            </a:pPr>
            <a:r>
              <a:rPr lang="he-IL" altLang="he-IL" sz="2800" b="1" smtClean="0">
                <a:solidFill>
                  <a:srgbClr val="0066CC"/>
                </a:solidFill>
              </a:rPr>
              <a:t>התפקיד כממונה אנרגיה הינו בנוסף לתפקיד הרגיל של העובד</a:t>
            </a:r>
          </a:p>
          <a:p>
            <a:pPr eaLnBrk="1" hangingPunct="1">
              <a:buClr>
                <a:srgbClr val="FF9900"/>
              </a:buClr>
            </a:pPr>
            <a:r>
              <a:rPr lang="he-IL" altLang="he-IL" sz="2800" b="1" smtClean="0">
                <a:solidFill>
                  <a:srgbClr val="0066CC"/>
                </a:solidFill>
              </a:rPr>
              <a:t>אין תגמול נוסף עבוד ביצוע התפקיד</a:t>
            </a:r>
          </a:p>
          <a:p>
            <a:pPr eaLnBrk="1" hangingPunct="1">
              <a:buClr>
                <a:srgbClr val="FF9900"/>
              </a:buClr>
            </a:pPr>
            <a:r>
              <a:rPr lang="he-IL" altLang="he-IL" sz="2800" b="1" smtClean="0">
                <a:solidFill>
                  <a:srgbClr val="0066CC"/>
                </a:solidFill>
              </a:rPr>
              <a:t>לא תמיד קיים שיתוף פעולה עם שאר הגורמים הרלוונטיים בארגון</a:t>
            </a:r>
          </a:p>
          <a:p>
            <a:pPr eaLnBrk="1" hangingPunct="1">
              <a:buClr>
                <a:srgbClr val="FF9900"/>
              </a:buClr>
            </a:pPr>
            <a:r>
              <a:rPr lang="he-IL" altLang="he-IL" sz="2800" b="1" smtClean="0">
                <a:solidFill>
                  <a:srgbClr val="0066CC"/>
                </a:solidFill>
              </a:rPr>
              <a:t>עשויה להיות התנגשות בסמכויות של עובדים אחרים בארגון</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מה הפרופיל הרצוי של ממונה אנרגיה</a:t>
            </a:r>
            <a:endParaRPr lang="en-US" altLang="he-IL" sz="3600" b="1" smtClean="0">
              <a:solidFill>
                <a:schemeClr val="accent2"/>
              </a:solidFill>
            </a:endParaRPr>
          </a:p>
        </p:txBody>
      </p:sp>
      <p:sp>
        <p:nvSpPr>
          <p:cNvPr id="65539" name="Rectangle 3"/>
          <p:cNvSpPr>
            <a:spLocks noGrp="1" noChangeArrowheads="1"/>
          </p:cNvSpPr>
          <p:nvPr>
            <p:ph type="body" idx="4294967295"/>
          </p:nvPr>
        </p:nvSpPr>
        <p:spPr>
          <a:xfrm>
            <a:off x="179388" y="1125538"/>
            <a:ext cx="8569325" cy="4524375"/>
          </a:xfrm>
        </p:spPr>
        <p:txBody>
          <a:bodyPr/>
          <a:lstStyle/>
          <a:p>
            <a:pPr eaLnBrk="1" hangingPunct="1">
              <a:buClr>
                <a:srgbClr val="FF9900"/>
              </a:buClr>
            </a:pPr>
            <a:r>
              <a:rPr lang="he-IL" altLang="he-IL" sz="2800" b="1" smtClean="0">
                <a:solidFill>
                  <a:srgbClr val="0066CC"/>
                </a:solidFill>
              </a:rPr>
              <a:t>עובד בעל רקע טכני נרחב</a:t>
            </a:r>
          </a:p>
          <a:p>
            <a:pPr eaLnBrk="1" hangingPunct="1">
              <a:buClr>
                <a:srgbClr val="FF9900"/>
              </a:buClr>
            </a:pPr>
            <a:r>
              <a:rPr lang="he-IL" altLang="he-IL" sz="2800" b="1" smtClean="0">
                <a:solidFill>
                  <a:srgbClr val="0066CC"/>
                </a:solidFill>
              </a:rPr>
              <a:t>עובד המכיר היטב את התהליכים המרכזיים בארגון הצורכים אנרגיה</a:t>
            </a:r>
          </a:p>
          <a:p>
            <a:pPr eaLnBrk="1" hangingPunct="1">
              <a:buClr>
                <a:srgbClr val="FF9900"/>
              </a:buClr>
            </a:pPr>
            <a:r>
              <a:rPr lang="he-IL" altLang="he-IL" sz="2800" b="1" smtClean="0">
                <a:solidFill>
                  <a:srgbClr val="0066CC"/>
                </a:solidFill>
              </a:rPr>
              <a:t>עובד בעל "ראש גדול" ועקשן שאינו מוותר</a:t>
            </a:r>
          </a:p>
          <a:p>
            <a:pPr eaLnBrk="1" hangingPunct="1">
              <a:buClr>
                <a:srgbClr val="FF9900"/>
              </a:buClr>
            </a:pPr>
            <a:r>
              <a:rPr lang="he-IL" altLang="he-IL" sz="2800" b="1" smtClean="0">
                <a:solidFill>
                  <a:srgbClr val="0066CC"/>
                </a:solidFill>
              </a:rPr>
              <a:t>עובד בעל יכולת למידה מהירה</a:t>
            </a:r>
          </a:p>
          <a:p>
            <a:pPr eaLnBrk="1" hangingPunct="1">
              <a:buClr>
                <a:srgbClr val="FF9900"/>
              </a:buClr>
            </a:pPr>
            <a:r>
              <a:rPr lang="he-IL" altLang="he-IL" sz="2800" b="1" smtClean="0">
                <a:solidFill>
                  <a:srgbClr val="0066CC"/>
                </a:solidFill>
              </a:rPr>
              <a:t>עובד סמכותי ובעל יכולת להניע עובדים אחרים (ניהול מטריציוני)</a:t>
            </a:r>
          </a:p>
          <a:p>
            <a:pPr eaLnBrk="1" hangingPunct="1">
              <a:buClr>
                <a:srgbClr val="FF9900"/>
              </a:buClr>
            </a:pPr>
            <a:r>
              <a:rPr lang="he-IL" altLang="he-IL" sz="2800" b="1" smtClean="0">
                <a:solidFill>
                  <a:srgbClr val="0066CC"/>
                </a:solidFill>
              </a:rPr>
              <a:t>עובד בעל מוטיבציה ש"מחובר" לנושא</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תקנת סקר אנרגיה</a:t>
            </a:r>
            <a:endParaRPr lang="en-US" altLang="he-IL" sz="3600" b="1" smtClean="0">
              <a:solidFill>
                <a:schemeClr val="accent2"/>
              </a:solidFill>
            </a:endParaRPr>
          </a:p>
        </p:txBody>
      </p:sp>
      <p:sp>
        <p:nvSpPr>
          <p:cNvPr id="66563" name="Rectangle 3"/>
          <p:cNvSpPr>
            <a:spLocks noGrp="1" noChangeArrowheads="1"/>
          </p:cNvSpPr>
          <p:nvPr>
            <p:ph type="body" idx="4294967295"/>
          </p:nvPr>
        </p:nvSpPr>
        <p:spPr>
          <a:xfrm>
            <a:off x="179388" y="908050"/>
            <a:ext cx="8569325" cy="4525963"/>
          </a:xfrm>
        </p:spPr>
        <p:txBody>
          <a:bodyPr/>
          <a:lstStyle/>
          <a:p>
            <a:pPr eaLnBrk="1" hangingPunct="1">
              <a:buClr>
                <a:srgbClr val="FF9900"/>
              </a:buClr>
            </a:pPr>
            <a:r>
              <a:rPr lang="he-IL" altLang="he-IL" sz="2800" b="1" dirty="0" smtClean="0">
                <a:solidFill>
                  <a:srgbClr val="0066CC"/>
                </a:solidFill>
              </a:rPr>
              <a:t>התקנה חוקקה בשנת 1993</a:t>
            </a:r>
          </a:p>
          <a:p>
            <a:pPr eaLnBrk="1" hangingPunct="1">
              <a:buClr>
                <a:srgbClr val="FF9900"/>
              </a:buClr>
            </a:pPr>
            <a:r>
              <a:rPr lang="he-IL" altLang="he-IL" sz="2800" b="1" dirty="0" smtClean="0">
                <a:solidFill>
                  <a:srgbClr val="0066CC"/>
                </a:solidFill>
              </a:rPr>
              <a:t>התקנה חלה על כל ארגון (חצר) שצריכת האנרגיה שלו עולה על 2,000 </a:t>
            </a:r>
            <a:r>
              <a:rPr lang="he-IL" altLang="he-IL" sz="2800" b="1" dirty="0" err="1" smtClean="0">
                <a:solidFill>
                  <a:srgbClr val="0066CC"/>
                </a:solidFill>
              </a:rPr>
              <a:t>טשע"נ</a:t>
            </a:r>
            <a:endParaRPr lang="he-IL" altLang="he-IL" sz="2800" b="1" dirty="0" smtClean="0">
              <a:solidFill>
                <a:srgbClr val="0066CC"/>
              </a:solidFill>
            </a:endParaRPr>
          </a:p>
          <a:p>
            <a:pPr eaLnBrk="1" hangingPunct="1">
              <a:buClr>
                <a:srgbClr val="FF9900"/>
              </a:buClr>
            </a:pPr>
            <a:r>
              <a:rPr lang="he-IL" altLang="he-IL" sz="2800" b="1" dirty="0" smtClean="0">
                <a:solidFill>
                  <a:srgbClr val="0066CC"/>
                </a:solidFill>
              </a:rPr>
              <a:t>עם שני ארגונים או יותר צורכים יחד כמות זאת ב"חצר" אחת הם מחויבים לבצע סקר אך אם כל ארגון לחוד צורך פחות מ 2,000 </a:t>
            </a:r>
            <a:r>
              <a:rPr lang="he-IL" altLang="he-IL" sz="2800" b="1" dirty="0" err="1" smtClean="0">
                <a:solidFill>
                  <a:srgbClr val="0066CC"/>
                </a:solidFill>
              </a:rPr>
              <a:t>טשע"נ</a:t>
            </a:r>
            <a:endParaRPr lang="he-IL" altLang="he-IL" sz="2800" b="1" dirty="0" smtClean="0">
              <a:solidFill>
                <a:srgbClr val="0066CC"/>
              </a:solidFill>
            </a:endParaRPr>
          </a:p>
          <a:p>
            <a:pPr eaLnBrk="1" hangingPunct="1">
              <a:buClr>
                <a:srgbClr val="FF9900"/>
              </a:buClr>
            </a:pPr>
            <a:r>
              <a:rPr lang="he-IL" altLang="he-IL" sz="2800" b="1" dirty="0" smtClean="0">
                <a:solidFill>
                  <a:srgbClr val="0066CC"/>
                </a:solidFill>
              </a:rPr>
              <a:t>בשנת 2013 תוקנה התקנה אך עדיין לא אושרה סופית</a:t>
            </a:r>
          </a:p>
          <a:p>
            <a:pPr eaLnBrk="1" hangingPunct="1">
              <a:buClr>
                <a:srgbClr val="FF9900"/>
              </a:buClr>
            </a:pPr>
            <a:r>
              <a:rPr lang="he-IL" altLang="he-IL" sz="2800" b="1" dirty="0" smtClean="0">
                <a:solidFill>
                  <a:srgbClr val="0066CC"/>
                </a:solidFill>
              </a:rPr>
              <a:t>קיים מפרט טכני למה נדרש בסקר</a:t>
            </a:r>
          </a:p>
          <a:p>
            <a:pPr eaLnBrk="1" hangingPunct="1">
              <a:buClr>
                <a:srgbClr val="FF9900"/>
              </a:buClr>
            </a:pPr>
            <a:r>
              <a:rPr lang="he-IL" altLang="he-IL" sz="2800" b="1" dirty="0" smtClean="0">
                <a:solidFill>
                  <a:srgbClr val="0066CC"/>
                </a:solidFill>
              </a:rPr>
              <a:t>הסקר יוגש לאישור משרד התשתיות, האנרגיה והמים אחת לחמש שנים</a:t>
            </a:r>
          </a:p>
          <a:p>
            <a:pPr eaLnBrk="1" hangingPunct="1">
              <a:buClr>
                <a:srgbClr val="FF9900"/>
              </a:buClr>
            </a:pPr>
            <a:r>
              <a:rPr lang="he-IL" altLang="he-IL" sz="2800" b="1" dirty="0" smtClean="0">
                <a:solidFill>
                  <a:srgbClr val="0066CC"/>
                </a:solidFill>
              </a:rPr>
              <a:t>אי ביצוע הסקר עשוי לגרור קנס מנהלי</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תקנת סקר אנרגיה</a:t>
            </a:r>
            <a:endParaRPr lang="en-US" altLang="he-IL" sz="3600" b="1" smtClean="0">
              <a:solidFill>
                <a:schemeClr val="accent2"/>
              </a:solidFill>
            </a:endParaRPr>
          </a:p>
        </p:txBody>
      </p:sp>
      <p:sp>
        <p:nvSpPr>
          <p:cNvPr id="22531" name="Rectangle 3"/>
          <p:cNvSpPr>
            <a:spLocks noGrp="1" noChangeArrowheads="1"/>
          </p:cNvSpPr>
          <p:nvPr>
            <p:ph type="body" idx="4294967295"/>
          </p:nvPr>
        </p:nvSpPr>
        <p:spPr>
          <a:xfrm>
            <a:off x="179388" y="1063625"/>
            <a:ext cx="8569325" cy="4525963"/>
          </a:xfrm>
        </p:spPr>
        <p:txBody>
          <a:bodyPr/>
          <a:lstStyle/>
          <a:p>
            <a:pPr eaLnBrk="1" hangingPunct="1">
              <a:buClr>
                <a:srgbClr val="FF9900"/>
              </a:buClr>
              <a:defRPr/>
            </a:pPr>
            <a:r>
              <a:rPr lang="he-IL" sz="2800" b="1" dirty="0" smtClean="0">
                <a:solidFill>
                  <a:srgbClr val="0066CC"/>
                </a:solidFill>
              </a:rPr>
              <a:t>הסקר יוגש תוך שנה מאישור בכתב של תכנית</a:t>
            </a:r>
            <a:r>
              <a:rPr lang="en-US" sz="2800" b="1" dirty="0" smtClean="0">
                <a:solidFill>
                  <a:srgbClr val="0066CC"/>
                </a:solidFill>
              </a:rPr>
              <a:t/>
            </a:r>
            <a:br>
              <a:rPr lang="en-US" sz="2800" b="1" dirty="0" smtClean="0">
                <a:solidFill>
                  <a:srgbClr val="0066CC"/>
                </a:solidFill>
              </a:rPr>
            </a:br>
            <a:r>
              <a:rPr lang="he-IL" sz="2800" b="1" dirty="0" smtClean="0">
                <a:solidFill>
                  <a:srgbClr val="0066CC"/>
                </a:solidFill>
              </a:rPr>
              <a:t>הסקר ע"י המשרד</a:t>
            </a:r>
          </a:p>
          <a:p>
            <a:pPr>
              <a:defRPr/>
            </a:pPr>
            <a:r>
              <a:rPr lang="he-IL" sz="2800" b="1" dirty="0" smtClean="0">
                <a:solidFill>
                  <a:srgbClr val="0066CC"/>
                </a:solidFill>
              </a:rPr>
              <a:t>שנה מיום הגשת הסקר ואחת לשנה יוגש עדכון לסקר הכולל:</a:t>
            </a:r>
            <a:r>
              <a:rPr lang="en-US" sz="2800" b="1" dirty="0" smtClean="0">
                <a:solidFill>
                  <a:srgbClr val="0066CC"/>
                </a:solidFill>
              </a:rPr>
              <a:t/>
            </a:r>
            <a:br>
              <a:rPr lang="en-US" sz="2800" b="1" dirty="0" smtClean="0">
                <a:solidFill>
                  <a:srgbClr val="0066CC"/>
                </a:solidFill>
              </a:rPr>
            </a:br>
            <a:r>
              <a:rPr lang="he-IL" sz="2800" b="1" dirty="0">
                <a:solidFill>
                  <a:srgbClr val="0066CC"/>
                </a:solidFill>
              </a:rPr>
              <a:t>- צריכת החשמל בקילוואט שעה, מקדם ההספק </a:t>
            </a:r>
            <a:r>
              <a:rPr lang="he-IL" sz="2800" b="1" dirty="0" smtClean="0">
                <a:solidFill>
                  <a:srgbClr val="0066CC"/>
                </a:solidFill>
              </a:rPr>
              <a:t>החשמלי</a:t>
            </a:r>
            <a:r>
              <a:rPr lang="en-US" sz="2800" b="1" dirty="0" smtClean="0">
                <a:solidFill>
                  <a:srgbClr val="0066CC"/>
                </a:solidFill>
              </a:rPr>
              <a:t/>
            </a:r>
            <a:br>
              <a:rPr lang="en-US" sz="2800" b="1" dirty="0" smtClean="0">
                <a:solidFill>
                  <a:srgbClr val="0066CC"/>
                </a:solidFill>
              </a:rPr>
            </a:br>
            <a:r>
              <a:rPr lang="he-IL" sz="2800" b="1" dirty="0" smtClean="0">
                <a:solidFill>
                  <a:srgbClr val="0066CC"/>
                </a:solidFill>
              </a:rPr>
              <a:t>  </a:t>
            </a:r>
            <a:r>
              <a:rPr lang="he-IL" sz="2800" b="1" dirty="0">
                <a:solidFill>
                  <a:srgbClr val="0066CC"/>
                </a:solidFill>
              </a:rPr>
              <a:t>ושיא הביקוש שנמדדו אצלו, צריכת סוגי </a:t>
            </a:r>
            <a:r>
              <a:rPr lang="he-IL" sz="2800" b="1" dirty="0" err="1" smtClean="0">
                <a:solidFill>
                  <a:srgbClr val="0066CC"/>
                </a:solidFill>
              </a:rPr>
              <a:t>הדלקים</a:t>
            </a:r>
            <a:r>
              <a:rPr lang="en-US" sz="2800" b="1" dirty="0" smtClean="0">
                <a:solidFill>
                  <a:srgbClr val="0066CC"/>
                </a:solidFill>
              </a:rPr>
              <a:t/>
            </a:r>
            <a:br>
              <a:rPr lang="en-US" sz="2800" b="1" dirty="0" smtClean="0">
                <a:solidFill>
                  <a:srgbClr val="0066CC"/>
                </a:solidFill>
              </a:rPr>
            </a:br>
            <a:r>
              <a:rPr lang="en-US" sz="2800" b="1" dirty="0" smtClean="0">
                <a:solidFill>
                  <a:srgbClr val="0066CC"/>
                </a:solidFill>
              </a:rPr>
              <a:t> </a:t>
            </a:r>
            <a:r>
              <a:rPr lang="he-IL" sz="2800" b="1" dirty="0" smtClean="0">
                <a:solidFill>
                  <a:srgbClr val="0066CC"/>
                </a:solidFill>
              </a:rPr>
              <a:t> הנוזלים בליטרים </a:t>
            </a:r>
            <a:r>
              <a:rPr lang="he-IL" sz="2800" b="1" dirty="0">
                <a:solidFill>
                  <a:srgbClr val="0066CC"/>
                </a:solidFill>
              </a:rPr>
              <a:t>וצריכת גז ופחם בקילוגרמים </a:t>
            </a:r>
            <a:r>
              <a:rPr lang="he-IL" sz="2800" b="1" dirty="0" smtClean="0">
                <a:solidFill>
                  <a:srgbClr val="0066CC"/>
                </a:solidFill>
              </a:rPr>
              <a:t>במשך</a:t>
            </a:r>
            <a:r>
              <a:rPr lang="en-US" sz="2800" b="1" dirty="0" smtClean="0">
                <a:solidFill>
                  <a:srgbClr val="0066CC"/>
                </a:solidFill>
              </a:rPr>
              <a:t/>
            </a:r>
            <a:br>
              <a:rPr lang="en-US" sz="2800" b="1" dirty="0" smtClean="0">
                <a:solidFill>
                  <a:srgbClr val="0066CC"/>
                </a:solidFill>
              </a:rPr>
            </a:br>
            <a:r>
              <a:rPr lang="he-IL" sz="2800" b="1" dirty="0" smtClean="0">
                <a:solidFill>
                  <a:srgbClr val="0066CC"/>
                </a:solidFill>
              </a:rPr>
              <a:t>  כל אחד מחודשי </a:t>
            </a:r>
            <a:r>
              <a:rPr lang="he-IL" sz="2800" b="1" dirty="0">
                <a:solidFill>
                  <a:srgbClr val="0066CC"/>
                </a:solidFill>
              </a:rPr>
              <a:t>השנה ובסיכום </a:t>
            </a:r>
            <a:r>
              <a:rPr lang="he-IL" sz="2800" b="1" dirty="0" smtClean="0">
                <a:solidFill>
                  <a:srgbClr val="0066CC"/>
                </a:solidFill>
              </a:rPr>
              <a:t>שנתי</a:t>
            </a:r>
            <a:r>
              <a:rPr lang="en-US" sz="2800" b="1" dirty="0" smtClean="0">
                <a:solidFill>
                  <a:srgbClr val="0066CC"/>
                </a:solidFill>
              </a:rPr>
              <a:t/>
            </a:r>
            <a:br>
              <a:rPr lang="en-US" sz="2800" b="1" dirty="0" smtClean="0">
                <a:solidFill>
                  <a:srgbClr val="0066CC"/>
                </a:solidFill>
              </a:rPr>
            </a:br>
            <a:r>
              <a:rPr lang="he-IL" sz="2800" b="1" dirty="0" smtClean="0">
                <a:solidFill>
                  <a:srgbClr val="0066CC"/>
                </a:solidFill>
              </a:rPr>
              <a:t>- </a:t>
            </a:r>
            <a:r>
              <a:rPr lang="he-IL" sz="2800" b="1" dirty="0">
                <a:solidFill>
                  <a:srgbClr val="0066CC"/>
                </a:solidFill>
              </a:rPr>
              <a:t>צריכת אנרגיה סגולית בכל אחד מחודשי השנה ובסיכום </a:t>
            </a:r>
          </a:p>
          <a:p>
            <a:pPr marL="0" indent="0">
              <a:buFontTx/>
              <a:buNone/>
              <a:defRPr/>
            </a:pPr>
            <a:r>
              <a:rPr lang="he-IL" sz="2800" b="1" dirty="0" smtClean="0">
                <a:solidFill>
                  <a:srgbClr val="0066CC"/>
                </a:solidFill>
              </a:rPr>
              <a:t>     השנתי</a:t>
            </a:r>
            <a:r>
              <a:rPr lang="he-IL" sz="2800" b="1" dirty="0">
                <a:solidFill>
                  <a:srgbClr val="0066CC"/>
                </a:solidFill>
              </a:rPr>
              <a:t>.</a:t>
            </a:r>
          </a:p>
          <a:p>
            <a:pPr eaLnBrk="1" hangingPunct="1">
              <a:buClr>
                <a:srgbClr val="FF9900"/>
              </a:buClr>
              <a:defRPr/>
            </a:pPr>
            <a:endParaRPr lang="he-IL" sz="2800" b="1" dirty="0" smtClean="0">
              <a:solidFill>
                <a:srgbClr val="0066CC"/>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תקנת סקר אנרגיה</a:t>
            </a:r>
            <a:endParaRPr lang="en-US" altLang="he-IL" sz="3600" b="1" smtClean="0">
              <a:solidFill>
                <a:schemeClr val="accent2"/>
              </a:solidFill>
            </a:endParaRPr>
          </a:p>
        </p:txBody>
      </p:sp>
      <p:sp>
        <p:nvSpPr>
          <p:cNvPr id="68611" name="Rectangle 3"/>
          <p:cNvSpPr>
            <a:spLocks noGrp="1" noChangeArrowheads="1"/>
          </p:cNvSpPr>
          <p:nvPr>
            <p:ph type="body" idx="4294967295"/>
          </p:nvPr>
        </p:nvSpPr>
        <p:spPr>
          <a:xfrm>
            <a:off x="179388" y="1279525"/>
            <a:ext cx="8569325" cy="4525963"/>
          </a:xfrm>
        </p:spPr>
        <p:txBody>
          <a:bodyPr/>
          <a:lstStyle/>
          <a:p>
            <a:pPr eaLnBrk="1" hangingPunct="1">
              <a:buClr>
                <a:srgbClr val="FF9900"/>
              </a:buClr>
            </a:pPr>
            <a:r>
              <a:rPr lang="he-IL" altLang="he-IL" sz="2800" b="1" smtClean="0">
                <a:solidFill>
                  <a:srgbClr val="0066CC"/>
                </a:solidFill>
              </a:rPr>
              <a:t>במידה והסקר לא מאושר ע"י המשרד, יש להגיש את ההשלמות הנדרשות לסקר תוך 3 חודשים</a:t>
            </a:r>
          </a:p>
          <a:p>
            <a:pPr eaLnBrk="1" hangingPunct="1">
              <a:buClr>
                <a:srgbClr val="FF9900"/>
              </a:buClr>
            </a:pPr>
            <a:r>
              <a:rPr lang="he-IL" altLang="he-IL" sz="2800" b="1" smtClean="0">
                <a:solidFill>
                  <a:srgbClr val="0066CC"/>
                </a:solidFill>
              </a:rPr>
              <a:t>הממונה יהיה רשאי להיכנס בכל עת סבירה לחצרי מפעל צרכן כדי לוודא את אמינות הסקר שהוגש. </a:t>
            </a:r>
          </a:p>
          <a:p>
            <a:r>
              <a:rPr lang="he-IL" altLang="he-IL" sz="2800" b="1" smtClean="0">
                <a:solidFill>
                  <a:srgbClr val="0066CC"/>
                </a:solidFill>
              </a:rPr>
              <a:t>מפעל צרכן יגיש לממונה, לשם אישור, תכנית לסקר תוך חמש שנים מיום הגשתו של הסקר הקודם.</a:t>
            </a:r>
            <a:r>
              <a:rPr lang="en-US" altLang="he-IL" sz="2800" b="1" smtClean="0">
                <a:solidFill>
                  <a:srgbClr val="0066CC"/>
                </a:solidFill>
              </a:rPr>
              <a:t/>
            </a:r>
            <a:br>
              <a:rPr lang="en-US" altLang="he-IL" sz="2800" b="1" smtClean="0">
                <a:solidFill>
                  <a:srgbClr val="0066CC"/>
                </a:solidFill>
              </a:rPr>
            </a:br>
            <a:r>
              <a:rPr lang="en-US" altLang="he-IL" sz="2800" b="1" smtClean="0">
                <a:solidFill>
                  <a:srgbClr val="0066CC"/>
                </a:solidFill>
              </a:rPr>
              <a:t/>
            </a:r>
            <a:br>
              <a:rPr lang="en-US" altLang="he-IL" sz="2800" b="1" smtClean="0">
                <a:solidFill>
                  <a:srgbClr val="0066CC"/>
                </a:solidFill>
              </a:rPr>
            </a:br>
            <a:endParaRPr lang="he-IL" altLang="he-IL" sz="2800" b="1" smtClean="0">
              <a:solidFill>
                <a:srgbClr val="0066CC"/>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רגולטורים בישראל - לדוגמא</a:t>
            </a:r>
            <a:endParaRPr lang="en-US" altLang="he-IL" sz="3600" b="1" smtClean="0">
              <a:solidFill>
                <a:schemeClr val="accent2"/>
              </a:solidFill>
            </a:endParaRPr>
          </a:p>
        </p:txBody>
      </p:sp>
      <p:sp>
        <p:nvSpPr>
          <p:cNvPr id="9219" name="Rectangle 3"/>
          <p:cNvSpPr>
            <a:spLocks noGrp="1" noChangeArrowheads="1"/>
          </p:cNvSpPr>
          <p:nvPr>
            <p:ph type="body" idx="4294967295"/>
          </p:nvPr>
        </p:nvSpPr>
        <p:spPr>
          <a:xfrm>
            <a:off x="179388" y="1268413"/>
            <a:ext cx="8569325" cy="4525962"/>
          </a:xfrm>
        </p:spPr>
        <p:txBody>
          <a:bodyPr/>
          <a:lstStyle/>
          <a:p>
            <a:pPr eaLnBrk="1" hangingPunct="1">
              <a:buClr>
                <a:srgbClr val="FF9900"/>
              </a:buClr>
              <a:buFont typeface="Wingdings" pitchFamily="2" charset="2"/>
              <a:buChar char="v"/>
            </a:pPr>
            <a:r>
              <a:rPr lang="he-IL" altLang="he-IL" sz="2800" b="1" smtClean="0">
                <a:solidFill>
                  <a:srgbClr val="0066CC"/>
                </a:solidFill>
              </a:rPr>
              <a:t> הרשות להגבלים עסקיים</a:t>
            </a:r>
          </a:p>
          <a:p>
            <a:pPr eaLnBrk="1" hangingPunct="1">
              <a:buClr>
                <a:srgbClr val="FF9900"/>
              </a:buClr>
              <a:buFont typeface="Wingdings" pitchFamily="2" charset="2"/>
              <a:buChar char="v"/>
            </a:pPr>
            <a:r>
              <a:rPr lang="he-IL" altLang="he-IL" sz="2800" b="1" smtClean="0">
                <a:solidFill>
                  <a:srgbClr val="0066CC"/>
                </a:solidFill>
              </a:rPr>
              <a:t> הרשות לניירות ערך</a:t>
            </a:r>
          </a:p>
          <a:p>
            <a:pPr eaLnBrk="1" hangingPunct="1">
              <a:buClr>
                <a:srgbClr val="FF9900"/>
              </a:buClr>
              <a:buFont typeface="Wingdings" pitchFamily="2" charset="2"/>
              <a:buChar char="v"/>
            </a:pPr>
            <a:r>
              <a:rPr lang="he-IL" altLang="he-IL" sz="2800" b="1" smtClean="0">
                <a:solidFill>
                  <a:srgbClr val="0066CC"/>
                </a:solidFill>
              </a:rPr>
              <a:t> רשות שדות התעופה</a:t>
            </a:r>
          </a:p>
          <a:p>
            <a:pPr eaLnBrk="1" hangingPunct="1">
              <a:buClr>
                <a:srgbClr val="FF9900"/>
              </a:buClr>
              <a:buFont typeface="Wingdings" pitchFamily="2" charset="2"/>
              <a:buChar char="v"/>
            </a:pPr>
            <a:r>
              <a:rPr lang="he-IL" altLang="he-IL" sz="2800" b="1" smtClean="0">
                <a:solidFill>
                  <a:srgbClr val="0066CC"/>
                </a:solidFill>
              </a:rPr>
              <a:t> המפקח על הבנקים</a:t>
            </a:r>
          </a:p>
          <a:p>
            <a:pPr eaLnBrk="1" hangingPunct="1">
              <a:buClr>
                <a:srgbClr val="FF9900"/>
              </a:buClr>
              <a:buFont typeface="Wingdings" pitchFamily="2" charset="2"/>
              <a:buChar char="v"/>
            </a:pPr>
            <a:r>
              <a:rPr lang="he-IL" altLang="he-IL" sz="2800" b="1" smtClean="0">
                <a:solidFill>
                  <a:srgbClr val="0066CC"/>
                </a:solidFill>
              </a:rPr>
              <a:t> המפקח על הביטוח</a:t>
            </a:r>
          </a:p>
          <a:p>
            <a:pPr eaLnBrk="1" hangingPunct="1">
              <a:buClr>
                <a:srgbClr val="FF9900"/>
              </a:buClr>
              <a:buFont typeface="Wingdings" pitchFamily="2" charset="2"/>
              <a:buChar char="v"/>
            </a:pPr>
            <a:r>
              <a:rPr lang="he-IL" altLang="he-IL" b="1" smtClean="0">
                <a:solidFill>
                  <a:srgbClr val="0066CC"/>
                </a:solidFill>
              </a:rPr>
              <a:t> </a:t>
            </a:r>
            <a:r>
              <a:rPr lang="he-IL" altLang="he-IL" sz="2800" b="1" smtClean="0">
                <a:solidFill>
                  <a:srgbClr val="0066CC"/>
                </a:solidFill>
              </a:rPr>
              <a:t>הרשות השנייה לרדיו וטלוויזיה</a:t>
            </a:r>
          </a:p>
          <a:p>
            <a:pPr eaLnBrk="1" hangingPunct="1">
              <a:buClr>
                <a:srgbClr val="FF9900"/>
              </a:buClr>
              <a:buFont typeface="Wingdings" pitchFamily="2" charset="2"/>
              <a:buChar char="v"/>
            </a:pPr>
            <a:r>
              <a:rPr lang="he-IL" altLang="he-IL" b="1" smtClean="0">
                <a:solidFill>
                  <a:srgbClr val="0066CC"/>
                </a:solidFill>
              </a:rPr>
              <a:t> </a:t>
            </a:r>
            <a:r>
              <a:rPr lang="he-IL" altLang="he-IL" sz="2800" b="1" smtClean="0">
                <a:solidFill>
                  <a:srgbClr val="0066CC"/>
                </a:solidFill>
              </a:rPr>
              <a:t>ועוד ...  </a:t>
            </a:r>
          </a:p>
          <a:p>
            <a:pPr eaLnBrk="1" hangingPunct="1">
              <a:buClr>
                <a:srgbClr val="FF9900"/>
              </a:buClr>
              <a:buFont typeface="Wingdings" pitchFamily="2" charset="2"/>
              <a:buChar char="v"/>
            </a:pPr>
            <a:endParaRPr lang="he-IL" altLang="he-IL" sz="2800" b="1" smtClean="0">
              <a:solidFill>
                <a:srgbClr val="0066CC"/>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השלבים בביצוע סקר אנרגיה</a:t>
            </a:r>
            <a:endParaRPr lang="en-US" altLang="he-IL" sz="3600" b="1" smtClean="0">
              <a:solidFill>
                <a:schemeClr val="accent2"/>
              </a:solidFill>
            </a:endParaRPr>
          </a:p>
        </p:txBody>
      </p:sp>
      <p:sp>
        <p:nvSpPr>
          <p:cNvPr id="69635" name="Rectangle 3"/>
          <p:cNvSpPr>
            <a:spLocks noGrp="1" noChangeArrowheads="1"/>
          </p:cNvSpPr>
          <p:nvPr>
            <p:ph type="body" idx="4294967295"/>
          </p:nvPr>
        </p:nvSpPr>
        <p:spPr>
          <a:xfrm>
            <a:off x="323850" y="908050"/>
            <a:ext cx="8569325" cy="4525963"/>
          </a:xfrm>
        </p:spPr>
        <p:txBody>
          <a:bodyPr/>
          <a:lstStyle/>
          <a:p>
            <a:pPr eaLnBrk="1" hangingPunct="1">
              <a:buClr>
                <a:srgbClr val="FF9900"/>
              </a:buClr>
            </a:pPr>
            <a:r>
              <a:rPr lang="he-IL" altLang="he-IL" sz="2800" b="1" smtClean="0">
                <a:solidFill>
                  <a:srgbClr val="0066CC"/>
                </a:solidFill>
              </a:rPr>
              <a:t>איסוף נתוני צריכה היסטוריים ורישום כלל צרכני</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האנרגיה בארגון (סוג, כמות, הספק אנרגטי, שעות עבודה)</a:t>
            </a:r>
          </a:p>
          <a:p>
            <a:pPr eaLnBrk="1" hangingPunct="1">
              <a:buClr>
                <a:srgbClr val="FF9900"/>
              </a:buClr>
            </a:pPr>
            <a:r>
              <a:rPr lang="he-IL" altLang="he-IL" sz="2800" b="1" smtClean="0">
                <a:solidFill>
                  <a:srgbClr val="0066CC"/>
                </a:solidFill>
              </a:rPr>
              <a:t>הכנת תוכנית הסקר ושליחתה לאישור משרד האנרגי והמים</a:t>
            </a:r>
          </a:p>
          <a:p>
            <a:pPr eaLnBrk="1" hangingPunct="1">
              <a:buClr>
                <a:srgbClr val="FF9900"/>
              </a:buClr>
            </a:pPr>
            <a:r>
              <a:rPr lang="he-IL" altLang="he-IL" sz="2800" b="1" smtClean="0">
                <a:solidFill>
                  <a:srgbClr val="0066CC"/>
                </a:solidFill>
              </a:rPr>
              <a:t>אישור תוכנית הסקר ע"י המשרד</a:t>
            </a:r>
          </a:p>
          <a:p>
            <a:pPr eaLnBrk="1" hangingPunct="1">
              <a:buClr>
                <a:srgbClr val="FF9900"/>
              </a:buClr>
            </a:pPr>
            <a:r>
              <a:rPr lang="he-IL" altLang="he-IL" sz="2800" b="1" smtClean="0">
                <a:solidFill>
                  <a:srgbClr val="0066CC"/>
                </a:solidFill>
              </a:rPr>
              <a:t>ביצוע הסקר </a:t>
            </a:r>
          </a:p>
          <a:p>
            <a:pPr eaLnBrk="1" hangingPunct="1">
              <a:buClr>
                <a:srgbClr val="FF9900"/>
              </a:buClr>
            </a:pPr>
            <a:r>
              <a:rPr lang="he-IL" altLang="he-IL" sz="2800" b="1" smtClean="0">
                <a:solidFill>
                  <a:srgbClr val="0066CC"/>
                </a:solidFill>
              </a:rPr>
              <a:t>הכנת הדוח המסכם לסקר ושליחתו לאישור משרד האנרגיה והמים</a:t>
            </a:r>
          </a:p>
          <a:p>
            <a:pPr eaLnBrk="1" hangingPunct="1">
              <a:buClr>
                <a:srgbClr val="FF9900"/>
              </a:buClr>
            </a:pPr>
            <a:r>
              <a:rPr lang="he-IL" altLang="he-IL" sz="2800" b="1" smtClean="0">
                <a:solidFill>
                  <a:srgbClr val="0066CC"/>
                </a:solidFill>
              </a:rPr>
              <a:t>הצגה פרונטלית של ממצאי והמלצות הסקר לארגון</a:t>
            </a:r>
          </a:p>
          <a:p>
            <a:r>
              <a:rPr lang="he-IL" altLang="he-IL" sz="2800" b="1" smtClean="0">
                <a:solidFill>
                  <a:srgbClr val="0066CC"/>
                </a:solidFill>
              </a:rPr>
              <a:t>קבלת אישור לסקר מהמשרד או השלמות לשיפורו</a:t>
            </a:r>
            <a:r>
              <a:rPr lang="en-US" altLang="he-IL" sz="2800" b="1" smtClean="0">
                <a:solidFill>
                  <a:srgbClr val="0066CC"/>
                </a:solidFill>
              </a:rPr>
              <a:t/>
            </a:r>
            <a:br>
              <a:rPr lang="en-US" altLang="he-IL" sz="2800" b="1" smtClean="0">
                <a:solidFill>
                  <a:srgbClr val="0066CC"/>
                </a:solidFill>
              </a:rPr>
            </a:br>
            <a:endParaRPr lang="he-IL" altLang="he-IL" sz="2800" b="1" smtClean="0">
              <a:solidFill>
                <a:srgbClr val="0066CC"/>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הערות</a:t>
            </a:r>
            <a:endParaRPr lang="en-US" altLang="he-IL" sz="3600" b="1" smtClean="0">
              <a:solidFill>
                <a:schemeClr val="accent2"/>
              </a:solidFill>
            </a:endParaRPr>
          </a:p>
        </p:txBody>
      </p:sp>
      <p:sp>
        <p:nvSpPr>
          <p:cNvPr id="70659" name="Rectangle 3"/>
          <p:cNvSpPr>
            <a:spLocks noGrp="1" noChangeArrowheads="1"/>
          </p:cNvSpPr>
          <p:nvPr>
            <p:ph type="body" idx="4294967295"/>
          </p:nvPr>
        </p:nvSpPr>
        <p:spPr>
          <a:xfrm>
            <a:off x="323850" y="908050"/>
            <a:ext cx="8569325" cy="4525963"/>
          </a:xfrm>
        </p:spPr>
        <p:txBody>
          <a:bodyPr/>
          <a:lstStyle/>
          <a:p>
            <a:pPr eaLnBrk="1" hangingPunct="1">
              <a:buClr>
                <a:srgbClr val="FF9900"/>
              </a:buClr>
            </a:pPr>
            <a:r>
              <a:rPr lang="he-IL" altLang="he-IL" sz="2800" b="1" dirty="0" smtClean="0">
                <a:solidFill>
                  <a:srgbClr val="0066CC"/>
                </a:solidFill>
              </a:rPr>
              <a:t>האחריות על ביצוע הסקר חלה על הארגון גם</a:t>
            </a:r>
            <a:r>
              <a:rPr lang="en-US" altLang="he-IL" sz="2800" b="1" dirty="0" smtClean="0">
                <a:solidFill>
                  <a:srgbClr val="0066CC"/>
                </a:solidFill>
              </a:rPr>
              <a:t/>
            </a:r>
            <a:br>
              <a:rPr lang="en-US" altLang="he-IL" sz="2800" b="1" dirty="0" smtClean="0">
                <a:solidFill>
                  <a:srgbClr val="0066CC"/>
                </a:solidFill>
              </a:rPr>
            </a:br>
            <a:r>
              <a:rPr lang="he-IL" altLang="he-IL" sz="2800" b="1" dirty="0" smtClean="0">
                <a:solidFill>
                  <a:srgbClr val="0066CC"/>
                </a:solidFill>
              </a:rPr>
              <a:t> אם לא קיבל לכך תזכורת ממשרד התשתיות, האנרגיה והמים</a:t>
            </a:r>
          </a:p>
          <a:p>
            <a:pPr eaLnBrk="1" hangingPunct="1">
              <a:buClr>
                <a:srgbClr val="FF9900"/>
              </a:buClr>
            </a:pPr>
            <a:r>
              <a:rPr lang="he-IL" altLang="he-IL" sz="2800" b="1" dirty="0" smtClean="0">
                <a:solidFill>
                  <a:srgbClr val="0066CC"/>
                </a:solidFill>
              </a:rPr>
              <a:t>האחריות על ביצוע הסקר הינה אחריות אישית של המנכ"ל</a:t>
            </a:r>
          </a:p>
          <a:p>
            <a:pPr eaLnBrk="1" hangingPunct="1">
              <a:buClr>
                <a:srgbClr val="FF9900"/>
              </a:buClr>
            </a:pPr>
            <a:r>
              <a:rPr lang="he-IL" altLang="he-IL" sz="2800" b="1" dirty="0" smtClean="0">
                <a:solidFill>
                  <a:srgbClr val="0066CC"/>
                </a:solidFill>
              </a:rPr>
              <a:t>הסקר ניתן לביצוע ע"י גורם פנימי או חיצוני אם כי רוב הארגונים מעדיפים גורם חיצוני מהסיבות הבאות:</a:t>
            </a:r>
            <a:r>
              <a:rPr lang="en-US" altLang="he-IL" sz="2800" b="1" dirty="0" smtClean="0">
                <a:solidFill>
                  <a:srgbClr val="0066CC"/>
                </a:solidFill>
              </a:rPr>
              <a:t/>
            </a:r>
            <a:br>
              <a:rPr lang="en-US" altLang="he-IL" sz="2800" b="1" dirty="0" smtClean="0">
                <a:solidFill>
                  <a:srgbClr val="0066CC"/>
                </a:solidFill>
              </a:rPr>
            </a:br>
            <a:r>
              <a:rPr lang="he-IL" altLang="he-IL" sz="2800" b="1" dirty="0" smtClean="0">
                <a:solidFill>
                  <a:srgbClr val="0066CC"/>
                </a:solidFill>
              </a:rPr>
              <a:t>- מקצועי יותר</a:t>
            </a:r>
            <a:r>
              <a:rPr lang="en-US" altLang="he-IL" sz="2800" b="1" dirty="0" smtClean="0">
                <a:solidFill>
                  <a:srgbClr val="0066CC"/>
                </a:solidFill>
              </a:rPr>
              <a:t/>
            </a:r>
            <a:br>
              <a:rPr lang="en-US" altLang="he-IL" sz="2800" b="1" dirty="0" smtClean="0">
                <a:solidFill>
                  <a:srgbClr val="0066CC"/>
                </a:solidFill>
              </a:rPr>
            </a:br>
            <a:r>
              <a:rPr lang="he-IL" altLang="he-IL" sz="2800" b="1" dirty="0" smtClean="0">
                <a:solidFill>
                  <a:srgbClr val="0066CC"/>
                </a:solidFill>
              </a:rPr>
              <a:t>- פנוי יותר</a:t>
            </a:r>
            <a:r>
              <a:rPr lang="en-US" altLang="he-IL" sz="2800" b="1" dirty="0" smtClean="0">
                <a:solidFill>
                  <a:srgbClr val="0066CC"/>
                </a:solidFill>
              </a:rPr>
              <a:t/>
            </a:r>
            <a:br>
              <a:rPr lang="en-US" altLang="he-IL" sz="2800" b="1" dirty="0" smtClean="0">
                <a:solidFill>
                  <a:srgbClr val="0066CC"/>
                </a:solidFill>
              </a:rPr>
            </a:br>
            <a:r>
              <a:rPr lang="he-IL" altLang="he-IL" sz="2800" b="1" dirty="0" smtClean="0">
                <a:solidFill>
                  <a:srgbClr val="0066CC"/>
                </a:solidFill>
              </a:rPr>
              <a:t>- אובייקטיבי ואינו נגוע בפוליטיקה ארגונית</a:t>
            </a:r>
            <a:r>
              <a:rPr lang="en-US" altLang="he-IL" sz="2800" b="1" dirty="0" smtClean="0">
                <a:solidFill>
                  <a:srgbClr val="0066CC"/>
                </a:solidFill>
              </a:rPr>
              <a:t/>
            </a:r>
            <a:br>
              <a:rPr lang="en-US" altLang="he-IL" sz="2800" b="1" dirty="0" smtClean="0">
                <a:solidFill>
                  <a:srgbClr val="0066CC"/>
                </a:solidFill>
              </a:rPr>
            </a:br>
            <a:r>
              <a:rPr lang="he-IL" altLang="he-IL" sz="2800" b="1" dirty="0" smtClean="0">
                <a:solidFill>
                  <a:srgbClr val="0066CC"/>
                </a:solidFill>
              </a:rPr>
              <a:t>- בעל ציוד מדידה רב ומגוון יותר</a:t>
            </a:r>
            <a:r>
              <a:rPr lang="en-US" altLang="he-IL" sz="2800" b="1" dirty="0" smtClean="0">
                <a:solidFill>
                  <a:srgbClr val="0066CC"/>
                </a:solidFill>
              </a:rPr>
              <a:t/>
            </a:r>
            <a:br>
              <a:rPr lang="en-US" altLang="he-IL" sz="2800" b="1" dirty="0" smtClean="0">
                <a:solidFill>
                  <a:srgbClr val="0066CC"/>
                </a:solidFill>
              </a:rPr>
            </a:br>
            <a:r>
              <a:rPr lang="he-IL" altLang="he-IL" sz="2800" b="1" dirty="0" smtClean="0">
                <a:solidFill>
                  <a:srgbClr val="0066CC"/>
                </a:solidFill>
              </a:rPr>
              <a:t>- מגדיל הסיכוי ליישום ההמלצות לאחר הסקר</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879475" y="-90488"/>
            <a:ext cx="8229600" cy="1143001"/>
          </a:xfrm>
        </p:spPr>
        <p:txBody>
          <a:bodyPr/>
          <a:lstStyle/>
          <a:p>
            <a:pPr eaLnBrk="1" hangingPunct="1"/>
            <a:endParaRPr lang="en-US" altLang="he-IL" sz="3600" b="1" smtClean="0">
              <a:solidFill>
                <a:schemeClr val="accent2"/>
              </a:solidFill>
            </a:endParaRPr>
          </a:p>
        </p:txBody>
      </p:sp>
      <p:sp>
        <p:nvSpPr>
          <p:cNvPr id="71683" name="Rectangle 3"/>
          <p:cNvSpPr>
            <a:spLocks noGrp="1" noChangeArrowheads="1"/>
          </p:cNvSpPr>
          <p:nvPr>
            <p:ph type="body" idx="4294967295"/>
          </p:nvPr>
        </p:nvSpPr>
        <p:spPr>
          <a:xfrm>
            <a:off x="323850" y="1998663"/>
            <a:ext cx="8569325" cy="4525962"/>
          </a:xfrm>
        </p:spPr>
        <p:txBody>
          <a:bodyPr/>
          <a:lstStyle/>
          <a:p>
            <a:pPr marL="0" indent="0" algn="ctr" eaLnBrk="1" hangingPunct="1">
              <a:buClr>
                <a:srgbClr val="FF9900"/>
              </a:buClr>
              <a:buFontTx/>
              <a:buNone/>
            </a:pPr>
            <a:r>
              <a:rPr lang="he-IL" altLang="he-IL" sz="4400" b="1" smtClean="0">
                <a:solidFill>
                  <a:srgbClr val="0066CC"/>
                </a:solidFill>
              </a:rPr>
              <a:t>להציג את המפרט לסקר אנרגיה</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879475" y="-90488"/>
            <a:ext cx="8229600" cy="1143001"/>
          </a:xfrm>
        </p:spPr>
        <p:txBody>
          <a:bodyPr/>
          <a:lstStyle/>
          <a:p>
            <a:pPr eaLnBrk="1" hangingPunct="1"/>
            <a:endParaRPr lang="en-US" altLang="he-IL" sz="3600" b="1" smtClean="0">
              <a:solidFill>
                <a:schemeClr val="accent2"/>
              </a:solidFill>
            </a:endParaRPr>
          </a:p>
        </p:txBody>
      </p:sp>
      <p:sp>
        <p:nvSpPr>
          <p:cNvPr id="72707" name="Rectangle 3"/>
          <p:cNvSpPr>
            <a:spLocks noGrp="1" noChangeArrowheads="1"/>
          </p:cNvSpPr>
          <p:nvPr>
            <p:ph type="body" idx="4294967295"/>
          </p:nvPr>
        </p:nvSpPr>
        <p:spPr>
          <a:xfrm>
            <a:off x="323850" y="1998663"/>
            <a:ext cx="8569325" cy="4525962"/>
          </a:xfrm>
        </p:spPr>
        <p:txBody>
          <a:bodyPr/>
          <a:lstStyle/>
          <a:p>
            <a:pPr marL="0" indent="0" algn="ctr" eaLnBrk="1" hangingPunct="1">
              <a:buClr>
                <a:srgbClr val="FF9900"/>
              </a:buClr>
              <a:buFontTx/>
              <a:buNone/>
            </a:pPr>
            <a:r>
              <a:rPr lang="he-IL" altLang="he-IL" sz="4400" b="1" smtClean="0">
                <a:solidFill>
                  <a:srgbClr val="0066CC"/>
                </a:solidFill>
              </a:rPr>
              <a:t>להציג דוגמא לתוכנית סקר ולסקר אנרגיה</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180A0F3-CE13-4793-8BBF-7444001D1D4D}" type="slidenum">
              <a:rPr lang="he-IL" altLang="he-IL" smtClean="0"/>
              <a:pPr eaLnBrk="1" hangingPunct="1"/>
              <a:t>74</a:t>
            </a:fld>
            <a:endParaRPr lang="en-US" altLang="he-IL" smtClean="0"/>
          </a:p>
        </p:txBody>
      </p:sp>
      <p:sp>
        <p:nvSpPr>
          <p:cNvPr id="73731" name="Rectangle 2"/>
          <p:cNvSpPr>
            <a:spLocks noGrp="1" noChangeArrowheads="1"/>
          </p:cNvSpPr>
          <p:nvPr>
            <p:ph type="title"/>
          </p:nvPr>
        </p:nvSpPr>
        <p:spPr>
          <a:xfrm>
            <a:off x="1022350" y="58738"/>
            <a:ext cx="8229600" cy="706437"/>
          </a:xfrm>
        </p:spPr>
        <p:txBody>
          <a:bodyPr/>
          <a:lstStyle/>
          <a:p>
            <a:pPr eaLnBrk="1" hangingPunct="1"/>
            <a:r>
              <a:rPr lang="he-IL" altLang="he-IL" sz="3600" b="1" smtClean="0">
                <a:solidFill>
                  <a:schemeClr val="accent2"/>
                </a:solidFill>
              </a:rPr>
              <a:t>התפלגות צריכת האנרגיה בארגון לפי מח'</a:t>
            </a:r>
            <a:endParaRPr lang="en-US" altLang="he-IL" sz="3600" b="1" smtClean="0">
              <a:solidFill>
                <a:schemeClr val="accent2"/>
              </a:solidFill>
            </a:endParaRPr>
          </a:p>
        </p:txBody>
      </p:sp>
      <p:sp>
        <p:nvSpPr>
          <p:cNvPr id="73732" name="Rectangle 3"/>
          <p:cNvSpPr>
            <a:spLocks noGrp="1" noChangeArrowheads="1"/>
          </p:cNvSpPr>
          <p:nvPr>
            <p:ph type="body" idx="1"/>
          </p:nvPr>
        </p:nvSpPr>
        <p:spPr/>
        <p:txBody>
          <a:bodyPr/>
          <a:lstStyle/>
          <a:p>
            <a:pPr eaLnBrk="1" hangingPunct="1"/>
            <a:endParaRPr lang="en-US" altLang="he-IL" smtClean="0"/>
          </a:p>
        </p:txBody>
      </p:sp>
      <p:pic>
        <p:nvPicPr>
          <p:cNvPr id="737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3" y="573088"/>
            <a:ext cx="9307513" cy="571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FF65474-BEC5-4F8A-BC4E-FDB58BF2A250}" type="slidenum">
              <a:rPr lang="he-IL" altLang="he-IL" smtClean="0"/>
              <a:pPr eaLnBrk="1" hangingPunct="1"/>
              <a:t>75</a:t>
            </a:fld>
            <a:endParaRPr lang="en-US" altLang="he-IL" smtClean="0"/>
          </a:p>
        </p:txBody>
      </p:sp>
      <p:sp>
        <p:nvSpPr>
          <p:cNvPr id="74755" name="Text Box 2"/>
          <p:cNvSpPr txBox="1">
            <a:spLocks noChangeArrowheads="1"/>
          </p:cNvSpPr>
          <p:nvPr/>
        </p:nvSpPr>
        <p:spPr bwMode="auto">
          <a:xfrm>
            <a:off x="0" y="2349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he-IL" altLang="he-IL" sz="2400" b="1">
                <a:solidFill>
                  <a:srgbClr val="000099"/>
                </a:solidFill>
              </a:rPr>
              <a:t>התפלגות צריכת חשמל שנתית של המפעל (2010)</a:t>
            </a:r>
            <a:r>
              <a:rPr lang="he-IL" altLang="he-IL" sz="2400"/>
              <a:t> </a:t>
            </a:r>
          </a:p>
        </p:txBody>
      </p:sp>
      <p:pic>
        <p:nvPicPr>
          <p:cNvPr id="747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612313"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Text Box 6"/>
          <p:cNvSpPr txBox="1">
            <a:spLocks noChangeArrowheads="1"/>
          </p:cNvSpPr>
          <p:nvPr/>
        </p:nvSpPr>
        <p:spPr bwMode="auto">
          <a:xfrm>
            <a:off x="5721350" y="25130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he-IL" b="1"/>
              <a:t>1</a:t>
            </a:r>
          </a:p>
        </p:txBody>
      </p:sp>
      <p:sp>
        <p:nvSpPr>
          <p:cNvPr id="74758" name="Text Box 7"/>
          <p:cNvSpPr txBox="1">
            <a:spLocks noChangeArrowheads="1"/>
          </p:cNvSpPr>
          <p:nvPr/>
        </p:nvSpPr>
        <p:spPr bwMode="auto">
          <a:xfrm>
            <a:off x="3059113" y="32131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he-IL" b="1"/>
              <a:t>3</a:t>
            </a:r>
          </a:p>
        </p:txBody>
      </p:sp>
      <p:sp>
        <p:nvSpPr>
          <p:cNvPr id="74759" name="Text Box 8"/>
          <p:cNvSpPr txBox="1">
            <a:spLocks noChangeArrowheads="1"/>
          </p:cNvSpPr>
          <p:nvPr/>
        </p:nvSpPr>
        <p:spPr bwMode="auto">
          <a:xfrm>
            <a:off x="3492500" y="248602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he-IL" b="1"/>
              <a:t>2</a:t>
            </a:r>
          </a:p>
        </p:txBody>
      </p:sp>
      <p:sp>
        <p:nvSpPr>
          <p:cNvPr id="74760" name="Oval 9"/>
          <p:cNvSpPr>
            <a:spLocks noChangeArrowheads="1"/>
          </p:cNvSpPr>
          <p:nvPr/>
        </p:nvSpPr>
        <p:spPr bwMode="auto">
          <a:xfrm>
            <a:off x="273050" y="3738563"/>
            <a:ext cx="1274763" cy="914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he-IL" altLang="he-IL"/>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E16BCDA-0688-4CE1-9634-45474A44C7A2}" type="slidenum">
              <a:rPr lang="he-IL" altLang="he-IL" smtClean="0"/>
              <a:pPr eaLnBrk="1" hangingPunct="1"/>
              <a:t>76</a:t>
            </a:fld>
            <a:endParaRPr lang="en-US" altLang="he-IL" smtClean="0"/>
          </a:p>
        </p:txBody>
      </p:sp>
      <p:sp>
        <p:nvSpPr>
          <p:cNvPr id="19459" name="Text Box 2"/>
          <p:cNvSpPr txBox="1">
            <a:spLocks noChangeArrowheads="1"/>
          </p:cNvSpPr>
          <p:nvPr/>
        </p:nvSpPr>
        <p:spPr bwMode="auto">
          <a:xfrm>
            <a:off x="0" y="115888"/>
            <a:ext cx="9144000" cy="646112"/>
          </a:xfrm>
          <a:prstGeom prst="rect">
            <a:avLst/>
          </a:prstGeom>
          <a:noFill/>
          <a:ln w="9525">
            <a:noFill/>
            <a:miter lim="800000"/>
            <a:headEnd/>
            <a:tailEnd/>
          </a:ln>
        </p:spPr>
        <p:txBody>
          <a:bodyPr>
            <a:spAutoFit/>
          </a:bodyPr>
          <a:lstStyle/>
          <a:p>
            <a:pPr marL="342900" indent="-342900" algn="ctr" eaLnBrk="0" hangingPunct="0">
              <a:spcBef>
                <a:spcPct val="50000"/>
              </a:spcBef>
              <a:defRPr/>
            </a:pPr>
            <a:r>
              <a:rPr lang="he-IL" sz="3600" b="1" dirty="0">
                <a:solidFill>
                  <a:schemeClr val="accent2"/>
                </a:solidFill>
                <a:latin typeface="+mj-lt"/>
                <a:ea typeface="+mj-ea"/>
                <a:cs typeface="+mj-cs"/>
              </a:rPr>
              <a:t>צריכת אנרגיה סגולית רב-שנתית</a:t>
            </a:r>
          </a:p>
        </p:txBody>
      </p:sp>
      <p:graphicFrame>
        <p:nvGraphicFramePr>
          <p:cNvPr id="19517" name="Group 61"/>
          <p:cNvGraphicFramePr>
            <a:graphicFrameLocks noGrp="1"/>
          </p:cNvGraphicFramePr>
          <p:nvPr/>
        </p:nvGraphicFramePr>
        <p:xfrm>
          <a:off x="250825" y="1700213"/>
          <a:ext cx="8620125" cy="3760787"/>
        </p:xfrm>
        <a:graphic>
          <a:graphicData uri="http://schemas.openxmlformats.org/drawingml/2006/table">
            <a:tbl>
              <a:tblPr rtl="1"/>
              <a:tblGrid>
                <a:gridCol w="842962"/>
                <a:gridCol w="1223963"/>
                <a:gridCol w="1152525"/>
                <a:gridCol w="1008062"/>
                <a:gridCol w="1150938"/>
                <a:gridCol w="1223962"/>
                <a:gridCol w="1009650"/>
                <a:gridCol w="1008063"/>
              </a:tblGrid>
              <a:tr h="1920564">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smtClean="0">
                          <a:ln>
                            <a:noFill/>
                          </a:ln>
                          <a:solidFill>
                            <a:schemeClr val="tx1"/>
                          </a:solidFill>
                          <a:effectLst/>
                          <a:latin typeface="Arial" pitchFamily="34" charset="0"/>
                          <a:cs typeface="Times New Roman" pitchFamily="18" charset="0"/>
                        </a:rPr>
                        <a:t>שנה</a:t>
                      </a:r>
                      <a:endParaRPr kumimoji="0" lang="he-IL" sz="2000" b="0" i="0" u="none" strike="noStrike" cap="none" normalizeH="0" baseline="0" smtClean="0">
                        <a:ln>
                          <a:noFill/>
                        </a:ln>
                        <a:solidFill>
                          <a:schemeClr val="tx1"/>
                        </a:solidFill>
                        <a:effectLst/>
                        <a:latin typeface="Arial" pitchFamily="34" charset="0"/>
                        <a:cs typeface="Arial" pitchFamily="34" charset="0"/>
                      </a:endParaRPr>
                    </a:p>
                  </a:txBody>
                  <a:tcPr marT="45728" marB="4572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smtClean="0">
                          <a:ln>
                            <a:noFill/>
                          </a:ln>
                          <a:solidFill>
                            <a:schemeClr val="tx1"/>
                          </a:solidFill>
                          <a:effectLst/>
                          <a:latin typeface="Arial" pitchFamily="34" charset="0"/>
                          <a:cs typeface="Times New Roman" pitchFamily="18" charset="0"/>
                        </a:rPr>
                        <a:t>תפוקה</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smtClean="0">
                          <a:ln>
                            <a:noFill/>
                          </a:ln>
                          <a:solidFill>
                            <a:schemeClr val="tx1"/>
                          </a:solidFill>
                          <a:effectLst/>
                          <a:latin typeface="Arial" pitchFamily="34" charset="0"/>
                          <a:cs typeface="Times New Roman" pitchFamily="18" charset="0"/>
                        </a:rPr>
                        <a:t>(טון ייצור)</a:t>
                      </a:r>
                      <a:endParaRPr kumimoji="0" lang="he-IL" sz="2000" b="0" i="0" u="none" strike="noStrike" cap="none" normalizeH="0" baseline="0" smtClean="0">
                        <a:ln>
                          <a:noFill/>
                        </a:ln>
                        <a:solidFill>
                          <a:schemeClr val="tx1"/>
                        </a:solidFill>
                        <a:effectLst/>
                        <a:latin typeface="Arial" pitchFamily="34" charset="0"/>
                        <a:cs typeface="Arial" pitchFamily="34" charset="0"/>
                      </a:endParaRP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smtClean="0">
                          <a:ln>
                            <a:noFill/>
                          </a:ln>
                          <a:solidFill>
                            <a:schemeClr val="tx1"/>
                          </a:solidFill>
                          <a:effectLst/>
                          <a:latin typeface="Arial" pitchFamily="34" charset="0"/>
                          <a:cs typeface="Times New Roman" pitchFamily="18" charset="0"/>
                        </a:rPr>
                        <a:t>צריכת אנרגיה</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smtClean="0">
                          <a:ln>
                            <a:noFill/>
                          </a:ln>
                          <a:solidFill>
                            <a:schemeClr val="tx1"/>
                          </a:solidFill>
                          <a:effectLst/>
                          <a:latin typeface="Arial" pitchFamily="34" charset="0"/>
                          <a:cs typeface="Times New Roman" pitchFamily="18" charset="0"/>
                        </a:rPr>
                        <a:t>(טשע"נ)</a:t>
                      </a:r>
                      <a:endParaRPr kumimoji="0" lang="he-IL" sz="2000" b="0" i="0" u="none" strike="noStrike" cap="none" normalizeH="0" baseline="0" smtClean="0">
                        <a:ln>
                          <a:noFill/>
                        </a:ln>
                        <a:solidFill>
                          <a:schemeClr val="tx1"/>
                        </a:solidFill>
                        <a:effectLst/>
                        <a:latin typeface="Arial" pitchFamily="34" charset="0"/>
                        <a:cs typeface="Arial" pitchFamily="34" charset="0"/>
                      </a:endParaRP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smtClean="0">
                          <a:ln>
                            <a:noFill/>
                          </a:ln>
                          <a:solidFill>
                            <a:schemeClr val="tx1"/>
                          </a:solidFill>
                          <a:effectLst/>
                          <a:latin typeface="Arial" pitchFamily="34" charset="0"/>
                          <a:cs typeface="Times New Roman" pitchFamily="18" charset="0"/>
                        </a:rPr>
                        <a:t>הוצאה</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smtClean="0">
                          <a:ln>
                            <a:noFill/>
                          </a:ln>
                          <a:solidFill>
                            <a:schemeClr val="tx1"/>
                          </a:solidFill>
                          <a:effectLst/>
                          <a:latin typeface="Arial" pitchFamily="34" charset="0"/>
                          <a:cs typeface="Times New Roman" pitchFamily="18" charset="0"/>
                        </a:rPr>
                        <a:t>(אש"ח)</a:t>
                      </a:r>
                      <a:endParaRPr kumimoji="0" lang="he-IL" sz="2000" b="0" i="0" u="none" strike="noStrike" cap="none" normalizeH="0" baseline="0" smtClean="0">
                        <a:ln>
                          <a:noFill/>
                        </a:ln>
                        <a:solidFill>
                          <a:schemeClr val="tx1"/>
                        </a:solidFill>
                        <a:effectLst/>
                        <a:latin typeface="Arial" pitchFamily="34" charset="0"/>
                        <a:cs typeface="Arial" pitchFamily="34" charset="0"/>
                      </a:endParaRP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smtClean="0">
                          <a:ln>
                            <a:noFill/>
                          </a:ln>
                          <a:solidFill>
                            <a:schemeClr val="tx1"/>
                          </a:solidFill>
                          <a:effectLst/>
                          <a:latin typeface="Arial" pitchFamily="34" charset="0"/>
                          <a:cs typeface="Times New Roman" pitchFamily="18" charset="0"/>
                        </a:rPr>
                        <a:t>צריכה אנרגיה סגולית</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smtClean="0">
                          <a:ln>
                            <a:noFill/>
                          </a:ln>
                          <a:solidFill>
                            <a:schemeClr val="tx1"/>
                          </a:solidFill>
                          <a:effectLst/>
                          <a:latin typeface="Arial" pitchFamily="34" charset="0"/>
                          <a:cs typeface="Times New Roman" pitchFamily="18" charset="0"/>
                        </a:rPr>
                        <a:t>(ק"ג שע"נ/טון תפוקה)</a:t>
                      </a:r>
                      <a:endParaRPr kumimoji="0" lang="he-IL" sz="2000" b="0" i="0" u="none" strike="noStrike" cap="none" normalizeH="0" baseline="0" smtClean="0">
                        <a:ln>
                          <a:noFill/>
                        </a:ln>
                        <a:solidFill>
                          <a:schemeClr val="tx1"/>
                        </a:solidFill>
                        <a:effectLst/>
                        <a:latin typeface="Arial" pitchFamily="34" charset="0"/>
                        <a:cs typeface="Arial" pitchFamily="34" charset="0"/>
                      </a:endParaRP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smtClean="0">
                          <a:ln>
                            <a:noFill/>
                          </a:ln>
                          <a:solidFill>
                            <a:schemeClr val="tx1"/>
                          </a:solidFill>
                          <a:effectLst/>
                          <a:latin typeface="Arial" pitchFamily="34" charset="0"/>
                          <a:cs typeface="Times New Roman" pitchFamily="18" charset="0"/>
                        </a:rPr>
                        <a:t>הוצאת אנרגיה סגולית (ש"ח/טון)</a:t>
                      </a:r>
                      <a:endParaRPr kumimoji="0" lang="he-IL" sz="2000" b="0" i="0" u="none" strike="noStrike" cap="none" normalizeH="0" baseline="0" smtClean="0">
                        <a:ln>
                          <a:noFill/>
                        </a:ln>
                        <a:solidFill>
                          <a:schemeClr val="tx1"/>
                        </a:solidFill>
                        <a:effectLst/>
                        <a:latin typeface="Arial" pitchFamily="34" charset="0"/>
                        <a:cs typeface="Arial" pitchFamily="34" charset="0"/>
                      </a:endParaRP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smtClean="0">
                          <a:ln>
                            <a:noFill/>
                          </a:ln>
                          <a:solidFill>
                            <a:schemeClr val="tx1"/>
                          </a:solidFill>
                          <a:effectLst/>
                          <a:latin typeface="Arial" pitchFamily="34" charset="0"/>
                          <a:cs typeface="Times New Roman" pitchFamily="18" charset="0"/>
                        </a:rPr>
                        <a:t>שינוי בצריכת </a:t>
                      </a:r>
                    </a:p>
                    <a:p>
                      <a:pPr marL="0" marR="0" lvl="0" indent="0" algn="ct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smtClean="0">
                          <a:ln>
                            <a:noFill/>
                          </a:ln>
                          <a:solidFill>
                            <a:schemeClr val="tx1"/>
                          </a:solidFill>
                          <a:effectLst/>
                          <a:latin typeface="Arial" pitchFamily="34" charset="0"/>
                          <a:cs typeface="Times New Roman" pitchFamily="18" charset="0"/>
                        </a:rPr>
                        <a:t>אנרגיה סגולית</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smtClean="0">
                          <a:ln>
                            <a:noFill/>
                          </a:ln>
                          <a:solidFill>
                            <a:schemeClr val="tx1"/>
                          </a:solidFill>
                          <a:effectLst/>
                          <a:latin typeface="Arial" pitchFamily="34" charset="0"/>
                          <a:cs typeface="Times New Roman" pitchFamily="18" charset="0"/>
                        </a:rPr>
                        <a:t>(%)</a:t>
                      </a:r>
                      <a:endParaRPr kumimoji="0" lang="he-IL" sz="2000" b="0" i="0" u="none" strike="noStrike" cap="none" normalizeH="0" baseline="0" smtClean="0">
                        <a:ln>
                          <a:noFill/>
                        </a:ln>
                        <a:solidFill>
                          <a:schemeClr val="tx1"/>
                        </a:solidFill>
                        <a:effectLst/>
                        <a:latin typeface="Arial" pitchFamily="34" charset="0"/>
                        <a:cs typeface="Arial" pitchFamily="34" charset="0"/>
                      </a:endParaRP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smtClean="0">
                          <a:ln>
                            <a:noFill/>
                          </a:ln>
                          <a:solidFill>
                            <a:schemeClr val="tx1"/>
                          </a:solidFill>
                          <a:effectLst/>
                          <a:latin typeface="Arial" pitchFamily="34" charset="0"/>
                          <a:cs typeface="Times New Roman" pitchFamily="18" charset="0"/>
                        </a:rPr>
                        <a:t>שינוי בהוצאה סגולית</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smtClean="0">
                          <a:ln>
                            <a:noFill/>
                          </a:ln>
                          <a:solidFill>
                            <a:schemeClr val="tx1"/>
                          </a:solidFill>
                          <a:effectLst/>
                          <a:latin typeface="Arial" pitchFamily="34" charset="0"/>
                          <a:cs typeface="Times New Roman" pitchFamily="18" charset="0"/>
                        </a:rPr>
                        <a:t>(%)</a:t>
                      </a:r>
                      <a:endParaRPr kumimoji="0" lang="he-IL" sz="2000" b="0" i="0" u="none" strike="noStrike" cap="none" normalizeH="0" baseline="0" smtClean="0">
                        <a:ln>
                          <a:noFill/>
                        </a:ln>
                        <a:solidFill>
                          <a:schemeClr val="tx1"/>
                        </a:solidFill>
                        <a:effectLst/>
                        <a:latin typeface="Arial" pitchFamily="34" charset="0"/>
                        <a:cs typeface="Arial" pitchFamily="34" charset="0"/>
                      </a:endParaRPr>
                    </a:p>
                  </a:txBody>
                  <a:tcPr marT="45728" marB="4572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61287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2000" b="0" i="0" u="none" strike="noStrike" cap="none" normalizeH="0" baseline="0" smtClean="0">
                          <a:ln>
                            <a:noFill/>
                          </a:ln>
                          <a:solidFill>
                            <a:schemeClr val="tx1"/>
                          </a:solidFill>
                          <a:effectLst/>
                          <a:latin typeface="Arial" pitchFamily="34" charset="0"/>
                          <a:cs typeface="Arial" pitchFamily="34" charset="0"/>
                        </a:rPr>
                        <a:t>2010</a:t>
                      </a:r>
                    </a:p>
                  </a:txBody>
                  <a:tcPr marT="45728" marB="4572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2000" b="0" i="0" u="none" strike="noStrike" cap="none" normalizeH="0" baseline="0" smtClean="0">
                          <a:ln>
                            <a:noFill/>
                          </a:ln>
                          <a:solidFill>
                            <a:schemeClr val="tx1"/>
                          </a:solidFill>
                          <a:effectLst/>
                          <a:latin typeface="Arial" pitchFamily="34" charset="0"/>
                          <a:cs typeface="Arial" pitchFamily="34" charset="0"/>
                        </a:rPr>
                        <a:t>31,976</a:t>
                      </a: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2,194</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4,705</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2000" b="0" i="0" u="none" strike="noStrike" cap="none" normalizeH="0" baseline="0" smtClean="0">
                          <a:ln>
                            <a:noFill/>
                          </a:ln>
                          <a:solidFill>
                            <a:schemeClr val="tx1"/>
                          </a:solidFill>
                          <a:effectLst/>
                          <a:latin typeface="Arial" pitchFamily="34" charset="0"/>
                          <a:cs typeface="Arial" pitchFamily="34" charset="0"/>
                        </a:rPr>
                        <a:t>68</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147</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smtClean="0">
                          <a:ln>
                            <a:noFill/>
                          </a:ln>
                          <a:solidFill>
                            <a:srgbClr val="0000FF"/>
                          </a:solidFill>
                          <a:effectLst/>
                          <a:latin typeface="Arial" pitchFamily="34" charset="0"/>
                          <a:cs typeface="Arial" pitchFamily="34" charset="0"/>
                        </a:rPr>
                        <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smtClean="0">
                          <a:ln>
                            <a:noFill/>
                          </a:ln>
                          <a:solidFill>
                            <a:srgbClr val="0000FF"/>
                          </a:solidFill>
                          <a:effectLst/>
                          <a:latin typeface="Arial" pitchFamily="34" charset="0"/>
                          <a:cs typeface="Arial" pitchFamily="34" charset="0"/>
                        </a:rPr>
                        <a:t>-</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4467">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2000" b="0" i="0" u="none" strike="noStrike" cap="none" normalizeH="0" baseline="0" smtClean="0">
                          <a:ln>
                            <a:noFill/>
                          </a:ln>
                          <a:solidFill>
                            <a:schemeClr val="tx1"/>
                          </a:solidFill>
                          <a:effectLst/>
                          <a:latin typeface="Arial" pitchFamily="34" charset="0"/>
                          <a:cs typeface="Arial" pitchFamily="34" charset="0"/>
                        </a:rPr>
                        <a:t>2011</a:t>
                      </a:r>
                    </a:p>
                  </a:txBody>
                  <a:tcPr marT="45728" marB="4572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2000" b="0" i="0" u="none" strike="noStrike" cap="none" normalizeH="0" baseline="0" smtClean="0">
                          <a:ln>
                            <a:noFill/>
                          </a:ln>
                          <a:solidFill>
                            <a:schemeClr val="tx1"/>
                          </a:solidFill>
                          <a:effectLst/>
                          <a:latin typeface="Arial" pitchFamily="34" charset="0"/>
                          <a:cs typeface="Arial" pitchFamily="34" charset="0"/>
                        </a:rPr>
                        <a:t>34,407</a:t>
                      </a: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2,230</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4,420</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2000" b="0" i="0" u="none" strike="noStrike" cap="none" normalizeH="0" baseline="0" smtClean="0">
                          <a:ln>
                            <a:noFill/>
                          </a:ln>
                          <a:solidFill>
                            <a:schemeClr val="tx1"/>
                          </a:solidFill>
                          <a:effectLst/>
                          <a:latin typeface="Arial" pitchFamily="34" charset="0"/>
                          <a:cs typeface="Arial" pitchFamily="34" charset="0"/>
                        </a:rPr>
                        <a:t>64</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128</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smtClean="0">
                          <a:ln>
                            <a:noFill/>
                          </a:ln>
                          <a:solidFill>
                            <a:srgbClr val="0000FF"/>
                          </a:solidFill>
                          <a:effectLst/>
                          <a:latin typeface="Arial" pitchFamily="34" charset="0"/>
                          <a:cs typeface="Arial" pitchFamily="34" charset="0"/>
                        </a:rPr>
                        <a:t>5.8%-</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smtClean="0">
                          <a:ln>
                            <a:noFill/>
                          </a:ln>
                          <a:solidFill>
                            <a:srgbClr val="0000FF"/>
                          </a:solidFill>
                          <a:effectLst/>
                          <a:latin typeface="Arial" pitchFamily="34" charset="0"/>
                          <a:cs typeface="Arial" pitchFamily="34" charset="0"/>
                        </a:rPr>
                        <a:t>12.9%-</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287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2000" b="0" i="0" u="none" strike="noStrike" cap="none" normalizeH="0" baseline="0" smtClean="0">
                          <a:ln>
                            <a:noFill/>
                          </a:ln>
                          <a:solidFill>
                            <a:schemeClr val="tx1"/>
                          </a:solidFill>
                          <a:effectLst/>
                          <a:latin typeface="Arial" pitchFamily="34" charset="0"/>
                          <a:cs typeface="Arial" pitchFamily="34" charset="0"/>
                        </a:rPr>
                        <a:t>2012</a:t>
                      </a:r>
                    </a:p>
                  </a:txBody>
                  <a:tcPr marT="45728" marB="4572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38,512</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2,188</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2000" b="0" i="0" u="none" strike="noStrike" cap="none" normalizeH="0" baseline="0" smtClean="0">
                          <a:ln>
                            <a:noFill/>
                          </a:ln>
                          <a:solidFill>
                            <a:schemeClr val="tx1"/>
                          </a:solidFill>
                          <a:effectLst/>
                          <a:latin typeface="Arial" pitchFamily="34" charset="0"/>
                          <a:cs typeface="Arial" pitchFamily="34" charset="0"/>
                        </a:rPr>
                        <a:t>3,928</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2000" b="0" i="0" u="none" strike="noStrike" cap="none" normalizeH="0" baseline="0" smtClean="0">
                          <a:ln>
                            <a:noFill/>
                          </a:ln>
                          <a:solidFill>
                            <a:schemeClr val="tx1"/>
                          </a:solidFill>
                          <a:effectLst/>
                          <a:latin typeface="Arial" pitchFamily="34" charset="0"/>
                          <a:cs typeface="Arial" pitchFamily="34" charset="0"/>
                        </a:rPr>
                        <a:t>56</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2000" b="0" i="0" u="none" strike="noStrike" cap="none" normalizeH="0" baseline="0" smtClean="0">
                          <a:ln>
                            <a:noFill/>
                          </a:ln>
                          <a:solidFill>
                            <a:schemeClr val="tx1"/>
                          </a:solidFill>
                          <a:effectLst/>
                          <a:latin typeface="Arial" pitchFamily="34" charset="0"/>
                          <a:cs typeface="Arial" pitchFamily="34" charset="0"/>
                        </a:rPr>
                        <a:t>102</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smtClean="0">
                          <a:ln>
                            <a:noFill/>
                          </a:ln>
                          <a:solidFill>
                            <a:srgbClr val="0000FF"/>
                          </a:solidFill>
                          <a:effectLst/>
                          <a:latin typeface="Arial" pitchFamily="34" charset="0"/>
                          <a:cs typeface="Arial" pitchFamily="34" charset="0"/>
                        </a:rPr>
                        <a:t>12.5%-</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smtClean="0">
                          <a:ln>
                            <a:noFill/>
                          </a:ln>
                          <a:solidFill>
                            <a:srgbClr val="0000FF"/>
                          </a:solidFill>
                          <a:effectLst/>
                          <a:latin typeface="Arial" pitchFamily="34" charset="0"/>
                          <a:cs typeface="Arial" pitchFamily="34" charset="0"/>
                        </a:rPr>
                        <a:t>20.3%-</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5827" name="Line 50"/>
          <p:cNvSpPr>
            <a:spLocks noChangeShapeType="1"/>
          </p:cNvSpPr>
          <p:nvPr/>
        </p:nvSpPr>
        <p:spPr bwMode="auto">
          <a:xfrm>
            <a:off x="8180388" y="3217863"/>
            <a:ext cx="0" cy="0"/>
          </a:xfrm>
          <a:prstGeom prst="line">
            <a:avLst/>
          </a:prstGeom>
          <a:noFill/>
          <a:ln w="254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75828" name="Line 51"/>
          <p:cNvSpPr>
            <a:spLocks noChangeShapeType="1"/>
          </p:cNvSpPr>
          <p:nvPr/>
        </p:nvSpPr>
        <p:spPr bwMode="auto">
          <a:xfrm>
            <a:off x="8180388" y="32178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75829" name="Line 52"/>
          <p:cNvSpPr>
            <a:spLocks noChangeShapeType="1"/>
          </p:cNvSpPr>
          <p:nvPr/>
        </p:nvSpPr>
        <p:spPr bwMode="auto">
          <a:xfrm>
            <a:off x="8896350" y="2908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75830" name="Line 53"/>
          <p:cNvSpPr>
            <a:spLocks noChangeShapeType="1"/>
          </p:cNvSpPr>
          <p:nvPr/>
        </p:nvSpPr>
        <p:spPr bwMode="auto">
          <a:xfrm>
            <a:off x="8896350" y="2908300"/>
            <a:ext cx="0" cy="0"/>
          </a:xfrm>
          <a:prstGeom prst="line">
            <a:avLst/>
          </a:prstGeom>
          <a:noFill/>
          <a:ln w="254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75831" name="Rectangle 54"/>
          <p:cNvSpPr>
            <a:spLocks noChangeArrowheads="1"/>
          </p:cNvSpPr>
          <p:nvPr/>
        </p:nvSpPr>
        <p:spPr bwMode="auto">
          <a:xfrm>
            <a:off x="1187450" y="4221163"/>
            <a:ext cx="74168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he-IL" altLang="he-IL" sz="2000" b="1">
              <a:solidFill>
                <a:srgbClr val="000099"/>
              </a:solidFill>
            </a:endParaRPr>
          </a:p>
          <a:p>
            <a:endParaRPr lang="he-IL" altLang="he-IL" sz="2000" b="1">
              <a:solidFill>
                <a:srgbClr val="000099"/>
              </a:solidFill>
            </a:endParaRPr>
          </a:p>
          <a:p>
            <a:endParaRPr lang="he-IL" altLang="he-IL" sz="2000" b="1">
              <a:solidFill>
                <a:srgbClr val="000099"/>
              </a:solidFill>
            </a:endParaRPr>
          </a:p>
          <a:p>
            <a:endParaRPr lang="he-IL" altLang="he-IL" sz="2000" b="1">
              <a:solidFill>
                <a:srgbClr val="000099"/>
              </a:solidFill>
            </a:endParaRPr>
          </a:p>
          <a:p>
            <a:endParaRPr lang="he-IL" altLang="he-IL" sz="2000" b="1">
              <a:solidFill>
                <a:srgbClr val="000099"/>
              </a:solidFill>
            </a:endParaRPr>
          </a:p>
          <a:p>
            <a:r>
              <a:rPr lang="he-IL" altLang="he-IL" sz="2000" b="1">
                <a:solidFill>
                  <a:srgbClr val="000099"/>
                </a:solidFill>
              </a:rPr>
              <a:t>ניתן לראות שקיימת ירידה רצופה בצריכת האנרגיה וההוצאות הסגוליות</a:t>
            </a:r>
            <a:r>
              <a:rPr lang="en-US" altLang="he-IL"/>
              <a:t> </a:t>
            </a:r>
          </a:p>
        </p:txBody>
      </p:sp>
      <p:sp>
        <p:nvSpPr>
          <p:cNvPr id="75832" name="Rectangle 55"/>
          <p:cNvSpPr>
            <a:spLocks noChangeArrowheads="1"/>
          </p:cNvSpPr>
          <p:nvPr/>
        </p:nvSpPr>
        <p:spPr bwMode="auto">
          <a:xfrm>
            <a:off x="1179513" y="1125538"/>
            <a:ext cx="7505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he-IL" altLang="he-IL" sz="2000" b="1">
                <a:solidFill>
                  <a:srgbClr val="000099"/>
                </a:solidFill>
              </a:rPr>
              <a:t>היחס בין צריכת האנרגיה ותפוקות הייצור נקרא "צריכת אנרגיה סגולית".</a:t>
            </a:r>
          </a:p>
          <a:p>
            <a:endParaRPr lang="he-IL" altLang="he-IL" sz="2000" b="1">
              <a:solidFill>
                <a:srgbClr val="000099"/>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B5FE31D-30C3-40C9-BD06-220FD8E9F0B2}" type="slidenum">
              <a:rPr lang="he-IL" altLang="he-IL" smtClean="0"/>
              <a:pPr eaLnBrk="1" hangingPunct="1"/>
              <a:t>77</a:t>
            </a:fld>
            <a:endParaRPr lang="en-US" altLang="he-IL" smtClean="0"/>
          </a:p>
        </p:txBody>
      </p:sp>
      <p:sp>
        <p:nvSpPr>
          <p:cNvPr id="20483" name="Rectangle 2"/>
          <p:cNvSpPr>
            <a:spLocks noGrp="1" noChangeArrowheads="1"/>
          </p:cNvSpPr>
          <p:nvPr>
            <p:ph type="title"/>
          </p:nvPr>
        </p:nvSpPr>
        <p:spPr>
          <a:xfrm>
            <a:off x="457200" y="-90488"/>
            <a:ext cx="8229600" cy="1143001"/>
          </a:xfrm>
        </p:spPr>
        <p:txBody>
          <a:bodyPr/>
          <a:lstStyle/>
          <a:p>
            <a:pPr eaLnBrk="1" hangingPunct="1">
              <a:defRPr/>
            </a:pPr>
            <a:r>
              <a:rPr lang="he-IL" sz="3600" b="1" kern="1200" dirty="0" smtClean="0">
                <a:solidFill>
                  <a:schemeClr val="accent2"/>
                </a:solidFill>
              </a:rPr>
              <a:t>מערכת לניהול אנרגיה </a:t>
            </a:r>
            <a:r>
              <a:rPr lang="en-US" sz="3600" b="1" kern="1200" dirty="0" smtClean="0">
                <a:solidFill>
                  <a:schemeClr val="accent2"/>
                </a:solidFill>
              </a:rPr>
              <a:t>(EMS)</a:t>
            </a:r>
          </a:p>
        </p:txBody>
      </p:sp>
      <p:sp>
        <p:nvSpPr>
          <p:cNvPr id="76804" name="Rectangle 3"/>
          <p:cNvSpPr>
            <a:spLocks noGrp="1" noChangeArrowheads="1"/>
          </p:cNvSpPr>
          <p:nvPr>
            <p:ph type="body" idx="1"/>
          </p:nvPr>
        </p:nvSpPr>
        <p:spPr/>
        <p:txBody>
          <a:bodyPr/>
          <a:lstStyle/>
          <a:p>
            <a:pPr eaLnBrk="1" hangingPunct="1"/>
            <a:endParaRPr lang="en-US" altLang="he-IL" smtClean="0"/>
          </a:p>
        </p:txBody>
      </p:sp>
      <p:pic>
        <p:nvPicPr>
          <p:cNvPr id="7680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103313"/>
            <a:ext cx="6869113" cy="47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9479C98-7148-49F1-90F9-DB1EFF19AB35}" type="slidenum">
              <a:rPr lang="he-IL" altLang="he-IL" smtClean="0"/>
              <a:pPr eaLnBrk="1" hangingPunct="1"/>
              <a:t>78</a:t>
            </a:fld>
            <a:endParaRPr lang="en-US" altLang="he-IL" smtClean="0"/>
          </a:p>
        </p:txBody>
      </p:sp>
      <p:sp>
        <p:nvSpPr>
          <p:cNvPr id="23555" name="Rectangle 2"/>
          <p:cNvSpPr>
            <a:spLocks noGrp="1" noChangeArrowheads="1"/>
          </p:cNvSpPr>
          <p:nvPr>
            <p:ph type="title"/>
          </p:nvPr>
        </p:nvSpPr>
        <p:spPr>
          <a:xfrm>
            <a:off x="457200" y="-100013"/>
            <a:ext cx="8229600" cy="1143001"/>
          </a:xfrm>
        </p:spPr>
        <p:txBody>
          <a:bodyPr/>
          <a:lstStyle/>
          <a:p>
            <a:pPr eaLnBrk="1" hangingPunct="1">
              <a:defRPr/>
            </a:pPr>
            <a:r>
              <a:rPr lang="he-IL" sz="3600" b="1" kern="1200" dirty="0" smtClean="0">
                <a:solidFill>
                  <a:schemeClr val="accent2"/>
                </a:solidFill>
              </a:rPr>
              <a:t>דוגמא למסך נתונים במערכת </a:t>
            </a:r>
            <a:r>
              <a:rPr lang="en-US" sz="3600" b="1" kern="1200" dirty="0" smtClean="0">
                <a:solidFill>
                  <a:schemeClr val="accent2"/>
                </a:solidFill>
              </a:rPr>
              <a:t>EMS</a:t>
            </a:r>
          </a:p>
        </p:txBody>
      </p:sp>
      <p:pic>
        <p:nvPicPr>
          <p:cNvPr id="7782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838" y="908050"/>
            <a:ext cx="5759450" cy="542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78953FA-679C-4DB6-89B2-9844990AB4FA}" type="slidenum">
              <a:rPr lang="he-IL" altLang="he-IL" smtClean="0"/>
              <a:pPr eaLnBrk="1" hangingPunct="1"/>
              <a:t>79</a:t>
            </a:fld>
            <a:endParaRPr lang="en-US" altLang="he-IL" smtClean="0"/>
          </a:p>
        </p:txBody>
      </p:sp>
      <p:sp>
        <p:nvSpPr>
          <p:cNvPr id="24579" name="Rectangle 2"/>
          <p:cNvSpPr>
            <a:spLocks noGrp="1" noChangeArrowheads="1"/>
          </p:cNvSpPr>
          <p:nvPr>
            <p:ph type="title"/>
          </p:nvPr>
        </p:nvSpPr>
        <p:spPr>
          <a:xfrm>
            <a:off x="879475" y="-90488"/>
            <a:ext cx="8229600" cy="1143001"/>
          </a:xfrm>
        </p:spPr>
        <p:txBody>
          <a:bodyPr/>
          <a:lstStyle/>
          <a:p>
            <a:pPr eaLnBrk="1" hangingPunct="1">
              <a:defRPr/>
            </a:pPr>
            <a:r>
              <a:rPr lang="he-IL" sz="3600" b="1" kern="1200" dirty="0" smtClean="0">
                <a:solidFill>
                  <a:schemeClr val="accent2"/>
                </a:solidFill>
              </a:rPr>
              <a:t>סקר אנרגיה - מטרות</a:t>
            </a:r>
            <a:endParaRPr lang="en-US" sz="3600" b="1" kern="1200" dirty="0" smtClean="0">
              <a:solidFill>
                <a:schemeClr val="accent2"/>
              </a:solidFill>
            </a:endParaRPr>
          </a:p>
        </p:txBody>
      </p:sp>
      <p:sp>
        <p:nvSpPr>
          <p:cNvPr id="78852" name="Rectangle 3"/>
          <p:cNvSpPr>
            <a:spLocks noGrp="1" noChangeArrowheads="1"/>
          </p:cNvSpPr>
          <p:nvPr>
            <p:ph type="body" idx="1"/>
          </p:nvPr>
        </p:nvSpPr>
        <p:spPr>
          <a:xfrm>
            <a:off x="468313" y="1052513"/>
            <a:ext cx="8229600" cy="5040312"/>
          </a:xfrm>
        </p:spPr>
        <p:txBody>
          <a:bodyPr/>
          <a:lstStyle/>
          <a:p>
            <a:pPr eaLnBrk="1" hangingPunct="1"/>
            <a:r>
              <a:rPr lang="he-IL" altLang="he-IL" smtClean="0"/>
              <a:t>ניתוח התפלגות צריכות האנרגיה של הארגון</a:t>
            </a:r>
          </a:p>
          <a:p>
            <a:pPr eaLnBrk="1" hangingPunct="1"/>
            <a:r>
              <a:rPr lang="he-IL" altLang="he-IL" smtClean="0"/>
              <a:t>זיהוי כל ההזדמנויות של הארגון לחיסכון באנרגיה או לחיסכון בעלות האנרגיה</a:t>
            </a:r>
          </a:p>
          <a:p>
            <a:pPr eaLnBrk="1" hangingPunct="1"/>
            <a:r>
              <a:rPr lang="he-IL" altLang="he-IL" smtClean="0"/>
              <a:t>סיכום פוטנציאל החיסכון האנרגטי והכספי לארגון</a:t>
            </a:r>
          </a:p>
          <a:p>
            <a:pPr eaLnBrk="1" hangingPunct="1"/>
            <a:r>
              <a:rPr lang="he-IL" altLang="he-IL" smtClean="0"/>
              <a:t>גיבוש המלצות </a:t>
            </a:r>
            <a:r>
              <a:rPr lang="he-IL" altLang="he-IL" u="sng" smtClean="0"/>
              <a:t>מעשיות</a:t>
            </a:r>
            <a:r>
              <a:rPr lang="he-IL" altLang="he-IL" smtClean="0"/>
              <a:t> למימוש פוטנציאל החיסכון לצורך השגת החיסכון בפועל</a:t>
            </a:r>
          </a:p>
          <a:p>
            <a:pPr eaLnBrk="1" hangingPunct="1"/>
            <a:r>
              <a:rPr lang="he-IL" altLang="he-IL" smtClean="0"/>
              <a:t>ניתוח הכדאיות </a:t>
            </a:r>
            <a:r>
              <a:rPr lang="he-IL" altLang="he-IL" u="sng" smtClean="0"/>
              <a:t>הכלכלית</a:t>
            </a:r>
            <a:r>
              <a:rPr lang="he-IL" altLang="he-IL" smtClean="0"/>
              <a:t> של כל המלצה לחיסכון</a:t>
            </a:r>
          </a:p>
          <a:p>
            <a:pPr eaLnBrk="1" hangingPunct="1"/>
            <a:r>
              <a:rPr lang="he-IL" altLang="he-IL" smtClean="0"/>
              <a:t>בניית תשתית טובה </a:t>
            </a:r>
            <a:r>
              <a:rPr lang="he-IL" altLang="he-IL" u="sng" smtClean="0"/>
              <a:t>לתוכנית אב שנתית</a:t>
            </a:r>
            <a:r>
              <a:rPr lang="he-IL" altLang="he-IL" smtClean="0"/>
              <a:t> או רב-שנתית </a:t>
            </a:r>
            <a:r>
              <a:rPr lang="he-IL" altLang="he-IL" u="sng" smtClean="0"/>
              <a:t>אפקטיבית</a:t>
            </a:r>
            <a:r>
              <a:rPr lang="he-IL" altLang="he-IL" smtClean="0"/>
              <a:t> לחיסכון באנרגיה</a:t>
            </a:r>
            <a:endParaRPr lang="en-US" altLang="he-IL"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רגולטורים בתחום האנרגיה בישראל</a:t>
            </a:r>
            <a:endParaRPr lang="en-US" altLang="he-IL" sz="3600" b="1" smtClean="0">
              <a:solidFill>
                <a:schemeClr val="accent2"/>
              </a:solidFill>
            </a:endParaRPr>
          </a:p>
        </p:txBody>
      </p:sp>
      <p:sp>
        <p:nvSpPr>
          <p:cNvPr id="10243" name="Rectangle 3"/>
          <p:cNvSpPr>
            <a:spLocks noGrp="1" noChangeArrowheads="1"/>
          </p:cNvSpPr>
          <p:nvPr>
            <p:ph type="body" idx="4294967295"/>
          </p:nvPr>
        </p:nvSpPr>
        <p:spPr>
          <a:xfrm>
            <a:off x="179388" y="1268413"/>
            <a:ext cx="8569325" cy="4525962"/>
          </a:xfrm>
        </p:spPr>
        <p:txBody>
          <a:bodyPr/>
          <a:lstStyle/>
          <a:p>
            <a:pPr eaLnBrk="1" hangingPunct="1">
              <a:buClr>
                <a:srgbClr val="FF9900"/>
              </a:buClr>
              <a:buFont typeface="Wingdings" pitchFamily="2" charset="2"/>
              <a:buChar char="v"/>
            </a:pPr>
            <a:r>
              <a:rPr lang="he-IL" altLang="he-IL" sz="2800" b="1" smtClean="0">
                <a:solidFill>
                  <a:srgbClr val="0066CC"/>
                </a:solidFill>
              </a:rPr>
              <a:t> משרד האנרגיה והמים</a:t>
            </a:r>
          </a:p>
          <a:p>
            <a:pPr eaLnBrk="1" hangingPunct="1">
              <a:buClr>
                <a:srgbClr val="FF9900"/>
              </a:buClr>
              <a:buFont typeface="Wingdings" pitchFamily="2" charset="2"/>
              <a:buChar char="v"/>
            </a:pPr>
            <a:r>
              <a:rPr lang="he-IL" altLang="he-IL" sz="2800" b="1" smtClean="0">
                <a:solidFill>
                  <a:srgbClr val="0066CC"/>
                </a:solidFill>
              </a:rPr>
              <a:t> המשרד להגנת הסביבה</a:t>
            </a:r>
          </a:p>
          <a:p>
            <a:pPr eaLnBrk="1" hangingPunct="1">
              <a:buClr>
                <a:srgbClr val="FF9900"/>
              </a:buClr>
              <a:buFont typeface="Wingdings" pitchFamily="2" charset="2"/>
              <a:buChar char="v"/>
            </a:pPr>
            <a:r>
              <a:rPr lang="he-IL" altLang="he-IL" sz="2800" b="1" smtClean="0">
                <a:solidFill>
                  <a:srgbClr val="0066CC"/>
                </a:solidFill>
              </a:rPr>
              <a:t> משרד הכלכלה והמסחר</a:t>
            </a:r>
          </a:p>
          <a:p>
            <a:pPr eaLnBrk="1" hangingPunct="1">
              <a:buClr>
                <a:srgbClr val="FF9900"/>
              </a:buClr>
              <a:buFont typeface="Wingdings" pitchFamily="2" charset="2"/>
              <a:buChar char="v"/>
            </a:pPr>
            <a:r>
              <a:rPr lang="he-IL" altLang="he-IL" sz="2800" b="1" smtClean="0">
                <a:solidFill>
                  <a:srgbClr val="0066CC"/>
                </a:solidFill>
              </a:rPr>
              <a:t> הרשות לשירותים ציבוריים חשמל</a:t>
            </a:r>
          </a:p>
          <a:p>
            <a:pPr eaLnBrk="1" hangingPunct="1">
              <a:buClr>
                <a:srgbClr val="FF9900"/>
              </a:buClr>
              <a:buFont typeface="Wingdings" pitchFamily="2" charset="2"/>
              <a:buChar char="v"/>
            </a:pPr>
            <a:r>
              <a:rPr lang="he-IL" altLang="he-IL" sz="2800" b="1" smtClean="0">
                <a:solidFill>
                  <a:srgbClr val="0066CC"/>
                </a:solidFill>
              </a:rPr>
              <a:t> רשות הגז הטבעי</a:t>
            </a:r>
          </a:p>
          <a:p>
            <a:pPr eaLnBrk="1" hangingPunct="1">
              <a:buClr>
                <a:srgbClr val="FF9900"/>
              </a:buClr>
              <a:buFont typeface="Wingdings" pitchFamily="2" charset="2"/>
              <a:buChar char="v"/>
            </a:pPr>
            <a:r>
              <a:rPr lang="he-IL" altLang="he-IL" b="1" smtClean="0">
                <a:solidFill>
                  <a:srgbClr val="0066CC"/>
                </a:solidFill>
              </a:rPr>
              <a:t> </a:t>
            </a:r>
            <a:r>
              <a:rPr lang="he-IL" altLang="he-IL" sz="2800" b="1" smtClean="0">
                <a:solidFill>
                  <a:srgbClr val="0066CC"/>
                </a:solidFill>
              </a:rPr>
              <a:t>מנהל הדלק</a:t>
            </a:r>
          </a:p>
          <a:p>
            <a:pPr eaLnBrk="1" hangingPunct="1">
              <a:buClr>
                <a:srgbClr val="FF9900"/>
              </a:buClr>
              <a:buFont typeface="Wingdings" pitchFamily="2" charset="2"/>
              <a:buNone/>
            </a:pPr>
            <a:endParaRPr lang="he-IL" altLang="he-IL" sz="2800" b="1" smtClean="0">
              <a:solidFill>
                <a:srgbClr val="0066CC"/>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7717BC4-99C1-4508-B111-2CE9633B7BAE}" type="slidenum">
              <a:rPr lang="he-IL" altLang="he-IL" smtClean="0"/>
              <a:pPr eaLnBrk="1" hangingPunct="1"/>
              <a:t>80</a:t>
            </a:fld>
            <a:endParaRPr lang="en-US" altLang="he-IL" smtClean="0"/>
          </a:p>
        </p:txBody>
      </p:sp>
      <p:sp>
        <p:nvSpPr>
          <p:cNvPr id="25603" name="Rectangle 2"/>
          <p:cNvSpPr>
            <a:spLocks noGrp="1" noChangeArrowheads="1"/>
          </p:cNvSpPr>
          <p:nvPr>
            <p:ph type="title"/>
          </p:nvPr>
        </p:nvSpPr>
        <p:spPr>
          <a:xfrm>
            <a:off x="950913" y="-100013"/>
            <a:ext cx="8229600" cy="1143001"/>
          </a:xfrm>
        </p:spPr>
        <p:txBody>
          <a:bodyPr/>
          <a:lstStyle/>
          <a:p>
            <a:pPr eaLnBrk="1" hangingPunct="1">
              <a:defRPr/>
            </a:pPr>
            <a:r>
              <a:rPr lang="he-IL" sz="3600" b="1" kern="1200" dirty="0" smtClean="0">
                <a:solidFill>
                  <a:schemeClr val="accent2"/>
                </a:solidFill>
              </a:rPr>
              <a:t>שיטת העבודה בביצוע סקרי אנרגיה</a:t>
            </a:r>
            <a:endParaRPr lang="en-US" sz="3600" b="1" kern="1200" dirty="0" smtClean="0">
              <a:solidFill>
                <a:schemeClr val="accent2"/>
              </a:solidFill>
            </a:endParaRPr>
          </a:p>
        </p:txBody>
      </p:sp>
      <p:sp>
        <p:nvSpPr>
          <p:cNvPr id="79876" name="Rectangle 3"/>
          <p:cNvSpPr>
            <a:spLocks noGrp="1" noChangeArrowheads="1"/>
          </p:cNvSpPr>
          <p:nvPr>
            <p:ph type="body" idx="1"/>
          </p:nvPr>
        </p:nvSpPr>
        <p:spPr>
          <a:xfrm>
            <a:off x="323850" y="1196975"/>
            <a:ext cx="8229600" cy="5400675"/>
          </a:xfrm>
        </p:spPr>
        <p:txBody>
          <a:bodyPr/>
          <a:lstStyle/>
          <a:p>
            <a:pPr eaLnBrk="1" hangingPunct="1"/>
            <a:r>
              <a:rPr lang="he-IL" altLang="he-IL" b="1" smtClean="0">
                <a:solidFill>
                  <a:srgbClr val="0000FF"/>
                </a:solidFill>
              </a:rPr>
              <a:t>בדיקת צריכה היסטורית:</a:t>
            </a:r>
            <a:r>
              <a:rPr lang="en-US" altLang="he-IL" b="1" smtClean="0">
                <a:solidFill>
                  <a:srgbClr val="0000FF"/>
                </a:solidFill>
              </a:rPr>
              <a:t/>
            </a:r>
            <a:br>
              <a:rPr lang="en-US" altLang="he-IL" b="1" smtClean="0">
                <a:solidFill>
                  <a:srgbClr val="0000FF"/>
                </a:solidFill>
              </a:rPr>
            </a:br>
            <a:r>
              <a:rPr lang="he-IL" altLang="he-IL" smtClean="0"/>
              <a:t>- מעקב אחר חשבונות האנרגיה של הארגון בשנים</a:t>
            </a:r>
            <a:br>
              <a:rPr lang="he-IL" altLang="he-IL" smtClean="0"/>
            </a:br>
            <a:r>
              <a:rPr lang="en-US" altLang="he-IL" smtClean="0"/>
              <a:t> </a:t>
            </a:r>
            <a:r>
              <a:rPr lang="he-IL" altLang="he-IL" smtClean="0"/>
              <a:t> האחרונות</a:t>
            </a:r>
            <a:r>
              <a:rPr lang="en-US" altLang="he-IL" smtClean="0"/>
              <a:t/>
            </a:r>
            <a:br>
              <a:rPr lang="en-US" altLang="he-IL" smtClean="0"/>
            </a:br>
            <a:r>
              <a:rPr lang="he-IL" altLang="he-IL" smtClean="0"/>
              <a:t>- זיהוי מגמות בצריכה לכל צרכן ולכלל הארגון</a:t>
            </a:r>
          </a:p>
          <a:p>
            <a:pPr eaLnBrk="1" hangingPunct="1">
              <a:buFontTx/>
              <a:buNone/>
            </a:pPr>
            <a:r>
              <a:rPr lang="he-IL" altLang="he-IL" smtClean="0"/>
              <a:t>   -  ניתוח התפלגויות תעו"ז ואיתור חריגים (לדוגמא</a:t>
            </a:r>
            <a:r>
              <a:rPr lang="en-US" altLang="he-IL" smtClean="0"/>
              <a:t/>
            </a:r>
            <a:br>
              <a:rPr lang="en-US" altLang="he-IL" smtClean="0"/>
            </a:br>
            <a:r>
              <a:rPr lang="he-IL" altLang="he-IL" smtClean="0"/>
              <a:t>   אי כיבוי צרכני אנרגיה בלילה או בסופי שבוע)</a:t>
            </a:r>
          </a:p>
          <a:p>
            <a:pPr eaLnBrk="1" hangingPunct="1">
              <a:buFontTx/>
              <a:buNone/>
            </a:pPr>
            <a:r>
              <a:rPr lang="he-IL" altLang="he-IL" smtClean="0"/>
              <a:t>   - זיהוי קנסות בגין מקדמי הספק</a:t>
            </a:r>
          </a:p>
          <a:p>
            <a:pPr eaLnBrk="1" hangingPunct="1">
              <a:buFontTx/>
              <a:buNone/>
            </a:pPr>
            <a:r>
              <a:rPr lang="he-IL" altLang="he-IL" smtClean="0"/>
              <a:t>   - השוואה בין צרכנים דומים (קווי יצור, מכונות,</a:t>
            </a:r>
            <a:br>
              <a:rPr lang="he-IL" altLang="he-IL" smtClean="0"/>
            </a:br>
            <a:r>
              <a:rPr lang="en-US" altLang="he-IL" smtClean="0"/>
              <a:t> </a:t>
            </a:r>
            <a:r>
              <a:rPr lang="he-IL" altLang="he-IL" smtClean="0"/>
              <a:t> מבנים)</a:t>
            </a:r>
            <a:r>
              <a:rPr lang="en-US" altLang="he-IL" smtClean="0"/>
              <a:t> </a:t>
            </a:r>
            <a:r>
              <a:rPr lang="he-IL" altLang="he-IL" smtClean="0"/>
              <a:t>ואיתור</a:t>
            </a:r>
            <a:r>
              <a:rPr lang="en-US" altLang="he-IL" smtClean="0"/>
              <a:t> </a:t>
            </a:r>
            <a:r>
              <a:rPr lang="he-IL" altLang="he-IL" smtClean="0"/>
              <a:t>חריגים</a:t>
            </a:r>
            <a:r>
              <a:rPr lang="en-US" altLang="he-IL" smtClean="0"/>
              <a:t>  </a:t>
            </a:r>
            <a:r>
              <a:rPr lang="he-IL" altLang="he-IL" smtClean="0"/>
              <a:t>בצריכה</a:t>
            </a:r>
            <a:r>
              <a:rPr lang="en-US" altLang="he-IL" smtClean="0"/>
              <a:t> </a:t>
            </a:r>
            <a:endParaRPr lang="he-IL" altLang="he-IL"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71A1A16-9302-450C-BB34-11FAB2E4E673}" type="slidenum">
              <a:rPr lang="he-IL" altLang="he-IL" smtClean="0"/>
              <a:pPr eaLnBrk="1" hangingPunct="1"/>
              <a:t>81</a:t>
            </a:fld>
            <a:endParaRPr lang="en-US" altLang="he-IL" smtClean="0"/>
          </a:p>
        </p:txBody>
      </p:sp>
      <p:sp>
        <p:nvSpPr>
          <p:cNvPr id="26627" name="Rectangle 2"/>
          <p:cNvSpPr>
            <a:spLocks noGrp="1" noChangeArrowheads="1"/>
          </p:cNvSpPr>
          <p:nvPr>
            <p:ph type="title"/>
          </p:nvPr>
        </p:nvSpPr>
        <p:spPr>
          <a:xfrm>
            <a:off x="950913" y="-100013"/>
            <a:ext cx="8229600" cy="1143001"/>
          </a:xfrm>
        </p:spPr>
        <p:txBody>
          <a:bodyPr/>
          <a:lstStyle/>
          <a:p>
            <a:pPr eaLnBrk="1" hangingPunct="1">
              <a:defRPr/>
            </a:pPr>
            <a:r>
              <a:rPr lang="he-IL" sz="3600" b="1" kern="1200" dirty="0" smtClean="0">
                <a:solidFill>
                  <a:schemeClr val="accent2"/>
                </a:solidFill>
              </a:rPr>
              <a:t>שיטת העבודה בביצוע סקרי אנרגיה</a:t>
            </a:r>
            <a:endParaRPr lang="en-US" sz="3600" b="1" kern="1200" dirty="0" smtClean="0">
              <a:solidFill>
                <a:schemeClr val="accent2"/>
              </a:solidFill>
            </a:endParaRPr>
          </a:p>
        </p:txBody>
      </p:sp>
      <p:sp>
        <p:nvSpPr>
          <p:cNvPr id="80900" name="Rectangle 3"/>
          <p:cNvSpPr>
            <a:spLocks noGrp="1" noChangeArrowheads="1"/>
          </p:cNvSpPr>
          <p:nvPr>
            <p:ph type="body" idx="1"/>
          </p:nvPr>
        </p:nvSpPr>
        <p:spPr>
          <a:xfrm>
            <a:off x="323850" y="1196975"/>
            <a:ext cx="8229600" cy="4525963"/>
          </a:xfrm>
        </p:spPr>
        <p:txBody>
          <a:bodyPr/>
          <a:lstStyle/>
          <a:p>
            <a:pPr eaLnBrk="1" hangingPunct="1"/>
            <a:r>
              <a:rPr lang="he-IL" altLang="he-IL" b="1" u="sng" dirty="0" smtClean="0">
                <a:solidFill>
                  <a:srgbClr val="0000FF"/>
                </a:solidFill>
              </a:rPr>
              <a:t>בדיקה ויזואלית</a:t>
            </a:r>
            <a:r>
              <a:rPr lang="he-IL" altLang="he-IL" b="1" dirty="0" smtClean="0">
                <a:solidFill>
                  <a:srgbClr val="0000FF"/>
                </a:solidFill>
              </a:rPr>
              <a:t>:</a:t>
            </a:r>
            <a:r>
              <a:rPr lang="he-IL" altLang="he-IL" dirty="0" smtClean="0"/>
              <a:t> איסוף מידע לגבי תשתיות האנרגיה בחברה והאופן בו תוכננו, הותקנו ותוחזקו: </a:t>
            </a:r>
            <a:r>
              <a:rPr lang="en-US" altLang="he-IL" dirty="0" smtClean="0"/>
              <a:t/>
            </a:r>
            <a:br>
              <a:rPr lang="en-US" altLang="he-IL" dirty="0" smtClean="0"/>
            </a:br>
            <a:r>
              <a:rPr lang="he-IL" altLang="he-IL" dirty="0" smtClean="0"/>
              <a:t>- סוגי המערכות</a:t>
            </a:r>
            <a:r>
              <a:rPr lang="en-US" altLang="he-IL" dirty="0" smtClean="0"/>
              <a:t/>
            </a:r>
            <a:br>
              <a:rPr lang="en-US" altLang="he-IL" dirty="0" smtClean="0"/>
            </a:br>
            <a:r>
              <a:rPr lang="he-IL" altLang="he-IL" dirty="0" smtClean="0"/>
              <a:t>- רמת תחזוקה (צנרת חלודה, דליפות אוויר, שמן,</a:t>
            </a:r>
            <a:r>
              <a:rPr lang="en-US" altLang="he-IL" dirty="0" smtClean="0"/>
              <a:t/>
            </a:r>
            <a:br>
              <a:rPr lang="en-US" altLang="he-IL" dirty="0" smtClean="0"/>
            </a:br>
            <a:r>
              <a:rPr lang="he-IL" altLang="he-IL" dirty="0" smtClean="0"/>
              <a:t>  מים, קיטור, ניקיון מעבים ומסננים </a:t>
            </a:r>
            <a:r>
              <a:rPr lang="he-IL" altLang="he-IL" dirty="0" err="1" smtClean="0"/>
              <a:t>וכו</a:t>
            </a:r>
            <a:r>
              <a:rPr lang="he-IL" altLang="he-IL" dirty="0" smtClean="0"/>
              <a:t>'...)</a:t>
            </a:r>
            <a:r>
              <a:rPr lang="en-US" altLang="he-IL" dirty="0" smtClean="0"/>
              <a:t/>
            </a:r>
            <a:br>
              <a:rPr lang="en-US" altLang="he-IL" dirty="0" smtClean="0"/>
            </a:br>
            <a:r>
              <a:rPr lang="he-IL" altLang="he-IL" dirty="0" smtClean="0"/>
              <a:t>- רמת הבידוד למערכות החום והקור</a:t>
            </a:r>
            <a:r>
              <a:rPr lang="en-US" altLang="he-IL" dirty="0" smtClean="0"/>
              <a:t/>
            </a:r>
            <a:br>
              <a:rPr lang="en-US" altLang="he-IL" dirty="0" smtClean="0"/>
            </a:br>
            <a:r>
              <a:rPr lang="he-IL" altLang="he-IL" dirty="0" smtClean="0"/>
              <a:t>- סוג הציוד (גיל, נצילות עפ"י נתוני היצרן </a:t>
            </a:r>
            <a:r>
              <a:rPr lang="he-IL" altLang="he-IL" dirty="0" err="1" smtClean="0"/>
              <a:t>וכו</a:t>
            </a:r>
            <a:r>
              <a:rPr lang="he-IL" altLang="he-IL" dirty="0" smtClean="0"/>
              <a:t>'..)</a:t>
            </a:r>
            <a:r>
              <a:rPr lang="en-US" altLang="he-IL" dirty="0" smtClean="0"/>
              <a:t/>
            </a:r>
            <a:br>
              <a:rPr lang="en-US" altLang="he-IL" dirty="0" smtClean="0"/>
            </a:br>
            <a:endParaRPr lang="he-IL" altLang="he-IL"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F9C3337-4F71-4A31-B7A8-5CADFB59358E}" type="slidenum">
              <a:rPr lang="he-IL" altLang="he-IL" smtClean="0"/>
              <a:pPr eaLnBrk="1" hangingPunct="1"/>
              <a:t>82</a:t>
            </a:fld>
            <a:endParaRPr lang="en-US" altLang="he-IL" smtClean="0"/>
          </a:p>
        </p:txBody>
      </p:sp>
      <p:sp>
        <p:nvSpPr>
          <p:cNvPr id="27651" name="Rectangle 2"/>
          <p:cNvSpPr>
            <a:spLocks noGrp="1" noChangeArrowheads="1"/>
          </p:cNvSpPr>
          <p:nvPr>
            <p:ph type="title"/>
          </p:nvPr>
        </p:nvSpPr>
        <p:spPr>
          <a:xfrm>
            <a:off x="879475" y="-90488"/>
            <a:ext cx="8229600" cy="1143001"/>
          </a:xfrm>
        </p:spPr>
        <p:txBody>
          <a:bodyPr/>
          <a:lstStyle/>
          <a:p>
            <a:pPr eaLnBrk="1" hangingPunct="1">
              <a:defRPr/>
            </a:pPr>
            <a:r>
              <a:rPr lang="he-IL" sz="3600" b="1" kern="1200" dirty="0" smtClean="0">
                <a:solidFill>
                  <a:schemeClr val="accent2"/>
                </a:solidFill>
              </a:rPr>
              <a:t>שיטת העבודה בביצוע סקרי אנרגיה</a:t>
            </a:r>
            <a:endParaRPr lang="en-US" sz="3600" b="1" kern="1200" dirty="0" smtClean="0">
              <a:solidFill>
                <a:schemeClr val="accent2"/>
              </a:solidFill>
            </a:endParaRPr>
          </a:p>
        </p:txBody>
      </p:sp>
      <p:sp>
        <p:nvSpPr>
          <p:cNvPr id="81924" name="Rectangle 3"/>
          <p:cNvSpPr>
            <a:spLocks noGrp="1" noChangeArrowheads="1"/>
          </p:cNvSpPr>
          <p:nvPr>
            <p:ph type="body" idx="1"/>
          </p:nvPr>
        </p:nvSpPr>
        <p:spPr>
          <a:xfrm>
            <a:off x="457200" y="1125538"/>
            <a:ext cx="8229600" cy="5111750"/>
          </a:xfrm>
        </p:spPr>
        <p:txBody>
          <a:bodyPr/>
          <a:lstStyle/>
          <a:p>
            <a:pPr eaLnBrk="1" hangingPunct="1">
              <a:lnSpc>
                <a:spcPct val="90000"/>
              </a:lnSpc>
            </a:pPr>
            <a:r>
              <a:rPr lang="he-IL" altLang="he-IL" b="1" u="sng" dirty="0" smtClean="0">
                <a:solidFill>
                  <a:srgbClr val="0000FF"/>
                </a:solidFill>
              </a:rPr>
              <a:t>בדיקה הנדסית</a:t>
            </a:r>
            <a:r>
              <a:rPr lang="he-IL" altLang="he-IL" b="1" dirty="0" smtClean="0">
                <a:solidFill>
                  <a:srgbClr val="0000FF"/>
                </a:solidFill>
              </a:rPr>
              <a:t>:</a:t>
            </a:r>
            <a:r>
              <a:rPr lang="he-IL" altLang="he-IL" dirty="0" smtClean="0"/>
              <a:t> ניתוח הנצילות האנרגטית הנוכחית של תשתיות האנרגיה ע"י ביצוע שורת מדידות (הספקים, </a:t>
            </a:r>
            <a:r>
              <a:rPr lang="he-IL" altLang="he-IL" dirty="0" err="1" smtClean="0"/>
              <a:t>טמ"פ</a:t>
            </a:r>
            <a:r>
              <a:rPr lang="he-IL" altLang="he-IL" dirty="0" smtClean="0"/>
              <a:t>, לחצים, ספיקות ועוד...)הכוללות התקנת אוגרי נתונים לתיעוד הפעילות האנרגטית</a:t>
            </a:r>
            <a:r>
              <a:rPr lang="en-US" altLang="he-IL" dirty="0" smtClean="0"/>
              <a:t> </a:t>
            </a:r>
            <a:r>
              <a:rPr lang="he-IL" altLang="he-IL" dirty="0" smtClean="0"/>
              <a:t>בתקופה אופיינית מייצגת (לשבוע לכל הפחות)</a:t>
            </a:r>
            <a:r>
              <a:rPr lang="en-US" altLang="he-IL" dirty="0" smtClean="0"/>
              <a:t/>
            </a:r>
            <a:br>
              <a:rPr lang="en-US" altLang="he-IL" dirty="0" smtClean="0"/>
            </a:br>
            <a:r>
              <a:rPr lang="he-IL" altLang="he-IL" dirty="0" smtClean="0"/>
              <a:t>בדיקת חלופות אנרגטיות לאותה פעילות ייצור</a:t>
            </a:r>
          </a:p>
          <a:p>
            <a:pPr eaLnBrk="1" hangingPunct="1">
              <a:lnSpc>
                <a:spcPct val="90000"/>
              </a:lnSpc>
            </a:pPr>
            <a:r>
              <a:rPr lang="he-IL" altLang="he-IL" b="1" u="sng" dirty="0" smtClean="0">
                <a:solidFill>
                  <a:srgbClr val="0000FF"/>
                </a:solidFill>
              </a:rPr>
              <a:t>בדיקה תפעולית</a:t>
            </a:r>
            <a:r>
              <a:rPr lang="he-IL" altLang="he-IL" b="1" dirty="0" smtClean="0">
                <a:solidFill>
                  <a:srgbClr val="0000FF"/>
                </a:solidFill>
              </a:rPr>
              <a:t>:</a:t>
            </a:r>
            <a:r>
              <a:rPr lang="he-IL" altLang="he-IL" dirty="0" smtClean="0"/>
              <a:t> ניתוח אופן ההפעלה של המערכות (מתי מפעילים? מי מפעיל?), ניתוח מתאר ההפעלה של המערכות והתאמתו לצרכי הארגון</a:t>
            </a:r>
          </a:p>
          <a:p>
            <a:pPr eaLnBrk="1" hangingPunct="1">
              <a:lnSpc>
                <a:spcPct val="90000"/>
              </a:lnSpc>
            </a:pPr>
            <a:endParaRPr lang="en-US" altLang="he-IL"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D2646E2-6C7A-4F1F-848C-B8B15BFDED28}" type="slidenum">
              <a:rPr lang="he-IL" altLang="he-IL" smtClean="0"/>
              <a:pPr eaLnBrk="1" hangingPunct="1"/>
              <a:t>83</a:t>
            </a:fld>
            <a:endParaRPr lang="en-US" altLang="he-IL" smtClean="0"/>
          </a:p>
        </p:txBody>
      </p:sp>
      <p:sp>
        <p:nvSpPr>
          <p:cNvPr id="82947" name="Rectangle 2"/>
          <p:cNvSpPr>
            <a:spLocks noGrp="1" noChangeArrowheads="1"/>
          </p:cNvSpPr>
          <p:nvPr>
            <p:ph type="title"/>
          </p:nvPr>
        </p:nvSpPr>
        <p:spPr>
          <a:xfrm>
            <a:off x="950913" y="-100013"/>
            <a:ext cx="8229600" cy="1143001"/>
          </a:xfrm>
        </p:spPr>
        <p:txBody>
          <a:bodyPr/>
          <a:lstStyle/>
          <a:p>
            <a:pPr eaLnBrk="1" hangingPunct="1"/>
            <a:r>
              <a:rPr lang="he-IL" altLang="he-IL" sz="3600" b="1" kern="1200" dirty="0">
                <a:solidFill>
                  <a:schemeClr val="accent2"/>
                </a:solidFill>
              </a:rPr>
              <a:t>שיטת העבודה בביצוע סקרים - המשך</a:t>
            </a:r>
            <a:endParaRPr lang="en-US" altLang="he-IL" sz="3600" b="1" kern="1200" dirty="0">
              <a:solidFill>
                <a:schemeClr val="accent2"/>
              </a:solidFill>
            </a:endParaRPr>
          </a:p>
        </p:txBody>
      </p:sp>
      <p:sp>
        <p:nvSpPr>
          <p:cNvPr id="82948" name="Rectangle 3"/>
          <p:cNvSpPr>
            <a:spLocks noGrp="1" noChangeArrowheads="1"/>
          </p:cNvSpPr>
          <p:nvPr>
            <p:ph type="body" idx="1"/>
          </p:nvPr>
        </p:nvSpPr>
        <p:spPr>
          <a:xfrm>
            <a:off x="457200" y="1196975"/>
            <a:ext cx="8229600" cy="4525963"/>
          </a:xfrm>
        </p:spPr>
        <p:txBody>
          <a:bodyPr/>
          <a:lstStyle/>
          <a:p>
            <a:pPr eaLnBrk="1" hangingPunct="1"/>
            <a:r>
              <a:rPr lang="he-IL" altLang="he-IL" b="1" u="sng" dirty="0" smtClean="0">
                <a:solidFill>
                  <a:srgbClr val="0000FF"/>
                </a:solidFill>
              </a:rPr>
              <a:t>ניתוח כלכלי</a:t>
            </a:r>
            <a:r>
              <a:rPr lang="en-US" altLang="he-IL" b="1" u="sng" dirty="0" smtClean="0">
                <a:solidFill>
                  <a:srgbClr val="0000FF"/>
                </a:solidFill>
              </a:rPr>
              <a:t> </a:t>
            </a:r>
            <a:r>
              <a:rPr lang="he-IL" altLang="he-IL" b="1" u="sng" dirty="0" smtClean="0">
                <a:solidFill>
                  <a:srgbClr val="0000FF"/>
                </a:solidFill>
              </a:rPr>
              <a:t>של כל המלצה לחיסכון</a:t>
            </a:r>
            <a:r>
              <a:rPr lang="en-US" altLang="he-IL" b="1" u="sng" dirty="0" smtClean="0">
                <a:solidFill>
                  <a:srgbClr val="0000FF"/>
                </a:solidFill>
              </a:rPr>
              <a:t>:</a:t>
            </a:r>
            <a:r>
              <a:rPr lang="en-US" altLang="he-IL" dirty="0" smtClean="0">
                <a:solidFill>
                  <a:srgbClr val="0000FF"/>
                </a:solidFill>
              </a:rPr>
              <a:t/>
            </a:r>
            <a:br>
              <a:rPr lang="en-US" altLang="he-IL" dirty="0" smtClean="0">
                <a:solidFill>
                  <a:srgbClr val="0000FF"/>
                </a:solidFill>
              </a:rPr>
            </a:br>
            <a:r>
              <a:rPr lang="he-IL" altLang="he-IL" dirty="0" smtClean="0"/>
              <a:t>- חישוב החיסכון השנתי הצפוי</a:t>
            </a:r>
            <a:r>
              <a:rPr lang="en-US" altLang="he-IL" dirty="0" smtClean="0"/>
              <a:t> </a:t>
            </a:r>
            <a:r>
              <a:rPr lang="he-IL" altLang="he-IL" dirty="0" smtClean="0"/>
              <a:t>מכל המלצה</a:t>
            </a:r>
            <a:r>
              <a:rPr lang="en-US" altLang="he-IL" dirty="0" smtClean="0"/>
              <a:t/>
            </a:r>
            <a:br>
              <a:rPr lang="en-US" altLang="he-IL" dirty="0" smtClean="0"/>
            </a:br>
            <a:r>
              <a:rPr lang="he-IL" altLang="he-IL" dirty="0" smtClean="0"/>
              <a:t>- הערכת ההשקעה הכספית הנדרשת</a:t>
            </a:r>
            <a:r>
              <a:rPr lang="en-US" altLang="he-IL" dirty="0" smtClean="0"/>
              <a:t> </a:t>
            </a:r>
            <a:r>
              <a:rPr lang="he-IL" altLang="he-IL" dirty="0" smtClean="0"/>
              <a:t>ליישום</a:t>
            </a:r>
            <a:r>
              <a:rPr lang="en-US" altLang="he-IL" dirty="0" smtClean="0"/>
              <a:t/>
            </a:r>
            <a:br>
              <a:rPr lang="en-US" altLang="he-IL" dirty="0" smtClean="0"/>
            </a:br>
            <a:r>
              <a:rPr lang="he-IL" altLang="he-IL" dirty="0" smtClean="0"/>
              <a:t>  ההמלצה</a:t>
            </a:r>
            <a:r>
              <a:rPr lang="en-US" altLang="he-IL" dirty="0" smtClean="0"/>
              <a:t> </a:t>
            </a:r>
            <a:r>
              <a:rPr lang="he-IL" altLang="he-IL" dirty="0" smtClean="0"/>
              <a:t> </a:t>
            </a:r>
            <a:r>
              <a:rPr lang="en-US" altLang="he-IL" dirty="0" smtClean="0"/>
              <a:t/>
            </a:r>
            <a:br>
              <a:rPr lang="en-US" altLang="he-IL" dirty="0" smtClean="0"/>
            </a:br>
            <a:r>
              <a:rPr lang="he-IL" altLang="he-IL" dirty="0" smtClean="0"/>
              <a:t>- חישוב זמן החזר ההשקעה הצפוי</a:t>
            </a:r>
            <a:r>
              <a:rPr lang="en-US" altLang="he-IL" dirty="0" smtClean="0"/>
              <a:t/>
            </a:r>
            <a:br>
              <a:rPr lang="en-US" altLang="he-IL" dirty="0" smtClean="0"/>
            </a:br>
            <a:r>
              <a:rPr lang="he-IL" altLang="he-IL" dirty="0" smtClean="0"/>
              <a:t>- ניתוח השפעות כלכליות עקיפות או השפעות </a:t>
            </a:r>
            <a:r>
              <a:rPr lang="en-US" altLang="he-IL" dirty="0" smtClean="0"/>
              <a:t/>
            </a:r>
            <a:br>
              <a:rPr lang="en-US" altLang="he-IL" dirty="0" smtClean="0"/>
            </a:br>
            <a:r>
              <a:rPr lang="he-IL" altLang="he-IL" dirty="0" smtClean="0"/>
              <a:t>  אחרות של יישום ההמלצה (בטיחות/איכות</a:t>
            </a:r>
            <a:r>
              <a:rPr lang="en-US" altLang="he-IL" dirty="0" smtClean="0"/>
              <a:t/>
            </a:r>
            <a:br>
              <a:rPr lang="en-US" altLang="he-IL" dirty="0" smtClean="0"/>
            </a:br>
            <a:r>
              <a:rPr lang="he-IL" altLang="he-IL" dirty="0" smtClean="0"/>
              <a:t>  סביבה </a:t>
            </a:r>
            <a:r>
              <a:rPr lang="he-IL" altLang="he-IL" dirty="0" err="1" smtClean="0"/>
              <a:t>וכו</a:t>
            </a:r>
            <a:r>
              <a:rPr lang="he-IL" altLang="he-IL" dirty="0" smtClean="0"/>
              <a:t>'..)</a:t>
            </a:r>
            <a:endParaRPr lang="en-US" altLang="he-IL" dirty="0" smtClean="0"/>
          </a:p>
          <a:p>
            <a:pPr eaLnBrk="1" hangingPunct="1"/>
            <a:endParaRPr lang="en-US" altLang="he-IL"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457200" y="-100013"/>
            <a:ext cx="8229600" cy="1143001"/>
          </a:xfrm>
        </p:spPr>
        <p:txBody>
          <a:bodyPr/>
          <a:lstStyle/>
          <a:p>
            <a:pPr eaLnBrk="1" hangingPunct="1"/>
            <a:r>
              <a:rPr lang="he-IL" altLang="he-IL" sz="3600" b="1" kern="1200" dirty="0">
                <a:solidFill>
                  <a:schemeClr val="accent2"/>
                </a:solidFill>
              </a:rPr>
              <a:t>דוד קיטור</a:t>
            </a:r>
          </a:p>
        </p:txBody>
      </p:sp>
      <p:sp>
        <p:nvSpPr>
          <p:cNvPr id="83971" name="Content Placeholder 2"/>
          <p:cNvSpPr>
            <a:spLocks noGrp="1"/>
          </p:cNvSpPr>
          <p:nvPr>
            <p:ph idx="1"/>
          </p:nvPr>
        </p:nvSpPr>
        <p:spPr/>
        <p:txBody>
          <a:bodyPr/>
          <a:lstStyle/>
          <a:p>
            <a:endParaRPr lang="he-IL" altLang="he-IL" smtClean="0"/>
          </a:p>
        </p:txBody>
      </p:sp>
      <p:pic>
        <p:nvPicPr>
          <p:cNvPr id="83972" name="Picture 2" descr="http://www.shipur.info/image/users/239613/ftp/my_files/boiler4.gif?id=1138231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981075"/>
            <a:ext cx="8659813"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457200" y="-90488"/>
            <a:ext cx="8229600" cy="1143001"/>
          </a:xfrm>
        </p:spPr>
        <p:txBody>
          <a:bodyPr/>
          <a:lstStyle/>
          <a:p>
            <a:pPr eaLnBrk="1" hangingPunct="1"/>
            <a:r>
              <a:rPr lang="he-IL" altLang="he-IL" sz="3600" b="1" kern="1200" dirty="0">
                <a:solidFill>
                  <a:schemeClr val="accent2"/>
                </a:solidFill>
              </a:rPr>
              <a:t>חתך של דוד קיטור</a:t>
            </a:r>
          </a:p>
        </p:txBody>
      </p:sp>
      <p:sp>
        <p:nvSpPr>
          <p:cNvPr id="84995" name="Content Placeholder 2"/>
          <p:cNvSpPr>
            <a:spLocks noGrp="1"/>
          </p:cNvSpPr>
          <p:nvPr>
            <p:ph idx="1"/>
          </p:nvPr>
        </p:nvSpPr>
        <p:spPr/>
        <p:txBody>
          <a:bodyPr/>
          <a:lstStyle/>
          <a:p>
            <a:endParaRPr lang="he-IL" altLang="he-IL" smtClean="0"/>
          </a:p>
        </p:txBody>
      </p:sp>
      <p:pic>
        <p:nvPicPr>
          <p:cNvPr id="84996" name="Picture 2" descr="http://3.bp.blogspot.com/_m2U5sq-rAxk/TDB3Gk3yWZI/AAAAAAAAAIA/alUkevWTjt8/s1600/fire+tube+boile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908050"/>
            <a:ext cx="864235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מערכת קיטור - מרכיבים</a:t>
            </a:r>
            <a:endParaRPr lang="en-US" altLang="he-IL" sz="3600" b="1" smtClean="0">
              <a:solidFill>
                <a:schemeClr val="accent2"/>
              </a:solidFill>
            </a:endParaRPr>
          </a:p>
        </p:txBody>
      </p:sp>
      <p:sp>
        <p:nvSpPr>
          <p:cNvPr id="86019" name="Rectangle 3"/>
          <p:cNvSpPr>
            <a:spLocks noGrp="1" noChangeArrowheads="1"/>
          </p:cNvSpPr>
          <p:nvPr>
            <p:ph type="body" idx="4294967295"/>
          </p:nvPr>
        </p:nvSpPr>
        <p:spPr>
          <a:xfrm>
            <a:off x="179388" y="1268413"/>
            <a:ext cx="8569325" cy="4525962"/>
          </a:xfrm>
        </p:spPr>
        <p:txBody>
          <a:bodyPr/>
          <a:lstStyle/>
          <a:p>
            <a:pPr eaLnBrk="1" hangingPunct="1">
              <a:buClr>
                <a:srgbClr val="FF9900"/>
              </a:buClr>
              <a:buFont typeface="Wingdings" pitchFamily="2" charset="2"/>
              <a:buChar char="v"/>
            </a:pPr>
            <a:r>
              <a:rPr lang="he-IL" altLang="he-IL" sz="2800" b="1" smtClean="0">
                <a:solidFill>
                  <a:srgbClr val="0066CC"/>
                </a:solidFill>
              </a:rPr>
              <a:t> הדוד עצמו (המיכל)</a:t>
            </a:r>
          </a:p>
          <a:p>
            <a:pPr eaLnBrk="1" hangingPunct="1">
              <a:buClr>
                <a:srgbClr val="FF9900"/>
              </a:buClr>
              <a:buFont typeface="Wingdings" pitchFamily="2" charset="2"/>
              <a:buChar char="v"/>
            </a:pPr>
            <a:r>
              <a:rPr lang="he-IL" altLang="he-IL" sz="2800" b="1" smtClean="0">
                <a:solidFill>
                  <a:srgbClr val="0066CC"/>
                </a:solidFill>
              </a:rPr>
              <a:t> צנרת המים</a:t>
            </a:r>
          </a:p>
          <a:p>
            <a:pPr eaLnBrk="1" hangingPunct="1">
              <a:buClr>
                <a:srgbClr val="FF9900"/>
              </a:buClr>
              <a:buFont typeface="Wingdings" pitchFamily="2" charset="2"/>
              <a:buChar char="v"/>
            </a:pPr>
            <a:r>
              <a:rPr lang="he-IL" altLang="he-IL" sz="2800" b="1" smtClean="0">
                <a:solidFill>
                  <a:srgbClr val="0066CC"/>
                </a:solidFill>
              </a:rPr>
              <a:t> צנרת הקיטור</a:t>
            </a:r>
          </a:p>
          <a:p>
            <a:pPr eaLnBrk="1" hangingPunct="1">
              <a:buClr>
                <a:srgbClr val="FF9900"/>
              </a:buClr>
              <a:buFont typeface="Wingdings" pitchFamily="2" charset="2"/>
              <a:buChar char="v"/>
            </a:pPr>
            <a:r>
              <a:rPr lang="he-IL" altLang="he-IL" sz="2800" b="1" smtClean="0">
                <a:solidFill>
                  <a:srgbClr val="0066CC"/>
                </a:solidFill>
              </a:rPr>
              <a:t> מערכת הניקוז</a:t>
            </a:r>
          </a:p>
          <a:p>
            <a:pPr eaLnBrk="1" hangingPunct="1">
              <a:buClr>
                <a:srgbClr val="FF9900"/>
              </a:buClr>
              <a:buFont typeface="Wingdings" pitchFamily="2" charset="2"/>
              <a:buChar char="v"/>
            </a:pPr>
            <a:r>
              <a:rPr lang="he-IL" altLang="he-IL" sz="2800" b="1" smtClean="0">
                <a:solidFill>
                  <a:srgbClr val="0066CC"/>
                </a:solidFill>
              </a:rPr>
              <a:t> המבער</a:t>
            </a:r>
          </a:p>
          <a:p>
            <a:pPr eaLnBrk="1" hangingPunct="1">
              <a:buClr>
                <a:srgbClr val="FF9900"/>
              </a:buClr>
              <a:buFont typeface="Wingdings" pitchFamily="2" charset="2"/>
              <a:buChar char="v"/>
            </a:pPr>
            <a:r>
              <a:rPr lang="he-IL" altLang="he-IL" b="1" smtClean="0">
                <a:solidFill>
                  <a:srgbClr val="0066CC"/>
                </a:solidFill>
              </a:rPr>
              <a:t> מלכודות קיטור</a:t>
            </a:r>
            <a:endParaRPr lang="he-IL" altLang="he-IL" sz="2800" b="1" smtClean="0">
              <a:solidFill>
                <a:srgbClr val="0066CC"/>
              </a:solidFill>
            </a:endParaRPr>
          </a:p>
          <a:p>
            <a:pPr eaLnBrk="1" hangingPunct="1">
              <a:buClr>
                <a:srgbClr val="FF9900"/>
              </a:buClr>
              <a:buFont typeface="Wingdings" pitchFamily="2" charset="2"/>
              <a:buChar char="v"/>
            </a:pPr>
            <a:r>
              <a:rPr lang="he-IL" altLang="he-IL" b="1" smtClean="0">
                <a:solidFill>
                  <a:srgbClr val="0066CC"/>
                </a:solidFill>
              </a:rPr>
              <a:t> </a:t>
            </a:r>
            <a:r>
              <a:rPr lang="he-IL" altLang="he-IL" sz="2800" b="1" smtClean="0">
                <a:solidFill>
                  <a:srgbClr val="0066CC"/>
                </a:solidFill>
              </a:rPr>
              <a:t>מיכל מזוט/דלק גז</a:t>
            </a:r>
          </a:p>
          <a:p>
            <a:pPr eaLnBrk="1" hangingPunct="1">
              <a:buClr>
                <a:srgbClr val="FF9900"/>
              </a:buClr>
              <a:buFont typeface="Wingdings" pitchFamily="2" charset="2"/>
              <a:buChar char="v"/>
            </a:pPr>
            <a:r>
              <a:rPr lang="he-IL" altLang="he-IL" sz="2800" b="1" smtClean="0">
                <a:solidFill>
                  <a:srgbClr val="0066CC"/>
                </a:solidFill>
              </a:rPr>
              <a:t> ארובת גזי השריפה</a:t>
            </a:r>
          </a:p>
          <a:p>
            <a:pPr eaLnBrk="1" hangingPunct="1">
              <a:buClr>
                <a:srgbClr val="FF9900"/>
              </a:buClr>
              <a:buFont typeface="Wingdings" pitchFamily="2" charset="2"/>
              <a:buChar char="v"/>
            </a:pPr>
            <a:endParaRPr lang="he-IL" altLang="he-IL" sz="2800" b="1" smtClean="0">
              <a:solidFill>
                <a:srgbClr val="0066CC"/>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smtClean="0">
                <a:solidFill>
                  <a:schemeClr val="accent2"/>
                </a:solidFill>
              </a:rPr>
              <a:t>חיסכון אנרגטי במערכת קיטור</a:t>
            </a:r>
            <a:endParaRPr lang="en-US" altLang="he-IL" sz="3600" b="1" smtClean="0">
              <a:solidFill>
                <a:schemeClr val="accent2"/>
              </a:solidFill>
            </a:endParaRPr>
          </a:p>
        </p:txBody>
      </p:sp>
      <p:sp>
        <p:nvSpPr>
          <p:cNvPr id="87043" name="Rectangle 3"/>
          <p:cNvSpPr>
            <a:spLocks noGrp="1" noChangeArrowheads="1"/>
          </p:cNvSpPr>
          <p:nvPr>
            <p:ph type="body" idx="4294967295"/>
          </p:nvPr>
        </p:nvSpPr>
        <p:spPr>
          <a:xfrm>
            <a:off x="179388" y="981075"/>
            <a:ext cx="8569325" cy="4525963"/>
          </a:xfrm>
        </p:spPr>
        <p:txBody>
          <a:bodyPr/>
          <a:lstStyle/>
          <a:p>
            <a:pPr eaLnBrk="1" hangingPunct="1">
              <a:buClr>
                <a:srgbClr val="FF9900"/>
              </a:buClr>
              <a:buFont typeface="Wingdings" pitchFamily="2" charset="2"/>
              <a:buChar char="v"/>
            </a:pPr>
            <a:r>
              <a:rPr lang="he-IL" altLang="he-IL" sz="2800" b="1" smtClean="0">
                <a:solidFill>
                  <a:srgbClr val="0066CC"/>
                </a:solidFill>
              </a:rPr>
              <a:t> החלפת הדוד לדוד בעל נצילות גבוהה יותר</a:t>
            </a:r>
          </a:p>
          <a:p>
            <a:pPr eaLnBrk="1" hangingPunct="1">
              <a:buClr>
                <a:srgbClr val="FF9900"/>
              </a:buClr>
              <a:buFont typeface="Wingdings" pitchFamily="2" charset="2"/>
              <a:buChar char="v"/>
            </a:pPr>
            <a:r>
              <a:rPr lang="he-IL" altLang="he-IL" sz="2800" b="1" smtClean="0">
                <a:solidFill>
                  <a:srgbClr val="0066CC"/>
                </a:solidFill>
              </a:rPr>
              <a:t> שיפור נצילות בעירה</a:t>
            </a:r>
          </a:p>
          <a:p>
            <a:pPr eaLnBrk="1" hangingPunct="1">
              <a:buClr>
                <a:srgbClr val="FF9900"/>
              </a:buClr>
              <a:buFont typeface="Wingdings" pitchFamily="2" charset="2"/>
              <a:buChar char="v"/>
            </a:pPr>
            <a:r>
              <a:rPr lang="he-IL" altLang="he-IL" sz="2800" b="1" smtClean="0">
                <a:solidFill>
                  <a:srgbClr val="0066CC"/>
                </a:solidFill>
              </a:rPr>
              <a:t> החלפת מקור האנרגיה</a:t>
            </a:r>
          </a:p>
          <a:p>
            <a:pPr eaLnBrk="1" hangingPunct="1">
              <a:buClr>
                <a:srgbClr val="FF9900"/>
              </a:buClr>
              <a:buFont typeface="Wingdings" pitchFamily="2" charset="2"/>
              <a:buChar char="v"/>
            </a:pPr>
            <a:r>
              <a:rPr lang="he-IL" altLang="he-IL" sz="2800" b="1" smtClean="0">
                <a:solidFill>
                  <a:srgbClr val="0066CC"/>
                </a:solidFill>
              </a:rPr>
              <a:t> הקטנת הניקוזים</a:t>
            </a:r>
          </a:p>
          <a:p>
            <a:pPr eaLnBrk="1" hangingPunct="1">
              <a:buClr>
                <a:srgbClr val="FF9900"/>
              </a:buClr>
              <a:buFont typeface="Wingdings" pitchFamily="2" charset="2"/>
              <a:buChar char="v"/>
            </a:pPr>
            <a:r>
              <a:rPr lang="he-IL" altLang="he-IL" sz="2800" b="1" smtClean="0">
                <a:solidFill>
                  <a:srgbClr val="0066CC"/>
                </a:solidFill>
              </a:rPr>
              <a:t> החלפת מלכודות קיטור פרוצות</a:t>
            </a:r>
          </a:p>
          <a:p>
            <a:pPr eaLnBrk="1" hangingPunct="1">
              <a:buClr>
                <a:srgbClr val="FF9900"/>
              </a:buClr>
              <a:buFont typeface="Wingdings" pitchFamily="2" charset="2"/>
              <a:buChar char="v"/>
            </a:pPr>
            <a:r>
              <a:rPr lang="he-IL" altLang="he-IL" b="1" smtClean="0">
                <a:solidFill>
                  <a:srgbClr val="0066CC"/>
                </a:solidFill>
              </a:rPr>
              <a:t> </a:t>
            </a:r>
            <a:r>
              <a:rPr lang="he-IL" altLang="he-IL" sz="2800" b="1" smtClean="0">
                <a:solidFill>
                  <a:srgbClr val="0066CC"/>
                </a:solidFill>
              </a:rPr>
              <a:t>שיפור הבידוד</a:t>
            </a:r>
          </a:p>
          <a:p>
            <a:pPr eaLnBrk="1" hangingPunct="1">
              <a:buClr>
                <a:srgbClr val="FF9900"/>
              </a:buClr>
              <a:buFont typeface="Wingdings" pitchFamily="2" charset="2"/>
              <a:buChar char="v"/>
            </a:pPr>
            <a:r>
              <a:rPr lang="he-IL" altLang="he-IL" sz="2800" b="1" smtClean="0">
                <a:solidFill>
                  <a:srgbClr val="0066CC"/>
                </a:solidFill>
              </a:rPr>
              <a:t> התאמת גודל הדוד לצריכה בפועל</a:t>
            </a:r>
          </a:p>
          <a:p>
            <a:pPr eaLnBrk="1" hangingPunct="1">
              <a:buClr>
                <a:srgbClr val="FF9900"/>
              </a:buClr>
              <a:buFont typeface="Wingdings" pitchFamily="2" charset="2"/>
              <a:buChar char="v"/>
            </a:pPr>
            <a:r>
              <a:rPr lang="he-IL" altLang="he-IL" sz="2800" b="1" smtClean="0">
                <a:solidFill>
                  <a:srgbClr val="0066CC"/>
                </a:solidFill>
              </a:rPr>
              <a:t> שימוש במחוללי קיטור</a:t>
            </a:r>
          </a:p>
          <a:p>
            <a:pPr eaLnBrk="1" hangingPunct="1">
              <a:buClr>
                <a:srgbClr val="FF9900"/>
              </a:buClr>
              <a:buFont typeface="Wingdings" pitchFamily="2" charset="2"/>
              <a:buChar char="v"/>
            </a:pPr>
            <a:r>
              <a:rPr lang="he-IL" altLang="he-IL" sz="2800" b="1" smtClean="0">
                <a:solidFill>
                  <a:srgbClr val="0066CC"/>
                </a:solidFill>
              </a:rPr>
              <a:t> מניעת דליפות קיטור</a:t>
            </a:r>
          </a:p>
          <a:p>
            <a:pPr eaLnBrk="1" hangingPunct="1">
              <a:buClr>
                <a:srgbClr val="FF9900"/>
              </a:buClr>
              <a:buFont typeface="Wingdings" pitchFamily="2" charset="2"/>
              <a:buChar char="v"/>
            </a:pPr>
            <a:r>
              <a:rPr lang="he-IL" altLang="he-IL" sz="2800" b="1" smtClean="0">
                <a:solidFill>
                  <a:srgbClr val="0066CC"/>
                </a:solidFill>
              </a:rPr>
              <a:t> השבת חום מגזי השריפה (מחליף חום)</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879475" y="-100013"/>
            <a:ext cx="8229600" cy="1143001"/>
          </a:xfrm>
        </p:spPr>
        <p:txBody>
          <a:bodyPr/>
          <a:lstStyle/>
          <a:p>
            <a:pPr eaLnBrk="1" hangingPunct="1"/>
            <a:r>
              <a:rPr lang="he-IL" altLang="he-IL" sz="3600" b="1" kern="1200" dirty="0">
                <a:solidFill>
                  <a:schemeClr val="accent2"/>
                </a:solidFill>
              </a:rPr>
              <a:t>דוגמא לתוצאות מדידת נצילות בעירה</a:t>
            </a:r>
            <a:endParaRPr lang="en-US" altLang="he-IL" sz="3600" b="1" kern="1200" dirty="0">
              <a:solidFill>
                <a:schemeClr val="accent2"/>
              </a:solidFill>
            </a:endParaRPr>
          </a:p>
        </p:txBody>
      </p:sp>
      <p:graphicFrame>
        <p:nvGraphicFramePr>
          <p:cNvPr id="88067" name="Object 2"/>
          <p:cNvGraphicFramePr>
            <a:graphicFrameLocks noGrp="1" noChangeAspect="1"/>
          </p:cNvGraphicFramePr>
          <p:nvPr>
            <p:ph idx="1"/>
          </p:nvPr>
        </p:nvGraphicFramePr>
        <p:xfrm>
          <a:off x="395288" y="1196975"/>
          <a:ext cx="8748712" cy="5184775"/>
        </p:xfrm>
        <a:graphic>
          <a:graphicData uri="http://schemas.openxmlformats.org/presentationml/2006/ole">
            <mc:AlternateContent xmlns:mc="http://schemas.openxmlformats.org/markup-compatibility/2006">
              <mc:Choice xmlns:v="urn:schemas-microsoft-com:vml" Requires="v">
                <p:oleObj spid="_x0000_s88127" name="Chart" r:id="rId3" imgW="9572978" imgH="5048569" progId="Excel.Chart.8">
                  <p:embed/>
                </p:oleObj>
              </mc:Choice>
              <mc:Fallback>
                <p:oleObj name="Chart" r:id="rId3" imgW="9572978" imgH="5048569" progId="Excel.Char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t="8037"/>
                      <a:stretch>
                        <a:fillRect/>
                      </a:stretch>
                    </p:blipFill>
                    <p:spPr bwMode="auto">
                      <a:xfrm>
                        <a:off x="395288" y="1196975"/>
                        <a:ext cx="8748712"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8068" name="Text Box 4"/>
          <p:cNvSpPr txBox="1">
            <a:spLocks noChangeArrowheads="1"/>
          </p:cNvSpPr>
          <p:nvPr/>
        </p:nvSpPr>
        <p:spPr bwMode="auto">
          <a:xfrm>
            <a:off x="3132138" y="1073150"/>
            <a:ext cx="33321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b="1"/>
              <a:t>ע"י ניטור גזי הפליטה של המערכת</a:t>
            </a:r>
            <a:endParaRPr lang="en-US" altLang="he-IL" b="1"/>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B0CD2D1-37FD-4CC8-B0D6-389BD67E669E}" type="slidenum">
              <a:rPr lang="he-IL" altLang="he-IL" smtClean="0"/>
              <a:pPr eaLnBrk="1" hangingPunct="1"/>
              <a:t>89</a:t>
            </a:fld>
            <a:endParaRPr lang="en-US" altLang="he-IL" smtClean="0"/>
          </a:p>
        </p:txBody>
      </p:sp>
      <p:sp>
        <p:nvSpPr>
          <p:cNvPr id="89091" name="Rectangle 2"/>
          <p:cNvSpPr>
            <a:spLocks noChangeArrowheads="1"/>
          </p:cNvSpPr>
          <p:nvPr/>
        </p:nvSpPr>
        <p:spPr bwMode="auto">
          <a:xfrm>
            <a:off x="755650" y="58738"/>
            <a:ext cx="8002588"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he-IL" altLang="he-IL" sz="3600" b="1" dirty="0">
                <a:solidFill>
                  <a:schemeClr val="accent2"/>
                </a:solidFill>
                <a:latin typeface="+mj-lt"/>
                <a:ea typeface="+mj-ea"/>
                <a:cs typeface="+mj-cs"/>
              </a:rPr>
              <a:t>מערכות חום – מניעת איבודי חום</a:t>
            </a:r>
            <a:endParaRPr lang="en-US" altLang="he-IL" sz="3600" b="1" dirty="0">
              <a:solidFill>
                <a:schemeClr val="accent2"/>
              </a:solidFill>
              <a:latin typeface="+mj-lt"/>
              <a:ea typeface="+mj-ea"/>
              <a:cs typeface="+mj-cs"/>
            </a:endParaRPr>
          </a:p>
        </p:txBody>
      </p:sp>
      <p:pic>
        <p:nvPicPr>
          <p:cNvPr id="89092" name="Picture 3"/>
          <p:cNvPicPr>
            <a:picLocks noChangeAspect="1" noChangeArrowheads="1"/>
          </p:cNvPicPr>
          <p:nvPr/>
        </p:nvPicPr>
        <p:blipFill>
          <a:blip r:embed="rId3">
            <a:extLst>
              <a:ext uri="{28A0092B-C50C-407E-A947-70E740481C1C}">
                <a14:useLocalDpi xmlns:a14="http://schemas.microsoft.com/office/drawing/2010/main" val="0"/>
              </a:ext>
            </a:extLst>
          </a:blip>
          <a:srcRect l="29167" t="3777" r="28255" b="17882"/>
          <a:stretch>
            <a:fillRect/>
          </a:stretch>
        </p:blipFill>
        <p:spPr bwMode="auto">
          <a:xfrm>
            <a:off x="5594350" y="1422400"/>
            <a:ext cx="31750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4"/>
          <p:cNvPicPr>
            <a:picLocks noChangeAspect="1" noChangeArrowheads="1"/>
          </p:cNvPicPr>
          <p:nvPr/>
        </p:nvPicPr>
        <p:blipFill>
          <a:blip r:embed="rId4">
            <a:extLst>
              <a:ext uri="{28A0092B-C50C-407E-A947-70E740481C1C}">
                <a14:useLocalDpi xmlns:a14="http://schemas.microsoft.com/office/drawing/2010/main" val="0"/>
              </a:ext>
            </a:extLst>
          </a:blip>
          <a:srcRect l="27214" t="10764" r="2605" b="18750"/>
          <a:stretch>
            <a:fillRect/>
          </a:stretch>
        </p:blipFill>
        <p:spPr bwMode="auto">
          <a:xfrm>
            <a:off x="508000" y="1931988"/>
            <a:ext cx="4838700"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dirty="0" smtClean="0">
                <a:solidFill>
                  <a:schemeClr val="accent2"/>
                </a:solidFill>
              </a:rPr>
              <a:t>משרד התשתיות האנרגיה והמים</a:t>
            </a:r>
            <a:endParaRPr lang="en-US" altLang="he-IL" sz="3600" b="1" dirty="0" smtClean="0">
              <a:solidFill>
                <a:schemeClr val="accent2"/>
              </a:solidFill>
            </a:endParaRPr>
          </a:p>
        </p:txBody>
      </p:sp>
      <p:sp>
        <p:nvSpPr>
          <p:cNvPr id="11267" name="Rectangle 3"/>
          <p:cNvSpPr>
            <a:spLocks noGrp="1" noChangeArrowheads="1"/>
          </p:cNvSpPr>
          <p:nvPr>
            <p:ph type="body" idx="4294967295"/>
          </p:nvPr>
        </p:nvSpPr>
        <p:spPr>
          <a:xfrm>
            <a:off x="179388" y="1268413"/>
            <a:ext cx="8569325" cy="4525962"/>
          </a:xfrm>
        </p:spPr>
        <p:txBody>
          <a:bodyPr/>
          <a:lstStyle/>
          <a:p>
            <a:pPr eaLnBrk="1" hangingPunct="1">
              <a:buClr>
                <a:srgbClr val="FF9900"/>
              </a:buClr>
              <a:buFont typeface="Wingdings" pitchFamily="2" charset="2"/>
              <a:buChar char="v"/>
            </a:pPr>
            <a:r>
              <a:rPr lang="he-IL" altLang="he-IL" sz="2800" b="1" smtClean="0">
                <a:solidFill>
                  <a:srgbClr val="0066CC"/>
                </a:solidFill>
              </a:rPr>
              <a:t> לשעבר משרד התשתיות</a:t>
            </a:r>
          </a:p>
          <a:p>
            <a:pPr eaLnBrk="1" hangingPunct="1">
              <a:buClr>
                <a:srgbClr val="FF9900"/>
              </a:buClr>
              <a:buFont typeface="Wingdings" pitchFamily="2" charset="2"/>
              <a:buChar char="v"/>
            </a:pPr>
            <a:r>
              <a:rPr lang="he-IL" altLang="he-IL" sz="2800" b="1" smtClean="0">
                <a:solidFill>
                  <a:srgbClr val="0066CC"/>
                </a:solidFill>
              </a:rPr>
              <a:t> שר האנרגיה והמים – סילבן שלום</a:t>
            </a:r>
          </a:p>
          <a:p>
            <a:pPr eaLnBrk="1" hangingPunct="1">
              <a:buClr>
                <a:srgbClr val="FF9900"/>
              </a:buClr>
              <a:buFont typeface="Wingdings" pitchFamily="2" charset="2"/>
              <a:buChar char="v"/>
            </a:pPr>
            <a:r>
              <a:rPr lang="he-IL" altLang="he-IL" sz="2800" b="1" smtClean="0">
                <a:solidFill>
                  <a:srgbClr val="0066CC"/>
                </a:solidFill>
              </a:rPr>
              <a:t> משרד האנרגיה והמים אחראי על משקי האנרגיה</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ומשאבי הטבע של מדינת ישראל: חשמל, דלק, גז </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בישול, גז טבעי, שימור אנרגיה, מים, ביוב, חיפושי נפט, </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מחצבים, מחקר מדעי האדמה והים ועוד. </a:t>
            </a:r>
          </a:p>
          <a:p>
            <a:pPr eaLnBrk="1" hangingPunct="1">
              <a:buClr>
                <a:srgbClr val="FF9900"/>
              </a:buClr>
              <a:buFont typeface="Wingdings" pitchFamily="2" charset="2"/>
              <a:buChar char="v"/>
            </a:pPr>
            <a:r>
              <a:rPr lang="he-IL" altLang="he-IL" sz="2800" b="1" smtClean="0">
                <a:solidFill>
                  <a:srgbClr val="0066CC"/>
                </a:solidFill>
              </a:rPr>
              <a:t> המשרד נערך לאתגרים אלו באמצעות יבוא מקורות </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אנרגיה, ייצור אנרגיות ממקורות מתחדשים וגיוון אספקת</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מקורות האנרגיה, הקטנת ביקושים, התייעלות אנרגטית, </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חוקים ותקנות.</a:t>
            </a:r>
          </a:p>
          <a:p>
            <a:pPr eaLnBrk="1" hangingPunct="1">
              <a:buClr>
                <a:srgbClr val="FF9900"/>
              </a:buClr>
              <a:buFont typeface="Wingdings" pitchFamily="2" charset="2"/>
              <a:buChar char="v"/>
            </a:pPr>
            <a:endParaRPr lang="he-IL" altLang="he-IL" sz="2800" b="1" smtClean="0">
              <a:solidFill>
                <a:srgbClr val="0066CC"/>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030255F-CC3F-4A0C-B320-E52C8685218C}" type="slidenum">
              <a:rPr lang="he-IL" altLang="he-IL" smtClean="0"/>
              <a:pPr eaLnBrk="1" hangingPunct="1"/>
              <a:t>90</a:t>
            </a:fld>
            <a:endParaRPr lang="en-US" altLang="he-IL" smtClean="0"/>
          </a:p>
        </p:txBody>
      </p:sp>
      <p:sp>
        <p:nvSpPr>
          <p:cNvPr id="90115" name="Rectangle 2"/>
          <p:cNvSpPr>
            <a:spLocks noGrp="1" noChangeArrowheads="1"/>
          </p:cNvSpPr>
          <p:nvPr>
            <p:ph type="title"/>
          </p:nvPr>
        </p:nvSpPr>
        <p:spPr>
          <a:xfrm>
            <a:off x="1033463" y="44450"/>
            <a:ext cx="8002587" cy="777875"/>
          </a:xfrm>
        </p:spPr>
        <p:txBody>
          <a:bodyPr/>
          <a:lstStyle/>
          <a:p>
            <a:pPr eaLnBrk="1" hangingPunct="1"/>
            <a:r>
              <a:rPr lang="he-IL" altLang="he-IL" sz="3600" b="1" dirty="0">
                <a:solidFill>
                  <a:schemeClr val="accent2"/>
                </a:solidFill>
              </a:rPr>
              <a:t>דוגמא: השפעת בידוד על אובדן האנרגיה</a:t>
            </a:r>
            <a:endParaRPr lang="en-US" altLang="he-IL" sz="3600" b="1" dirty="0">
              <a:solidFill>
                <a:schemeClr val="accent2"/>
              </a:solidFill>
            </a:endParaRPr>
          </a:p>
        </p:txBody>
      </p:sp>
      <p:pic>
        <p:nvPicPr>
          <p:cNvPr id="90116" name="Picture 3"/>
          <p:cNvPicPr>
            <a:picLocks noChangeAspect="1" noChangeArrowheads="1"/>
          </p:cNvPicPr>
          <p:nvPr/>
        </p:nvPicPr>
        <p:blipFill>
          <a:blip r:embed="rId2">
            <a:extLst>
              <a:ext uri="{28A0092B-C50C-407E-A947-70E740481C1C}">
                <a14:useLocalDpi xmlns:a14="http://schemas.microsoft.com/office/drawing/2010/main" val="0"/>
              </a:ext>
            </a:extLst>
          </a:blip>
          <a:srcRect l="36458" t="9679" r="5647" b="32596"/>
          <a:stretch>
            <a:fillRect/>
          </a:stretch>
        </p:blipFill>
        <p:spPr bwMode="auto">
          <a:xfrm>
            <a:off x="1619250" y="1773238"/>
            <a:ext cx="4970463"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Rectangle 4"/>
          <p:cNvSpPr>
            <a:spLocks noChangeArrowheads="1"/>
          </p:cNvSpPr>
          <p:nvPr/>
        </p:nvSpPr>
        <p:spPr bwMode="auto">
          <a:xfrm>
            <a:off x="4714875" y="1250950"/>
            <a:ext cx="4211638" cy="817563"/>
          </a:xfrm>
          <a:prstGeom prst="rect">
            <a:avLst/>
          </a:prstGeom>
          <a:solidFill>
            <a:srgbClr val="FFFFCC"/>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he-IL" altLang="he-IL" sz="2400" b="1">
                <a:latin typeface="Times New Roman" pitchFamily="18" charset="0"/>
              </a:rPr>
              <a:t>מגוף מבודד במעיל בידוד</a:t>
            </a:r>
          </a:p>
          <a:p>
            <a:pPr algn="ctr"/>
            <a:endParaRPr lang="en-US" altLang="he-IL" sz="2400" b="1">
              <a:latin typeface="Times New Roman" pitchFamily="18" charset="0"/>
            </a:endParaRPr>
          </a:p>
        </p:txBody>
      </p:sp>
      <p:sp>
        <p:nvSpPr>
          <p:cNvPr id="90118" name="Line 5"/>
          <p:cNvSpPr>
            <a:spLocks noChangeShapeType="1"/>
          </p:cNvSpPr>
          <p:nvPr/>
        </p:nvSpPr>
        <p:spPr bwMode="auto">
          <a:xfrm flipH="1" flipV="1">
            <a:off x="5051425" y="4978400"/>
            <a:ext cx="2365375" cy="420688"/>
          </a:xfrm>
          <a:prstGeom prst="line">
            <a:avLst/>
          </a:prstGeom>
          <a:noFill/>
          <a:ln w="38100">
            <a:solidFill>
              <a:srgbClr val="FF66FF"/>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90119" name="Line 6"/>
          <p:cNvSpPr>
            <a:spLocks noChangeShapeType="1"/>
          </p:cNvSpPr>
          <p:nvPr/>
        </p:nvSpPr>
        <p:spPr bwMode="auto">
          <a:xfrm flipH="1">
            <a:off x="5057775" y="2084388"/>
            <a:ext cx="1785938" cy="855662"/>
          </a:xfrm>
          <a:prstGeom prst="line">
            <a:avLst/>
          </a:prstGeom>
          <a:noFill/>
          <a:ln w="38100">
            <a:solidFill>
              <a:srgbClr val="FF66FF"/>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90120" name="Rectangle 7"/>
          <p:cNvSpPr>
            <a:spLocks noChangeArrowheads="1"/>
          </p:cNvSpPr>
          <p:nvPr/>
        </p:nvSpPr>
        <p:spPr bwMode="auto">
          <a:xfrm>
            <a:off x="4427538" y="5422900"/>
            <a:ext cx="4673600" cy="817563"/>
          </a:xfrm>
          <a:prstGeom prst="rect">
            <a:avLst/>
          </a:prstGeom>
          <a:solidFill>
            <a:srgbClr val="FFFFCC"/>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he-IL" altLang="he-IL" sz="2400" b="1">
                <a:latin typeface="Times New Roman" pitchFamily="18" charset="0"/>
              </a:rPr>
              <a:t>מגוף חשוף מבזבז כ-3,000 ₪ בשנה</a:t>
            </a:r>
            <a:endParaRPr lang="en-US" altLang="he-IL" sz="2400" b="1">
              <a:latin typeface="Times New Roman" pitchFamily="18"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577F2EB-CC70-4776-8CC7-A4A8BFC5290B}" type="slidenum">
              <a:rPr lang="he-IL" altLang="he-IL" smtClean="0"/>
              <a:pPr eaLnBrk="1" hangingPunct="1"/>
              <a:t>91</a:t>
            </a:fld>
            <a:endParaRPr lang="en-US" altLang="he-IL" smtClean="0"/>
          </a:p>
        </p:txBody>
      </p:sp>
      <p:sp>
        <p:nvSpPr>
          <p:cNvPr id="91139" name="Rectangle 2"/>
          <p:cNvSpPr>
            <a:spLocks noGrp="1" noChangeArrowheads="1"/>
          </p:cNvSpPr>
          <p:nvPr>
            <p:ph type="title"/>
          </p:nvPr>
        </p:nvSpPr>
        <p:spPr>
          <a:xfrm>
            <a:off x="504825" y="-100013"/>
            <a:ext cx="8820150" cy="1143001"/>
          </a:xfrm>
        </p:spPr>
        <p:txBody>
          <a:bodyPr/>
          <a:lstStyle/>
          <a:p>
            <a:r>
              <a:rPr lang="he-IL" altLang="he-IL" sz="3600" b="1" dirty="0">
                <a:solidFill>
                  <a:schemeClr val="accent2"/>
                </a:solidFill>
              </a:rPr>
              <a:t>איבודי חום ממלכודות קיטור לא תקינות</a:t>
            </a:r>
            <a:endParaRPr lang="en-US" altLang="he-IL" sz="3600" b="1" dirty="0">
              <a:solidFill>
                <a:schemeClr val="accent2"/>
              </a:solidFill>
            </a:endParaRPr>
          </a:p>
        </p:txBody>
      </p:sp>
      <p:pic>
        <p:nvPicPr>
          <p:cNvPr id="911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12888"/>
            <a:ext cx="868680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457200" y="-100013"/>
            <a:ext cx="8229600" cy="1143001"/>
          </a:xfrm>
        </p:spPr>
        <p:txBody>
          <a:bodyPr/>
          <a:lstStyle/>
          <a:p>
            <a:r>
              <a:rPr lang="he-IL" altLang="he-IL" sz="3600" b="1" dirty="0">
                <a:solidFill>
                  <a:schemeClr val="accent2"/>
                </a:solidFill>
              </a:rPr>
              <a:t>מבנה מדחס אוויר דחוס</a:t>
            </a:r>
          </a:p>
        </p:txBody>
      </p:sp>
      <p:sp>
        <p:nvSpPr>
          <p:cNvPr id="92163" name="Content Placeholder 2"/>
          <p:cNvSpPr>
            <a:spLocks noGrp="1"/>
          </p:cNvSpPr>
          <p:nvPr>
            <p:ph idx="1"/>
          </p:nvPr>
        </p:nvSpPr>
        <p:spPr/>
        <p:txBody>
          <a:bodyPr/>
          <a:lstStyle/>
          <a:p>
            <a:endParaRPr lang="he-IL" altLang="he-IL" smtClean="0"/>
          </a:p>
        </p:txBody>
      </p:sp>
      <p:pic>
        <p:nvPicPr>
          <p:cNvPr id="92164" name="Picture 2" descr="http://www.reefdivinggroup.co.il/grafix/articlepicks/images/1185_block.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360488"/>
            <a:ext cx="8651875" cy="494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457200" y="-100013"/>
            <a:ext cx="8229600" cy="1143001"/>
          </a:xfrm>
        </p:spPr>
        <p:txBody>
          <a:bodyPr/>
          <a:lstStyle/>
          <a:p>
            <a:r>
              <a:rPr lang="he-IL" altLang="he-IL" sz="3600" b="1" dirty="0">
                <a:solidFill>
                  <a:schemeClr val="accent2"/>
                </a:solidFill>
              </a:rPr>
              <a:t>מדחסי אוויר - דוגמאות</a:t>
            </a:r>
          </a:p>
        </p:txBody>
      </p:sp>
      <p:sp>
        <p:nvSpPr>
          <p:cNvPr id="93187" name="Content Placeholder 2"/>
          <p:cNvSpPr>
            <a:spLocks noGrp="1"/>
          </p:cNvSpPr>
          <p:nvPr>
            <p:ph idx="1"/>
          </p:nvPr>
        </p:nvSpPr>
        <p:spPr/>
        <p:txBody>
          <a:bodyPr/>
          <a:lstStyle/>
          <a:p>
            <a:endParaRPr lang="he-IL" altLang="he-IL" smtClean="0"/>
          </a:p>
        </p:txBody>
      </p:sp>
      <p:pic>
        <p:nvPicPr>
          <p:cNvPr id="93188" name="Picture 2" descr="http://www.mtr-ltd.co.il/media/items/big/TREND-392M-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2060575"/>
            <a:ext cx="32797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4" descr="http://www.gordongas.com/catalogPic/drf.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2060575"/>
            <a:ext cx="432435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879475" y="-90488"/>
            <a:ext cx="8229600" cy="1143001"/>
          </a:xfrm>
        </p:spPr>
        <p:txBody>
          <a:bodyPr/>
          <a:lstStyle/>
          <a:p>
            <a:pPr eaLnBrk="1" hangingPunct="1"/>
            <a:r>
              <a:rPr lang="he-IL" altLang="he-IL" sz="3600" b="1" dirty="0" smtClean="0">
                <a:solidFill>
                  <a:schemeClr val="accent2"/>
                </a:solidFill>
              </a:rPr>
              <a:t>מרכיבי המערכת הפניאומטית</a:t>
            </a:r>
            <a:endParaRPr lang="en-US" altLang="he-IL" sz="3600" b="1" dirty="0" smtClean="0">
              <a:solidFill>
                <a:schemeClr val="accent2"/>
              </a:solidFill>
            </a:endParaRPr>
          </a:p>
        </p:txBody>
      </p:sp>
      <p:sp>
        <p:nvSpPr>
          <p:cNvPr id="94211" name="Rectangle 3"/>
          <p:cNvSpPr>
            <a:spLocks noGrp="1" noChangeArrowheads="1"/>
          </p:cNvSpPr>
          <p:nvPr>
            <p:ph type="body" idx="4294967295"/>
          </p:nvPr>
        </p:nvSpPr>
        <p:spPr>
          <a:xfrm>
            <a:off x="179388" y="1268413"/>
            <a:ext cx="8569325" cy="4525962"/>
          </a:xfrm>
        </p:spPr>
        <p:txBody>
          <a:bodyPr/>
          <a:lstStyle/>
          <a:p>
            <a:pPr eaLnBrk="1" hangingPunct="1">
              <a:buClr>
                <a:srgbClr val="FF9900"/>
              </a:buClr>
              <a:buFont typeface="Wingdings" pitchFamily="2" charset="2"/>
              <a:buChar char="v"/>
            </a:pPr>
            <a:r>
              <a:rPr lang="he-IL" altLang="he-IL" sz="2800" b="1" smtClean="0">
                <a:solidFill>
                  <a:srgbClr val="0066CC"/>
                </a:solidFill>
              </a:rPr>
              <a:t> המדחסים (קומפרסורים) – בוכנתי, בורגי, צנטרפוגלי,</a:t>
            </a:r>
            <a:r>
              <a:rPr lang="en-US" altLang="he-IL" sz="2800" b="1" smtClean="0">
                <a:solidFill>
                  <a:srgbClr val="0066CC"/>
                </a:solidFill>
              </a:rPr>
              <a:t/>
            </a:r>
            <a:br>
              <a:rPr lang="en-US" altLang="he-IL" sz="2800" b="1" smtClean="0">
                <a:solidFill>
                  <a:srgbClr val="0066CC"/>
                </a:solidFill>
              </a:rPr>
            </a:br>
            <a:r>
              <a:rPr lang="he-IL" altLang="he-IL" sz="2800" b="1" smtClean="0">
                <a:solidFill>
                  <a:srgbClr val="0066CC"/>
                </a:solidFill>
              </a:rPr>
              <a:t> נטול שמן, מדחס במהירות משתנה</a:t>
            </a:r>
          </a:p>
          <a:p>
            <a:pPr eaLnBrk="1" hangingPunct="1">
              <a:buClr>
                <a:srgbClr val="FF9900"/>
              </a:buClr>
              <a:buFont typeface="Wingdings" pitchFamily="2" charset="2"/>
              <a:buChar char="v"/>
            </a:pPr>
            <a:r>
              <a:rPr lang="he-IL" altLang="he-IL" sz="2800" b="1" smtClean="0">
                <a:solidFill>
                  <a:srgbClr val="0066CC"/>
                </a:solidFill>
              </a:rPr>
              <a:t> מערכת הקירור</a:t>
            </a:r>
          </a:p>
          <a:p>
            <a:pPr eaLnBrk="1" hangingPunct="1">
              <a:buClr>
                <a:srgbClr val="FF9900"/>
              </a:buClr>
              <a:buFont typeface="Wingdings" pitchFamily="2" charset="2"/>
              <a:buChar char="v"/>
            </a:pPr>
            <a:r>
              <a:rPr lang="he-IL" altLang="he-IL" sz="2800" b="1" smtClean="0">
                <a:solidFill>
                  <a:srgbClr val="0066CC"/>
                </a:solidFill>
              </a:rPr>
              <a:t> מערכת ייבוש האוויר</a:t>
            </a:r>
          </a:p>
          <a:p>
            <a:pPr eaLnBrk="1" hangingPunct="1">
              <a:buClr>
                <a:srgbClr val="FF9900"/>
              </a:buClr>
              <a:buFont typeface="Wingdings" pitchFamily="2" charset="2"/>
              <a:buChar char="v"/>
            </a:pPr>
            <a:r>
              <a:rPr lang="he-IL" altLang="he-IL" sz="2800" b="1" smtClean="0">
                <a:solidFill>
                  <a:srgbClr val="0066CC"/>
                </a:solidFill>
              </a:rPr>
              <a:t> מערכת הבקרה</a:t>
            </a:r>
          </a:p>
          <a:p>
            <a:pPr eaLnBrk="1" hangingPunct="1">
              <a:buClr>
                <a:srgbClr val="FF9900"/>
              </a:buClr>
              <a:buFont typeface="Wingdings" pitchFamily="2" charset="2"/>
              <a:buChar char="v"/>
            </a:pPr>
            <a:r>
              <a:rPr lang="he-IL" altLang="he-IL" sz="2800" b="1" smtClean="0">
                <a:solidFill>
                  <a:srgbClr val="0066CC"/>
                </a:solidFill>
              </a:rPr>
              <a:t> צנרת האוויר</a:t>
            </a:r>
          </a:p>
          <a:p>
            <a:pPr eaLnBrk="1" hangingPunct="1">
              <a:buClr>
                <a:srgbClr val="FF9900"/>
              </a:buClr>
              <a:buFont typeface="Wingdings" pitchFamily="2" charset="2"/>
              <a:buChar char="v"/>
            </a:pPr>
            <a:r>
              <a:rPr lang="he-IL" altLang="he-IL" b="1" smtClean="0">
                <a:solidFill>
                  <a:srgbClr val="0066CC"/>
                </a:solidFill>
              </a:rPr>
              <a:t> ציוד פניאומטי (בוכנות, שסתומים וכדומה)</a:t>
            </a:r>
            <a:endParaRPr lang="he-IL" altLang="he-IL" sz="2800" b="1" smtClean="0">
              <a:solidFill>
                <a:srgbClr val="0066CC"/>
              </a:solidFill>
            </a:endParaRPr>
          </a:p>
          <a:p>
            <a:pPr eaLnBrk="1" hangingPunct="1">
              <a:buClr>
                <a:srgbClr val="FF9900"/>
              </a:buClr>
              <a:buFont typeface="Wingdings" pitchFamily="2" charset="2"/>
              <a:buChar char="v"/>
            </a:pPr>
            <a:endParaRPr lang="he-IL" altLang="he-IL" sz="2800" b="1" smtClean="0">
              <a:solidFill>
                <a:srgbClr val="0066CC"/>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a:xfrm>
            <a:off x="914400" y="-100013"/>
            <a:ext cx="8229600" cy="1143001"/>
          </a:xfrm>
        </p:spPr>
        <p:txBody>
          <a:bodyPr/>
          <a:lstStyle/>
          <a:p>
            <a:pPr eaLnBrk="1" hangingPunct="1"/>
            <a:r>
              <a:rPr lang="he-IL" altLang="he-IL" sz="3600" b="1" dirty="0" smtClean="0">
                <a:solidFill>
                  <a:schemeClr val="accent2"/>
                </a:solidFill>
              </a:rPr>
              <a:t>חיסכון באנרגיה במערכת הפניאומטית</a:t>
            </a:r>
            <a:endParaRPr lang="en-US" altLang="he-IL" sz="3600" b="1" dirty="0" smtClean="0">
              <a:solidFill>
                <a:schemeClr val="accent2"/>
              </a:solidFill>
            </a:endParaRPr>
          </a:p>
        </p:txBody>
      </p:sp>
      <p:sp>
        <p:nvSpPr>
          <p:cNvPr id="95235" name="Rectangle 3"/>
          <p:cNvSpPr>
            <a:spLocks noGrp="1" noChangeArrowheads="1"/>
          </p:cNvSpPr>
          <p:nvPr>
            <p:ph type="body" idx="4294967295"/>
          </p:nvPr>
        </p:nvSpPr>
        <p:spPr>
          <a:xfrm>
            <a:off x="179388" y="1268413"/>
            <a:ext cx="8569325" cy="4525962"/>
          </a:xfrm>
        </p:spPr>
        <p:txBody>
          <a:bodyPr/>
          <a:lstStyle/>
          <a:p>
            <a:pPr eaLnBrk="1" hangingPunct="1">
              <a:buClr>
                <a:srgbClr val="FF9900"/>
              </a:buClr>
              <a:buFont typeface="Wingdings" pitchFamily="2" charset="2"/>
              <a:buChar char="v"/>
            </a:pPr>
            <a:r>
              <a:rPr lang="he-IL" altLang="he-IL" sz="2800" b="1" smtClean="0">
                <a:solidFill>
                  <a:srgbClr val="0066CC"/>
                </a:solidFill>
              </a:rPr>
              <a:t> החלפת מדחסים למדחסים בעלי נצילות גבוהה יותר</a:t>
            </a:r>
          </a:p>
          <a:p>
            <a:pPr eaLnBrk="1" hangingPunct="1">
              <a:buClr>
                <a:srgbClr val="FF9900"/>
              </a:buClr>
              <a:buFont typeface="Wingdings" pitchFamily="2" charset="2"/>
              <a:buChar char="v"/>
            </a:pPr>
            <a:r>
              <a:rPr lang="he-IL" altLang="he-IL" sz="2800" b="1" smtClean="0">
                <a:solidFill>
                  <a:srgbClr val="0066CC"/>
                </a:solidFill>
              </a:rPr>
              <a:t> הוספת מדחס בעל מהירות משתנה </a:t>
            </a:r>
            <a:r>
              <a:rPr lang="en-US" altLang="he-IL" sz="2800" b="1" smtClean="0">
                <a:solidFill>
                  <a:srgbClr val="0066CC"/>
                </a:solidFill>
              </a:rPr>
              <a:t>(VRF)</a:t>
            </a:r>
            <a:endParaRPr lang="he-IL" altLang="he-IL" sz="2800" b="1" smtClean="0">
              <a:solidFill>
                <a:srgbClr val="0066CC"/>
              </a:solidFill>
            </a:endParaRPr>
          </a:p>
          <a:p>
            <a:pPr eaLnBrk="1" hangingPunct="1">
              <a:buClr>
                <a:srgbClr val="FF9900"/>
              </a:buClr>
              <a:buFont typeface="Wingdings" pitchFamily="2" charset="2"/>
              <a:buChar char="v"/>
            </a:pPr>
            <a:r>
              <a:rPr lang="he-IL" altLang="he-IL" sz="2800" b="1" smtClean="0">
                <a:solidFill>
                  <a:srgbClr val="0066CC"/>
                </a:solidFill>
              </a:rPr>
              <a:t> הפחתת לחץ הקו (במידת האפשר)</a:t>
            </a:r>
          </a:p>
          <a:p>
            <a:pPr eaLnBrk="1" hangingPunct="1">
              <a:buClr>
                <a:srgbClr val="FF9900"/>
              </a:buClr>
              <a:buFont typeface="Wingdings" pitchFamily="2" charset="2"/>
              <a:buChar char="v"/>
            </a:pPr>
            <a:r>
              <a:rPr lang="he-IL" altLang="he-IL" sz="2800" b="1" smtClean="0">
                <a:solidFill>
                  <a:srgbClr val="0066CC"/>
                </a:solidFill>
              </a:rPr>
              <a:t> שיפור מערכת הבקרה (סימולציות)</a:t>
            </a:r>
          </a:p>
          <a:p>
            <a:pPr eaLnBrk="1" hangingPunct="1">
              <a:buClr>
                <a:srgbClr val="FF9900"/>
              </a:buClr>
              <a:buFont typeface="Wingdings" pitchFamily="2" charset="2"/>
              <a:buChar char="v"/>
            </a:pPr>
            <a:r>
              <a:rPr lang="he-IL" altLang="he-IL" sz="2800" b="1" smtClean="0">
                <a:solidFill>
                  <a:srgbClr val="0066CC"/>
                </a:solidFill>
              </a:rPr>
              <a:t> קיצור צנרת האוויר</a:t>
            </a:r>
          </a:p>
          <a:p>
            <a:pPr eaLnBrk="1" hangingPunct="1">
              <a:buClr>
                <a:srgbClr val="FF9900"/>
              </a:buClr>
              <a:buFont typeface="Wingdings" pitchFamily="2" charset="2"/>
              <a:buChar char="v"/>
            </a:pPr>
            <a:r>
              <a:rPr lang="he-IL" altLang="he-IL" b="1" smtClean="0">
                <a:solidFill>
                  <a:srgbClr val="0066CC"/>
                </a:solidFill>
              </a:rPr>
              <a:t> </a:t>
            </a:r>
            <a:r>
              <a:rPr lang="he-IL" altLang="he-IL" sz="2800" b="1" smtClean="0">
                <a:solidFill>
                  <a:srgbClr val="0066CC"/>
                </a:solidFill>
              </a:rPr>
              <a:t>צמצום דליפות אוויר מהמערכת</a:t>
            </a:r>
          </a:p>
          <a:p>
            <a:pPr eaLnBrk="1" hangingPunct="1">
              <a:buClr>
                <a:srgbClr val="FF9900"/>
              </a:buClr>
              <a:buFont typeface="Wingdings" pitchFamily="2" charset="2"/>
              <a:buChar char="v"/>
            </a:pPr>
            <a:r>
              <a:rPr lang="he-IL" altLang="he-IL" sz="2800" b="1" smtClean="0">
                <a:solidFill>
                  <a:srgbClr val="0066CC"/>
                </a:solidFill>
              </a:rPr>
              <a:t> מציאת חלופות לאוויר דחוס</a:t>
            </a:r>
          </a:p>
          <a:p>
            <a:pPr eaLnBrk="1" hangingPunct="1">
              <a:buClr>
                <a:srgbClr val="FF9900"/>
              </a:buClr>
              <a:buFont typeface="Wingdings" pitchFamily="2" charset="2"/>
              <a:buChar char="v"/>
            </a:pPr>
            <a:r>
              <a:rPr lang="he-IL" altLang="he-IL" sz="2800" b="1" smtClean="0">
                <a:solidFill>
                  <a:srgbClr val="0066CC"/>
                </a:solidFill>
              </a:rPr>
              <a:t> השבת חום ממערכת הקירו</a:t>
            </a:r>
          </a:p>
          <a:p>
            <a:pPr eaLnBrk="1" hangingPunct="1">
              <a:buClr>
                <a:srgbClr val="FF9900"/>
              </a:buClr>
              <a:buFont typeface="Wingdings" pitchFamily="2" charset="2"/>
              <a:buChar char="v"/>
            </a:pPr>
            <a:endParaRPr lang="he-IL" altLang="he-IL" sz="2800" b="1" smtClean="0">
              <a:solidFill>
                <a:srgbClr val="0066CC"/>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323850" y="115888"/>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he-IL" altLang="he-IL" sz="3600" b="1" dirty="0">
                <a:solidFill>
                  <a:schemeClr val="accent2"/>
                </a:solidFill>
                <a:latin typeface="+mj-lt"/>
                <a:ea typeface="+mj-ea"/>
                <a:cs typeface="+mj-cs"/>
              </a:rPr>
              <a:t>מדידת הספק למדחסי אוויר</a:t>
            </a:r>
          </a:p>
        </p:txBody>
      </p:sp>
      <p:pic>
        <p:nvPicPr>
          <p:cNvPr id="96259" name="Picture 3"/>
          <p:cNvPicPr>
            <a:picLocks noChangeAspect="1" noChangeArrowheads="1"/>
          </p:cNvPicPr>
          <p:nvPr/>
        </p:nvPicPr>
        <p:blipFill>
          <a:blip r:embed="rId3">
            <a:extLst>
              <a:ext uri="{28A0092B-C50C-407E-A947-70E740481C1C}">
                <a14:useLocalDpi xmlns:a14="http://schemas.microsoft.com/office/drawing/2010/main" val="0"/>
              </a:ext>
            </a:extLst>
          </a:blip>
          <a:srcRect l="5989" t="16840" r="7942" b="14236"/>
          <a:stretch>
            <a:fillRect/>
          </a:stretch>
        </p:blipFill>
        <p:spPr bwMode="auto">
          <a:xfrm>
            <a:off x="955675" y="1277938"/>
            <a:ext cx="7937500" cy="4767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2" name="Object 2">
            <a:hlinkClick r:id="rId3" action="ppaction://hlinksldjump"/>
          </p:cNvPr>
          <p:cNvGraphicFramePr>
            <a:graphicFrameLocks noChangeAspect="1"/>
          </p:cNvGraphicFramePr>
          <p:nvPr/>
        </p:nvGraphicFramePr>
        <p:xfrm>
          <a:off x="179388" y="1265238"/>
          <a:ext cx="8713787" cy="5262562"/>
        </p:xfrm>
        <a:graphic>
          <a:graphicData uri="http://schemas.openxmlformats.org/presentationml/2006/ole">
            <mc:AlternateContent xmlns:mc="http://schemas.openxmlformats.org/markup-compatibility/2006">
              <mc:Choice xmlns:v="urn:schemas-microsoft-com:vml" Requires="v">
                <p:oleObj spid="_x0000_s97346" name="Chart" r:id="rId4" imgW="7134225" imgH="3267075" progId="Excel.Chart.8">
                  <p:embed/>
                </p:oleObj>
              </mc:Choice>
              <mc:Fallback>
                <p:oleObj name="Chart" r:id="rId4" imgW="7134225" imgH="3267075"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t="5467"/>
                      <a:stretch>
                        <a:fillRect/>
                      </a:stretch>
                    </p:blipFill>
                    <p:spPr bwMode="auto">
                      <a:xfrm>
                        <a:off x="179388" y="1265238"/>
                        <a:ext cx="8713787" cy="526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283" name="AutoShape 3"/>
          <p:cNvSpPr>
            <a:spLocks noChangeArrowheads="1"/>
          </p:cNvSpPr>
          <p:nvPr/>
        </p:nvSpPr>
        <p:spPr bwMode="auto">
          <a:xfrm>
            <a:off x="5076825" y="1773238"/>
            <a:ext cx="2159000" cy="792162"/>
          </a:xfrm>
          <a:prstGeom prst="wedgeRoundRectCallout">
            <a:avLst>
              <a:gd name="adj1" fmla="val -49264"/>
              <a:gd name="adj2" fmla="val 118537"/>
              <a:gd name="adj3" fmla="val 16667"/>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altLang="he-IL"/>
          </a:p>
        </p:txBody>
      </p:sp>
      <p:sp>
        <p:nvSpPr>
          <p:cNvPr id="97284" name="Text Box 4"/>
          <p:cNvSpPr txBox="1">
            <a:spLocks noChangeArrowheads="1"/>
          </p:cNvSpPr>
          <p:nvPr/>
        </p:nvSpPr>
        <p:spPr bwMode="auto">
          <a:xfrm>
            <a:off x="5364163" y="1844675"/>
            <a:ext cx="1441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b="1"/>
              <a:t>הנצילות עפ"י </a:t>
            </a:r>
            <a:r>
              <a:rPr lang="en-US" altLang="he-IL" b="1"/>
              <a:t/>
            </a:r>
            <a:br>
              <a:rPr lang="en-US" altLang="he-IL" b="1"/>
            </a:br>
            <a:r>
              <a:rPr lang="he-IL" altLang="he-IL" b="1"/>
              <a:t>נתוני היצרן</a:t>
            </a:r>
            <a:endParaRPr lang="en-US" altLang="he-IL" b="1"/>
          </a:p>
        </p:txBody>
      </p:sp>
      <p:sp>
        <p:nvSpPr>
          <p:cNvPr id="97285" name="AutoShape 5"/>
          <p:cNvSpPr>
            <a:spLocks noChangeArrowheads="1"/>
          </p:cNvSpPr>
          <p:nvPr/>
        </p:nvSpPr>
        <p:spPr bwMode="auto">
          <a:xfrm>
            <a:off x="1403350" y="4365625"/>
            <a:ext cx="1439863" cy="647700"/>
          </a:xfrm>
          <a:prstGeom prst="wedgeRoundRectCallout">
            <a:avLst>
              <a:gd name="adj1" fmla="val 69185"/>
              <a:gd name="adj2" fmla="val -122306"/>
              <a:gd name="adj3" fmla="val 16667"/>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altLang="he-IL"/>
          </a:p>
        </p:txBody>
      </p:sp>
      <p:sp>
        <p:nvSpPr>
          <p:cNvPr id="97286" name="Text Box 6"/>
          <p:cNvSpPr txBox="1">
            <a:spLocks noChangeArrowheads="1"/>
          </p:cNvSpPr>
          <p:nvPr/>
        </p:nvSpPr>
        <p:spPr bwMode="auto">
          <a:xfrm>
            <a:off x="1331913" y="4508500"/>
            <a:ext cx="1612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b="1"/>
              <a:t> הנצילות בפועל</a:t>
            </a:r>
            <a:endParaRPr lang="en-US" altLang="he-IL" b="1"/>
          </a:p>
        </p:txBody>
      </p:sp>
      <p:sp>
        <p:nvSpPr>
          <p:cNvPr id="97287" name="Rectangle 7"/>
          <p:cNvSpPr>
            <a:spLocks noChangeArrowheads="1"/>
          </p:cNvSpPr>
          <p:nvPr/>
        </p:nvSpPr>
        <p:spPr bwMode="auto">
          <a:xfrm>
            <a:off x="684213" y="-100013"/>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he-IL" altLang="he-IL" sz="3600" b="1" dirty="0">
                <a:solidFill>
                  <a:schemeClr val="accent2"/>
                </a:solidFill>
                <a:latin typeface="+mj-lt"/>
                <a:ea typeface="+mj-ea"/>
                <a:cs typeface="+mj-cs"/>
              </a:rPr>
              <a:t>בדיקת נצילות מדחסים</a:t>
            </a:r>
            <a:endParaRPr lang="en-US" altLang="he-IL" sz="3600" b="1" dirty="0">
              <a:solidFill>
                <a:schemeClr val="accent2"/>
              </a:solidFill>
              <a:latin typeface="+mj-lt"/>
              <a:ea typeface="+mj-ea"/>
              <a:cs typeface="+mj-cs"/>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613C3F6-E360-4736-B46A-857174415DDA}" type="slidenum">
              <a:rPr lang="he-IL" altLang="he-IL" smtClean="0"/>
              <a:pPr eaLnBrk="1" hangingPunct="1"/>
              <a:t>98</a:t>
            </a:fld>
            <a:endParaRPr lang="en-US" altLang="he-IL" smtClean="0"/>
          </a:p>
        </p:txBody>
      </p:sp>
      <p:sp>
        <p:nvSpPr>
          <p:cNvPr id="98307" name="Text Box 2"/>
          <p:cNvSpPr txBox="1">
            <a:spLocks noChangeArrowheads="1"/>
          </p:cNvSpPr>
          <p:nvPr/>
        </p:nvSpPr>
        <p:spPr bwMode="auto">
          <a:xfrm>
            <a:off x="468313" y="74613"/>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838200" indent="-838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he-IL" altLang="he-IL" sz="3600" b="1" dirty="0">
                <a:solidFill>
                  <a:schemeClr val="accent2"/>
                </a:solidFill>
                <a:latin typeface="+mj-lt"/>
                <a:ea typeface="+mj-ea"/>
                <a:cs typeface="+mj-cs"/>
              </a:rPr>
              <a:t>ניתוח איבודי אוויר מדליפות</a:t>
            </a:r>
          </a:p>
        </p:txBody>
      </p:sp>
      <p:graphicFrame>
        <p:nvGraphicFramePr>
          <p:cNvPr id="98308" name="Object 3"/>
          <p:cNvGraphicFramePr>
            <a:graphicFrameLocks noChangeAspect="1"/>
          </p:cNvGraphicFramePr>
          <p:nvPr/>
        </p:nvGraphicFramePr>
        <p:xfrm>
          <a:off x="539750" y="765175"/>
          <a:ext cx="8040688" cy="5521325"/>
        </p:xfrm>
        <a:graphic>
          <a:graphicData uri="http://schemas.openxmlformats.org/presentationml/2006/ole">
            <mc:AlternateContent xmlns:mc="http://schemas.openxmlformats.org/markup-compatibility/2006">
              <mc:Choice xmlns:v="urn:schemas-microsoft-com:vml" Requires="v">
                <p:oleObj spid="_x0000_s98369" name="Chart" r:id="rId3" imgW="7505700" imgH="4562551" progId="Excel.Chart.8">
                  <p:embed/>
                </p:oleObj>
              </mc:Choice>
              <mc:Fallback>
                <p:oleObj name="Chart" r:id="rId3" imgW="7505700" imgH="4562551" progId="Excel.Char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765175"/>
                        <a:ext cx="8040688" cy="552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8309" name="Line 4"/>
          <p:cNvSpPr>
            <a:spLocks noChangeShapeType="1"/>
          </p:cNvSpPr>
          <p:nvPr/>
        </p:nvSpPr>
        <p:spPr bwMode="auto">
          <a:xfrm flipV="1">
            <a:off x="3995738" y="2205038"/>
            <a:ext cx="1223962" cy="14398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98310" name="Text Box 5"/>
          <p:cNvSpPr txBox="1">
            <a:spLocks noChangeArrowheads="1"/>
          </p:cNvSpPr>
          <p:nvPr/>
        </p:nvSpPr>
        <p:spPr bwMode="auto">
          <a:xfrm>
            <a:off x="3635375" y="3573463"/>
            <a:ext cx="576263"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e-IL" altLang="he-IL" sz="2400" b="1"/>
              <a:t>?</a:t>
            </a:r>
            <a:endParaRPr lang="en-US" altLang="he-IL" sz="2400" b="1"/>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CEED2E4-D7AC-4F9A-ABF2-285FD575E6AB}" type="slidenum">
              <a:rPr lang="he-IL" altLang="he-IL" smtClean="0"/>
              <a:pPr eaLnBrk="1" hangingPunct="1"/>
              <a:t>99</a:t>
            </a:fld>
            <a:endParaRPr lang="en-US" altLang="he-IL" smtClean="0"/>
          </a:p>
        </p:txBody>
      </p:sp>
      <p:pic>
        <p:nvPicPr>
          <p:cNvPr id="99331" name="Picture 2"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43000"/>
            <a:ext cx="67818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2" name="Rectangle 3"/>
          <p:cNvSpPr>
            <a:spLocks noChangeArrowheads="1"/>
          </p:cNvSpPr>
          <p:nvPr/>
        </p:nvSpPr>
        <p:spPr bwMode="auto">
          <a:xfrm>
            <a:off x="879475" y="-100013"/>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he-IL" altLang="he-IL" sz="3600" b="1" dirty="0">
                <a:solidFill>
                  <a:schemeClr val="accent2"/>
                </a:solidFill>
                <a:latin typeface="+mj-lt"/>
                <a:ea typeface="+mj-ea"/>
                <a:cs typeface="+mj-cs"/>
              </a:rPr>
              <a:t>איתור וטיפול בדליפות אוויר מהמערכת</a:t>
            </a:r>
            <a:endParaRPr lang="en-US" altLang="he-IL" sz="3600" b="1" dirty="0">
              <a:solidFill>
                <a:schemeClr val="accent2"/>
              </a:solidFill>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עיצוב ברירת מחדל">
  <a:themeElements>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2849</TotalTime>
  <Words>4317</Words>
  <Application>Microsoft Office PowerPoint</Application>
  <PresentationFormat>On-screen Show (4:3)</PresentationFormat>
  <Paragraphs>649</Paragraphs>
  <Slides>134</Slides>
  <Notes>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134</vt:i4>
      </vt:variant>
    </vt:vector>
  </HeadingPairs>
  <TitlesOfParts>
    <vt:vector size="141" baseType="lpstr">
      <vt:lpstr>Arial</vt:lpstr>
      <vt:lpstr>Calibri</vt:lpstr>
      <vt:lpstr>Times New Roman</vt:lpstr>
      <vt:lpstr>Wingdings</vt:lpstr>
      <vt:lpstr>עיצוב ברירת מחדל</vt:lpstr>
      <vt:lpstr>Chart</vt:lpstr>
      <vt:lpstr>Slide</vt:lpstr>
      <vt:lpstr>PowerPoint Presentation</vt:lpstr>
      <vt:lpstr>המטרות</vt:lpstr>
      <vt:lpstr>רגולציה</vt:lpstr>
      <vt:lpstr>מספר רמות של רגולציה</vt:lpstr>
      <vt:lpstr>תפקיד הרגולציה</vt:lpstr>
      <vt:lpstr>תפקיד הרגולציה - המשך</vt:lpstr>
      <vt:lpstr>רגולטורים בישראל - לדוגמא</vt:lpstr>
      <vt:lpstr>רגולטורים בתחום האנרגיה בישראל</vt:lpstr>
      <vt:lpstr>משרד התשתיות האנרגיה והמים</vt:lpstr>
      <vt:lpstr>אגפי המשרד</vt:lpstr>
      <vt:lpstr>אגפי המשרד - המשך</vt:lpstr>
      <vt:lpstr>אגפי המשרד - המשך</vt:lpstr>
      <vt:lpstr>אגפי המשרד - המשך</vt:lpstr>
      <vt:lpstr>PowerPoint Presentation</vt:lpstr>
      <vt:lpstr>החוקים ששר האנרגיה והמים ממונה עליהם</vt:lpstr>
      <vt:lpstr>המשך</vt:lpstr>
      <vt:lpstr>המשך</vt:lpstr>
      <vt:lpstr>תקנת מקורות אנרגיה - מטרות</vt:lpstr>
      <vt:lpstr>תקנת מקורות אנרגיה - מטרות</vt:lpstr>
      <vt:lpstr>תקנות בתחום השימוש באנרגיה</vt:lpstr>
      <vt:lpstr>תקנים בתחום החיסכון באנרגיה</vt:lpstr>
      <vt:lpstr>התוכנית של המשרד לחיסכון בחשמל</vt:lpstr>
      <vt:lpstr>פעילות המשרד לעידוד חיסכון באנרגיה</vt:lpstr>
      <vt:lpstr>מענקים של המשרד</vt:lpstr>
      <vt:lpstr>הרשות לשירותים ציבוריים חשמל</vt:lpstr>
      <vt:lpstr>אמות המידה</vt:lpstr>
      <vt:lpstr>קביעת תעריפים</vt:lpstr>
      <vt:lpstr>סוגי תעריפי החשמל בישראל</vt:lpstr>
      <vt:lpstr>סוגי תעריפי החשמל בישראל - המשך</vt:lpstr>
      <vt:lpstr>תעריף תעו"ז</vt:lpstr>
      <vt:lpstr>מקבצי שעות התעריף (מש"ב) – מע'</vt:lpstr>
      <vt:lpstr>מקבצי שעות התעריף (מש"ב) – מג'</vt:lpstr>
      <vt:lpstr>מקבצי שעות התעריף (מש"ב) – מנ'</vt:lpstr>
      <vt:lpstr>הסדרי תעריפים</vt:lpstr>
      <vt:lpstr>הסדרי תעריפים</vt:lpstr>
      <vt:lpstr>הסדרי תעריפים</vt:lpstr>
      <vt:lpstr>הסדרי תעריפים</vt:lpstr>
      <vt:lpstr>קביעת תעריפים</vt:lpstr>
      <vt:lpstr>המשרד להגנת הסביבה</vt:lpstr>
      <vt:lpstr>PowerPoint Presentation</vt:lpstr>
      <vt:lpstr>היעדים של המשרד להגנת הסביבה</vt:lpstr>
      <vt:lpstr>המקורות בתעשייה המזהמים את הסביבה</vt:lpstr>
      <vt:lpstr>התפלגות מזהמי האוויר העיקריים</vt:lpstr>
      <vt:lpstr>ניתור מזהמים ע"י המשרד</vt:lpstr>
      <vt:lpstr>אמצעי ניטור האוויר</vt:lpstr>
      <vt:lpstr>חוק אוויר נקי</vt:lpstr>
      <vt:lpstr>ההשפעות הבריאותיות של מזהמי האוויר</vt:lpstr>
      <vt:lpstr>ההשפעות הבריאותיות של מזהמי האוויר</vt:lpstr>
      <vt:lpstr>ההשפעות הבריאותיות של מזהמי האוויר</vt:lpstr>
      <vt:lpstr>ההשפעות הבריאותיות של מזהמי האוויר</vt:lpstr>
      <vt:lpstr>ההשפעות הבריאותיות של מזהמי האוויר</vt:lpstr>
      <vt:lpstr>עיקרי חוק אוויר נקי</vt:lpstr>
      <vt:lpstr>עיקרי חוק אוויר נקי - המשך</vt:lpstr>
      <vt:lpstr>פליטות לסביבה</vt:lpstr>
      <vt:lpstr>מדיניות המשרד לגבי פליטות</vt:lpstr>
      <vt:lpstr>מדיניות המשרד לגבי פליטות - המשך</vt:lpstr>
      <vt:lpstr>הדרישות לגבי זיהום משריפת אנרגיה</vt:lpstr>
      <vt:lpstr>       סקרבר אופייני</vt:lpstr>
      <vt:lpstr>תקנות בתחום השימוש באנרגיה</vt:lpstr>
      <vt:lpstr>תקנת ממונה האנרגיה</vt:lpstr>
      <vt:lpstr>תפקידי ממונה אנרגיה</vt:lpstr>
      <vt:lpstr>תפקידי ממונה אנרגיה - המשך</vt:lpstr>
      <vt:lpstr>תפקידי ממונה אנרגיה - המשך</vt:lpstr>
      <vt:lpstr>תפקידי ממונה אנרגיה - המשך</vt:lpstr>
      <vt:lpstr>הבעייתיות שבביצוע התפקיד</vt:lpstr>
      <vt:lpstr>מה הפרופיל הרצוי של ממונה אנרגיה</vt:lpstr>
      <vt:lpstr>תקנת סקר אנרגיה</vt:lpstr>
      <vt:lpstr>תקנת סקר אנרגיה</vt:lpstr>
      <vt:lpstr>תקנת סקר אנרגיה</vt:lpstr>
      <vt:lpstr>השלבים בביצוע סקר אנרגיה</vt:lpstr>
      <vt:lpstr>הערות</vt:lpstr>
      <vt:lpstr>PowerPoint Presentation</vt:lpstr>
      <vt:lpstr>PowerPoint Presentation</vt:lpstr>
      <vt:lpstr>התפלגות צריכת האנרגיה בארגון לפי מח'</vt:lpstr>
      <vt:lpstr>PowerPoint Presentation</vt:lpstr>
      <vt:lpstr>PowerPoint Presentation</vt:lpstr>
      <vt:lpstr>מערכת לניהול אנרגיה (EMS)</vt:lpstr>
      <vt:lpstr>דוגמא למסך נתונים במערכת EMS</vt:lpstr>
      <vt:lpstr>סקר אנרגיה - מטרות</vt:lpstr>
      <vt:lpstr>שיטת העבודה בביצוע סקרי אנרגיה</vt:lpstr>
      <vt:lpstr>שיטת העבודה בביצוע סקרי אנרגיה</vt:lpstr>
      <vt:lpstr>שיטת העבודה בביצוע סקרי אנרגיה</vt:lpstr>
      <vt:lpstr>שיטת העבודה בביצוע סקרים - המשך</vt:lpstr>
      <vt:lpstr>דוד קיטור</vt:lpstr>
      <vt:lpstr>חתך של דוד קיטור</vt:lpstr>
      <vt:lpstr>מערכת קיטור - מרכיבים</vt:lpstr>
      <vt:lpstr>חיסכון אנרגטי במערכת קיטור</vt:lpstr>
      <vt:lpstr>דוגמא לתוצאות מדידת נצילות בעירה</vt:lpstr>
      <vt:lpstr>PowerPoint Presentation</vt:lpstr>
      <vt:lpstr>דוגמא: השפעת בידוד על אובדן האנרגיה</vt:lpstr>
      <vt:lpstr>איבודי חום ממלכודות קיטור לא תקינות</vt:lpstr>
      <vt:lpstr>מבנה מדחס אוויר דחוס</vt:lpstr>
      <vt:lpstr>מדחסי אוויר - דוגמאות</vt:lpstr>
      <vt:lpstr>מרכיבי המערכת הפניאומטית</vt:lpstr>
      <vt:lpstr>חיסכון באנרגיה במערכת הפניאומטית</vt:lpstr>
      <vt:lpstr>PowerPoint Presentation</vt:lpstr>
      <vt:lpstr>PowerPoint Presentation</vt:lpstr>
      <vt:lpstr>PowerPoint Presentation</vt:lpstr>
      <vt:lpstr>PowerPoint Presentation</vt:lpstr>
      <vt:lpstr>טבלת ריכוז נתוני הדליפות - דוגמא</vt:lpstr>
      <vt:lpstr>PowerPoint Presentation</vt:lpstr>
      <vt:lpstr>שיפור נצילות מנועים חשמליים</vt:lpstr>
      <vt:lpstr>השוואה כלכלית בין מנועים</vt:lpstr>
      <vt:lpstr>סוגי תאורה</vt:lpstr>
      <vt:lpstr>סוגי תאורה - פלואורצנטים</vt:lpstr>
      <vt:lpstr>סוגי תאורה</vt:lpstr>
      <vt:lpstr>סוגי תאורה</vt:lpstr>
      <vt:lpstr>סוגי תאורה</vt:lpstr>
      <vt:lpstr>סוגי תאורה</vt:lpstr>
      <vt:lpstr>סוגי תאורה</vt:lpstr>
      <vt:lpstr>סוגי תאורה – פרמטרים חשובים</vt:lpstr>
      <vt:lpstr>PowerPoint Presentation</vt:lpstr>
      <vt:lpstr>חיסכון בתאורה</vt:lpstr>
      <vt:lpstr>מערכות מיזוג אוויר/קירור</vt:lpstr>
      <vt:lpstr>מערכות מיזוג אוויר/קירור</vt:lpstr>
      <vt:lpstr>חיסכון באנרגיה במערכות מיזוג אוויר/קירור</vt:lpstr>
      <vt:lpstr>מע' מיזוג אוויר וקירור - מדידת הספקים ולחצים</vt:lpstr>
      <vt:lpstr>PowerPoint Presentation</vt:lpstr>
      <vt:lpstr>PowerPoint Presentation</vt:lpstr>
      <vt:lpstr>PowerPoint Presentation</vt:lpstr>
      <vt:lpstr>תקנות בתחום השימוש באנרגיה</vt:lpstr>
      <vt:lpstr>מחלק חשמל היסטורי</vt:lpstr>
      <vt:lpstr>מחלק חשמל היסטורי - חלופות</vt:lpstr>
      <vt:lpstr>מחלק חשמל היסטורי - חלופות</vt:lpstr>
      <vt:lpstr>מחלק חשמל היסטורי - חלופות</vt:lpstr>
      <vt:lpstr>תקנת ייצור חשמל בקוגנרציה</vt:lpstr>
      <vt:lpstr>תקנת ייצור חשמל בקוגנרציה</vt:lpstr>
      <vt:lpstr>תקנת ייצור חשמל בקוגנרציה</vt:lpstr>
      <vt:lpstr>תקנת ייצור חשמל מתאים פוטו-וולטאים</vt:lpstr>
      <vt:lpstr>שלבים בביצוע פרויקט "מונה נטו"</vt:lpstr>
      <vt:lpstr>שלבים בביצוע פרויקט "מונה נטו"</vt:lpstr>
      <vt:lpstr>צוות ההיגוי לרפורמה במשק החשמל</vt:lpstr>
      <vt:lpstr>צוות ההיגוי לרפורמה במשק החשמל</vt:lpstr>
      <vt:lpstr>PowerPoint Presentation</vt:lpstr>
    </vt:vector>
  </TitlesOfParts>
  <Company>AMK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orit</dc:creator>
  <cp:lastModifiedBy>Omri</cp:lastModifiedBy>
  <cp:revision>661</cp:revision>
  <dcterms:created xsi:type="dcterms:W3CDTF">2006-05-07T12:50:32Z</dcterms:created>
  <dcterms:modified xsi:type="dcterms:W3CDTF">2015-01-27T06:08:36Z</dcterms:modified>
</cp:coreProperties>
</file>