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8" r:id="rId11"/>
    <p:sldId id="264" r:id="rId12"/>
    <p:sldId id="269" r:id="rId13"/>
    <p:sldId id="270" r:id="rId14"/>
    <p:sldId id="277" r:id="rId15"/>
    <p:sldId id="265" r:id="rId16"/>
    <p:sldId id="266" r:id="rId17"/>
    <p:sldId id="267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268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159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80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42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144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332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942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206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817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997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4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610D-F141-487D-9CF8-928C6595E140}" type="datetimeFigureOut">
              <a:rPr lang="he-IL" smtClean="0"/>
              <a:t>ה'/אדר/תשע"ה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AE08-617D-4C7F-8842-B60B5B413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52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he.wikipedia.org/wiki/%D7%A1%D7%93%D7%A8%D7%94_%D7%94%D7%A0%D7%93%D7%A1%D7%99%D7%A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e.wikipedia.org/wiki/%D7%AA%D7%96%D7%A8%D7%99%D7%9D_%D7%9E%D7%96%D7%95%D7%9E%D7%A0%D7%99%D7%9D" TargetMode="External"/><Relationship Id="rId2" Type="http://schemas.openxmlformats.org/officeDocument/2006/relationships/hyperlink" Target="http://he.wikipedia.org/wiki/%D7%90%D7%A0%D7%92%D7%9C%D7%99%D7%A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.wikipedia.org/wiki/%D7%94%D7%99%D7%95%D7%95%D7%9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he.wikipedia.org/wiki/%D7%A8%D7%99%D7%91%D7%99%D7%A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he.wikipedia.org/wiki/%D7%A8%D7%99%D7%91%D7%99%D7%AA#.D7.A8.D7.99.D7.91.D7.99.D7.AA_.D7.A4.D7.A9.D7.95.D7.98.D7.9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e.wikipedia.org/wiki/%D7%9E%D7%93%D7%93" TargetMode="External"/><Relationship Id="rId7" Type="http://schemas.openxmlformats.org/officeDocument/2006/relationships/hyperlink" Target="http://he.wikipedia.org/wiki/%D7%A8%D7%95%D7%95%D7%97" TargetMode="External"/><Relationship Id="rId2" Type="http://schemas.openxmlformats.org/officeDocument/2006/relationships/hyperlink" Target="http://he.wikipedia.org/wiki/%D7%90%D7%A0%D7%92%D7%9C%D7%99%D7%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.wikipedia.org/wiki/%D7%96%D7%9E%D7%9F" TargetMode="External"/><Relationship Id="rId5" Type="http://schemas.openxmlformats.org/officeDocument/2006/relationships/hyperlink" Target="http://he.wikipedia.org/wiki/%D7%94%D7%9B%D7%A1%D7%A3_%D7%91%D7%A8%D7%90%D7%99%D7%99%D7%94_%D7%9E%D7%A7%D7%A8%D7%95-%D7%9B%D7%9C%D7%9B%D7%9C%D7%99%D7%AA" TargetMode="External"/><Relationship Id="rId4" Type="http://schemas.openxmlformats.org/officeDocument/2006/relationships/hyperlink" Target="http://he.wikipedia.org/wiki/%D7%9B%D7%9C%D7%9B%D7%9C%D7%9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he.wikipedia.org/wiki/%D7%A0%D7%90%D7%9E%D7%A0%D7%95%D7%AA_%D7%9C%D7%A7%D7%95%D7%97%D7%95%D7%AA" TargetMode="External"/><Relationship Id="rId2" Type="http://schemas.openxmlformats.org/officeDocument/2006/relationships/hyperlink" Target="http://he.wikipedia.org/wiki/%D7%9B%D7%A1%D7%A3_(%D7%90%D7%9E%D7%A6%D7%A2%D7%99_%D7%AA%D7%A9%D7%9C%D7%95%D7%9D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.wikipedia.org/wiki/%D7%9E%D7%95%D7%AA%D7%92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he.wikipedia.org/wiki/%D7%9E%D7%99%D7%A0%D7%94%D7%9C_%D7%9E%D7%A7%D7%A8%D7%A7%D7%A2%D7%99_%D7%99%D7%A9%D7%A8%D7%90%D7%9C" TargetMode="External"/><Relationship Id="rId3" Type="http://schemas.openxmlformats.org/officeDocument/2006/relationships/hyperlink" Target="http://he.wikipedia.org/wiki/%D7%A2%D7%A8%D7%9A_%D7%A0%D7%95%D7%9B%D7%97%D7%99" TargetMode="External"/><Relationship Id="rId7" Type="http://schemas.openxmlformats.org/officeDocument/2006/relationships/hyperlink" Target="http://he.wikipedia.org/wiki/%D7%A8%D7%99%D7%91%D7%99%D7%AA" TargetMode="External"/><Relationship Id="rId2" Type="http://schemas.openxmlformats.org/officeDocument/2006/relationships/hyperlink" Target="http://he.wikipedia.org/wiki/%D7%94%D7%95%D7%9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.wikipedia.org/wiki/%D7%A8%D7%95%D7%95%D7%97" TargetMode="External"/><Relationship Id="rId11" Type="http://schemas.openxmlformats.org/officeDocument/2006/relationships/hyperlink" Target="http://he.wikipedia.org/wiki/%D7%94%D7%A9%D7%A7%D7%A2%D7%94" TargetMode="External"/><Relationship Id="rId5" Type="http://schemas.openxmlformats.org/officeDocument/2006/relationships/hyperlink" Target="http://en.wikipedia.org/wiki/Time_value_of_money" TargetMode="External"/><Relationship Id="rId10" Type="http://schemas.openxmlformats.org/officeDocument/2006/relationships/hyperlink" Target="http://he.wikipedia.org/wiki/%D7%A2%D7%A8%D7%9A_%D7%A2%D7%AA%D7%99%D7%93%D7%99" TargetMode="External"/><Relationship Id="rId4" Type="http://schemas.openxmlformats.org/officeDocument/2006/relationships/hyperlink" Target="http://he.wikipedia.org/wiki/%D7%97%D7%99%D7%A9%D7%95%D7%91" TargetMode="External"/><Relationship Id="rId9" Type="http://schemas.openxmlformats.org/officeDocument/2006/relationships/hyperlink" Target="http://he.wikipedia.org/wiki/%D7%97%D7%9B%D7%99%D7%A8%D7%9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e.wikipedia.org/wiki/%D7%9E%D7%90%D7%96%D7%9F" TargetMode="External"/><Relationship Id="rId2" Type="http://schemas.openxmlformats.org/officeDocument/2006/relationships/hyperlink" Target="http://he.wikipedia.org/wiki/%D7%97%D7%A9%D7%91%D7%95%D7%A0%D7%90%D7%95%D7%A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.wikipedia.org/wiki/%D7%A9%D7%95%D7%95%D7%99_%D7%A9%D7%95%D7%A7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he.wikipedia.org/wiki/%D7%A1%D7%98%D7%98%D7%99%D7%A1%D7%98%D7%99%D7%A7%D7%94" TargetMode="External"/><Relationship Id="rId3" Type="http://schemas.openxmlformats.org/officeDocument/2006/relationships/hyperlink" Target="http://he.wikipedia.org/wiki/%D7%94%D7%99%D7%95%D7%95%D7%9F" TargetMode="External"/><Relationship Id="rId7" Type="http://schemas.openxmlformats.org/officeDocument/2006/relationships/hyperlink" Target="http://he.wikipedia.org/wiki/%D7%9E%D7%AA%D7%9E%D7%98%D7%99%D7%A7%D7%94" TargetMode="External"/><Relationship Id="rId2" Type="http://schemas.openxmlformats.org/officeDocument/2006/relationships/hyperlink" Target="http://he.wikipedia.org/wiki/%D7%A8%D7%99%D7%91%D7%99%D7%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.wikipedia.org/wiki/%D7%9B%D7%9C%D7%9B%D7%9C%D7%94" TargetMode="External"/><Relationship Id="rId5" Type="http://schemas.openxmlformats.org/officeDocument/2006/relationships/hyperlink" Target="http://he.wikipedia.org/wiki/%D7%90%D7%A7%D7%98%D7%95%D7%90%D7%A8%D7%99%D7%94" TargetMode="External"/><Relationship Id="rId4" Type="http://schemas.openxmlformats.org/officeDocument/2006/relationships/hyperlink" Target="http://he.wikipedia.org/wiki/%D7%9E%D7%99%D7%9E%D7%95%D7%9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he.wikipedia.org/wiki/%D7%A8%D7%99%D7%91%D7%99%D7%AA#.D7.A8.D7.99.D7.91.D7.99.D7.AA_.D7.93.D7.A8.D7.99.D7.91.D7.99.D7.A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בדיקות כדאיות כלכלית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מכללת אפיקי ידע</a:t>
            </a:r>
          </a:p>
          <a:p>
            <a:r>
              <a:rPr lang="he-IL" dirty="0" smtClean="0"/>
              <a:t>נייד: 0524376396 מייל </a:t>
            </a:r>
            <a:r>
              <a:rPr lang="en-US" smtClean="0"/>
              <a:t>zechariaz@gmail.com</a:t>
            </a:r>
            <a:endParaRPr lang="he-IL" dirty="0"/>
          </a:p>
          <a:p>
            <a:r>
              <a:rPr lang="he-IL" dirty="0" smtClean="0"/>
              <a:t>מרצה: ד"ר ציוני זכריה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890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ערך נוכחי -המשך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חישוב הערך הנוכחי עבור סכום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אחד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על מנת למצוא את הערך הנוכחי של סכום כסף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אחד שצובר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ריבית, משתמשים בנוסחה הבסיסית: </a:t>
            </a:r>
            <a:endParaRPr lang="en-US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i="1" dirty="0">
                <a:latin typeface="David" panose="020E0502060401010101" pitchFamily="34" charset="-79"/>
                <a:cs typeface="David" panose="020E0502060401010101" pitchFamily="34" charset="-79"/>
              </a:rPr>
              <a:t>PV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- ערך נוכחי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i="1" dirty="0">
                <a:latin typeface="David" panose="020E0502060401010101" pitchFamily="34" charset="-79"/>
                <a:cs typeface="David" panose="020E0502060401010101" pitchFamily="34" charset="-79"/>
              </a:rPr>
              <a:t>FV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- ערך עתידי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i="1" dirty="0">
                <a:latin typeface="David" panose="020E0502060401010101" pitchFamily="34" charset="-79"/>
                <a:cs typeface="David" panose="020E0502060401010101" pitchFamily="34" charset="-79"/>
              </a:rPr>
              <a:t>R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- ריבית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i="1" dirty="0">
                <a:latin typeface="David" panose="020E0502060401010101" pitchFamily="34" charset="-79"/>
                <a:cs typeface="David" panose="020E0502060401010101" pitchFamily="34" charset="-79"/>
              </a:rPr>
              <a:t>n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- מספר תקופות צבירת ריבית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423739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1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ערך נוכחי -המשך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/>
              <a:t>חישוב הערך הנוכחי עבור סדרת </a:t>
            </a:r>
            <a:r>
              <a:rPr lang="he-IL" b="1" dirty="0" smtClean="0"/>
              <a:t>סכומים</a:t>
            </a:r>
            <a:r>
              <a:rPr lang="en-US" b="1" dirty="0" smtClean="0"/>
              <a:t> </a:t>
            </a:r>
            <a:endParaRPr lang="he-IL" b="1" dirty="0"/>
          </a:p>
          <a:p>
            <a:pPr marL="0" indent="0">
              <a:buNone/>
            </a:pPr>
            <a:r>
              <a:rPr lang="he-IL" dirty="0"/>
              <a:t>התהוות ערך נוכחי עבור סדרת סכומים </a:t>
            </a:r>
            <a:r>
              <a:rPr lang="he-IL" dirty="0" smtClean="0"/>
              <a:t>(10%R</a:t>
            </a:r>
            <a:r>
              <a:rPr lang="en-US" dirty="0" smtClean="0"/>
              <a:t>=</a:t>
            </a:r>
            <a:r>
              <a:rPr lang="he-IL" dirty="0" smtClean="0"/>
              <a:t>)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כאשר מפקידים סכום קבוע בסוף כל תקופה, הנוסחה לחישוב הערך הנוכחי היא: </a:t>
            </a:r>
            <a:br>
              <a:rPr lang="he-IL" dirty="0"/>
            </a:br>
            <a:endParaRPr lang="en-US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i="1" dirty="0"/>
              <a:t>PV</a:t>
            </a:r>
            <a:r>
              <a:rPr lang="he-IL" dirty="0"/>
              <a:t> - ערך נוכחי</a:t>
            </a:r>
            <a:br>
              <a:rPr lang="he-IL" dirty="0"/>
            </a:br>
            <a:r>
              <a:rPr lang="he-IL" i="1" dirty="0"/>
              <a:t>p</a:t>
            </a:r>
            <a:r>
              <a:rPr lang="he-IL" dirty="0"/>
              <a:t> - סכום </a:t>
            </a:r>
            <a:r>
              <a:rPr lang="he-IL" dirty="0" smtClean="0"/>
              <a:t>ההפקדה התקופתית הקבועה</a:t>
            </a:r>
            <a:r>
              <a:rPr lang="he-IL" dirty="0"/>
              <a:t/>
            </a:r>
            <a:br>
              <a:rPr lang="he-IL" dirty="0"/>
            </a:br>
            <a:r>
              <a:rPr lang="he-IL" i="1" dirty="0"/>
              <a:t>R</a:t>
            </a:r>
            <a:r>
              <a:rPr lang="he-IL" dirty="0"/>
              <a:t> - ריבית</a:t>
            </a:r>
            <a:br>
              <a:rPr lang="he-IL" dirty="0"/>
            </a:br>
            <a:r>
              <a:rPr lang="he-IL" i="1" dirty="0"/>
              <a:t>n</a:t>
            </a:r>
            <a:r>
              <a:rPr lang="he-IL" dirty="0"/>
              <a:t> - תקופות</a:t>
            </a:r>
            <a:br>
              <a:rPr lang="he-IL" dirty="0"/>
            </a:br>
            <a:endParaRPr lang="he-IL" dirty="0"/>
          </a:p>
          <a:p>
            <a:pPr marL="0" indent="0">
              <a:buNone/>
            </a:pPr>
            <a:r>
              <a:rPr lang="he-IL" dirty="0"/>
              <a:t>נוסחה זו נובעת ישירות מהנוסחה לחישוב סכום של </a:t>
            </a:r>
            <a:r>
              <a:rPr lang="he-IL" dirty="0">
                <a:hlinkClick r:id="rId2" tooltip="סדרה הנדסית"/>
              </a:rPr>
              <a:t>סדרה הנדסית</a:t>
            </a:r>
            <a:r>
              <a:rPr lang="he-IL" dirty="0"/>
              <a:t>.</a:t>
            </a:r>
            <a:br>
              <a:rPr lang="he-IL" dirty="0"/>
            </a:br>
            <a:endParaRPr lang="he-IL" dirty="0"/>
          </a:p>
          <a:p>
            <a:pPr marL="0" indent="0">
              <a:buNone/>
            </a:pPr>
            <a:r>
              <a:rPr lang="he-IL" dirty="0"/>
              <a:t>הגורם: , נקרא גם "מקדם ערך נוכחי מצטבר" (</a:t>
            </a:r>
            <a:r>
              <a:rPr lang="he-IL" dirty="0" err="1"/>
              <a:t>מ.ע.נ.מ</a:t>
            </a:r>
            <a:r>
              <a:rPr lang="he-IL" dirty="0"/>
              <a:t>).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427" y="2780928"/>
            <a:ext cx="25717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4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ערך נוכחי -המשך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78106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7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ערך נוכחי -המשך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76" y="2060848"/>
            <a:ext cx="779098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1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ע.נ.נ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ערך נוכחי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נקי (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ע.נ.נ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בראשי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תיבות: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ענ"נ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;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או 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  <a:hlinkClick r:id="rId2" tooltip="אנגלית"/>
              </a:rPr>
              <a:t>אנגלית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en-US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Net Present </a:t>
            </a:r>
            <a:r>
              <a:rPr lang="en-US" i="1" dirty="0">
                <a:latin typeface="David" panose="020E0502060401010101" pitchFamily="34" charset="-79"/>
                <a:cs typeface="David" panose="020E0502060401010101" pitchFamily="34" charset="-79"/>
              </a:rPr>
              <a:t>Value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en-US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NPV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המהוון של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סדרת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  <a:hlinkClick r:id="rId3" tooltip="תזרים מזומנים"/>
              </a:rPr>
              <a:t>זרמי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תזרים מזומנים"/>
              </a:rPr>
              <a:t>מזומנים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עתידיים, הוצאות והכנסות.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במילים אחרות, כמה שווה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היום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סך הסכומים שיתקבלו בעתיד כאשר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4" tooltip="היוון"/>
              </a:rPr>
              <a:t>מהוונים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את הסכומים לפי הריבית העתידית של כל תקופה.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במימון, נושא זה בא לידי ביטוי, על ידי חישוב תגמולים שיתקבלו בעתיד, דוגמה ממכונה, על פני השווי של אותה מכונה היום, וזה מסייע בשיקול האם למכור את המכונה או להשאירה.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15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ערך עתידי -</a:t>
            </a:r>
            <a:r>
              <a:rPr lang="en-US" dirty="0" smtClean="0"/>
              <a:t>FV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ערך עתידי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הוא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הערך שאליו יגיע בעתיד, סכום כסף המופקד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עתה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בפקדון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נושא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ריבית"/>
              </a:rPr>
              <a:t>ריבית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en-US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הערך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העתידי גבוה מן הערך בהווה בשיעור הריבית המצטברת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במשך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אותה תקופה.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ערך עתידי הוא אחד מכלי העבודה המרכזיים בתורת המימון העוסקת, בין השאר בבחירה בין אלטרנטיבות של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השקעה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או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מימון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4919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ערך עתידי -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271463" algn="l"/>
              </a:tabLst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חישוב הערך העתידי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מציאת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הערך העתידי של סכום בהווה, היא הוספת גורם הריבית המצטברת לסכום זה עד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לסוף תקופת ההתחייבות. </a:t>
            </a:r>
          </a:p>
          <a:p>
            <a:pPr marL="0" indent="0">
              <a:buNone/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באופן מתמטי הפעולות הן: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יש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להכפיל את הסכום הנוכחי </a:t>
            </a:r>
            <a:r>
              <a:rPr lang="he-IL" i="1" dirty="0">
                <a:latin typeface="David" panose="020E0502060401010101" pitchFamily="34" charset="-79"/>
                <a:cs typeface="David" panose="020E0502060401010101" pitchFamily="34" charset="-79"/>
              </a:rPr>
              <a:t>PV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בגורם הריבית </a:t>
            </a:r>
            <a:r>
              <a:rPr lang="he-IL" i="1" dirty="0">
                <a:latin typeface="David" panose="020E0502060401010101" pitchFamily="34" charset="-79"/>
                <a:cs typeface="David" panose="020E0502060401010101" pitchFamily="34" charset="-79"/>
              </a:rPr>
              <a:t>R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לקבלת הערך העתידי </a:t>
            </a:r>
            <a:r>
              <a:rPr lang="he-IL" i="1" dirty="0">
                <a:latin typeface="David" panose="020E0502060401010101" pitchFamily="34" charset="-79"/>
                <a:cs typeface="David" panose="020E0502060401010101" pitchFamily="34" charset="-79"/>
              </a:rPr>
              <a:t>FV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9882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חישוב ערך עתידי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חישוב הערך העתידי עבור סכום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חד פעמי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כאשר מבקשים למצוא את ערכו העתידי של סכום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חד פעמי מהיום,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יש להתחשב באופן צבירת הריבית.</a:t>
            </a:r>
          </a:p>
          <a:p>
            <a:pPr marL="0" indent="0">
              <a:buNone/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בריבית פשוטה -</a:t>
            </a:r>
            <a:r>
              <a:rPr lang="en-US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r</a:t>
            </a:r>
            <a:endParaRPr lang="he-IL" b="1" u="sng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כאשר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הערך העתידי מחושב לפי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ריבית"/>
              </a:rPr>
              <a:t>ריבית פשוטה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הנוסחה היא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600" i="1" dirty="0">
                <a:latin typeface="David" panose="020E0502060401010101" pitchFamily="34" charset="-79"/>
                <a:cs typeface="David" panose="020E0502060401010101" pitchFamily="34" charset="-79"/>
              </a:rPr>
              <a:t>FV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 - הערך עתידי</a:t>
            </a:r>
            <a:b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600" i="1" dirty="0">
                <a:latin typeface="David" panose="020E0502060401010101" pitchFamily="34" charset="-79"/>
                <a:cs typeface="David" panose="020E0502060401010101" pitchFamily="34" charset="-79"/>
              </a:rPr>
              <a:t>PV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 - ערך נוכחי</a:t>
            </a:r>
            <a:b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600" i="1" dirty="0">
                <a:latin typeface="David" panose="020E0502060401010101" pitchFamily="34" charset="-79"/>
                <a:cs typeface="David" panose="020E0502060401010101" pitchFamily="34" charset="-79"/>
              </a:rPr>
              <a:t>r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 - שיעור הריבית</a:t>
            </a:r>
            <a:b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600" i="1" dirty="0">
                <a:latin typeface="David" panose="020E0502060401010101" pitchFamily="34" charset="-79"/>
                <a:cs typeface="David" panose="020E0502060401010101" pitchFamily="34" charset="-79"/>
              </a:rPr>
              <a:t>t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 - תקופת הצטברות הריבית (בדרך כלל נמדד בשנים)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933056"/>
            <a:ext cx="3451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665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חישוב ערך עתידי</a:t>
            </a:r>
            <a:endParaRPr lang="he-IL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3"/>
            <a:ext cx="8378018" cy="142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631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חישוב ערך עתידי</a:t>
            </a:r>
            <a:endParaRPr lang="he-I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587" y="2276872"/>
            <a:ext cx="598321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07442" y="1547500"/>
            <a:ext cx="72167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u="sng" dirty="0" smtClean="0"/>
              <a:t>פתרון</a:t>
            </a: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val="123962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בדיקת כדאיות הכלכלית של פעולות </a:t>
            </a:r>
            <a:br>
              <a:rPr lang="he-IL" dirty="0" smtClean="0"/>
            </a:br>
            <a:r>
              <a:rPr lang="he-IL" dirty="0" smtClean="0"/>
              <a:t>שימור האנרגיה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הפרדיגמה 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של</a:t>
            </a:r>
            <a:r>
              <a:rPr lang="en-US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עלות צריכת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החשמל</a:t>
            </a:r>
            <a:endParaRPr lang="en-US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השוואה בין העלות של השכבות בחברה.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מה מחייב מצב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אבסורדי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זה. 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הסיבות להתערבות רשות ממלכתית.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א. הוצאות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גדולות מדי למעוטי היכולת.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ב. פגיעה באיכות הסביבה הנובעת מזיהום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האטמוספירה בגלל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צריכה שלא מחויבת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המציאות של חשמל.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לכן: יש הניע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של חסכון באנרגיה ושימורה.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הבה ונראה את הכדאיות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הכלכלית בנקיטה בפעולות לשימור האנרגיה.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040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החזר השקעה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החזר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השקעה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החזר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השקעה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" (הידוע גם בקיצור 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2" tooltip="אנגלית"/>
              </a:rPr>
              <a:t>אנגלי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ROI‏ - Return on Investment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או כ-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ROR‏ - Rate of </a:t>
            </a: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Return-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הוא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3" tooltip="מדד"/>
              </a:rPr>
              <a:t>מדד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4" tooltip="כלכלה"/>
              </a:rPr>
              <a:t>כלכלי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להערכת הכדאיות של פעולה הכרוכה בהשקעת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5" tooltip="הכסף בראייה מקרו-כלכלית"/>
              </a:rPr>
              <a:t>כסף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6" tooltip="זמן"/>
              </a:rPr>
              <a:t>זמן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או משאבים אחרים. על ידי השוואת כמות ההכנסה המתקבלת ביחס לעלות ההשקעה, המדד משמש גם להשוואה בין חלופות ההשקעה השונות העומדות בפני ארגון.</a:t>
            </a:r>
          </a:p>
          <a:p>
            <a:pPr marL="0" indent="0">
              <a:buNone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חישוב המדד מתבצע באמצעות חישוב 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  <a:hlinkClick r:id="rId7" tooltip="רווח"/>
              </a:rPr>
              <a:t>רווח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מההשקעה חלקי עלותה.</a:t>
            </a:r>
          </a:p>
          <a:p>
            <a:pPr marL="0" indent="0">
              <a:buNone/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2465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החזר </a:t>
            </a:r>
            <a:r>
              <a:rPr lang="he-IL" dirty="0" smtClean="0"/>
              <a:t>השקעה -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הן הרווח והן העלות אינם בהכרח נתונים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ריאלים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כסף (אמצעי תשלום)"/>
              </a:rPr>
              <a:t>כסף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</a:p>
          <a:p>
            <a:pPr marL="0" indent="0">
              <a:buNone/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דוגמה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הרווח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מההשקעה יכול להתבטא גם 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נאמנות לקוחות"/>
              </a:rPr>
              <a:t>נאמנות לקוחות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או חיזוק תדמית 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4" tooltip="מותג"/>
              </a:rPr>
              <a:t>מותג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אשר לעתים קשה לכמת במונחי הון. עם זאת, לצורך חישוב החזר ההשקעה מקובל לקבוע ערכים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ריאלים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גם לאלמנטים מופשטים שכאלה, כאשר הם מהווים חלק מההשקעה או מהרווח.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המדד משקף את רווחיות ההשקעה ומסייע לבחון את קצב ההתקדמות למול יעדים, מתחרים או השווקים. המדד נמצא בשימוש עסקים רבים והפך לכלי נפוץ בכלכלה המערבית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 נהוג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לבחון את החזר ההשקעה כאשר מתכננים להשקיע בפרויקטים כגון: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פיתוח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מוצר.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חדירה לשווקים חדשים (בחירה בין מנועי צמיחה);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רכישת קווי ייצור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בהתייעלות אנרגטית.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60370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חישוב כדאיות ההשקעה</a:t>
            </a:r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98" y="1412776"/>
            <a:ext cx="852463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95712"/>
            <a:ext cx="8383885" cy="3033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45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548680"/>
          </a:xfrm>
        </p:spPr>
        <p:txBody>
          <a:bodyPr>
            <a:normAutofit/>
          </a:bodyPr>
          <a:lstStyle/>
          <a:p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בדיקת הכדאיות הכלכלית של פעולות שימור האנרגיה 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נראה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את הנתונים של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צריכת החשמל בישראל במהלך 10 שנים (לשם הוכחת הכדאיות הכלכלית אתמקד במשקי הבית.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84976" cy="43960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0" y="5873115"/>
            <a:ext cx="9144000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מנתונים אלה ניתן ללמוד שצריכת החשמל של משקי הבית </a:t>
            </a:r>
            <a:r>
              <a:rPr lang="he-IL" sz="2000" b="1" dirty="0" smtClean="0"/>
              <a:t>עומדת </a:t>
            </a:r>
            <a:r>
              <a:rPr lang="he-IL" sz="2000" b="1" dirty="0"/>
              <a:t>על כ-30% מכלל </a:t>
            </a:r>
            <a:endParaRPr lang="en-US" sz="2000" b="1" dirty="0"/>
          </a:p>
          <a:p>
            <a:r>
              <a:rPr lang="he-IL" sz="2000" b="1" dirty="0"/>
              <a:t>צריכת החשמל במשק. </a:t>
            </a:r>
            <a:r>
              <a:rPr lang="he-IL" sz="2000" b="1" dirty="0" smtClean="0"/>
              <a:t>הבה ונראה מיהם </a:t>
            </a:r>
            <a:r>
              <a:rPr lang="he-IL" sz="2000" b="1" i="1" u="sng" dirty="0" smtClean="0"/>
              <a:t>מכשירי </a:t>
            </a:r>
            <a:r>
              <a:rPr lang="he-IL" sz="2000" b="1" i="1" u="sng" dirty="0"/>
              <a:t>החשמל </a:t>
            </a:r>
            <a:r>
              <a:rPr lang="he-IL" sz="2000" b="1" i="1" u="sng" dirty="0" smtClean="0"/>
              <a:t>שזוללים חשמל </a:t>
            </a:r>
            <a:r>
              <a:rPr lang="he-IL" sz="2000" b="1" i="1" u="sng" dirty="0"/>
              <a:t>רב.</a:t>
            </a:r>
            <a:endParaRPr lang="en-US" sz="2000" b="1" i="1" u="sng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954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46856" y="0"/>
            <a:ext cx="8697144" cy="548680"/>
          </a:xfrm>
        </p:spPr>
        <p:txBody>
          <a:bodyPr>
            <a:normAutofit fontScale="90000"/>
          </a:bodyPr>
          <a:lstStyle/>
          <a:p>
            <a:r>
              <a:rPr lang="he-IL" sz="3200" dirty="0" smtClean="0"/>
              <a:t>בדיקת כדאיות הכלכלית של פעולות שימור האנרגיה -המשך </a:t>
            </a:r>
            <a:endParaRPr lang="he-IL" sz="32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בלוח 1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הוצגה ההתפלגות של צריכת החשמל הכללית.  אבל כדי לבחון את הכדאיות הכלכלית של פעולות שימור האנרגיה יש להציג את שעור צריכת החשמל על פי סוג המוצר.</a:t>
            </a:r>
          </a:p>
          <a:p>
            <a:pPr marL="0" indent="0">
              <a:buNone/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562" y="5873115"/>
            <a:ext cx="9144000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מטבלה זו נראה שמכשירי  </a:t>
            </a:r>
            <a:r>
              <a:rPr lang="he-IL" sz="2000" b="1" dirty="0" smtClean="0"/>
              <a:t>החשמל </a:t>
            </a:r>
            <a:r>
              <a:rPr lang="he-IL" sz="2000" b="1" dirty="0" err="1" smtClean="0"/>
              <a:t>הדומיננטים</a:t>
            </a:r>
            <a:r>
              <a:rPr lang="he-IL" sz="2000" b="1" dirty="0" smtClean="0"/>
              <a:t> </a:t>
            </a:r>
            <a:r>
              <a:rPr lang="he-IL" sz="2000" b="1" dirty="0"/>
              <a:t>ביותר מבחינת צריכת חשמל </a:t>
            </a:r>
            <a:r>
              <a:rPr lang="he-IL" sz="2000" b="1" dirty="0" smtClean="0"/>
              <a:t>הם המזגנים. ולכן </a:t>
            </a:r>
            <a:r>
              <a:rPr lang="he-IL" sz="2000" b="1" dirty="0"/>
              <a:t>יש להחליף אותם בהקדם. </a:t>
            </a:r>
            <a:r>
              <a:rPr lang="he-IL" sz="2000" b="1" dirty="0" err="1" smtClean="0"/>
              <a:t>ולכןיש</a:t>
            </a:r>
            <a:r>
              <a:rPr lang="he-IL" sz="2000" b="1" dirty="0" smtClean="0"/>
              <a:t> </a:t>
            </a:r>
            <a:r>
              <a:rPr lang="he-IL" sz="2000" b="1" dirty="0"/>
              <a:t>לבחון את הכדאיות </a:t>
            </a:r>
            <a:r>
              <a:rPr lang="he-IL" sz="2000" b="1" dirty="0" smtClean="0"/>
              <a:t>הכלכלית של הגריטה </a:t>
            </a:r>
            <a:r>
              <a:rPr lang="he-IL" sz="2000" b="1" dirty="0"/>
              <a:t>של מכשירי חשמל </a:t>
            </a:r>
            <a:r>
              <a:rPr lang="he-IL" sz="2000" b="1" dirty="0" smtClean="0"/>
              <a:t>אלה (להסביר מהי גריטה).</a:t>
            </a:r>
            <a:endParaRPr lang="en-US" sz="2000" b="1" dirty="0"/>
          </a:p>
          <a:p>
            <a:endParaRPr lang="he-IL" dirty="0"/>
          </a:p>
        </p:txBody>
      </p:sp>
      <p:pic>
        <p:nvPicPr>
          <p:cNvPr id="6" name="תמונה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2438" cy="43064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8321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46856" y="0"/>
            <a:ext cx="8697144" cy="620688"/>
          </a:xfrm>
        </p:spPr>
        <p:txBody>
          <a:bodyPr>
            <a:normAutofit/>
          </a:bodyPr>
          <a:lstStyle/>
          <a:p>
            <a:r>
              <a:rPr lang="he-IL" sz="3200" dirty="0" smtClean="0"/>
              <a:t>בדיקת כדאיות הכלכלית של פעולות שימור האנרגיה </a:t>
            </a:r>
            <a:endParaRPr lang="he-IL" sz="32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בחינת הכדאיות הכלכלית של גריטת מכשירי חשמל.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גריטת מכשירי חשמל היא אחת הדרכים המעשיות להשגת חסכון ויעילות בשימוש באנרגיה. </a:t>
            </a: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הבה ונראה את הכדאיות בגריטת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מכשירי חשמל של משקי הבית.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ואת מידת </a:t>
            </a:r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החסכון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המתקבל מתוכנית זה קרוי 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IEV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הדבר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בא לידי ביטוי בהקטנת העלויות להפקת החשמל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ואיתו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הקטנת 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הפגיעה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באיכות הסביבה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. הטבלה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הבאה מציגה את פוטנציאל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החסכון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השנתי של מכשירי החשמל הכבדים.</a:t>
            </a:r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7" name="תמונה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784976" cy="4365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275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e-IL" dirty="0" smtClean="0"/>
              <a:t>היוון – ערכים פיננסים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24744"/>
            <a:ext cx="8805664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/>
              <a:t>הגדרה: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זהו תהליך ההמרה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 ערך כספי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 לערך כספי עתידי:</a:t>
            </a:r>
          </a:p>
          <a:p>
            <a:pPr marL="0" indent="0">
              <a:buNone/>
            </a:pPr>
            <a:r>
              <a:rPr lang="he-IL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פעולת </a:t>
            </a:r>
            <a:r>
              <a:rPr lang="he-IL" b="1" i="1" u="sng" dirty="0">
                <a:latin typeface="David" panose="020E0502060401010101" pitchFamily="34" charset="-79"/>
                <a:cs typeface="David" panose="020E0502060401010101" pitchFamily="34" charset="-79"/>
              </a:rPr>
              <a:t>ההיוון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היא הפיכה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ולא התחייבות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חוזית 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הון"/>
              </a:rPr>
              <a:t>הון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השימוש בתורת היוון: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במקרים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רבים, משתמשים במושג היוון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כאשר מתכוונים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בעצם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ערך נוכחי"/>
              </a:rPr>
              <a:t>לערך הנוכחי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היוון למעשה הוא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4" tooltip="חישוב"/>
              </a:rPr>
              <a:t>חישוב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הערך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הקשור בזמן והנוגע  לכסף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Time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value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of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5" tooltip="en:Time value of money"/>
              </a:rPr>
              <a:t>money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בכל אחת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מהדרכים הבאות: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א. חישוב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ערך נוכחי"/>
              </a:rPr>
              <a:t>ערך הנוכחי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של סכום שאמור להתקבל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בעתיד.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פעולה זו היא פעולה שלוקחת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בחבון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את 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  <a:hlinkClick r:id="rId6" tooltip="רווח"/>
              </a:rPr>
              <a:t>רווחי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ם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שיוצרת ה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  <a:hlinkClick r:id="rId7" tooltip="ריבית"/>
              </a:rPr>
              <a:t>ריבית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(להסביר) לאורך זמן.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בין שמדובר בסכום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חד-פעמי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ובין שמדובר בסכום המתקבל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בתשלומים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לאורך זמן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דוגמה: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8" tooltip="מינהל מקרקעי ישראל"/>
              </a:rPr>
              <a:t>מינהל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8" tooltip="מינהל מקרקעי ישראל"/>
              </a:rPr>
              <a:t> מקרקעי ישראל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מבצע היוון של דמי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9" tooltip="חכירה"/>
              </a:rPr>
              <a:t>חכירה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שנתיים (או היוון במגורים בקרקע עירונית). בהיוון משלם החוכר בהווה בתשלום חד-פעמי את דמי החכירה עבור כל תקופת החכירה ובכך פטור הוא מלשלם כל שנה את דמי החכירה (ואף אגרות נוספות מסוימות שמטיל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המנהל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ב.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חישוב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  <a:hlinkClick r:id="rId10" tooltip="ערך עתידי"/>
              </a:rPr>
              <a:t>הערך העתידי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של סכום קיים בהווה.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לדוגמה, חישוב סך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הרווח הצפוי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להתקבל מ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11" tooltip="השקעה"/>
              </a:rPr>
              <a:t>השקעה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בהווה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בפירמה.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5678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היוון – ערכים פיננסים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המעבר 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מערך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נוכחי לערך עתידי </a:t>
            </a:r>
            <a:endParaRPr lang="he-IL" b="1" u="sng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מעבר מתבצע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באמצעות הכפלה וחלוקה 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מקדם היוון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על כל יחידת זמן, שהוא בעצם 1 ועוד גובה הריבית (לדוגמה, אם הריבית היא 3% לשנה, מקדם ההיוון יהיה 1.03 במונחים שנתיים). מקדם ההיוון מייצג את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התקבול במונחי כסף הנובע מהזמן,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אך גם את הסיכון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אם יש בהשקעה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או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בהלוואה.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היוון 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חשבונאות"/>
              </a:rPr>
              <a:t>חשבונאות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משמעותו אחת מאלה: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הפיכת עתודות כספיות (או קרנות) להון מניות 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מאזן"/>
              </a:rPr>
              <a:t>מאזן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4" tooltip="שווי שוק"/>
              </a:rPr>
              <a:t>Market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4" tooltip="שווי שוק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  <a:hlinkClick r:id="rId4" tooltip="שווי שוק"/>
              </a:rPr>
              <a:t>capitalization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רישום של הוצאה שוטפת כהוצאה לטווח ארוך או כנכס הוני.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413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ערך נוכחי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ערך </a:t>
            </a: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נוכחי/ערך מהוון - </a:t>
            </a:r>
            <a:r>
              <a:rPr lang="en-US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PV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הוא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הערך בהווה של סכום כסף (או זרם תשלומים) שאמור להתקבל במועד כלשהו בעתיד.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הערך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הנוכחי נמוך מן הערך בעתיד בשיעור 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ריבית"/>
              </a:rPr>
              <a:t>ריבית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המצטברת במשך אותה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תקופה (תשואה), הפרש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זה נותן את ערך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הכספי שנוצר במהל הזמן.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מציאת הערך הנוכחי מתבצעת על ידי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 tooltip="היוון"/>
              </a:rPr>
              <a:t>היוון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שימוש: הערך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הוא אחד מכלי העבודה המרכזיים בתורת 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4" tooltip="מימון"/>
              </a:rPr>
              <a:t>מימון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העוסקת, בין השאר בבחירה בין אלטרנטיבות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כשמדובר בהשקעה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או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במימון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ובתורת 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5" tooltip="אקטואריה"/>
              </a:rPr>
              <a:t>אקטואריה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העוסקת בפתרון בעיות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6" tooltip="כלכלה"/>
              </a:rPr>
              <a:t>כלכליות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בהן משולבים מצבי אי-ודאות תוך שימוש בטכניקות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7" tooltip="מתמטיקה"/>
              </a:rPr>
              <a:t>מתמטיות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8" tooltip="סטטיסטיקה"/>
              </a:rPr>
              <a:t>סטטיסטיות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43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ערך נוכחי -המשך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700808"/>
            <a:ext cx="8579296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b="1" dirty="0" smtClean="0"/>
              <a:t>כללי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מציאת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הערך הנוכחי PV של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סכום עתידי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FV, או היוון, היא "ניכוי" הריבית שמתווספת על הסכום PV עד המועד העתידי.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  <a:tabLst>
                <a:tab pos="541338" algn="l"/>
              </a:tabLst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במלים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אחרות, ערכו הנוכחי של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הסכום העתידי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FV הוא הסכום בהווה PV, שאם יצבור ריבית עד המועד העתידי, ישווה ל FV. אם נסמן את גורם התוספת ב- 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1/</a:t>
            </a:r>
            <a:r>
              <a:rPr lang="he-IL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G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אזי כדי ל"נכות" תוספת זו, מחלקים את הסכום 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      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בתוספת זו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או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באופן שקול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מכפילים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בגורם: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  <a:tabLst>
                <a:tab pos="541338" algn="l"/>
              </a:tabLst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דוגמה: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כאשר הריבית המתווספת היא מהסוג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 tooltip="ריבית"/>
              </a:rPr>
              <a:t>ריבית דריבית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. חישוב הערך הנוכחי יתבצע על ידי הכפלת הסכום העתידי בגורם: 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38996"/>
            <a:ext cx="9239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10464"/>
            <a:ext cx="1191563" cy="702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0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1194</Words>
  <Application>Microsoft Office PowerPoint</Application>
  <PresentationFormat>‫הצגה על המסך (4:3)</PresentationFormat>
  <Paragraphs>105</Paragraphs>
  <Slides>22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3" baseType="lpstr">
      <vt:lpstr>ערכת נושא Office</vt:lpstr>
      <vt:lpstr>בדיקות כדאיות כלכלית</vt:lpstr>
      <vt:lpstr>בדיקת כדאיות הכלכלית של פעולות  שימור האנרגיה </vt:lpstr>
      <vt:lpstr>בדיקת הכדאיות הכלכלית של פעולות שימור האנרגיה </vt:lpstr>
      <vt:lpstr>בדיקת כדאיות הכלכלית של פעולות שימור האנרגיה -המשך </vt:lpstr>
      <vt:lpstr>בדיקת כדאיות הכלכלית של פעולות שימור האנרגיה </vt:lpstr>
      <vt:lpstr>היוון – ערכים פיננסים</vt:lpstr>
      <vt:lpstr>היוון – ערכים פיננסים</vt:lpstr>
      <vt:lpstr>ערך נוכחי</vt:lpstr>
      <vt:lpstr>ערך נוכחי -המשך</vt:lpstr>
      <vt:lpstr>ערך נוכחי -המשך</vt:lpstr>
      <vt:lpstr>ערך נוכחי -המשך</vt:lpstr>
      <vt:lpstr>ערך נוכחי -המשך</vt:lpstr>
      <vt:lpstr>ערך נוכחי -המשך</vt:lpstr>
      <vt:lpstr>ע.נ.נ</vt:lpstr>
      <vt:lpstr>ערך עתידי -FV</vt:lpstr>
      <vt:lpstr>ערך עתידי - המשך</vt:lpstr>
      <vt:lpstr>חישוב ערך עתידי</vt:lpstr>
      <vt:lpstr>חישוב ערך עתידי</vt:lpstr>
      <vt:lpstr>חישוב ערך עתידי</vt:lpstr>
      <vt:lpstr>החזר השקעה</vt:lpstr>
      <vt:lpstr>החזר השקעה - המשך</vt:lpstr>
      <vt:lpstr>חישוב כדאיות ההשקעה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בדיקות כדאיות כלכלית</dc:title>
  <dc:creator>User</dc:creator>
  <cp:lastModifiedBy>User</cp:lastModifiedBy>
  <cp:revision>33</cp:revision>
  <dcterms:created xsi:type="dcterms:W3CDTF">2015-02-23T16:53:29Z</dcterms:created>
  <dcterms:modified xsi:type="dcterms:W3CDTF">2015-02-24T09:12:10Z</dcterms:modified>
</cp:coreProperties>
</file>