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1" r:id="rId1"/>
  </p:sldMasterIdLst>
  <p:notesMasterIdLst>
    <p:notesMasterId r:id="rId8"/>
  </p:notesMasterIdLst>
  <p:sldIdLst>
    <p:sldId id="447" r:id="rId2"/>
    <p:sldId id="451" r:id="rId3"/>
    <p:sldId id="454" r:id="rId4"/>
    <p:sldId id="453" r:id="rId5"/>
    <p:sldId id="455" r:id="rId6"/>
    <p:sldId id="416" r:id="rId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DB3"/>
    <a:srgbClr val="A0DD6D"/>
    <a:srgbClr val="DD2815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1484" autoAdjust="0"/>
    <p:restoredTop sz="99417" autoAdjust="0"/>
  </p:normalViewPr>
  <p:slideViewPr>
    <p:cSldViewPr>
      <p:cViewPr>
        <p:scale>
          <a:sx n="66" d="100"/>
          <a:sy n="66" d="100"/>
        </p:scale>
        <p:origin x="-19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1E99C1-5350-4552-A3F8-BA366A56EC17}" type="datetimeFigureOut">
              <a:rPr lang="he-IL"/>
              <a:pPr>
                <a:defRPr/>
              </a:pPr>
              <a:t>כ"ט/ניסן/תשע"ג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30D63B-898D-46A2-BB6A-352E9A9A371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CC4A80-7997-456D-9160-C2459D974AE9}" type="datetimeFigureOut">
              <a:rPr lang="he-IL" smtClean="0"/>
              <a:pPr>
                <a:defRPr/>
              </a:pPr>
              <a:t>כ"ט/ניסן/תשע"ג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43238C-03DF-4101-AD68-8BEAF8E4323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7800" y="1981200"/>
            <a:ext cx="6172200" cy="1371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ממונה אנרגיה = </a:t>
            </a:r>
            <a:r>
              <a:rPr lang="en-US" sz="48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CEO</a:t>
            </a:r>
            <a:r>
              <a:rPr lang="he-IL" sz="48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/>
            </a:r>
            <a:br>
              <a:rPr lang="he-IL" sz="48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</a:br>
            <a:r>
              <a:rPr lang="en-US" sz="48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Chief Energy Officer</a:t>
            </a:r>
            <a:endParaRPr lang="he-IL" sz="4800" b="1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267200"/>
            <a:ext cx="7391400" cy="1292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ברוכים הבאים לקורס ממונה אנרגיה נשלחתם לקורס כחלק מחובות הארגון</a:t>
            </a:r>
          </a:p>
          <a:p>
            <a:pPr algn="ctr"/>
            <a:r>
              <a:rPr lang="he-IL" dirty="0" smtClean="0"/>
              <a:t>הקורס יכול להיות אבן דרך בחיים המקצועיים שלכם</a:t>
            </a:r>
          </a:p>
          <a:p>
            <a:pPr algn="ctr"/>
            <a:r>
              <a:rPr lang="he-IL" dirty="0" smtClean="0"/>
              <a:t>מהיום אתם לוקחים על עצמכם להוביל את הארגון בדרך לצמצום צריכת המשאבים</a:t>
            </a:r>
          </a:p>
          <a:p>
            <a:pPr algn="ctr"/>
            <a:r>
              <a:rPr lang="he-IL" sz="2400" dirty="0" smtClean="0"/>
              <a:t>  בדרך לשינוי בתרבות הצריכה</a:t>
            </a:r>
            <a:endParaRPr lang="he-IL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990600"/>
          </a:xfrm>
          <a:prstGeom prst="rect">
            <a:avLst/>
          </a:prstGeom>
        </p:spPr>
      </p:pic>
      <p:pic>
        <p:nvPicPr>
          <p:cNvPr id="8" name="תמונה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05400" y="1295400"/>
            <a:ext cx="40386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e-IL" sz="36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ממונה אנרגיה  </a:t>
            </a:r>
            <a:r>
              <a:rPr lang="en-US" sz="36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CEO</a:t>
            </a:r>
            <a:r>
              <a:rPr lang="he-IL" sz="36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/>
            </a:r>
            <a:br>
              <a:rPr lang="he-IL" sz="36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Chief Energy Officer</a:t>
            </a:r>
            <a:endParaRPr lang="he-IL" sz="3600" b="1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80353"/>
            <a:ext cx="51054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4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1168" y="6019800"/>
            <a:ext cx="66590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5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863" y="2300288"/>
            <a:ext cx="22002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134"/>
            <a:ext cx="4800600" cy="49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628" y="6019800"/>
            <a:ext cx="632637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19200"/>
            <a:ext cx="3132933" cy="483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DSC_00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571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0150" y="2205335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60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50" y="3195935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50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150" y="4186535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40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9" y="5177135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30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562600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2006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562600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2010</a:t>
            </a:r>
            <a:endParaRPr lang="he-IL" sz="2400" b="1" dirty="0">
              <a:solidFill>
                <a:schemeClr val="bg1"/>
              </a:solidFill>
            </a:endParaRPr>
          </a:p>
        </p:txBody>
      </p:sp>
      <p:cxnSp>
        <p:nvCxnSpPr>
          <p:cNvPr id="24" name="מחבר ישר 23"/>
          <p:cNvCxnSpPr/>
          <p:nvPr/>
        </p:nvCxnSpPr>
        <p:spPr>
          <a:xfrm flipV="1">
            <a:off x="762000" y="5407967"/>
            <a:ext cx="8229600" cy="2233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מלבן 27"/>
          <p:cNvSpPr/>
          <p:nvPr/>
        </p:nvSpPr>
        <p:spPr>
          <a:xfrm>
            <a:off x="1981200" y="1273314"/>
            <a:ext cx="562365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Haim-Condensed" pitchFamily="2" charset="-79"/>
                <a:cs typeface="Guttman Haim-Condensed" pitchFamily="2" charset="-79"/>
              </a:rPr>
              <a:t>עלות החשמל </a:t>
            </a:r>
            <a:r>
              <a:rPr lang="he-IL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Haim-Condensed" pitchFamily="2" charset="-79"/>
                <a:cs typeface="Guttman Haim-Condensed" pitchFamily="2" charset="-79"/>
              </a:rPr>
              <a:t>2006-2014 באגורות לקווט"ש</a:t>
            </a:r>
            <a:endParaRPr lang="he-IL" sz="40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ttman Haim-Condensed" pitchFamily="2" charset="-79"/>
              <a:cs typeface="Guttman Haim-Condense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3886200"/>
            <a:ext cx="1580882" cy="8617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2008</a:t>
            </a:r>
          </a:p>
          <a:p>
            <a:pPr algn="ctr"/>
            <a:r>
              <a:rPr lang="he-IL" sz="1600" b="1" dirty="0" smtClean="0">
                <a:solidFill>
                  <a:schemeClr val="bg1"/>
                </a:solidFill>
              </a:rPr>
              <a:t>מצרים מתחילה </a:t>
            </a:r>
          </a:p>
          <a:p>
            <a:pPr algn="ctr"/>
            <a:r>
              <a:rPr lang="he-IL" sz="1600" b="1" dirty="0" smtClean="0">
                <a:solidFill>
                  <a:schemeClr val="bg1"/>
                </a:solidFill>
              </a:rPr>
              <a:t>לספק גז לישראל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1841" y="4319826"/>
            <a:ext cx="2550698" cy="116955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2011</a:t>
            </a:r>
          </a:p>
          <a:p>
            <a:pPr algn="ctr"/>
            <a:r>
              <a:rPr lang="he-IL" sz="1600" b="1" dirty="0" smtClean="0">
                <a:solidFill>
                  <a:schemeClr val="bg1"/>
                </a:solidFill>
              </a:rPr>
              <a:t>הפסקת גז ממצריים</a:t>
            </a:r>
          </a:p>
          <a:p>
            <a:pPr algn="ctr"/>
            <a:r>
              <a:rPr lang="he-IL" sz="1600" b="1" dirty="0" smtClean="0">
                <a:solidFill>
                  <a:schemeClr val="bg1"/>
                </a:solidFill>
              </a:rPr>
              <a:t>בעקבות "תקלה" בצנרת הגז</a:t>
            </a:r>
          </a:p>
          <a:p>
            <a:pPr algn="ctr"/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1371" y="3940314"/>
            <a:ext cx="240642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</a:rPr>
              <a:t>החל מ 2011 </a:t>
            </a:r>
          </a:p>
          <a:p>
            <a:pPr algn="ctr"/>
            <a:r>
              <a:rPr lang="he-IL" sz="2000" b="1" dirty="0" smtClean="0">
                <a:solidFill>
                  <a:schemeClr val="bg1"/>
                </a:solidFill>
              </a:rPr>
              <a:t>התעריף במגמת עליה</a:t>
            </a:r>
            <a:endParaRPr lang="he-IL" sz="1600" b="1" dirty="0">
              <a:solidFill>
                <a:schemeClr val="bg1"/>
              </a:solidFill>
            </a:endParaRPr>
          </a:p>
        </p:txBody>
      </p:sp>
      <p:cxnSp>
        <p:nvCxnSpPr>
          <p:cNvPr id="44" name="מחבר ישר 43"/>
          <p:cNvCxnSpPr/>
          <p:nvPr/>
        </p:nvCxnSpPr>
        <p:spPr>
          <a:xfrm rot="5400000">
            <a:off x="89154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 rot="5400000">
            <a:off x="48006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rot="5400000">
            <a:off x="6858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79369" y="5558135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2007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6169" y="5562600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2008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36769" y="5562600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2009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2600" y="5562600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2011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9400" y="5562600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2012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7769" y="5562600"/>
            <a:ext cx="8066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2013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54" name="צורה חופשית 53"/>
          <p:cNvSpPr/>
          <p:nvPr/>
        </p:nvSpPr>
        <p:spPr>
          <a:xfrm>
            <a:off x="734568" y="2458212"/>
            <a:ext cx="7799832" cy="2418588"/>
          </a:xfrm>
          <a:custGeom>
            <a:avLst/>
            <a:gdLst>
              <a:gd name="connsiteX0" fmla="*/ 0 w 7799832"/>
              <a:gd name="connsiteY0" fmla="*/ 2057400 h 2418588"/>
              <a:gd name="connsiteX1" fmla="*/ 310896 w 7799832"/>
              <a:gd name="connsiteY1" fmla="*/ 2340864 h 2418588"/>
              <a:gd name="connsiteX2" fmla="*/ 502920 w 7799832"/>
              <a:gd name="connsiteY2" fmla="*/ 2368296 h 2418588"/>
              <a:gd name="connsiteX3" fmla="*/ 996696 w 7799832"/>
              <a:gd name="connsiteY3" fmla="*/ 2039112 h 2418588"/>
              <a:gd name="connsiteX4" fmla="*/ 1517904 w 7799832"/>
              <a:gd name="connsiteY4" fmla="*/ 1627632 h 2418588"/>
              <a:gd name="connsiteX5" fmla="*/ 2203704 w 7799832"/>
              <a:gd name="connsiteY5" fmla="*/ 1444752 h 2418588"/>
              <a:gd name="connsiteX6" fmla="*/ 2633472 w 7799832"/>
              <a:gd name="connsiteY6" fmla="*/ 1536192 h 2418588"/>
              <a:gd name="connsiteX7" fmla="*/ 2916936 w 7799832"/>
              <a:gd name="connsiteY7" fmla="*/ 1225296 h 2418588"/>
              <a:gd name="connsiteX8" fmla="*/ 4279392 w 7799832"/>
              <a:gd name="connsiteY8" fmla="*/ 1801368 h 2418588"/>
              <a:gd name="connsiteX9" fmla="*/ 4636008 w 7799832"/>
              <a:gd name="connsiteY9" fmla="*/ 1636776 h 2418588"/>
              <a:gd name="connsiteX10" fmla="*/ 5221224 w 7799832"/>
              <a:gd name="connsiteY10" fmla="*/ 2148840 h 2418588"/>
              <a:gd name="connsiteX11" fmla="*/ 6428232 w 7799832"/>
              <a:gd name="connsiteY11" fmla="*/ 1545336 h 2418588"/>
              <a:gd name="connsiteX12" fmla="*/ 7799832 w 7799832"/>
              <a:gd name="connsiteY12" fmla="*/ 0 h 241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9832" h="2418588">
                <a:moveTo>
                  <a:pt x="0" y="2057400"/>
                </a:moveTo>
                <a:cubicBezTo>
                  <a:pt x="113538" y="2173224"/>
                  <a:pt x="227076" y="2289048"/>
                  <a:pt x="310896" y="2340864"/>
                </a:cubicBezTo>
                <a:cubicBezTo>
                  <a:pt x="394716" y="2392680"/>
                  <a:pt x="388620" y="2418588"/>
                  <a:pt x="502920" y="2368296"/>
                </a:cubicBezTo>
                <a:cubicBezTo>
                  <a:pt x="617220" y="2318004"/>
                  <a:pt x="827532" y="2162556"/>
                  <a:pt x="996696" y="2039112"/>
                </a:cubicBezTo>
                <a:cubicBezTo>
                  <a:pt x="1165860" y="1915668"/>
                  <a:pt x="1316736" y="1726692"/>
                  <a:pt x="1517904" y="1627632"/>
                </a:cubicBezTo>
                <a:cubicBezTo>
                  <a:pt x="1719072" y="1528572"/>
                  <a:pt x="2017776" y="1459992"/>
                  <a:pt x="2203704" y="1444752"/>
                </a:cubicBezTo>
                <a:cubicBezTo>
                  <a:pt x="2389632" y="1429512"/>
                  <a:pt x="2514600" y="1572768"/>
                  <a:pt x="2633472" y="1536192"/>
                </a:cubicBezTo>
                <a:cubicBezTo>
                  <a:pt x="2752344" y="1499616"/>
                  <a:pt x="2642616" y="1181100"/>
                  <a:pt x="2916936" y="1225296"/>
                </a:cubicBezTo>
                <a:cubicBezTo>
                  <a:pt x="3191256" y="1269492"/>
                  <a:pt x="3992880" y="1732788"/>
                  <a:pt x="4279392" y="1801368"/>
                </a:cubicBezTo>
                <a:cubicBezTo>
                  <a:pt x="4565904" y="1869948"/>
                  <a:pt x="4479036" y="1578864"/>
                  <a:pt x="4636008" y="1636776"/>
                </a:cubicBezTo>
                <a:cubicBezTo>
                  <a:pt x="4792980" y="1694688"/>
                  <a:pt x="4922520" y="2164080"/>
                  <a:pt x="5221224" y="2148840"/>
                </a:cubicBezTo>
                <a:cubicBezTo>
                  <a:pt x="5519928" y="2133600"/>
                  <a:pt x="5998464" y="1903476"/>
                  <a:pt x="6428232" y="1545336"/>
                </a:cubicBezTo>
                <a:cubicBezTo>
                  <a:pt x="6858000" y="1187196"/>
                  <a:pt x="7328916" y="593598"/>
                  <a:pt x="7799832" y="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5" name="מחבר ישר 54"/>
          <p:cNvCxnSpPr/>
          <p:nvPr/>
        </p:nvCxnSpPr>
        <p:spPr>
          <a:xfrm rot="5400000">
            <a:off x="17526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 rot="5400000">
            <a:off x="28194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 rot="5400000">
            <a:off x="38100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 rot="5400000">
            <a:off x="57912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 rot="5400000">
            <a:off x="6858000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 rot="5400000">
            <a:off x="7924799" y="5486400"/>
            <a:ext cx="15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מחבר ישר 23"/>
          <p:cNvCxnSpPr/>
          <p:nvPr/>
        </p:nvCxnSpPr>
        <p:spPr>
          <a:xfrm rot="5400000" flipH="1" flipV="1">
            <a:off x="-990602" y="3657602"/>
            <a:ext cx="3505204" cy="1588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829" y="1066800"/>
            <a:ext cx="123783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</a:rPr>
              <a:t>אגורות</a:t>
            </a:r>
          </a:p>
          <a:p>
            <a:r>
              <a:rPr lang="he-IL" sz="2400" b="1" dirty="0" smtClean="0">
                <a:solidFill>
                  <a:schemeClr val="bg1"/>
                </a:solidFill>
              </a:rPr>
              <a:t>לקווט"ש</a:t>
            </a:r>
            <a:endParaRPr lang="he-IL" sz="2400" b="1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7658100" y="2171700"/>
            <a:ext cx="12954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40605</TotalTime>
  <Words>83</Words>
  <Application>Microsoft Office PowerPoint</Application>
  <PresentationFormat>‫הצגה על המסך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Office Theme</vt:lpstr>
      <vt:lpstr>ממונה אנרגיה = CEO Chief Energy Officer</vt:lpstr>
      <vt:lpstr>ממונה אנרגיה  CEO Chief Energy Officer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owner</dc:creator>
  <cp:lastModifiedBy>Amir</cp:lastModifiedBy>
  <cp:revision>969</cp:revision>
  <dcterms:created xsi:type="dcterms:W3CDTF">2011-08-03T12:28:34Z</dcterms:created>
  <dcterms:modified xsi:type="dcterms:W3CDTF">2013-04-09T11:05:42Z</dcterms:modified>
</cp:coreProperties>
</file>