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3" r:id="rId40"/>
    <p:sldId id="295" r:id="rId4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08" y="-210"/>
      </p:cViewPr>
      <p:guideLst>
        <p:guide orient="horz" pos="2160"/>
        <p:guide pos="2880"/>
      </p:guideLst>
    </p:cSldViewPr>
  </p:slideViewPr>
  <p:notesTextViewPr>
    <p:cViewPr>
      <p:scale>
        <a:sx n="1" d="1"/>
        <a:sy n="1" d="1"/>
      </p:scale>
      <p:origin x="0" y="0"/>
    </p:cViewPr>
  </p:notesTextViewPr>
  <p:sorterViewPr>
    <p:cViewPr>
      <p:scale>
        <a:sx n="100" d="100"/>
        <a:sy n="100" d="100"/>
      </p:scale>
      <p:origin x="0" y="134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8" name="Slide Number Placeholder 7"/>
          <p:cNvSpPr>
            <a:spLocks noGrp="1"/>
          </p:cNvSpPr>
          <p:nvPr>
            <p:ph type="sldNum" sz="quarter" idx="11"/>
          </p:nvPr>
        </p:nvSpPr>
        <p:spPr/>
        <p:txBody>
          <a:bodyPr/>
          <a:lstStyle/>
          <a:p>
            <a:fld id="{ECD3AE95-0F0C-4148-8143-42AE2B9073DC}" type="slidenum">
              <a:rPr lang="he-IL" smtClean="0"/>
              <a:t>‹#›</a:t>
            </a:fld>
            <a:endParaRPr lang="he-IL"/>
          </a:p>
        </p:txBody>
      </p:sp>
      <p:sp>
        <p:nvSpPr>
          <p:cNvPr id="9" name="Footer Placeholder 8"/>
          <p:cNvSpPr>
            <a:spLocks noGrp="1"/>
          </p:cNvSpPr>
          <p:nvPr>
            <p:ph type="ftr" sz="quarter" idx="12"/>
          </p:nvPr>
        </p:nvSpPr>
        <p:spPr/>
        <p:txBody>
          <a:bodyPr/>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כותרת וטבל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p>
            <a:r>
              <a:rPr lang="he-IL" smtClean="0"/>
              <a:t>לחץ כדי לערוך סגנון כותרת של תבנית בסיס</a:t>
            </a:r>
            <a:endParaRPr lang="he-IL"/>
          </a:p>
        </p:txBody>
      </p:sp>
      <p:sp>
        <p:nvSpPr>
          <p:cNvPr id="3" name="מציין מיקום של טבלה 2"/>
          <p:cNvSpPr>
            <a:spLocks noGrp="1"/>
          </p:cNvSpPr>
          <p:nvPr>
            <p:ph type="tbl" idx="1"/>
          </p:nvPr>
        </p:nvSpPr>
        <p:spPr>
          <a:xfrm>
            <a:off x="457200" y="1600200"/>
            <a:ext cx="8229600" cy="4525963"/>
          </a:xfrm>
        </p:spPr>
        <p:txBody>
          <a:bodyPr rtlCol="1">
            <a:normAutofit/>
          </a:bodyPr>
          <a:lstStyle/>
          <a:p>
            <a:pPr lvl="0"/>
            <a:endParaRPr lang="he-IL" noProof="0" smtClean="0"/>
          </a:p>
        </p:txBody>
      </p:sp>
      <p:sp>
        <p:nvSpPr>
          <p:cNvPr id="4" name="Rectangle 4"/>
          <p:cNvSpPr>
            <a:spLocks noGrp="1" noChangeArrowheads="1"/>
          </p:cNvSpPr>
          <p:nvPr>
            <p:ph type="dt" sz="half" idx="10"/>
          </p:nvPr>
        </p:nvSpPr>
        <p:spPr/>
        <p:txBody>
          <a:bodyPr/>
          <a:lstStyle>
            <a:lvl1pPr>
              <a:defRPr>
                <a:solidFill>
                  <a:srgbClr val="000000"/>
                </a:solidFill>
              </a:defRPr>
            </a:lvl1pPr>
          </a:lstStyle>
          <a:p>
            <a:pPr>
              <a:defRPr/>
            </a:pPr>
            <a:endParaRPr lang="en-US"/>
          </a:p>
        </p:txBody>
      </p:sp>
      <p:sp>
        <p:nvSpPr>
          <p:cNvPr id="5" name="Rectangle 5"/>
          <p:cNvSpPr>
            <a:spLocks noGrp="1" noChangeArrowheads="1"/>
          </p:cNvSpPr>
          <p:nvPr>
            <p:ph type="ftr" sz="quarter" idx="11"/>
          </p:nvPr>
        </p:nvSpPr>
        <p:spPr/>
        <p:txBody>
          <a:bodyPr/>
          <a:lstStyle>
            <a:lvl1pPr>
              <a:defRPr>
                <a:solidFill>
                  <a:srgbClr val="000000"/>
                </a:solidFill>
              </a:defRPr>
            </a:lvl1pPr>
          </a:lstStyle>
          <a:p>
            <a:pPr>
              <a:defRPr/>
            </a:pPr>
            <a:endParaRPr lang="en-US"/>
          </a:p>
        </p:txBody>
      </p:sp>
      <p:sp>
        <p:nvSpPr>
          <p:cNvPr id="6" name="Rectangle 6"/>
          <p:cNvSpPr>
            <a:spLocks noGrp="1" noChangeArrowheads="1"/>
          </p:cNvSpPr>
          <p:nvPr>
            <p:ph type="sldNum" sz="quarter" idx="12"/>
          </p:nvPr>
        </p:nvSpPr>
        <p:spPr/>
        <p:txBody>
          <a:bodyPr/>
          <a:lstStyle>
            <a:lvl1pPr>
              <a:defRPr>
                <a:solidFill>
                  <a:srgbClr val="000000"/>
                </a:solidFill>
              </a:defRPr>
            </a:lvl1pPr>
          </a:lstStyle>
          <a:p>
            <a:pPr>
              <a:defRPr/>
            </a:pPr>
            <a:fld id="{DB6BFF23-513C-41BE-B026-115D49E6B7F3}" type="slidenum">
              <a:rPr lang="he-IL"/>
              <a:pPr>
                <a:defRPr/>
              </a:pPr>
              <a:t>‹#›</a:t>
            </a:fld>
            <a:endParaRPr lang="en-US"/>
          </a:p>
        </p:txBody>
      </p:sp>
    </p:spTree>
    <p:extLst>
      <p:ext uri="{BB962C8B-B14F-4D97-AF65-F5344CB8AC3E}">
        <p14:creationId xmlns:p14="http://schemas.microsoft.com/office/powerpoint/2010/main" val="159751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CD3AE95-0F0C-4148-8143-42AE2B9073DC}" type="slidenum">
              <a:rPr lang="he-IL" smtClean="0"/>
              <a:t>‹#›</a:t>
            </a:fld>
            <a:endParaRPr lang="he-I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CD3AE95-0F0C-4148-8143-42AE2B9073DC}" type="slidenum">
              <a:rPr lang="he-IL" smtClean="0"/>
              <a:t>‹#›</a:t>
            </a:fld>
            <a:endParaRPr lang="he-IL"/>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CD3AE95-0F0C-4148-8143-42AE2B9073DC}" type="slidenum">
              <a:rPr lang="he-IL" smtClean="0"/>
              <a:t>‹#›</a:t>
            </a:fld>
            <a:endParaRPr lang="he-IL"/>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12160E-3C65-44B1-A556-9EA7A5544C19}" type="datetimeFigureOut">
              <a:rPr lang="he-IL" smtClean="0"/>
              <a:t>י"ד/סיון/תשפ"א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CD3AE95-0F0C-4148-8143-42AE2B9073DC}"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C12160E-3C65-44B1-A556-9EA7A5544C19}" type="datetimeFigureOut">
              <a:rPr lang="he-IL" smtClean="0"/>
              <a:t>י"ד/סיון/תשפ"א</a:t>
            </a:fld>
            <a:endParaRPr lang="he-I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he-I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CD3AE95-0F0C-4148-8143-42AE2B9073DC}" type="slidenum">
              <a:rPr lang="he-IL" smtClean="0"/>
              <a:t>‹#›</a:t>
            </a:fld>
            <a:endParaRPr lang="he-I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891407"/>
          </a:xfrm>
        </p:spPr>
        <p:txBody>
          <a:bodyPr/>
          <a:lstStyle/>
          <a:p>
            <a:r>
              <a:rPr lang="he-IL" dirty="0" smtClean="0"/>
              <a:t>תקנות ייחודיות</a:t>
            </a:r>
            <a:endParaRPr lang="he-IL" dirty="0"/>
          </a:p>
        </p:txBody>
      </p:sp>
      <p:sp>
        <p:nvSpPr>
          <p:cNvPr id="3" name="Subtitle 2"/>
          <p:cNvSpPr>
            <a:spLocks noGrp="1"/>
          </p:cNvSpPr>
          <p:nvPr>
            <p:ph type="subTitle" idx="1"/>
          </p:nvPr>
        </p:nvSpPr>
        <p:spPr/>
        <p:txBody>
          <a:bodyPr/>
          <a:lstStyle/>
          <a:p>
            <a:pPr algn="r"/>
            <a:r>
              <a:rPr lang="he-IL" dirty="0" smtClean="0"/>
              <a:t>ד"ר דימנט בנעים מרינה</a:t>
            </a:r>
            <a:endParaRPr lang="he-IL" dirty="0"/>
          </a:p>
        </p:txBody>
      </p:sp>
    </p:spTree>
    <p:extLst>
      <p:ext uri="{BB962C8B-B14F-4D97-AF65-F5344CB8AC3E}">
        <p14:creationId xmlns:p14="http://schemas.microsoft.com/office/powerpoint/2010/main" val="2563769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lstStyle/>
          <a:p>
            <a:endParaRPr lang="he-IL" dirty="0"/>
          </a:p>
        </p:txBody>
      </p:sp>
      <p:sp>
        <p:nvSpPr>
          <p:cNvPr id="3" name="Content Placeholder 2"/>
          <p:cNvSpPr>
            <a:spLocks noGrp="1"/>
          </p:cNvSpPr>
          <p:nvPr>
            <p:ph idx="1"/>
          </p:nvPr>
        </p:nvSpPr>
        <p:spPr>
          <a:xfrm>
            <a:off x="457200" y="764704"/>
            <a:ext cx="8229600" cy="5361459"/>
          </a:xfrm>
        </p:spPr>
        <p:txBody>
          <a:bodyPr>
            <a:normAutofit/>
          </a:bodyPr>
          <a:lstStyle/>
          <a:p>
            <a:r>
              <a:rPr lang="he-IL" b="1" dirty="0"/>
              <a:t>הגבלות לגבי החשיפה לרעש מזיק</a:t>
            </a:r>
            <a:endParaRPr lang="en-US" dirty="0"/>
          </a:p>
          <a:p>
            <a:r>
              <a:rPr lang="he-IL" dirty="0"/>
              <a:t>2.	במפעל או במקום עבודה שבו עובדים ברעש מזיק, תהיה החשיפה המשוקללת המותרת לרעש מתמשך והתקפי, כמפורט בטבלה 1 ואיור 1 שבתוספת </a:t>
            </a:r>
            <a:r>
              <a:rPr lang="he-IL" dirty="0" err="1"/>
              <a:t>השניה</a:t>
            </a:r>
            <a:r>
              <a:rPr lang="he-IL" dirty="0"/>
              <a:t>, והחשיפה המרבית המותרת לרעש התקפי תהיה כמפורט בטבלה 2 ובאיור 2 שבתוספת </a:t>
            </a:r>
            <a:r>
              <a:rPr lang="he-IL" dirty="0" err="1"/>
              <a:t>השניה</a:t>
            </a:r>
            <a:r>
              <a:rPr lang="he-IL" dirty="0"/>
              <a:t>.</a:t>
            </a:r>
            <a:endParaRPr lang="en-US" dirty="0"/>
          </a:p>
          <a:p>
            <a:r>
              <a:rPr lang="he-IL" b="1" dirty="0"/>
              <a:t>חובת עריכת בדיקות סביבתיות תעסוקתיות תק' תש"ס-2000</a:t>
            </a:r>
            <a:endParaRPr lang="en-US" dirty="0"/>
          </a:p>
          <a:p>
            <a:r>
              <a:rPr lang="he-IL" dirty="0"/>
              <a:t>3.	המעביד במפעל או מקום עבודה שבו עובדים ברעש מזיק או שיש יסוד סביר להניח שעובדים בו ברעש מזיק –</a:t>
            </a:r>
            <a:endParaRPr lang="en-US" dirty="0"/>
          </a:p>
          <a:p>
            <a:r>
              <a:rPr lang="he-IL" b="1" dirty="0"/>
              <a:t>תק' תשמ"ז-1987 תק' תשנ"ה-1995 תק' תש"ס-2000</a:t>
            </a:r>
            <a:endParaRPr lang="en-US" dirty="0"/>
          </a:p>
          <a:p>
            <a:r>
              <a:rPr lang="he-IL" dirty="0"/>
              <a:t>(1)	יערוך בדיקות סביבתיות תעסוקתיות של מפלסי הרעש המתמשך וההתקפי, סמוך לאוזניים של העובדים, בכל מקומות העבודה ובתהליכי העבודה השונים, וכן מיפוי מפלסי הרעש, אחת לשנתיים לפחות, אלא אם כן הורה מפקח עבודה אזורי אחרת; את הבדיקות יבצע בודק מעבדתי מוסמך;</a:t>
            </a:r>
            <a:endParaRPr lang="en-US" dirty="0"/>
          </a:p>
          <a:p>
            <a:endParaRPr lang="he-IL" dirty="0"/>
          </a:p>
        </p:txBody>
      </p:sp>
    </p:spTree>
    <p:extLst>
      <p:ext uri="{BB962C8B-B14F-4D97-AF65-F5344CB8AC3E}">
        <p14:creationId xmlns:p14="http://schemas.microsoft.com/office/powerpoint/2010/main" val="2910733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lstStyle/>
          <a:p>
            <a:endParaRPr lang="he-IL" dirty="0"/>
          </a:p>
        </p:txBody>
      </p:sp>
      <p:sp>
        <p:nvSpPr>
          <p:cNvPr id="3" name="Content Placeholder 2"/>
          <p:cNvSpPr>
            <a:spLocks noGrp="1"/>
          </p:cNvSpPr>
          <p:nvPr>
            <p:ph idx="1"/>
          </p:nvPr>
        </p:nvSpPr>
        <p:spPr>
          <a:xfrm>
            <a:off x="457200" y="836712"/>
            <a:ext cx="8229600" cy="5289451"/>
          </a:xfrm>
        </p:spPr>
        <p:txBody>
          <a:bodyPr>
            <a:normAutofit fontScale="92500"/>
          </a:bodyPr>
          <a:lstStyle/>
          <a:p>
            <a:r>
              <a:rPr lang="he-IL" b="1" dirty="0"/>
              <a:t>חובת הדרכה</a:t>
            </a:r>
            <a:endParaRPr lang="en-US" dirty="0"/>
          </a:p>
          <a:p>
            <a:r>
              <a:rPr lang="he-IL" dirty="0"/>
              <a:t>5.	המעביד ידריך את העובדים ברעש מזיק, הן בכתב והן בעל פה, אחת לשנה לפחות, לגבי הנזק הבריאותי מרעש מזיק והאמצעים שיש לנקוט להשגת </a:t>
            </a:r>
            <a:r>
              <a:rPr lang="he-IL" dirty="0" err="1"/>
              <a:t>גיהות</a:t>
            </a:r>
            <a:r>
              <a:rPr lang="he-IL" dirty="0"/>
              <a:t> תעסוקתית מתאימה להגנה מפני רעש מזיק.</a:t>
            </a:r>
            <a:endParaRPr lang="en-US" dirty="0"/>
          </a:p>
          <a:p>
            <a:r>
              <a:rPr lang="he-IL" b="1" dirty="0"/>
              <a:t>חובת בדיקות רפואיות</a:t>
            </a:r>
            <a:endParaRPr lang="en-US" dirty="0"/>
          </a:p>
          <a:p>
            <a:r>
              <a:rPr lang="he-IL" dirty="0"/>
              <a:t>6.	(א)	לא יועבד אדם ברעש מזיק, אלא אם כן עבר בדיקה רפואית ראשונית תוך חודש ימים, לפני תחילת העבודה, בידי רופא מורשה שיקבע את התאמתו להתחיל לעבוד ברעש מזיק.</a:t>
            </a:r>
            <a:endParaRPr lang="en-US" dirty="0"/>
          </a:p>
          <a:p>
            <a:r>
              <a:rPr lang="he-IL" dirty="0"/>
              <a:t>	(ב)	לא יועבד עובד ברעש מזיק אלא אם כן עבר בדיקה רפואית חוזרת, אחת לשנה, בידי רופא מורשה, שיקבע את התאמתו להמשיך לעבוד ברעש מזיק.</a:t>
            </a:r>
            <a:endParaRPr lang="en-US" dirty="0"/>
          </a:p>
          <a:p>
            <a:r>
              <a:rPr lang="he-IL" dirty="0"/>
              <a:t>	(ג)	רופא מורשה ומפקח עבודה שהוא רופא רשאים להקדים את מועד הבדיקה החוזרת.</a:t>
            </a:r>
            <a:endParaRPr lang="en-US" dirty="0"/>
          </a:p>
          <a:p>
            <a:r>
              <a:rPr lang="he-IL" dirty="0"/>
              <a:t>	(ד)	לא הופיע עובד לבדיקה רפואית חוזרת במועד שנקבע לו, ישלח השירות הרפואי המוסמך הודעה על כך למעביד, והעתק ממנה למפקח עבודה אזורי.</a:t>
            </a:r>
            <a:endParaRPr lang="en-US" dirty="0"/>
          </a:p>
          <a:p>
            <a:endParaRPr lang="he-IL" dirty="0"/>
          </a:p>
        </p:txBody>
      </p:sp>
    </p:spTree>
    <p:extLst>
      <p:ext uri="{BB962C8B-B14F-4D97-AF65-F5344CB8AC3E}">
        <p14:creationId xmlns:p14="http://schemas.microsoft.com/office/powerpoint/2010/main" val="1773326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t>היקף הבדיקה הרפואית</a:t>
            </a:r>
            <a:r>
              <a:rPr lang="en-US" dirty="0"/>
              <a:t/>
            </a:r>
            <a:br>
              <a:rPr lang="en-US" dirty="0"/>
            </a:br>
            <a:endParaRPr lang="he-IL" dirty="0"/>
          </a:p>
        </p:txBody>
      </p:sp>
      <p:sp>
        <p:nvSpPr>
          <p:cNvPr id="3" name="Content Placeholder 2"/>
          <p:cNvSpPr>
            <a:spLocks noGrp="1"/>
          </p:cNvSpPr>
          <p:nvPr>
            <p:ph idx="1"/>
          </p:nvPr>
        </p:nvSpPr>
        <p:spPr/>
        <p:txBody>
          <a:bodyPr>
            <a:normAutofit fontScale="92500"/>
          </a:bodyPr>
          <a:lstStyle/>
          <a:p>
            <a:r>
              <a:rPr lang="he-IL" dirty="0" smtClean="0"/>
              <a:t>7</a:t>
            </a:r>
            <a:r>
              <a:rPr lang="he-IL" dirty="0"/>
              <a:t>.	(א)	הבדיקה הרפואית הראשונית תכלול את אלה:</a:t>
            </a:r>
            <a:endParaRPr lang="en-US" dirty="0"/>
          </a:p>
          <a:p>
            <a:r>
              <a:rPr lang="he-IL" dirty="0"/>
              <a:t>(1)	אנמנזה רפואית כללית, לרבות התייחסות לנטילת תרופות אוטו-טוקסיות;</a:t>
            </a:r>
            <a:endParaRPr lang="en-US" dirty="0"/>
          </a:p>
          <a:p>
            <a:r>
              <a:rPr lang="he-IL" dirty="0"/>
              <a:t>(2)	אנמנזה תעסוקתית, לרבות התייחסות לשירות בצבא;</a:t>
            </a:r>
            <a:endParaRPr lang="en-US" dirty="0"/>
          </a:p>
          <a:p>
            <a:r>
              <a:rPr lang="he-IL" dirty="0"/>
              <a:t>(3)	בדיקה קלינית כללית, לרבות מדידת לחץ דם;</a:t>
            </a:r>
            <a:endParaRPr lang="en-US" dirty="0"/>
          </a:p>
          <a:p>
            <a:r>
              <a:rPr lang="he-IL" dirty="0"/>
              <a:t>(4)	בדיקה </a:t>
            </a:r>
            <a:r>
              <a:rPr lang="he-IL" dirty="0" err="1"/>
              <a:t>אודיומטרית</a:t>
            </a:r>
            <a:r>
              <a:rPr lang="he-IL" dirty="0"/>
              <a:t>;</a:t>
            </a:r>
            <a:endParaRPr lang="en-US" dirty="0"/>
          </a:p>
          <a:p>
            <a:r>
              <a:rPr lang="he-IL" dirty="0"/>
              <a:t>(5)	כל בדיקה נוספת לפי ראות עיניו של הרופא המורשה הבודק.</a:t>
            </a:r>
            <a:endParaRPr lang="en-US" dirty="0"/>
          </a:p>
          <a:p>
            <a:r>
              <a:rPr lang="he-IL" dirty="0"/>
              <a:t>	(ב)	בדיקה רפואית חוזרת תכלול את אלה:</a:t>
            </a:r>
            <a:endParaRPr lang="en-US" dirty="0"/>
          </a:p>
          <a:p>
            <a:r>
              <a:rPr lang="he-IL" b="1" dirty="0"/>
              <a:t>תק' תשנ"ב-1991</a:t>
            </a:r>
            <a:endParaRPr lang="en-US" dirty="0"/>
          </a:p>
          <a:p>
            <a:r>
              <a:rPr lang="he-IL" dirty="0"/>
              <a:t>(1)	בדיקה </a:t>
            </a:r>
            <a:r>
              <a:rPr lang="he-IL" dirty="0" err="1"/>
              <a:t>אודיומטרית</a:t>
            </a:r>
            <a:r>
              <a:rPr lang="he-IL" dirty="0"/>
              <a:t>;</a:t>
            </a:r>
            <a:endParaRPr lang="en-US" dirty="0"/>
          </a:p>
          <a:p>
            <a:r>
              <a:rPr lang="he-IL" b="1" dirty="0"/>
              <a:t>תק' תשנ"ב-1991</a:t>
            </a:r>
            <a:endParaRPr lang="en-US" dirty="0"/>
          </a:p>
          <a:p>
            <a:r>
              <a:rPr lang="he-IL" dirty="0"/>
              <a:t>(2)	כל בדיקה נוספת לפי ראות עיניו של הרופא המורשה הבודק.</a:t>
            </a:r>
            <a:endParaRPr lang="en-US" dirty="0"/>
          </a:p>
          <a:p>
            <a:endParaRPr lang="he-IL" dirty="0"/>
          </a:p>
        </p:txBody>
      </p:sp>
    </p:spTree>
    <p:extLst>
      <p:ext uri="{BB962C8B-B14F-4D97-AF65-F5344CB8AC3E}">
        <p14:creationId xmlns:p14="http://schemas.microsoft.com/office/powerpoint/2010/main" val="1249599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t>פנקס בריאות</a:t>
            </a:r>
            <a:r>
              <a:rPr lang="en-US" dirty="0"/>
              <a:t/>
            </a:r>
            <a:br>
              <a:rPr lang="en-US" dirty="0"/>
            </a:br>
            <a:endParaRPr lang="he-IL" dirty="0"/>
          </a:p>
        </p:txBody>
      </p:sp>
      <p:sp>
        <p:nvSpPr>
          <p:cNvPr id="3" name="Content Placeholder 2"/>
          <p:cNvSpPr>
            <a:spLocks noGrp="1"/>
          </p:cNvSpPr>
          <p:nvPr>
            <p:ph idx="1"/>
          </p:nvPr>
        </p:nvSpPr>
        <p:spPr/>
        <p:txBody>
          <a:bodyPr>
            <a:normAutofit fontScale="92500"/>
          </a:bodyPr>
          <a:lstStyle/>
          <a:p>
            <a:r>
              <a:rPr lang="he-IL" dirty="0" smtClean="0"/>
              <a:t>9</a:t>
            </a:r>
            <a:r>
              <a:rPr lang="he-IL" dirty="0"/>
              <a:t>.	(א)	שירות רפואי מוסמך ינפיק לכל עובד, שהוא בודק בהתאם לתקנות אלה, פנקס בריאות, שבו ירשמו השירות הרפואי המוסמך והמעביד את הפרטים </a:t>
            </a:r>
            <a:r>
              <a:rPr lang="he-IL" dirty="0" err="1"/>
              <a:t>שצויינו</a:t>
            </a:r>
            <a:r>
              <a:rPr lang="he-IL" dirty="0"/>
              <a:t> בתוספת השלישית ויאשרו אותם בחתימה ובחותמת; הוצא לעובד פנקס בריאות בהתאם לתקנות אחרות, יירשמו הפרטים האמורים בפנקס שהוצא לעובד לראשונה וכן תוצאות הבדיקות הרפואיות השונות שנבדק.</a:t>
            </a:r>
            <a:endParaRPr lang="en-US" dirty="0"/>
          </a:p>
          <a:p>
            <a:r>
              <a:rPr lang="he-IL" b="1" dirty="0"/>
              <a:t>תק' תש"ס-2000</a:t>
            </a:r>
            <a:endParaRPr lang="en-US" dirty="0"/>
          </a:p>
          <a:p>
            <a:r>
              <a:rPr lang="he-IL" dirty="0"/>
              <a:t>	(ב)	שירות רפואי מוסמך ימסור את פנקס הבריאות למעבידו של עובד ברעש מזיק, אשר יחזיקו במקום העבודה כל עוד הנבדק עובד ברעש מזיק אצלו; הפסיק העובד ברעש מזיק לעבוד אצלו, יחזיר המעביד את הפנקס לשירות הרפואי המוסמך שערך את הבדיקה הרפואית האחרונה.</a:t>
            </a:r>
            <a:endParaRPr lang="en-US" dirty="0"/>
          </a:p>
          <a:p>
            <a:r>
              <a:rPr lang="he-IL" dirty="0"/>
              <a:t>	(ג)	שירות רפואי מוסמך יביא לידיעתו של העובד הנבדק, תוך זמן סביר את מצב בריאותו, בדרך ובאופן שיקבע.</a:t>
            </a:r>
          </a:p>
        </p:txBody>
      </p:sp>
    </p:spTree>
    <p:extLst>
      <p:ext uri="{BB962C8B-B14F-4D97-AF65-F5344CB8AC3E}">
        <p14:creationId xmlns:p14="http://schemas.microsoft.com/office/powerpoint/2010/main" val="2987678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3200" b="1" dirty="0">
                <a:solidFill>
                  <a:srgbClr val="FF0000"/>
                </a:solidFill>
              </a:rPr>
              <a:t>חובת המעביד </a:t>
            </a:r>
            <a:r>
              <a:rPr lang="he-IL" sz="3200" b="1" dirty="0"/>
              <a:t>להסדרת הבדיקות הרפואיות</a:t>
            </a:r>
            <a:r>
              <a:rPr lang="en-US" sz="3200" dirty="0"/>
              <a:t/>
            </a:r>
            <a:br>
              <a:rPr lang="en-US" sz="3200" dirty="0"/>
            </a:br>
            <a:endParaRPr lang="he-IL" sz="3200" dirty="0"/>
          </a:p>
        </p:txBody>
      </p:sp>
      <p:sp>
        <p:nvSpPr>
          <p:cNvPr id="3" name="Content Placeholder 2"/>
          <p:cNvSpPr>
            <a:spLocks noGrp="1"/>
          </p:cNvSpPr>
          <p:nvPr>
            <p:ph idx="1"/>
          </p:nvPr>
        </p:nvSpPr>
        <p:spPr/>
        <p:txBody>
          <a:bodyPr/>
          <a:lstStyle/>
          <a:p>
            <a:r>
              <a:rPr lang="he-IL" dirty="0" smtClean="0"/>
              <a:t>10</a:t>
            </a:r>
            <a:r>
              <a:rPr lang="he-IL" dirty="0"/>
              <a:t>.	(א)	הבדיקות הרפואיות, בהתאם לתקנה 6, ייערכו לפי פניית המעביד לגבי עובד, בימים ובמועדים שיקבע השירות הרפואי המוסמך.</a:t>
            </a:r>
            <a:endParaRPr lang="en-US" dirty="0"/>
          </a:p>
          <a:p>
            <a:r>
              <a:rPr lang="he-IL" dirty="0"/>
              <a:t>	(ב)	עובד חייב להתייצב, לצורך עריכת הבדיקות הרפואיות כאמור, בשירות הרפואי המוסמך בימים ובמועדים שנקבעו לו.</a:t>
            </a:r>
            <a:endParaRPr lang="en-US" dirty="0"/>
          </a:p>
          <a:p>
            <a:r>
              <a:rPr lang="he-IL" dirty="0"/>
              <a:t>	(ג)	הזמן הדרוש לשם ביצוע הבדיקות הרפואיות יחשב לעובד חלק משעות עבודתו.</a:t>
            </a:r>
            <a:endParaRPr lang="en-US" dirty="0"/>
          </a:p>
          <a:p>
            <a:endParaRPr lang="he-IL" dirty="0"/>
          </a:p>
        </p:txBody>
      </p:sp>
    </p:spTree>
    <p:extLst>
      <p:ext uri="{BB962C8B-B14F-4D97-AF65-F5344CB8AC3E}">
        <p14:creationId xmlns:p14="http://schemas.microsoft.com/office/powerpoint/2010/main" val="2092528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4000" b="1" dirty="0"/>
              <a:t>אי-התאמה לעבוד ברעש </a:t>
            </a:r>
            <a:r>
              <a:rPr lang="he-IL" sz="4000" b="1" dirty="0" smtClean="0"/>
              <a:t>מזיק</a:t>
            </a:r>
            <a:endParaRPr lang="he-IL" sz="4000" dirty="0"/>
          </a:p>
        </p:txBody>
      </p:sp>
      <p:sp>
        <p:nvSpPr>
          <p:cNvPr id="3" name="Content Placeholder 2"/>
          <p:cNvSpPr>
            <a:spLocks noGrp="1"/>
          </p:cNvSpPr>
          <p:nvPr>
            <p:ph idx="1"/>
          </p:nvPr>
        </p:nvSpPr>
        <p:spPr/>
        <p:txBody>
          <a:bodyPr>
            <a:normAutofit fontScale="70000" lnSpcReduction="20000"/>
          </a:bodyPr>
          <a:lstStyle/>
          <a:p>
            <a:r>
              <a:rPr lang="he-IL" dirty="0" smtClean="0"/>
              <a:t>11</a:t>
            </a:r>
            <a:r>
              <a:rPr lang="he-IL" dirty="0"/>
              <a:t>.	(א)	יראו עובד כמי שאינו מתאים להתחיל לעבוד ברעש מזיק, אם בבדיקה הראשונית נמצא אצלו אחד מאלה:</a:t>
            </a:r>
            <a:endParaRPr lang="en-US" dirty="0"/>
          </a:p>
          <a:p>
            <a:r>
              <a:rPr lang="he-IL" dirty="0"/>
              <a:t>(1)	ירידה בכושר השמיעה התחושתית-עצבית, בשתי האוזניים;</a:t>
            </a:r>
            <a:endParaRPr lang="en-US" dirty="0"/>
          </a:p>
          <a:p>
            <a:r>
              <a:rPr lang="he-IL" dirty="0"/>
              <a:t>מעל ל-20 דציבל בממוצע, בתדירויות של 1000 ו-2000 הרץ;</a:t>
            </a:r>
            <a:endParaRPr lang="en-US" dirty="0"/>
          </a:p>
          <a:p>
            <a:r>
              <a:rPr lang="he-IL" dirty="0"/>
              <a:t>מעל ל-30 דציבל בממוצע, בתדירות של 3000 הרץ;</a:t>
            </a:r>
            <a:endParaRPr lang="en-US" dirty="0"/>
          </a:p>
          <a:p>
            <a:r>
              <a:rPr lang="he-IL" dirty="0"/>
              <a:t>מעל ל-40 דציבל בממוצע, בתדירות של 4000 הרץ.</a:t>
            </a:r>
            <a:endParaRPr lang="en-US" dirty="0"/>
          </a:p>
          <a:p>
            <a:r>
              <a:rPr lang="he-IL" dirty="0"/>
              <a:t>(2)	אי-התאמה אחרת לדעת הרופא המורשה הבודק.</a:t>
            </a:r>
            <a:endParaRPr lang="en-US" dirty="0"/>
          </a:p>
          <a:p>
            <a:r>
              <a:rPr lang="he-IL" dirty="0"/>
              <a:t>	(ב)	יראו עובד כמי שאינו מתאים להמשיך לעבוד ברעש מזיק, אם בבדיקה החוזרת נמצא אצלו אחד מאלה:</a:t>
            </a:r>
            <a:endParaRPr lang="en-US" dirty="0"/>
          </a:p>
          <a:p>
            <a:r>
              <a:rPr lang="he-IL" dirty="0"/>
              <a:t>(1)	ירידה בכושר השמיעה התחושתית-עצבית, בשתי האוזניים מעל ל-30 דציבל בממוצע, בתדירויות של 1000, 2000, 3000 ו-4000 הרץ, הנוטה להחמרה מבדיקה חוזרת אחת לקודמתה, בהתחשב ביעילות השימוש </a:t>
            </a:r>
            <a:r>
              <a:rPr lang="he-IL" dirty="0" err="1"/>
              <a:t>במגיני</a:t>
            </a:r>
            <a:r>
              <a:rPr lang="he-IL" dirty="0"/>
              <a:t> האוזניים ובמגמה האבולוטיבית של הפגיעה באוזן הפנימית של העובד;</a:t>
            </a:r>
            <a:endParaRPr lang="en-US" dirty="0"/>
          </a:p>
          <a:p>
            <a:r>
              <a:rPr lang="he-IL" b="1" dirty="0"/>
              <a:t>תק' תש"ס-2000</a:t>
            </a:r>
            <a:endParaRPr lang="en-US" dirty="0"/>
          </a:p>
          <a:p>
            <a:r>
              <a:rPr lang="he-IL" dirty="0"/>
              <a:t>(2)	(נמחקה);</a:t>
            </a:r>
            <a:endParaRPr lang="en-US" dirty="0"/>
          </a:p>
          <a:p>
            <a:r>
              <a:rPr lang="he-IL" dirty="0"/>
              <a:t>(3)	אי-התאמה אחרת לדעת הרופא המורשה הבודק.</a:t>
            </a:r>
            <a:endParaRPr lang="en-US" dirty="0"/>
          </a:p>
          <a:p>
            <a:r>
              <a:rPr lang="he-IL" dirty="0"/>
              <a:t>	(ג)	רופא מורשה רשאי להמליץ, בהמלצה מנומקת בכתב, בפני מפקח עבודה אזורי על העסקת עובד ברעש מזיק, על אף האמור בתקנת משנה (א).</a:t>
            </a:r>
            <a:endParaRPr lang="en-US" dirty="0"/>
          </a:p>
          <a:p>
            <a:endParaRPr lang="he-IL" dirty="0"/>
          </a:p>
        </p:txBody>
      </p:sp>
    </p:spTree>
    <p:extLst>
      <p:ext uri="{BB962C8B-B14F-4D97-AF65-F5344CB8AC3E}">
        <p14:creationId xmlns:p14="http://schemas.microsoft.com/office/powerpoint/2010/main" val="1055378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r>
              <a:rPr lang="he-IL" sz="3600" b="1" dirty="0">
                <a:effectLst/>
              </a:rPr>
              <a:t>הודעה למפקח על  אי-התאמת העובד</a:t>
            </a:r>
            <a:endParaRPr lang="he-IL" sz="3600" dirty="0"/>
          </a:p>
        </p:txBody>
      </p:sp>
      <p:sp>
        <p:nvSpPr>
          <p:cNvPr id="3" name="Content Placeholder 2"/>
          <p:cNvSpPr>
            <a:spLocks noGrp="1"/>
          </p:cNvSpPr>
          <p:nvPr>
            <p:ph idx="1"/>
          </p:nvPr>
        </p:nvSpPr>
        <p:spPr/>
        <p:txBody>
          <a:bodyPr>
            <a:normAutofit fontScale="92500" lnSpcReduction="10000"/>
          </a:bodyPr>
          <a:lstStyle/>
          <a:p>
            <a:r>
              <a:rPr lang="he-IL" dirty="0"/>
              <a:t>12.	(א)	קבע הרופא המורשה הבודק שקיימת אי התאמה של אדם להיות עובד ברעש מזיק, ימסור השירות הרפואי המוסמך הודעה מיוחדת על כך למפקח העבודה האזורי, תוך 10 ימים מיום מתן חוות דעתו של הרופא המורשה הבודק, ובה פרטים אלה: שם העובד, גילו, מקום העבודה או המפעל, משך תקופת עבודתו ברעש מזיק, תוצאות הבדיקה הרפואית ומסקנות.</a:t>
            </a:r>
            <a:endParaRPr lang="en-US" dirty="0"/>
          </a:p>
          <a:p>
            <a:r>
              <a:rPr lang="he-IL" dirty="0"/>
              <a:t>	(ב)	קיבל מפקח עבודה אזורי הודעה בהתאם לתקנת משנה (א) –</a:t>
            </a:r>
            <a:endParaRPr lang="en-US" dirty="0"/>
          </a:p>
          <a:p>
            <a:r>
              <a:rPr lang="he-IL" dirty="0"/>
              <a:t>(1)	ישלח למעביד התראה בדואר רשום ובה פירוט חובותיו </a:t>
            </a:r>
            <a:r>
              <a:rPr lang="he-IL" dirty="0" err="1"/>
              <a:t>בענין</a:t>
            </a:r>
            <a:r>
              <a:rPr lang="he-IL" dirty="0"/>
              <a:t> איסור העסקת העובד; העתק ההתראה יישלח ללשכת שירות התעסוקה, למוסד לביטוח לאומי, לנציגות העובדים המייצגת את העובד ולשירות הרפואי המוסמך;</a:t>
            </a:r>
            <a:endParaRPr lang="en-US" dirty="0"/>
          </a:p>
          <a:p>
            <a:r>
              <a:rPr lang="he-IL" dirty="0"/>
              <a:t>(2)	יבדוק את הנסיבות שגרמו לחשיפת יתר לרעש מזיק וידרוש תיקון הליקויים בהתאם לצורך.</a:t>
            </a:r>
            <a:endParaRPr lang="en-US" dirty="0"/>
          </a:p>
          <a:p>
            <a:r>
              <a:rPr lang="he-IL" dirty="0"/>
              <a:t>	(ג)	לא יוחזר עובד, כאמור, לעבודה ברעש מזיק, אלא אם כן עבר בדיקה רפואית נוספת בידי רופא מורשה ואושר מחדש להמשיך לעבוד ברעש מזיק.</a:t>
            </a:r>
            <a:endParaRPr lang="en-US" dirty="0"/>
          </a:p>
          <a:p>
            <a:endParaRPr lang="he-IL" dirty="0"/>
          </a:p>
        </p:txBody>
      </p:sp>
    </p:spTree>
    <p:extLst>
      <p:ext uri="{BB962C8B-B14F-4D97-AF65-F5344CB8AC3E}">
        <p14:creationId xmlns:p14="http://schemas.microsoft.com/office/powerpoint/2010/main" val="2993874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lstStyle/>
          <a:p>
            <a:endParaRPr lang="he-IL" dirty="0"/>
          </a:p>
        </p:txBody>
      </p:sp>
      <p:sp>
        <p:nvSpPr>
          <p:cNvPr id="3" name="Content Placeholder 2"/>
          <p:cNvSpPr>
            <a:spLocks noGrp="1"/>
          </p:cNvSpPr>
          <p:nvPr>
            <p:ph idx="1"/>
          </p:nvPr>
        </p:nvSpPr>
        <p:spPr>
          <a:xfrm>
            <a:off x="457200" y="764704"/>
            <a:ext cx="8229600" cy="5361459"/>
          </a:xfrm>
        </p:spPr>
        <p:txBody>
          <a:bodyPr>
            <a:normAutofit lnSpcReduction="10000"/>
          </a:bodyPr>
          <a:lstStyle/>
          <a:p>
            <a:r>
              <a:rPr lang="he-IL" b="1" dirty="0"/>
              <a:t>איסור העבדה אחר קבלת התראה</a:t>
            </a:r>
            <a:endParaRPr lang="en-US" dirty="0"/>
          </a:p>
          <a:p>
            <a:r>
              <a:rPr lang="he-IL" dirty="0"/>
              <a:t>13.	מעביד שקיבל התראה, כאמור בתקנה 12 יחדל להעביד את העובד כעובד ברעש מזיק תוך שבוע מיום קבלת ההתראה לגביו, בהתאם להוראות שקיבל ממפקח עבודה אזורי.</a:t>
            </a:r>
            <a:endParaRPr lang="en-US" dirty="0"/>
          </a:p>
          <a:p>
            <a:r>
              <a:rPr lang="he-IL" b="1" dirty="0"/>
              <a:t>חובת הודעה על עבודה ברעש מזיק</a:t>
            </a:r>
            <a:endParaRPr lang="en-US" dirty="0"/>
          </a:p>
          <a:p>
            <a:r>
              <a:rPr lang="he-IL" dirty="0"/>
              <a:t>14.	לא יתחילו במקום עבודה או במפעל לעבוד ברעש מזיק, אלא אם כן נמסרה על כך הודעה מוקדמת בכתב, חודש מראש לפחות, למפקח עבודה אזורי.</a:t>
            </a:r>
            <a:endParaRPr lang="en-US" dirty="0"/>
          </a:p>
          <a:p>
            <a:r>
              <a:rPr lang="he-IL" b="1" dirty="0"/>
              <a:t>פטור תק' תש"ס-2000</a:t>
            </a:r>
            <a:endParaRPr lang="en-US" dirty="0"/>
          </a:p>
          <a:p>
            <a:r>
              <a:rPr lang="he-IL" dirty="0"/>
              <a:t>14א.	ראה מפקח עבודה אזורי, בעקבות בדיקה סביבתית של מפלס הרעש במקום עבודה שמבוצעים בו עבודה או תהליכי עבודה מן הנקובים בתוספת הראשונה, כי העובדים אינם חשופים עוד לרעש מזיק, רשאי הוא לפטור אותו מקום עבודה מתחולת התקנות, כולן או מקצתן, ורשאי הוא לעשות כן לתקופה קצובה, במגבלות ובתנאים אשר יורה.</a:t>
            </a:r>
          </a:p>
        </p:txBody>
      </p:sp>
    </p:spTree>
    <p:extLst>
      <p:ext uri="{BB962C8B-B14F-4D97-AF65-F5344CB8AC3E}">
        <p14:creationId xmlns:p14="http://schemas.microsoft.com/office/powerpoint/2010/main" val="119446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4000" b="1" dirty="0">
                <a:effectLst/>
              </a:rPr>
              <a:t>תוספת ראשונה</a:t>
            </a:r>
            <a:r>
              <a:rPr lang="en-US" sz="4000" dirty="0">
                <a:effectLst/>
              </a:rPr>
              <a:t/>
            </a:r>
            <a:br>
              <a:rPr lang="en-US" sz="4000" dirty="0">
                <a:effectLst/>
              </a:rPr>
            </a:br>
            <a:r>
              <a:rPr lang="he-IL" sz="4000" dirty="0">
                <a:effectLst/>
              </a:rPr>
              <a:t>(תקנה 1</a:t>
            </a:r>
            <a:r>
              <a:rPr lang="he-IL" sz="4000" dirty="0" smtClean="0">
                <a:effectLst/>
              </a:rPr>
              <a:t>)</a:t>
            </a:r>
            <a:endParaRPr lang="he-IL" sz="4000" dirty="0"/>
          </a:p>
        </p:txBody>
      </p:sp>
      <p:sp>
        <p:nvSpPr>
          <p:cNvPr id="3" name="Content Placeholder 2"/>
          <p:cNvSpPr>
            <a:spLocks noGrp="1"/>
          </p:cNvSpPr>
          <p:nvPr>
            <p:ph idx="1"/>
          </p:nvPr>
        </p:nvSpPr>
        <p:spPr/>
        <p:txBody>
          <a:bodyPr>
            <a:normAutofit fontScale="77500" lnSpcReduction="20000"/>
          </a:bodyPr>
          <a:lstStyle/>
          <a:p>
            <a:r>
              <a:rPr lang="he-IL" dirty="0"/>
              <a:t>העבודות או תהליכי העבודה שהעובד בהם נחשב כעובד ברעש מזיק:</a:t>
            </a:r>
            <a:endParaRPr lang="en-US" dirty="0"/>
          </a:p>
          <a:p>
            <a:r>
              <a:rPr lang="he-IL" dirty="0"/>
              <a:t>(1)	חציבה, פיצוץ, גריסה וטחינה;</a:t>
            </a:r>
            <a:endParaRPr lang="en-US" dirty="0"/>
          </a:p>
          <a:p>
            <a:r>
              <a:rPr lang="he-IL" dirty="0"/>
              <a:t>(2)	ניפוט, טוויה, שזירה ואריגה מכניים;</a:t>
            </a:r>
            <a:endParaRPr lang="en-US" dirty="0"/>
          </a:p>
          <a:p>
            <a:r>
              <a:rPr lang="he-IL" dirty="0"/>
              <a:t>(3)	ניסור, השחזה וליטוש מכניים;</a:t>
            </a:r>
            <a:endParaRPr lang="en-US" dirty="0"/>
          </a:p>
          <a:p>
            <a:r>
              <a:rPr lang="he-IL" dirty="0"/>
              <a:t>(4)	נגרות מכנית;</a:t>
            </a:r>
            <a:endParaRPr lang="en-US" dirty="0"/>
          </a:p>
          <a:p>
            <a:r>
              <a:rPr lang="he-IL" dirty="0" smtClean="0"/>
              <a:t>(</a:t>
            </a:r>
            <a:r>
              <a:rPr lang="he-IL" dirty="0"/>
              <a:t>5)	מסגרות ופחחות, לרבות </a:t>
            </a:r>
            <a:r>
              <a:rPr lang="he-IL" dirty="0" err="1"/>
              <a:t>סימרור</a:t>
            </a:r>
            <a:r>
              <a:rPr lang="he-IL" dirty="0"/>
              <a:t> וחיתוך מתכות בגזים</a:t>
            </a:r>
            <a:r>
              <a:rPr lang="he-IL" dirty="0" smtClean="0"/>
              <a:t>;</a:t>
            </a:r>
          </a:p>
          <a:p>
            <a:r>
              <a:rPr lang="he-IL" dirty="0" smtClean="0"/>
              <a:t>(6)</a:t>
            </a:r>
            <a:r>
              <a:rPr lang="he-IL" dirty="0"/>
              <a:t>	הפעלת ציוד מכני הנדסי וטרקטורים ללא תא מפעיל סגור</a:t>
            </a:r>
            <a:r>
              <a:rPr lang="he-IL" dirty="0" smtClean="0"/>
              <a:t>;</a:t>
            </a:r>
          </a:p>
          <a:p>
            <a:r>
              <a:rPr lang="he-IL" dirty="0"/>
              <a:t>(7)	הפעלת פטישים </a:t>
            </a:r>
            <a:r>
              <a:rPr lang="he-IL" dirty="0" err="1"/>
              <a:t>פנוימטיים</a:t>
            </a:r>
            <a:r>
              <a:rPr lang="he-IL" dirty="0"/>
              <a:t>;</a:t>
            </a:r>
            <a:endParaRPr lang="en-US" dirty="0"/>
          </a:p>
          <a:p>
            <a:r>
              <a:rPr lang="he-IL" dirty="0"/>
              <a:t>(8)	ניקוי עם או התזה בעזרת אויר דחוס;</a:t>
            </a:r>
            <a:endParaRPr lang="en-US" dirty="0"/>
          </a:p>
          <a:p>
            <a:r>
              <a:rPr lang="he-IL" dirty="0"/>
              <a:t>(9)	הפעלת מכבשים, למעט מכבשים </a:t>
            </a:r>
            <a:r>
              <a:rPr lang="he-IL" dirty="0" err="1"/>
              <a:t>הידראולים</a:t>
            </a:r>
            <a:r>
              <a:rPr lang="he-IL" dirty="0" smtClean="0"/>
              <a:t>;</a:t>
            </a:r>
          </a:p>
          <a:p>
            <a:r>
              <a:rPr lang="he-IL" dirty="0"/>
              <a:t>(10)	הפעלת מלגזות בדיזל או בגז, ללא תא מפעיל סגור;</a:t>
            </a:r>
            <a:endParaRPr lang="en-US" dirty="0"/>
          </a:p>
          <a:p>
            <a:r>
              <a:rPr lang="he-IL" dirty="0"/>
              <a:t>(11)	הסקת דודי קיטור בדלק נוזלי;</a:t>
            </a:r>
            <a:endParaRPr lang="en-US" dirty="0"/>
          </a:p>
          <a:p>
            <a:r>
              <a:rPr lang="he-IL" dirty="0"/>
              <a:t>(12)	הפעלת מדחסי אויר</a:t>
            </a:r>
            <a:r>
              <a:rPr lang="he-IL" dirty="0" smtClean="0"/>
              <a:t>;</a:t>
            </a:r>
            <a:r>
              <a:rPr lang="he-IL" dirty="0"/>
              <a:t> </a:t>
            </a:r>
            <a:endParaRPr lang="he-IL" dirty="0" smtClean="0"/>
          </a:p>
          <a:p>
            <a:r>
              <a:rPr lang="he-IL" dirty="0" smtClean="0"/>
              <a:t>(</a:t>
            </a:r>
            <a:r>
              <a:rPr lang="he-IL" dirty="0"/>
              <a:t>13)	הפעלת טורבינות וגנרטורים, מכסחות דשא, חרמשים ממונעים ומשורי שרשרת המונעים באמצעות מנוע של שריפה פנימית.</a:t>
            </a:r>
            <a:endParaRPr lang="en-US" dirty="0"/>
          </a:p>
          <a:p>
            <a:endParaRPr lang="en-US" dirty="0"/>
          </a:p>
          <a:p>
            <a:endParaRPr lang="he-IL" dirty="0"/>
          </a:p>
        </p:txBody>
      </p:sp>
    </p:spTree>
    <p:extLst>
      <p:ext uri="{BB962C8B-B14F-4D97-AF65-F5344CB8AC3E}">
        <p14:creationId xmlns:p14="http://schemas.microsoft.com/office/powerpoint/2010/main" val="187310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lstStyle/>
          <a:p>
            <a:r>
              <a:rPr lang="he-IL" dirty="0">
                <a:effectLst/>
              </a:rPr>
              <a:t>טבלה </a:t>
            </a:r>
            <a:r>
              <a:rPr lang="he-IL" dirty="0" smtClean="0">
                <a:effectLst/>
              </a:rPr>
              <a:t>1</a:t>
            </a:r>
            <a:endParaRPr lang="he-IL" dirty="0"/>
          </a:p>
        </p:txBody>
      </p:sp>
      <p:sp>
        <p:nvSpPr>
          <p:cNvPr id="3" name="Content Placeholder 2"/>
          <p:cNvSpPr>
            <a:spLocks noGrp="1"/>
          </p:cNvSpPr>
          <p:nvPr>
            <p:ph idx="1"/>
          </p:nvPr>
        </p:nvSpPr>
        <p:spPr>
          <a:xfrm>
            <a:off x="457200" y="1196752"/>
            <a:ext cx="8229600" cy="4929411"/>
          </a:xfrm>
        </p:spPr>
        <p:txBody>
          <a:bodyPr>
            <a:normAutofit fontScale="62500" lnSpcReduction="20000"/>
          </a:bodyPr>
          <a:lstStyle/>
          <a:p>
            <a:r>
              <a:rPr lang="he-IL" dirty="0"/>
              <a:t>חשיפה משוקללת מרבית מותרת לרעש מתמשך והתקפי</a:t>
            </a:r>
            <a:endParaRPr lang="en-US" dirty="0"/>
          </a:p>
          <a:p>
            <a:r>
              <a:rPr lang="he-IL" dirty="0"/>
              <a:t>	מפלס הרעש,		</a:t>
            </a:r>
            <a:r>
              <a:rPr lang="he-IL" dirty="0" smtClean="0"/>
              <a:t>	משך </a:t>
            </a:r>
            <a:r>
              <a:rPr lang="he-IL" dirty="0"/>
              <a:t>החשיפה המרבי</a:t>
            </a:r>
            <a:endParaRPr lang="en-US" dirty="0"/>
          </a:p>
          <a:p>
            <a:r>
              <a:rPr lang="he-IL" u="sng" dirty="0"/>
              <a:t>	דציבל </a:t>
            </a:r>
            <a:r>
              <a:rPr lang="en-US" u="sng" dirty="0"/>
              <a:t>dB(A)-(A)</a:t>
            </a:r>
            <a:r>
              <a:rPr lang="he-IL" u="sng" dirty="0"/>
              <a:t>		המותר ליום עבודה</a:t>
            </a:r>
            <a:endParaRPr lang="en-US" dirty="0"/>
          </a:p>
          <a:p>
            <a:r>
              <a:rPr lang="he-IL" dirty="0"/>
              <a:t>		</a:t>
            </a:r>
            <a:r>
              <a:rPr lang="he-IL" dirty="0" smtClean="0"/>
              <a:t>		</a:t>
            </a:r>
            <a:r>
              <a:rPr lang="he-IL" u="sng" dirty="0" smtClean="0"/>
              <a:t>שעות</a:t>
            </a:r>
            <a:endParaRPr lang="en-US" dirty="0"/>
          </a:p>
          <a:p>
            <a:r>
              <a:rPr lang="he-IL" dirty="0"/>
              <a:t>	80	</a:t>
            </a:r>
            <a:r>
              <a:rPr lang="he-IL" dirty="0" smtClean="0"/>
              <a:t>		24</a:t>
            </a:r>
            <a:endParaRPr lang="en-US" dirty="0"/>
          </a:p>
          <a:p>
            <a:r>
              <a:rPr lang="he-IL" dirty="0"/>
              <a:t>	82	</a:t>
            </a:r>
            <a:r>
              <a:rPr lang="he-IL" dirty="0" smtClean="0"/>
              <a:t>		16</a:t>
            </a:r>
            <a:endParaRPr lang="en-US" dirty="0"/>
          </a:p>
          <a:p>
            <a:r>
              <a:rPr lang="he-IL" dirty="0"/>
              <a:t>	85	</a:t>
            </a:r>
            <a:r>
              <a:rPr lang="he-IL" dirty="0" smtClean="0"/>
              <a:t>		8</a:t>
            </a:r>
            <a:endParaRPr lang="en-US" dirty="0"/>
          </a:p>
          <a:p>
            <a:r>
              <a:rPr lang="he-IL" dirty="0"/>
              <a:t>	88	</a:t>
            </a:r>
            <a:r>
              <a:rPr lang="he-IL" dirty="0" smtClean="0"/>
              <a:t>		4</a:t>
            </a:r>
            <a:endParaRPr lang="en-US" dirty="0"/>
          </a:p>
          <a:p>
            <a:r>
              <a:rPr lang="he-IL" dirty="0"/>
              <a:t>	91	</a:t>
            </a:r>
            <a:r>
              <a:rPr lang="he-IL" dirty="0" smtClean="0"/>
              <a:t>		2</a:t>
            </a:r>
            <a:endParaRPr lang="en-US" dirty="0"/>
          </a:p>
          <a:p>
            <a:r>
              <a:rPr lang="he-IL" dirty="0"/>
              <a:t>	94	</a:t>
            </a:r>
            <a:r>
              <a:rPr lang="he-IL" dirty="0" smtClean="0"/>
              <a:t>		1</a:t>
            </a:r>
            <a:endParaRPr lang="en-US" dirty="0"/>
          </a:p>
          <a:p>
            <a:r>
              <a:rPr lang="he-IL" dirty="0"/>
              <a:t>		</a:t>
            </a:r>
            <a:r>
              <a:rPr lang="he-IL" dirty="0" smtClean="0"/>
              <a:t>		</a:t>
            </a:r>
            <a:r>
              <a:rPr lang="he-IL" u="sng" dirty="0" smtClean="0"/>
              <a:t>דקות</a:t>
            </a:r>
            <a:endParaRPr lang="en-US" dirty="0"/>
          </a:p>
          <a:p>
            <a:r>
              <a:rPr lang="he-IL" dirty="0"/>
              <a:t>	97	</a:t>
            </a:r>
            <a:r>
              <a:rPr lang="he-IL" dirty="0" smtClean="0"/>
              <a:t>		30</a:t>
            </a:r>
            <a:endParaRPr lang="en-US" dirty="0"/>
          </a:p>
          <a:p>
            <a:r>
              <a:rPr lang="he-IL" dirty="0"/>
              <a:t>	100 	</a:t>
            </a:r>
            <a:r>
              <a:rPr lang="he-IL" dirty="0" smtClean="0"/>
              <a:t>		15</a:t>
            </a:r>
            <a:endParaRPr lang="en-US" dirty="0"/>
          </a:p>
          <a:p>
            <a:r>
              <a:rPr lang="he-IL" dirty="0"/>
              <a:t>	103	</a:t>
            </a:r>
            <a:r>
              <a:rPr lang="he-IL" dirty="0" smtClean="0"/>
              <a:t>		7.5</a:t>
            </a:r>
            <a:endParaRPr lang="en-US" dirty="0"/>
          </a:p>
          <a:p>
            <a:r>
              <a:rPr lang="he-IL" dirty="0"/>
              <a:t>	106	</a:t>
            </a:r>
            <a:r>
              <a:rPr lang="he-IL" dirty="0" smtClean="0"/>
              <a:t>		3.75</a:t>
            </a:r>
            <a:endParaRPr lang="en-US" dirty="0"/>
          </a:p>
          <a:p>
            <a:r>
              <a:rPr lang="he-IL" dirty="0"/>
              <a:t>	109	</a:t>
            </a:r>
            <a:r>
              <a:rPr lang="he-IL" dirty="0" smtClean="0"/>
              <a:t>		1.88</a:t>
            </a:r>
            <a:endParaRPr lang="en-US" dirty="0"/>
          </a:p>
          <a:p>
            <a:r>
              <a:rPr lang="he-IL" dirty="0"/>
              <a:t>	112	</a:t>
            </a:r>
            <a:r>
              <a:rPr lang="he-IL" dirty="0" smtClean="0"/>
              <a:t>		0.94</a:t>
            </a:r>
            <a:endParaRPr lang="en-US" dirty="0"/>
          </a:p>
          <a:p>
            <a:r>
              <a:rPr lang="he-IL" u="sng" dirty="0"/>
              <a:t>	115*	</a:t>
            </a:r>
            <a:r>
              <a:rPr lang="he-IL" u="sng" dirty="0" smtClean="0"/>
              <a:t>		0.5</a:t>
            </a:r>
            <a:r>
              <a:rPr lang="he-IL" u="sng" dirty="0"/>
              <a:t>	</a:t>
            </a:r>
            <a:endParaRPr lang="en-US" dirty="0"/>
          </a:p>
          <a:p>
            <a:r>
              <a:rPr lang="he-IL" dirty="0"/>
              <a:t>* חשיפה לרעש משוקלל שמפלסו מעל 115</a:t>
            </a:r>
            <a:r>
              <a:rPr lang="en-US" dirty="0"/>
              <a:t>dB(A)</a:t>
            </a:r>
            <a:r>
              <a:rPr lang="he-IL" dirty="0"/>
              <a:t> אסורה</a:t>
            </a:r>
            <a:endParaRPr lang="en-US" dirty="0"/>
          </a:p>
          <a:p>
            <a:endParaRPr lang="he-IL" dirty="0"/>
          </a:p>
        </p:txBody>
      </p:sp>
    </p:spTree>
    <p:extLst>
      <p:ext uri="{BB962C8B-B14F-4D97-AF65-F5344CB8AC3E}">
        <p14:creationId xmlns:p14="http://schemas.microsoft.com/office/powerpoint/2010/main" val="7977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684213" y="1196975"/>
            <a:ext cx="7777162" cy="4982903"/>
          </a:xfrm>
          <a:prstGeom prst="rect">
            <a:avLst/>
          </a:prstGeom>
          <a:noFill/>
          <a:ln>
            <a:noFill/>
          </a:ln>
          <a:effectLst/>
          <a:extLst/>
        </p:spPr>
        <p:txBody>
          <a:bodyPr>
            <a:spAutoFit/>
          </a:bodyPr>
          <a:lstStyle>
            <a:lvl1pPr marL="347663" indent="-347663">
              <a:defRPr>
                <a:solidFill>
                  <a:schemeClr val="tx1"/>
                </a:solidFill>
                <a:latin typeface="Arial" pitchFamily="34" charset="0"/>
                <a:cs typeface="Arial" pitchFamily="34" charset="0"/>
              </a:defRPr>
            </a:lvl1pPr>
            <a:lvl2pPr marL="869950" indent="-342900">
              <a:defRPr>
                <a:solidFill>
                  <a:schemeClr val="tx1"/>
                </a:solidFill>
                <a:latin typeface="Arial" pitchFamily="34" charset="0"/>
                <a:cs typeface="Arial" pitchFamily="34" charset="0"/>
              </a:defRPr>
            </a:lvl2pPr>
            <a:lvl3pPr marL="1327150" indent="-342900">
              <a:defRPr>
                <a:solidFill>
                  <a:schemeClr val="tx1"/>
                </a:solidFill>
                <a:latin typeface="Arial" pitchFamily="34" charset="0"/>
                <a:cs typeface="Arial" pitchFamily="34" charset="0"/>
              </a:defRPr>
            </a:lvl3pPr>
            <a:lvl4pPr marL="1714500" indent="-342900">
              <a:defRPr>
                <a:solidFill>
                  <a:schemeClr val="tx1"/>
                </a:solidFill>
                <a:latin typeface="Arial" pitchFamily="34" charset="0"/>
                <a:cs typeface="Arial" pitchFamily="34" charset="0"/>
              </a:defRPr>
            </a:lvl4pPr>
            <a:lvl5pPr marL="2171700" indent="-342900">
              <a:defRPr>
                <a:solidFill>
                  <a:schemeClr val="tx1"/>
                </a:solidFill>
                <a:latin typeface="Arial" pitchFamily="34" charset="0"/>
                <a:cs typeface="Arial" pitchFamily="34" charset="0"/>
              </a:defRPr>
            </a:lvl5pPr>
            <a:lvl6pPr marL="2628900" indent="-342900" fontAlgn="base">
              <a:spcBef>
                <a:spcPct val="0"/>
              </a:spcBef>
              <a:spcAft>
                <a:spcPct val="0"/>
              </a:spcAft>
              <a:defRPr>
                <a:solidFill>
                  <a:schemeClr val="tx1"/>
                </a:solidFill>
                <a:latin typeface="Arial" pitchFamily="34" charset="0"/>
                <a:cs typeface="Arial" pitchFamily="34" charset="0"/>
              </a:defRPr>
            </a:lvl6pPr>
            <a:lvl7pPr marL="3086100" indent="-342900" fontAlgn="base">
              <a:spcBef>
                <a:spcPct val="0"/>
              </a:spcBef>
              <a:spcAft>
                <a:spcPct val="0"/>
              </a:spcAft>
              <a:defRPr>
                <a:solidFill>
                  <a:schemeClr val="tx1"/>
                </a:solidFill>
                <a:latin typeface="Arial" pitchFamily="34" charset="0"/>
                <a:cs typeface="Arial" pitchFamily="34" charset="0"/>
              </a:defRPr>
            </a:lvl7pPr>
            <a:lvl8pPr marL="3543300" indent="-342900" fontAlgn="base">
              <a:spcBef>
                <a:spcPct val="0"/>
              </a:spcBef>
              <a:spcAft>
                <a:spcPct val="0"/>
              </a:spcAft>
              <a:defRPr>
                <a:solidFill>
                  <a:schemeClr val="tx1"/>
                </a:solidFill>
                <a:latin typeface="Arial" pitchFamily="34" charset="0"/>
                <a:cs typeface="Arial" pitchFamily="34" charset="0"/>
              </a:defRPr>
            </a:lvl8pPr>
            <a:lvl9pPr marL="4000500" indent="-342900" fontAlgn="base">
              <a:spcBef>
                <a:spcPct val="0"/>
              </a:spcBef>
              <a:spcAft>
                <a:spcPct val="0"/>
              </a:spcAft>
              <a:defRPr>
                <a:solidFill>
                  <a:schemeClr val="tx1"/>
                </a:solidFill>
                <a:latin typeface="Arial" pitchFamily="34" charset="0"/>
                <a:cs typeface="Arial" pitchFamily="34" charset="0"/>
              </a:defRPr>
            </a:lvl9pPr>
          </a:lstStyle>
          <a:p>
            <a:pPr algn="ctr">
              <a:lnSpc>
                <a:spcPct val="90000"/>
              </a:lnSpc>
              <a:spcAft>
                <a:spcPct val="50000"/>
              </a:spcAft>
              <a:buClr>
                <a:srgbClr val="CC3300"/>
              </a:buClr>
              <a:buFont typeface="Wingdings" pitchFamily="2" charset="2"/>
              <a:buNone/>
              <a:defRPr/>
            </a:pPr>
            <a:r>
              <a:rPr lang="he-IL" sz="3200" b="1" u="sng" dirty="0" smtClean="0">
                <a:solidFill>
                  <a:srgbClr val="CC3300"/>
                </a:solidFill>
                <a:effectLst>
                  <a:outerShdw blurRad="38100" dist="38100" dir="2700000" algn="tl">
                    <a:srgbClr val="000000">
                      <a:alpha val="43137"/>
                    </a:srgbClr>
                  </a:outerShdw>
                </a:effectLst>
              </a:rPr>
              <a:t>סיווג </a:t>
            </a:r>
            <a:r>
              <a:rPr lang="he-IL" sz="3200" b="1" u="sng" dirty="0">
                <a:solidFill>
                  <a:srgbClr val="CC3300"/>
                </a:solidFill>
                <a:effectLst>
                  <a:outerShdw blurRad="38100" dist="38100" dir="2700000" algn="tl">
                    <a:srgbClr val="000000">
                      <a:alpha val="43137"/>
                    </a:srgbClr>
                  </a:outerShdw>
                </a:effectLst>
              </a:rPr>
              <a:t>חומרים לקבוצות לצרכי </a:t>
            </a:r>
            <a:r>
              <a:rPr lang="he-IL" sz="3200" b="1" u="sng" dirty="0" smtClean="0">
                <a:solidFill>
                  <a:srgbClr val="CC3300"/>
                </a:solidFill>
                <a:effectLst>
                  <a:outerShdw blurRad="38100" dist="38100" dir="2700000" algn="tl">
                    <a:srgbClr val="000000">
                      <a:alpha val="43137"/>
                    </a:srgbClr>
                  </a:outerShdw>
                </a:effectLst>
              </a:rPr>
              <a:t>ניטור</a:t>
            </a:r>
          </a:p>
          <a:p>
            <a:pPr>
              <a:lnSpc>
                <a:spcPct val="90000"/>
              </a:lnSpc>
              <a:spcAft>
                <a:spcPct val="50000"/>
              </a:spcAft>
              <a:buClr>
                <a:srgbClr val="CC3300"/>
              </a:buClr>
              <a:buFont typeface="Wingdings" pitchFamily="2" charset="2"/>
              <a:buChar char="§"/>
              <a:defRPr/>
            </a:pPr>
            <a:r>
              <a:rPr lang="he-IL" sz="2600" b="1" u="sng" dirty="0" smtClean="0">
                <a:solidFill>
                  <a:srgbClr val="CC3300"/>
                </a:solidFill>
              </a:rPr>
              <a:t>קבוצה </a:t>
            </a:r>
            <a:r>
              <a:rPr lang="he-IL" sz="2600" b="1" u="sng" dirty="0" smtClean="0">
                <a:solidFill>
                  <a:srgbClr val="CC3300"/>
                </a:solidFill>
              </a:rPr>
              <a:t>1</a:t>
            </a:r>
            <a:r>
              <a:rPr lang="he-IL" sz="2600" dirty="0" smtClean="0">
                <a:solidFill>
                  <a:srgbClr val="333399"/>
                </a:solidFill>
              </a:rPr>
              <a:t>:	חומרים </a:t>
            </a:r>
            <a:r>
              <a:rPr lang="he-IL" sz="2600" dirty="0">
                <a:solidFill>
                  <a:srgbClr val="333399"/>
                </a:solidFill>
              </a:rPr>
              <a:t>המופיעים בתקנות </a:t>
            </a:r>
            <a:r>
              <a:rPr lang="he-IL" sz="2600" dirty="0" smtClean="0">
                <a:solidFill>
                  <a:srgbClr val="333399"/>
                </a:solidFill>
              </a:rPr>
              <a:t>ייחודיות המחייבות </a:t>
            </a:r>
            <a:r>
              <a:rPr lang="he-IL" sz="2600" dirty="0" smtClean="0">
                <a:solidFill>
                  <a:srgbClr val="333399"/>
                </a:solidFill>
              </a:rPr>
              <a:t>		ביצוע </a:t>
            </a:r>
            <a:r>
              <a:rPr lang="he-IL" sz="2600" dirty="0" err="1" smtClean="0">
                <a:solidFill>
                  <a:srgbClr val="333399"/>
                </a:solidFill>
              </a:rPr>
              <a:t>ניטורים</a:t>
            </a:r>
            <a:r>
              <a:rPr lang="he-IL" sz="2600" dirty="0" smtClean="0">
                <a:solidFill>
                  <a:srgbClr val="333399"/>
                </a:solidFill>
              </a:rPr>
              <a:t> </a:t>
            </a:r>
            <a:r>
              <a:rPr lang="he-IL" sz="2600" dirty="0">
                <a:solidFill>
                  <a:srgbClr val="333399"/>
                </a:solidFill>
              </a:rPr>
              <a:t>ובדיקות רפואיות</a:t>
            </a:r>
            <a:r>
              <a:rPr lang="he-IL" sz="2600" dirty="0" smtClean="0">
                <a:solidFill>
                  <a:srgbClr val="333399"/>
                </a:solidFill>
              </a:rPr>
              <a:t>.</a:t>
            </a:r>
          </a:p>
          <a:p>
            <a:pPr>
              <a:lnSpc>
                <a:spcPct val="90000"/>
              </a:lnSpc>
              <a:spcAft>
                <a:spcPct val="50000"/>
              </a:spcAft>
              <a:buClr>
                <a:srgbClr val="CC3300"/>
              </a:buClr>
              <a:buFont typeface="Wingdings" pitchFamily="2" charset="2"/>
              <a:buChar char="§"/>
              <a:defRPr/>
            </a:pPr>
            <a:r>
              <a:rPr lang="he-IL" sz="2600" b="1" u="sng" dirty="0" smtClean="0">
                <a:solidFill>
                  <a:srgbClr val="CC3300"/>
                </a:solidFill>
              </a:rPr>
              <a:t>קבוצה </a:t>
            </a:r>
            <a:r>
              <a:rPr lang="he-IL" sz="2600" b="1" u="sng" dirty="0" smtClean="0">
                <a:solidFill>
                  <a:srgbClr val="CC3300"/>
                </a:solidFill>
              </a:rPr>
              <a:t>2</a:t>
            </a:r>
            <a:r>
              <a:rPr lang="he-IL" sz="2600" dirty="0" smtClean="0">
                <a:solidFill>
                  <a:srgbClr val="333399"/>
                </a:solidFill>
              </a:rPr>
              <a:t>:	חומרים </a:t>
            </a:r>
            <a:r>
              <a:rPr lang="he-IL" sz="2600" dirty="0">
                <a:solidFill>
                  <a:srgbClr val="333399"/>
                </a:solidFill>
              </a:rPr>
              <a:t>המופיעים בתקנות המחייבות ביצוע 	</a:t>
            </a:r>
            <a:r>
              <a:rPr lang="he-IL" sz="2600" dirty="0" smtClean="0">
                <a:solidFill>
                  <a:srgbClr val="333399"/>
                </a:solidFill>
              </a:rPr>
              <a:t>		</a:t>
            </a:r>
            <a:r>
              <a:rPr lang="he-IL" sz="2600" dirty="0" err="1" smtClean="0">
                <a:solidFill>
                  <a:srgbClr val="333399"/>
                </a:solidFill>
              </a:rPr>
              <a:t>ניטורים</a:t>
            </a:r>
            <a:r>
              <a:rPr lang="he-IL" sz="2600" dirty="0">
                <a:solidFill>
                  <a:srgbClr val="333399"/>
                </a:solidFill>
              </a:rPr>
              <a:t>, אך אינן מחייבות ביצוע בדיקות </a:t>
            </a:r>
            <a:r>
              <a:rPr lang="he-IL" sz="2600" dirty="0" smtClean="0">
                <a:solidFill>
                  <a:srgbClr val="333399"/>
                </a:solidFill>
              </a:rPr>
              <a:t>			רפואיות</a:t>
            </a:r>
            <a:r>
              <a:rPr lang="he-IL" sz="2600" dirty="0" smtClean="0">
                <a:solidFill>
                  <a:srgbClr val="333399"/>
                </a:solidFill>
              </a:rPr>
              <a:t>.</a:t>
            </a:r>
            <a:endParaRPr lang="he-IL" sz="2600" dirty="0">
              <a:solidFill>
                <a:srgbClr val="333399"/>
              </a:solidFill>
            </a:endParaRPr>
          </a:p>
          <a:p>
            <a:pPr>
              <a:lnSpc>
                <a:spcPct val="90000"/>
              </a:lnSpc>
              <a:spcAft>
                <a:spcPct val="50000"/>
              </a:spcAft>
              <a:buClr>
                <a:srgbClr val="CC3300"/>
              </a:buClr>
              <a:buFont typeface="Wingdings" pitchFamily="2" charset="2"/>
              <a:buChar char="§"/>
              <a:defRPr/>
            </a:pPr>
            <a:r>
              <a:rPr lang="he-IL" sz="2600" b="1" u="sng" dirty="0">
                <a:solidFill>
                  <a:srgbClr val="CC3300"/>
                </a:solidFill>
              </a:rPr>
              <a:t>קבוצה </a:t>
            </a:r>
            <a:r>
              <a:rPr lang="he-IL" sz="2600" b="1" u="sng" dirty="0" smtClean="0">
                <a:solidFill>
                  <a:srgbClr val="CC3300"/>
                </a:solidFill>
              </a:rPr>
              <a:t>3</a:t>
            </a:r>
            <a:r>
              <a:rPr lang="he-IL" sz="2600" dirty="0" smtClean="0">
                <a:solidFill>
                  <a:srgbClr val="333399"/>
                </a:solidFill>
              </a:rPr>
              <a:t>:	חומרים </a:t>
            </a:r>
            <a:r>
              <a:rPr lang="he-IL" sz="2600" dirty="0">
                <a:solidFill>
                  <a:srgbClr val="333399"/>
                </a:solidFill>
              </a:rPr>
              <a:t>ללא תקנות </a:t>
            </a:r>
            <a:r>
              <a:rPr lang="he-IL" sz="2600" dirty="0" err="1" smtClean="0">
                <a:solidFill>
                  <a:srgbClr val="333399"/>
                </a:solidFill>
              </a:rPr>
              <a:t>יחודיות</a:t>
            </a:r>
            <a:r>
              <a:rPr lang="he-IL" sz="2600" dirty="0">
                <a:solidFill>
                  <a:srgbClr val="333399"/>
                </a:solidFill>
              </a:rPr>
              <a:t>, אך בעלי </a:t>
            </a:r>
            <a:r>
              <a:rPr lang="he-IL" sz="2600" dirty="0" smtClean="0">
                <a:solidFill>
                  <a:srgbClr val="333399"/>
                </a:solidFill>
              </a:rPr>
              <a:t>רמה </a:t>
            </a:r>
            <a:r>
              <a:rPr lang="he-IL" sz="2600" dirty="0" smtClean="0">
                <a:solidFill>
                  <a:srgbClr val="333399"/>
                </a:solidFill>
              </a:rPr>
              <a:t>			מרבית מותרת </a:t>
            </a:r>
            <a:r>
              <a:rPr lang="he-IL" sz="2600" dirty="0" smtClean="0">
                <a:solidFill>
                  <a:srgbClr val="333399"/>
                </a:solidFill>
              </a:rPr>
              <a:t>לחשיפה </a:t>
            </a:r>
            <a:r>
              <a:rPr lang="he-IL" sz="2600" dirty="0">
                <a:solidFill>
                  <a:srgbClr val="333399"/>
                </a:solidFill>
              </a:rPr>
              <a:t>(עפ"י </a:t>
            </a:r>
            <a:r>
              <a:rPr lang="en-US" sz="2600" dirty="0">
                <a:solidFill>
                  <a:srgbClr val="333399"/>
                </a:solidFill>
              </a:rPr>
              <a:t>ACGIH</a:t>
            </a:r>
            <a:r>
              <a:rPr lang="he-IL" sz="2600" dirty="0">
                <a:solidFill>
                  <a:srgbClr val="333399"/>
                </a:solidFill>
              </a:rPr>
              <a:t>, גוף </a:t>
            </a:r>
            <a:r>
              <a:rPr lang="he-IL" sz="2600" dirty="0" smtClean="0">
                <a:solidFill>
                  <a:srgbClr val="333399"/>
                </a:solidFill>
              </a:rPr>
              <a:t>		מוכר </a:t>
            </a:r>
            <a:r>
              <a:rPr lang="he-IL" sz="2600" dirty="0" smtClean="0">
                <a:solidFill>
                  <a:srgbClr val="333399"/>
                </a:solidFill>
              </a:rPr>
              <a:t>אחר).</a:t>
            </a:r>
          </a:p>
          <a:p>
            <a:pPr>
              <a:lnSpc>
                <a:spcPct val="90000"/>
              </a:lnSpc>
              <a:spcAft>
                <a:spcPct val="50000"/>
              </a:spcAft>
              <a:buClr>
                <a:srgbClr val="CC3300"/>
              </a:buClr>
              <a:buFont typeface="Wingdings" pitchFamily="2" charset="2"/>
              <a:buChar char="§"/>
              <a:defRPr/>
            </a:pPr>
            <a:r>
              <a:rPr lang="he-IL" sz="2600" b="1" u="sng" dirty="0">
                <a:solidFill>
                  <a:srgbClr val="CC3300"/>
                </a:solidFill>
              </a:rPr>
              <a:t>קבוצה </a:t>
            </a:r>
            <a:r>
              <a:rPr lang="he-IL" sz="2600" b="1" u="sng" dirty="0" smtClean="0">
                <a:solidFill>
                  <a:srgbClr val="CC3300"/>
                </a:solidFill>
              </a:rPr>
              <a:t>4</a:t>
            </a:r>
            <a:r>
              <a:rPr lang="he-IL" sz="2600" b="1" u="sng" dirty="0" smtClean="0">
                <a:solidFill>
                  <a:srgbClr val="FF3300"/>
                </a:solidFill>
              </a:rPr>
              <a:t>:</a:t>
            </a:r>
            <a:r>
              <a:rPr lang="he-IL" sz="2600" dirty="0">
                <a:solidFill>
                  <a:srgbClr val="333399"/>
                </a:solidFill>
              </a:rPr>
              <a:t>	</a:t>
            </a:r>
            <a:r>
              <a:rPr lang="he-IL" sz="2600" dirty="0" smtClean="0">
                <a:solidFill>
                  <a:srgbClr val="333399"/>
                </a:solidFill>
              </a:rPr>
              <a:t>חומרים </a:t>
            </a:r>
            <a:r>
              <a:rPr lang="he-IL" sz="2600" dirty="0" smtClean="0">
                <a:solidFill>
                  <a:srgbClr val="333399"/>
                </a:solidFill>
              </a:rPr>
              <a:t>ללא תקנות </a:t>
            </a:r>
            <a:r>
              <a:rPr lang="he-IL" sz="2600" dirty="0" smtClean="0">
                <a:solidFill>
                  <a:srgbClr val="333399"/>
                </a:solidFill>
              </a:rPr>
              <a:t>ייחודיות </a:t>
            </a:r>
            <a:r>
              <a:rPr lang="he-IL" sz="2600" dirty="0" smtClean="0">
                <a:solidFill>
                  <a:srgbClr val="333399"/>
                </a:solidFill>
              </a:rPr>
              <a:t>וללא רמה מרבית 	</a:t>
            </a:r>
            <a:r>
              <a:rPr lang="he-IL" sz="2600" dirty="0" smtClean="0">
                <a:solidFill>
                  <a:srgbClr val="333399"/>
                </a:solidFill>
              </a:rPr>
              <a:t>	מותרת </a:t>
            </a:r>
            <a:r>
              <a:rPr lang="he-IL" sz="2600" dirty="0" smtClean="0">
                <a:solidFill>
                  <a:srgbClr val="333399"/>
                </a:solidFill>
              </a:rPr>
              <a:t>לחשיפה. </a:t>
            </a:r>
            <a:r>
              <a:rPr lang="he-IL" sz="2600" dirty="0">
                <a:solidFill>
                  <a:srgbClr val="333399"/>
                </a:solidFill>
              </a:rPr>
              <a:t>	</a:t>
            </a:r>
          </a:p>
        </p:txBody>
      </p:sp>
      <p:sp>
        <p:nvSpPr>
          <p:cNvPr id="126978" name="מציין מיקום של מספר שקופית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773144-86A9-48DF-9A7F-E229339AAAE2}" type="slidenum">
              <a:rPr lang="he-IL" smtClean="0"/>
              <a:pPr fontAlgn="base">
                <a:spcBef>
                  <a:spcPct val="0"/>
                </a:spcBef>
                <a:spcAft>
                  <a:spcPct val="0"/>
                </a:spcAft>
              </a:pPr>
              <a:t>2</a:t>
            </a:fld>
            <a:endParaRPr lang="en-US" smtClean="0">
              <a:cs typeface="Arial" charset="0"/>
            </a:endParaRPr>
          </a:p>
        </p:txBody>
      </p:sp>
    </p:spTree>
    <p:extLst>
      <p:ext uri="{BB962C8B-B14F-4D97-AF65-F5344CB8AC3E}">
        <p14:creationId xmlns:p14="http://schemas.microsoft.com/office/powerpoint/2010/main" val="3174359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r>
              <a:rPr lang="he-IL" dirty="0">
                <a:effectLst/>
              </a:rPr>
              <a:t>טבלה 2</a:t>
            </a:r>
            <a:endParaRPr lang="he-IL" dirty="0"/>
          </a:p>
        </p:txBody>
      </p:sp>
      <p:sp>
        <p:nvSpPr>
          <p:cNvPr id="3" name="Content Placeholder 2"/>
          <p:cNvSpPr>
            <a:spLocks noGrp="1"/>
          </p:cNvSpPr>
          <p:nvPr>
            <p:ph idx="1"/>
          </p:nvPr>
        </p:nvSpPr>
        <p:spPr/>
        <p:txBody>
          <a:bodyPr/>
          <a:lstStyle/>
          <a:p>
            <a:r>
              <a:rPr lang="he-IL" dirty="0"/>
              <a:t>חשיפה מרבית מותרת לרעש התקפי</a:t>
            </a:r>
            <a:endParaRPr lang="en-US" dirty="0"/>
          </a:p>
          <a:p>
            <a:r>
              <a:rPr lang="he-IL" dirty="0"/>
              <a:t>	מפלס הרעש,	מספר ההתקפים המרבי המותר של רעש</a:t>
            </a:r>
            <a:endParaRPr lang="en-US" dirty="0"/>
          </a:p>
          <a:p>
            <a:r>
              <a:rPr lang="he-IL" u="sng" dirty="0"/>
              <a:t>	בדציבל</a:t>
            </a:r>
            <a:r>
              <a:rPr lang="he-IL" u="sng" baseline="30000" dirty="0"/>
              <a:t>**</a:t>
            </a:r>
            <a:r>
              <a:rPr lang="he-IL" u="sng" dirty="0"/>
              <a:t>	התקפי ביום עבודה בן 8 שעות</a:t>
            </a:r>
            <a:endParaRPr lang="en-US" dirty="0"/>
          </a:p>
          <a:p>
            <a:r>
              <a:rPr lang="he-IL" dirty="0"/>
              <a:t>	140</a:t>
            </a:r>
            <a:r>
              <a:rPr lang="he-IL" baseline="30000" dirty="0"/>
              <a:t>***</a:t>
            </a:r>
            <a:r>
              <a:rPr lang="he-IL" dirty="0"/>
              <a:t>			</a:t>
            </a:r>
            <a:r>
              <a:rPr lang="he-IL" dirty="0" smtClean="0"/>
              <a:t>	</a:t>
            </a:r>
            <a:r>
              <a:rPr lang="he-IL" dirty="0"/>
              <a:t>	100</a:t>
            </a:r>
            <a:endParaRPr lang="en-US" dirty="0"/>
          </a:p>
          <a:p>
            <a:r>
              <a:rPr lang="he-IL" dirty="0"/>
              <a:t>	130					1,000</a:t>
            </a:r>
            <a:endParaRPr lang="en-US" dirty="0"/>
          </a:p>
          <a:p>
            <a:r>
              <a:rPr lang="he-IL" dirty="0"/>
              <a:t>	120					10,000</a:t>
            </a:r>
            <a:endParaRPr lang="en-US" dirty="0"/>
          </a:p>
          <a:p>
            <a:r>
              <a:rPr lang="he-IL" dirty="0" smtClean="0"/>
              <a:t>**</a:t>
            </a:r>
            <a:r>
              <a:rPr lang="he-IL" dirty="0"/>
              <a:t> כפי שנמדד ב-</a:t>
            </a:r>
            <a:r>
              <a:rPr lang="en-US" dirty="0"/>
              <a:t>dB(L)</a:t>
            </a:r>
            <a:r>
              <a:rPr lang="he-IL" dirty="0"/>
              <a:t> במד-רעש </a:t>
            </a:r>
            <a:r>
              <a:rPr lang="he-IL" dirty="0" err="1"/>
              <a:t>מכוייל</a:t>
            </a:r>
            <a:r>
              <a:rPr lang="he-IL" dirty="0"/>
              <a:t> המכוון למצב "</a:t>
            </a:r>
            <a:r>
              <a:rPr lang="en-US" dirty="0"/>
              <a:t>PEAK</a:t>
            </a:r>
            <a:r>
              <a:rPr lang="he-IL" dirty="0"/>
              <a:t>".</a:t>
            </a:r>
            <a:endParaRPr lang="en-US" dirty="0"/>
          </a:p>
          <a:p>
            <a:r>
              <a:rPr lang="he-IL" dirty="0"/>
              <a:t>*** חשיפה למפלס רעש התקפי העולה על 140 </a:t>
            </a:r>
            <a:r>
              <a:rPr lang="en-US" dirty="0"/>
              <a:t>dB(L)</a:t>
            </a:r>
            <a:r>
              <a:rPr lang="he-IL" dirty="0"/>
              <a:t> אסורה.</a:t>
            </a:r>
            <a:endParaRPr lang="en-US" dirty="0"/>
          </a:p>
          <a:p>
            <a:endParaRPr lang="he-IL" dirty="0"/>
          </a:p>
        </p:txBody>
      </p:sp>
    </p:spTree>
    <p:extLst>
      <p:ext uri="{BB962C8B-B14F-4D97-AF65-F5344CB8AC3E}">
        <p14:creationId xmlns:p14="http://schemas.microsoft.com/office/powerpoint/2010/main" val="2798348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362" y="1196752"/>
            <a:ext cx="8872638" cy="4536504"/>
          </a:xfrm>
          <a:prstGeom prst="rect">
            <a:avLst/>
          </a:prstGeom>
          <a:ln/>
        </p:spPr>
        <p:style>
          <a:lnRef idx="1">
            <a:schemeClr val="dk1"/>
          </a:lnRef>
          <a:fillRef idx="3">
            <a:schemeClr val="dk1"/>
          </a:fillRef>
          <a:effectRef idx="2">
            <a:schemeClr val="dk1"/>
          </a:effectRef>
          <a:fontRef idx="minor">
            <a:schemeClr val="lt1"/>
          </a:fontRef>
        </p:style>
      </p:pic>
      <p:sp>
        <p:nvSpPr>
          <p:cNvPr id="4" name="Rounded Rectangle 3"/>
          <p:cNvSpPr/>
          <p:nvPr/>
        </p:nvSpPr>
        <p:spPr>
          <a:xfrm>
            <a:off x="7740352" y="3284984"/>
            <a:ext cx="504056" cy="7200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Rounded Rectangle 4"/>
          <p:cNvSpPr/>
          <p:nvPr/>
        </p:nvSpPr>
        <p:spPr>
          <a:xfrm>
            <a:off x="7596336" y="2204864"/>
            <a:ext cx="648072" cy="2880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Rounded Rectangle 5"/>
          <p:cNvSpPr/>
          <p:nvPr/>
        </p:nvSpPr>
        <p:spPr>
          <a:xfrm>
            <a:off x="7740352" y="4653136"/>
            <a:ext cx="504056" cy="144016"/>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271354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000" b="1" dirty="0">
                <a:effectLst/>
              </a:rPr>
              <a:t>תקנות הבטיחות בעבודה (</a:t>
            </a:r>
            <a:r>
              <a:rPr lang="he-IL" sz="2000" b="1" dirty="0" err="1">
                <a:effectLst/>
              </a:rPr>
              <a:t>גיהות</a:t>
            </a:r>
            <a:r>
              <a:rPr lang="he-IL" sz="2000" b="1" dirty="0">
                <a:effectLst/>
              </a:rPr>
              <a:t> תעסוקתית ובריאות העובדים בעופרת), </a:t>
            </a:r>
            <a:r>
              <a:rPr lang="he-IL" sz="2000" b="1" dirty="0" smtClean="0">
                <a:effectLst/>
              </a:rPr>
              <a:t>התשמ"ד-1983</a:t>
            </a:r>
            <a:endParaRPr lang="he-IL" sz="2000" dirty="0"/>
          </a:p>
        </p:txBody>
      </p:sp>
      <p:sp>
        <p:nvSpPr>
          <p:cNvPr id="3" name="Content Placeholder 2"/>
          <p:cNvSpPr>
            <a:spLocks noGrp="1"/>
          </p:cNvSpPr>
          <p:nvPr>
            <p:ph idx="1"/>
          </p:nvPr>
        </p:nvSpPr>
        <p:spPr/>
        <p:txBody>
          <a:bodyPr/>
          <a:lstStyle/>
          <a:p>
            <a:r>
              <a:rPr lang="he-IL" b="1" dirty="0"/>
              <a:t>1. הגדרות </a:t>
            </a:r>
            <a:r>
              <a:rPr lang="he-IL" dirty="0"/>
              <a:t>(תיקון: תשמ"ה, תשמ"ו, תשנ"ב, תשנ"ט, תשע"א)</a:t>
            </a:r>
            <a:endParaRPr lang="en-US" b="1" dirty="0"/>
          </a:p>
          <a:p>
            <a:r>
              <a:rPr lang="he-IL" dirty="0"/>
              <a:t>בתקנות אלה -</a:t>
            </a:r>
            <a:endParaRPr lang="en-US" dirty="0"/>
          </a:p>
          <a:p>
            <a:r>
              <a:rPr lang="he-IL" b="1" dirty="0"/>
              <a:t>"עופרת"</a:t>
            </a:r>
            <a:r>
              <a:rPr lang="he-IL" dirty="0"/>
              <a:t> - לרבות תרכובותיה האורגניות והאנאורגניות, וכן תערובות המכילות עופרת מתכתית או תרכובות אורגניות ואנאורגניות של עופרת, בכל צורה שהיא;</a:t>
            </a:r>
            <a:endParaRPr lang="en-US" dirty="0"/>
          </a:p>
          <a:p>
            <a:r>
              <a:rPr lang="he-IL" b="1" dirty="0"/>
              <a:t>"עובד בעופרת"</a:t>
            </a:r>
            <a:r>
              <a:rPr lang="he-IL" dirty="0"/>
              <a:t> - כל אדם החשוף לריכוז של עופרת </a:t>
            </a:r>
            <a:r>
              <a:rPr lang="he-IL" dirty="0" err="1"/>
              <a:t>באויר</a:t>
            </a:r>
            <a:r>
              <a:rPr lang="he-IL" dirty="0"/>
              <a:t> העולה על רמת הפעולה, או העובד בעופרת בעבודה או תהליך עבודה מהנקובים בתוספת הראשונה, והוא עובד עבודה חלקית או מלאה 2 חדשים בשנה לפחות, אלא אם כן קבע מפקח עבודה אזורי תקופה קצרה ממנה; </a:t>
            </a:r>
            <a:endParaRPr lang="en-US" dirty="0"/>
          </a:p>
          <a:p>
            <a:endParaRPr lang="he-IL" dirty="0"/>
          </a:p>
        </p:txBody>
      </p:sp>
    </p:spTree>
    <p:extLst>
      <p:ext uri="{BB962C8B-B14F-4D97-AF65-F5344CB8AC3E}">
        <p14:creationId xmlns:p14="http://schemas.microsoft.com/office/powerpoint/2010/main" val="2688083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lstStyle/>
          <a:p>
            <a:endParaRPr lang="he-IL" dirty="0"/>
          </a:p>
        </p:txBody>
      </p:sp>
      <p:sp>
        <p:nvSpPr>
          <p:cNvPr id="3" name="Content Placeholder 2"/>
          <p:cNvSpPr>
            <a:spLocks noGrp="1"/>
          </p:cNvSpPr>
          <p:nvPr>
            <p:ph idx="1"/>
          </p:nvPr>
        </p:nvSpPr>
        <p:spPr>
          <a:xfrm>
            <a:off x="457200" y="1124744"/>
            <a:ext cx="8229600" cy="5001419"/>
          </a:xfrm>
        </p:spPr>
        <p:txBody>
          <a:bodyPr/>
          <a:lstStyle/>
          <a:p>
            <a:r>
              <a:rPr lang="he-IL" b="1" dirty="0"/>
              <a:t>"חשיפה משוקללת מרבית מותרת"</a:t>
            </a:r>
            <a:r>
              <a:rPr lang="he-IL" dirty="0"/>
              <a:t> - הרמה המשוקללת המרבית של עופרת באוויר, סמוך לאזור הנשימה של העובד, אשר עד אליה מותרת חשיפה של עובד במשך יום עבודה של 8 שעות מתוך יממה;</a:t>
            </a:r>
            <a:endParaRPr lang="en-US" dirty="0"/>
          </a:p>
          <a:p>
            <a:r>
              <a:rPr lang="he-IL" b="1" dirty="0"/>
              <a:t>"חשיפה מרבית מותרת לזמן קצר"</a:t>
            </a:r>
            <a:r>
              <a:rPr lang="he-IL" dirty="0"/>
              <a:t> - הרמה המרבית של עופרת באוויר, סמוך לאזור הנשימה של העובד, אשר עד אליה מותרת חשיפה של עד 15 דקות בכל פעם, לא יותר מ-4 פעמים ביום עבודה של 8 שעות מתוך יממה, </a:t>
            </a:r>
            <a:r>
              <a:rPr lang="he-IL" dirty="0" err="1"/>
              <a:t>במירווח</a:t>
            </a:r>
            <a:r>
              <a:rPr lang="he-IL" dirty="0"/>
              <a:t> של 60 דקות לפחות בין פעם לפעם, ובתנאי שרמת החשיפה הכוללת ל-8 שעות עבודה ביממה, תהיה נמוכה מרמת החשיפה המשוקללת המרבית המותרת;</a:t>
            </a:r>
            <a:endParaRPr lang="en-US" dirty="0"/>
          </a:p>
          <a:p>
            <a:endParaRPr lang="he-IL" dirty="0"/>
          </a:p>
        </p:txBody>
      </p:sp>
    </p:spTree>
    <p:extLst>
      <p:ext uri="{BB962C8B-B14F-4D97-AF65-F5344CB8AC3E}">
        <p14:creationId xmlns:p14="http://schemas.microsoft.com/office/powerpoint/2010/main" val="29310515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endParaRPr lang="he-IL" dirty="0"/>
          </a:p>
        </p:txBody>
      </p:sp>
      <p:sp>
        <p:nvSpPr>
          <p:cNvPr id="3" name="Content Placeholder 2"/>
          <p:cNvSpPr>
            <a:spLocks noGrp="1"/>
          </p:cNvSpPr>
          <p:nvPr>
            <p:ph idx="1"/>
          </p:nvPr>
        </p:nvSpPr>
        <p:spPr>
          <a:xfrm>
            <a:off x="457200" y="1052736"/>
            <a:ext cx="8229600" cy="5073427"/>
          </a:xfrm>
        </p:spPr>
        <p:txBody>
          <a:bodyPr>
            <a:normAutofit fontScale="92500"/>
          </a:bodyPr>
          <a:lstStyle/>
          <a:p>
            <a:r>
              <a:rPr lang="he-IL" b="1" dirty="0"/>
              <a:t>"עבודה"</a:t>
            </a:r>
            <a:r>
              <a:rPr lang="he-IL" dirty="0"/>
              <a:t> - ייצור, שימוש, עיבוד, טיפול, </a:t>
            </a:r>
            <a:r>
              <a:rPr lang="he-IL" dirty="0" err="1"/>
              <a:t>טילטול</a:t>
            </a:r>
            <a:r>
              <a:rPr lang="he-IL" dirty="0"/>
              <a:t> או עבודת אחזקה;</a:t>
            </a:r>
            <a:endParaRPr lang="en-US" dirty="0"/>
          </a:p>
          <a:p>
            <a:r>
              <a:rPr lang="he-IL" b="1" dirty="0"/>
              <a:t>"טיפול"</a:t>
            </a:r>
            <a:r>
              <a:rPr lang="he-IL" dirty="0"/>
              <a:t> - אחסון, סידור, הרכבה, תיקון, ציפוי, פירוק, חידוש או ניקוי;</a:t>
            </a:r>
            <a:endParaRPr lang="en-US" dirty="0"/>
          </a:p>
          <a:p>
            <a:r>
              <a:rPr lang="he-IL" b="1" dirty="0"/>
              <a:t>"טלטול"</a:t>
            </a:r>
            <a:r>
              <a:rPr lang="he-IL" dirty="0"/>
              <a:t> - הובלה, הולכה, שינוע, העברה ממקום למקום, מילוי, הרקה, העמסה או פריקה;</a:t>
            </a:r>
            <a:endParaRPr lang="en-US" dirty="0"/>
          </a:p>
          <a:p>
            <a:r>
              <a:rPr lang="he-IL" b="1" dirty="0"/>
              <a:t>"רופא מורשה"</a:t>
            </a:r>
            <a:r>
              <a:rPr lang="he-IL" dirty="0"/>
              <a:t> - רופא מומחה לרפואה תעסוקתית וכן רופא של שירות רפואי מוסמך, ששר העבודה והרווחה, בהסכמת שר הבריאות, </a:t>
            </a:r>
            <a:r>
              <a:rPr lang="he-IL" dirty="0" err="1"/>
              <a:t>הרשהו</a:t>
            </a:r>
            <a:r>
              <a:rPr lang="he-IL" dirty="0"/>
              <a:t> </a:t>
            </a:r>
            <a:r>
              <a:rPr lang="he-IL" dirty="0" err="1"/>
              <a:t>לענין</a:t>
            </a:r>
            <a:r>
              <a:rPr lang="he-IL" dirty="0"/>
              <a:t> תקנות אלה;</a:t>
            </a:r>
            <a:endParaRPr lang="en-US" dirty="0"/>
          </a:p>
          <a:p>
            <a:r>
              <a:rPr lang="he-IL" dirty="0"/>
              <a:t>"</a:t>
            </a:r>
            <a:r>
              <a:rPr lang="he-IL" b="1" dirty="0"/>
              <a:t>רמת הפעולה</a:t>
            </a:r>
            <a:r>
              <a:rPr lang="he-IL" dirty="0"/>
              <a:t>" </a:t>
            </a:r>
            <a:r>
              <a:rPr lang="en-US" dirty="0"/>
              <a:t>Action Level (AL)</a:t>
            </a:r>
            <a:r>
              <a:rPr lang="he-IL" dirty="0"/>
              <a:t> – רמה של מחצית החשיפה המשוקללת המרבית המותרת; </a:t>
            </a:r>
            <a:endParaRPr lang="en-US" dirty="0"/>
          </a:p>
          <a:p>
            <a:r>
              <a:rPr lang="he-IL" b="1" dirty="0"/>
              <a:t>"שירות רפואי מוסמך"</a:t>
            </a:r>
            <a:r>
              <a:rPr lang="he-IL" baseline="30000" dirty="0"/>
              <a:t>2</a:t>
            </a:r>
            <a:r>
              <a:rPr lang="he-IL" dirty="0"/>
              <a:t> - </a:t>
            </a:r>
            <a:endParaRPr lang="en-US" dirty="0"/>
          </a:p>
          <a:p>
            <a:r>
              <a:rPr lang="he-IL" dirty="0"/>
              <a:t>(1) לשכת בריאות מחוזית או נפתית של משרד הבריאות;</a:t>
            </a:r>
            <a:endParaRPr lang="en-US" dirty="0"/>
          </a:p>
          <a:p>
            <a:r>
              <a:rPr lang="he-IL" dirty="0"/>
              <a:t>(2) קופת חולים כהגדרתה בחוק ביטוח בריאות ממלכתי, התשנ"ד-1994;</a:t>
            </a:r>
            <a:endParaRPr lang="en-US" dirty="0"/>
          </a:p>
          <a:p>
            <a:r>
              <a:rPr lang="he-IL" dirty="0"/>
              <a:t>(3) מוסד רפואי, ששר העבודה והרווחה בהסכמת שר הבריאות הסמיכו </a:t>
            </a:r>
            <a:r>
              <a:rPr lang="he-IL" dirty="0" err="1"/>
              <a:t>לענין</a:t>
            </a:r>
            <a:r>
              <a:rPr lang="he-IL" dirty="0"/>
              <a:t> תקנות אלה;</a:t>
            </a:r>
            <a:endParaRPr lang="en-US" dirty="0"/>
          </a:p>
          <a:p>
            <a:endParaRPr lang="he-IL" dirty="0"/>
          </a:p>
        </p:txBody>
      </p:sp>
    </p:spTree>
    <p:extLst>
      <p:ext uri="{BB962C8B-B14F-4D97-AF65-F5344CB8AC3E}">
        <p14:creationId xmlns:p14="http://schemas.microsoft.com/office/powerpoint/2010/main" val="4140621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lstStyle/>
          <a:p>
            <a:r>
              <a:rPr lang="he-IL" b="1" dirty="0"/>
              <a:t>"בודק מעבדתי מוסמך"</a:t>
            </a:r>
            <a:r>
              <a:rPr lang="he-IL" dirty="0"/>
              <a:t> - עובד במעבדה מוסמכת שהסמיכו מפקח העבודה הראשי לערוך בדיקות סביבתיות תעסוקתיות של ריכוזי עופרת </a:t>
            </a:r>
            <a:r>
              <a:rPr lang="he-IL" dirty="0" err="1"/>
              <a:t>באויר</a:t>
            </a:r>
            <a:r>
              <a:rPr lang="he-IL" dirty="0"/>
              <a:t> במקום שבו עובדים בעופרת;</a:t>
            </a:r>
            <a:endParaRPr lang="en-US" dirty="0"/>
          </a:p>
          <a:p>
            <a:r>
              <a:rPr lang="he-IL" b="1" dirty="0"/>
              <a:t>"מעבדה מוסמכת"</a:t>
            </a:r>
            <a:r>
              <a:rPr lang="he-IL" dirty="0"/>
              <a:t> - מעבדה שאישר מפקח העבודה הראשי, לביצוע בדיקות סביבתיות של ריכוזי עופרת </a:t>
            </a:r>
            <a:r>
              <a:rPr lang="he-IL" dirty="0" err="1"/>
              <a:t>באויר</a:t>
            </a:r>
            <a:r>
              <a:rPr lang="he-IL" dirty="0"/>
              <a:t> במקום שבו עובדים בעופרת;</a:t>
            </a:r>
            <a:endParaRPr lang="en-US" dirty="0"/>
          </a:p>
          <a:p>
            <a:r>
              <a:rPr lang="he-IL" b="1" dirty="0"/>
              <a:t>"מעבדה רפואית"</a:t>
            </a:r>
            <a:r>
              <a:rPr lang="he-IL" dirty="0"/>
              <a:t> - מעבדה שבה מתקיימות הוראות תקנות בריאות העם (מעבדות רפואיות), התשל"ז-1977;</a:t>
            </a:r>
            <a:endParaRPr lang="en-US" dirty="0"/>
          </a:p>
          <a:p>
            <a:r>
              <a:rPr lang="he-IL" b="1" dirty="0"/>
              <a:t>"מעבדה לבדיקות טוקסיקולוגיות"</a:t>
            </a:r>
            <a:r>
              <a:rPr lang="he-IL" baseline="30000" dirty="0"/>
              <a:t>3</a:t>
            </a:r>
            <a:r>
              <a:rPr lang="he-IL" dirty="0"/>
              <a:t> - מעבדה שאישר שר העבודה והרווחה בהסכמת שר הבריאות, לביצוע הבדיקות </a:t>
            </a:r>
            <a:r>
              <a:rPr lang="he-IL" dirty="0" err="1"/>
              <a:t>הטוקסיקולוגיות</a:t>
            </a:r>
            <a:r>
              <a:rPr lang="he-IL" dirty="0"/>
              <a:t> </a:t>
            </a:r>
            <a:r>
              <a:rPr lang="he-IL" dirty="0" err="1"/>
              <a:t>היחודיות</a:t>
            </a:r>
            <a:r>
              <a:rPr lang="he-IL" dirty="0"/>
              <a:t> הנדרשות בתקנות אלה.</a:t>
            </a:r>
            <a:endParaRPr lang="en-US" dirty="0"/>
          </a:p>
          <a:p>
            <a:endParaRPr lang="he-IL" dirty="0"/>
          </a:p>
        </p:txBody>
      </p:sp>
    </p:spTree>
    <p:extLst>
      <p:ext uri="{BB962C8B-B14F-4D97-AF65-F5344CB8AC3E}">
        <p14:creationId xmlns:p14="http://schemas.microsoft.com/office/powerpoint/2010/main" val="314764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he-IL" sz="2400" b="1" dirty="0"/>
              <a:t>2. חשיפה לעופרת </a:t>
            </a:r>
            <a:r>
              <a:rPr lang="he-IL" sz="2400" dirty="0"/>
              <a:t>(תיקון: תשנ"ד, תשנ"ט, תשע"א</a:t>
            </a:r>
            <a:r>
              <a:rPr lang="he-IL" sz="2400" dirty="0" smtClean="0"/>
              <a:t>)</a:t>
            </a:r>
            <a:endParaRPr lang="he-IL" sz="2400" dirty="0"/>
          </a:p>
        </p:txBody>
      </p:sp>
      <p:sp>
        <p:nvSpPr>
          <p:cNvPr id="3" name="Content Placeholder 2"/>
          <p:cNvSpPr>
            <a:spLocks noGrp="1"/>
          </p:cNvSpPr>
          <p:nvPr>
            <p:ph idx="1"/>
          </p:nvPr>
        </p:nvSpPr>
        <p:spPr/>
        <p:txBody>
          <a:bodyPr>
            <a:normAutofit fontScale="92500" lnSpcReduction="10000"/>
          </a:bodyPr>
          <a:lstStyle/>
          <a:p>
            <a:endParaRPr lang="en-US" b="1" u="sng" dirty="0"/>
          </a:p>
          <a:p>
            <a:r>
              <a:rPr lang="he-IL" dirty="0"/>
              <a:t>(א) במפעל או במקום עבודה שעובדים בו בעופרת, יהיו ערכי החשיפה המשוקללת המרבית המותרת ורמת הפעולה כנקוב בתוספת השנייה לתקנות הבטיחות בעבודה (ניטור סביבתי וניטור ביולוגי של עובדים בגורמים מזיקים), התשע"א-2011 (להלן – תקנות הניטור).</a:t>
            </a:r>
            <a:endParaRPr lang="en-US" dirty="0"/>
          </a:p>
          <a:p>
            <a:r>
              <a:rPr lang="he-IL" dirty="0"/>
              <a:t>(ב) חישוב החשיפה המשוקללת ייעשה בשיטה הבאה:</a:t>
            </a:r>
            <a:endParaRPr lang="en-US" dirty="0"/>
          </a:p>
          <a:p>
            <a:r>
              <a:rPr lang="he-IL" dirty="0"/>
              <a:t> </a:t>
            </a:r>
            <a:endParaRPr lang="en-US" dirty="0"/>
          </a:p>
          <a:p>
            <a:r>
              <a:rPr lang="en-US" dirty="0"/>
              <a:t>C1 T1 + C2 T2 +... + Cn </a:t>
            </a:r>
            <a:r>
              <a:rPr lang="en-US" dirty="0" err="1"/>
              <a:t>Tn</a:t>
            </a:r>
            <a:r>
              <a:rPr lang="he-IL" dirty="0"/>
              <a:t> = חשיפה משוקללת</a:t>
            </a:r>
            <a:endParaRPr lang="en-US" dirty="0"/>
          </a:p>
          <a:p>
            <a:r>
              <a:rPr lang="he-IL" dirty="0"/>
              <a:t>	סה"כ משך הדגימה</a:t>
            </a:r>
            <a:endParaRPr lang="en-US" dirty="0"/>
          </a:p>
          <a:p>
            <a:r>
              <a:rPr lang="he-IL" dirty="0"/>
              <a:t> </a:t>
            </a:r>
            <a:endParaRPr lang="en-US" dirty="0"/>
          </a:p>
          <a:p>
            <a:r>
              <a:rPr lang="he-IL" dirty="0"/>
              <a:t>	C  ריכוז העופרת </a:t>
            </a:r>
            <a:r>
              <a:rPr lang="he-IL" dirty="0" err="1"/>
              <a:t>באויר</a:t>
            </a:r>
            <a:r>
              <a:rPr lang="he-IL" dirty="0"/>
              <a:t>, במיליגרם למטר מעוקב אויר;</a:t>
            </a:r>
            <a:endParaRPr lang="en-US" dirty="0"/>
          </a:p>
          <a:p>
            <a:r>
              <a:rPr lang="he-IL" dirty="0"/>
              <a:t>	T  משך הדגימה, בשעות או דקות.</a:t>
            </a:r>
            <a:endParaRPr lang="en-US" dirty="0"/>
          </a:p>
          <a:p>
            <a:endParaRPr lang="he-IL" dirty="0"/>
          </a:p>
        </p:txBody>
      </p:sp>
    </p:spTree>
    <p:extLst>
      <p:ext uri="{BB962C8B-B14F-4D97-AF65-F5344CB8AC3E}">
        <p14:creationId xmlns:p14="http://schemas.microsoft.com/office/powerpoint/2010/main" val="299515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800" b="1" dirty="0">
                <a:effectLst/>
              </a:rPr>
              <a:t>3. חובת עריכת בדיקות סביבתיות תעסוקתיות </a:t>
            </a:r>
            <a:r>
              <a:rPr lang="he-IL" sz="2800" dirty="0">
                <a:effectLst/>
              </a:rPr>
              <a:t>(תיקון: תשנ"ט, תשע"א)</a:t>
            </a:r>
            <a:endParaRPr lang="he-IL" sz="2800" dirty="0"/>
          </a:p>
        </p:txBody>
      </p:sp>
      <p:sp>
        <p:nvSpPr>
          <p:cNvPr id="3" name="Content Placeholder 2"/>
          <p:cNvSpPr>
            <a:spLocks noGrp="1"/>
          </p:cNvSpPr>
          <p:nvPr>
            <p:ph idx="1"/>
          </p:nvPr>
        </p:nvSpPr>
        <p:spPr/>
        <p:txBody>
          <a:bodyPr>
            <a:normAutofit fontScale="85000" lnSpcReduction="10000"/>
          </a:bodyPr>
          <a:lstStyle/>
          <a:p>
            <a:r>
              <a:rPr lang="he-IL" dirty="0"/>
              <a:t>(א) במפעל או במקום עבודה שבו עובדים בעופרת, יערוך המעביד, בדיקות סביבתיות תעסוקתיות תקופתיות של ריכוזי עופרת </a:t>
            </a:r>
            <a:r>
              <a:rPr lang="he-IL" dirty="0" err="1"/>
              <a:t>באויר</a:t>
            </a:r>
            <a:r>
              <a:rPr lang="he-IL" dirty="0"/>
              <a:t> סמוך לאזור הנשימה של העובדים, על ידי בודק מעבדתי מוסמך בתכיפות של אחת ל-6 חדשים לפחות, זולת אם יורה מפקח עבודה אזורי על תכיפות אחרת.</a:t>
            </a:r>
            <a:endParaRPr lang="en-US" dirty="0"/>
          </a:p>
          <a:p>
            <a:r>
              <a:rPr lang="he-IL" dirty="0"/>
              <a:t>(ב) המעביד ירשום את תוצאות הבדיקות הסביבתיות התעסוקתיות של ריכוזי עופרת </a:t>
            </a:r>
            <a:r>
              <a:rPr lang="he-IL" dirty="0" err="1"/>
              <a:t>באויר</a:t>
            </a:r>
            <a:r>
              <a:rPr lang="he-IL" dirty="0"/>
              <a:t> ביומן מעקב, בציון התאריך, השעה ומקום הדגימה, וישלח מיד העתק מתוצאות אלה למפקח עבודה אזורי, למעבדה </a:t>
            </a:r>
            <a:r>
              <a:rPr lang="he-IL" dirty="0" err="1"/>
              <a:t>לגיהות</a:t>
            </a:r>
            <a:r>
              <a:rPr lang="he-IL" dirty="0"/>
              <a:t> תעסוקתית של משרד העבודה והרווחה ולשירות הרפואי המבצע את הבדיקות הרפואיות לעובדים.</a:t>
            </a:r>
            <a:endParaRPr lang="en-US" dirty="0"/>
          </a:p>
          <a:p>
            <a:r>
              <a:rPr lang="he-IL" dirty="0"/>
              <a:t>(ג) המעביד יפרסם בתחנות העבודה השונות במפעל את תוצאות הבדיקות הסביבתיות התעסוקתיות </a:t>
            </a:r>
            <a:r>
              <a:rPr lang="he-IL" dirty="0" err="1"/>
              <a:t>המתיחסות</a:t>
            </a:r>
            <a:r>
              <a:rPr lang="he-IL" dirty="0"/>
              <a:t> לאותו מקום עבודה, כדי שיובאו לידיעת כל העובדים.</a:t>
            </a:r>
            <a:endParaRPr lang="en-US" dirty="0"/>
          </a:p>
          <a:p>
            <a:r>
              <a:rPr lang="he-IL" dirty="0"/>
              <a:t>(ד)  ערך מעביד בדיקות </a:t>
            </a:r>
            <a:r>
              <a:rPr lang="he-IL" dirty="0" smtClean="0"/>
              <a:t>סביבתיות תעסוקתיות </a:t>
            </a:r>
            <a:r>
              <a:rPr lang="he-IL" dirty="0"/>
              <a:t>תקופתיות כאמור בתקנת משנה (א) באמצעות מעבדה מוסמכת שאינה המעבדה </a:t>
            </a:r>
            <a:r>
              <a:rPr lang="he-IL" dirty="0" err="1"/>
              <a:t>לגיהות</a:t>
            </a:r>
            <a:r>
              <a:rPr lang="he-IL" dirty="0"/>
              <a:t> תעסוקתית של משרד העבודה והרווחה, תשלח המעבדה המוסמכת את תוצאות הבדיקות </a:t>
            </a:r>
            <a:r>
              <a:rPr lang="he-IL" dirty="0" smtClean="0"/>
              <a:t>הסביבתיות תעסוקתיות </a:t>
            </a:r>
            <a:r>
              <a:rPr lang="he-IL" dirty="0"/>
              <a:t>אשר ביצעה אל המעבדה </a:t>
            </a:r>
            <a:r>
              <a:rPr lang="he-IL" dirty="0" err="1"/>
              <a:t>לגיהות</a:t>
            </a:r>
            <a:r>
              <a:rPr lang="he-IL" dirty="0"/>
              <a:t> תעסוקתית של משרד העבודה והרווחה, וכן תשמור אותן למשך חמישים שנים לפחות. </a:t>
            </a:r>
            <a:endParaRPr lang="en-US" dirty="0"/>
          </a:p>
          <a:p>
            <a:endParaRPr lang="he-IL" dirty="0"/>
          </a:p>
        </p:txBody>
      </p:sp>
    </p:spTree>
    <p:extLst>
      <p:ext uri="{BB962C8B-B14F-4D97-AF65-F5344CB8AC3E}">
        <p14:creationId xmlns:p14="http://schemas.microsoft.com/office/powerpoint/2010/main" val="36402078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he-IL" sz="2800" b="1" dirty="0">
                <a:effectLst/>
              </a:rPr>
              <a:t>4. אמצעי </a:t>
            </a:r>
            <a:r>
              <a:rPr lang="he-IL" sz="2800" b="1" dirty="0" err="1">
                <a:effectLst/>
              </a:rPr>
              <a:t>גיהות</a:t>
            </a:r>
            <a:r>
              <a:rPr lang="he-IL" sz="2800" b="1" dirty="0">
                <a:effectLst/>
              </a:rPr>
              <a:t> סביבתיים </a:t>
            </a:r>
            <a:r>
              <a:rPr lang="he-IL" sz="2800" dirty="0">
                <a:effectLst/>
              </a:rPr>
              <a:t>(תיקון: תשנ"ט</a:t>
            </a:r>
            <a:r>
              <a:rPr lang="he-IL" sz="2800" dirty="0" smtClean="0">
                <a:effectLst/>
              </a:rPr>
              <a:t>)</a:t>
            </a:r>
            <a:endParaRPr lang="he-IL" sz="2800" dirty="0"/>
          </a:p>
        </p:txBody>
      </p:sp>
      <p:sp>
        <p:nvSpPr>
          <p:cNvPr id="3" name="Content Placeholder 2"/>
          <p:cNvSpPr>
            <a:spLocks noGrp="1"/>
          </p:cNvSpPr>
          <p:nvPr>
            <p:ph idx="1"/>
          </p:nvPr>
        </p:nvSpPr>
        <p:spPr>
          <a:xfrm>
            <a:off x="457200" y="1412776"/>
            <a:ext cx="8229600" cy="4713387"/>
          </a:xfrm>
        </p:spPr>
        <p:txBody>
          <a:bodyPr>
            <a:normAutofit fontScale="70000" lnSpcReduction="20000"/>
          </a:bodyPr>
          <a:lstStyle/>
          <a:p>
            <a:r>
              <a:rPr lang="he-IL" dirty="0"/>
              <a:t>במפעל או במקום עבודה בעופרת, על המעביד לנקוט אמצעי </a:t>
            </a:r>
            <a:r>
              <a:rPr lang="he-IL" dirty="0" err="1"/>
              <a:t>גיהות</a:t>
            </a:r>
            <a:r>
              <a:rPr lang="he-IL" dirty="0"/>
              <a:t> אלה:</a:t>
            </a:r>
            <a:endParaRPr lang="en-US" dirty="0"/>
          </a:p>
          <a:p>
            <a:r>
              <a:rPr lang="he-IL" dirty="0"/>
              <a:t>(1) להתקין ולקיים אמצעי יניקה, ניקוז ופליטה, טובים ויעילים, או כל שיטה יעילה אחרת בכל מקומות העבודה, באופן שריכוז העופרת </a:t>
            </a:r>
            <a:r>
              <a:rPr lang="he-IL" dirty="0" err="1"/>
              <a:t>באויר</a:t>
            </a:r>
            <a:r>
              <a:rPr lang="he-IL" dirty="0"/>
              <a:t> יהיה נמוך מהחשיפה המשוקללת המרבית המותרת, ובצורה שלא תזיק לבריאות העובד או לבריאות הציבור;</a:t>
            </a:r>
            <a:endParaRPr lang="en-US" dirty="0"/>
          </a:p>
          <a:p>
            <a:r>
              <a:rPr lang="he-IL" dirty="0"/>
              <a:t>(2) להתקין ולקיים </a:t>
            </a:r>
            <a:r>
              <a:rPr lang="he-IL" dirty="0" err="1"/>
              <a:t>מינדפים</a:t>
            </a:r>
            <a:r>
              <a:rPr lang="he-IL" dirty="0"/>
              <a:t> טובים ויעילים, בעלי כוח יניקה מספיק, בזמן העבודה בשקילה או בבדיקה של אבקות או נוזלים המכילים עופרת, לרבות במעבדות;</a:t>
            </a:r>
            <a:endParaRPr lang="en-US" dirty="0"/>
          </a:p>
          <a:p>
            <a:r>
              <a:rPr lang="he-IL" dirty="0"/>
              <a:t>(3) לדאוג לאיסוף וסילוק </a:t>
            </a:r>
            <a:r>
              <a:rPr lang="he-IL" dirty="0" err="1"/>
              <a:t>מיידי</a:t>
            </a:r>
            <a:r>
              <a:rPr lang="he-IL" dirty="0"/>
              <a:t> של פסולת המכילה עופרת, מתחנות העבודה באופן שלא תגרום </a:t>
            </a:r>
            <a:r>
              <a:rPr lang="he-IL" dirty="0" err="1"/>
              <a:t>למיטרד</a:t>
            </a:r>
            <a:r>
              <a:rPr lang="he-IL" dirty="0"/>
              <a:t> או נזק לבריאות העובד;</a:t>
            </a:r>
            <a:endParaRPr lang="en-US" dirty="0"/>
          </a:p>
          <a:p>
            <a:r>
              <a:rPr lang="he-IL" dirty="0"/>
              <a:t>(4) לספק לכל עובד בעופרת מברשת שיניים ומשחת שיניים לצחצוח השיניים, וכן מברשת וסבון לניקוי הידיים </a:t>
            </a:r>
            <a:r>
              <a:rPr lang="he-IL" dirty="0" err="1"/>
              <a:t>והצפורניים</a:t>
            </a:r>
            <a:r>
              <a:rPr lang="he-IL" dirty="0"/>
              <a:t>;</a:t>
            </a:r>
            <a:endParaRPr lang="en-US" dirty="0"/>
          </a:p>
          <a:p>
            <a:r>
              <a:rPr lang="he-IL" dirty="0"/>
              <a:t>(5) לספק לכל עובד בעופרת בגדי עבודה מתאימים כולל נעליים וגרביים המיועדים אך ורק לעבודה;</a:t>
            </a:r>
            <a:endParaRPr lang="en-US" dirty="0"/>
          </a:p>
          <a:p>
            <a:r>
              <a:rPr lang="he-IL" dirty="0"/>
              <a:t>(6) לדאוג לכביסה ולניקוי של בגדי העבודה במרוכז, במפעל או במקום אחר שהובא לידיעתו של מפקח עבודה אזורי;</a:t>
            </a:r>
            <a:endParaRPr lang="en-US" dirty="0"/>
          </a:p>
          <a:p>
            <a:r>
              <a:rPr lang="he-IL" dirty="0"/>
              <a:t>(7) להתקין מלתחות כפולות לכל עובד, אחת לבגדי העבודה ואחת לבגדים הנקיים, וכן מקלחות עם מים חמים וסבון ומגבות אישיות במספר נאות; המלתחות והמקלחות ימוקמו קרוב ככל האפשר לאזור הכניסה למפעל;</a:t>
            </a:r>
            <a:endParaRPr lang="en-US" dirty="0"/>
          </a:p>
          <a:p>
            <a:r>
              <a:rPr lang="he-IL" dirty="0"/>
              <a:t>(8) לקבוע חדרים מיוחדים לאכילה </a:t>
            </a:r>
            <a:r>
              <a:rPr lang="he-IL" dirty="0" err="1"/>
              <a:t>ולשתיה</a:t>
            </a:r>
            <a:r>
              <a:rPr lang="he-IL" dirty="0"/>
              <a:t>, לעישון ולמנוחת העובדים.</a:t>
            </a:r>
            <a:endParaRPr lang="en-US" dirty="0"/>
          </a:p>
          <a:p>
            <a:endParaRPr lang="he-IL" dirty="0"/>
          </a:p>
        </p:txBody>
      </p:sp>
    </p:spTree>
    <p:extLst>
      <p:ext uri="{BB962C8B-B14F-4D97-AF65-F5344CB8AC3E}">
        <p14:creationId xmlns:p14="http://schemas.microsoft.com/office/powerpoint/2010/main" val="3565133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3200" b="1" dirty="0">
                <a:effectLst/>
              </a:rPr>
              <a:t>5. ציון מגן אישי </a:t>
            </a:r>
            <a:r>
              <a:rPr lang="he-IL" sz="3200" dirty="0">
                <a:effectLst/>
              </a:rPr>
              <a:t>(תיקון: תשנ"ט)</a:t>
            </a:r>
            <a:endParaRPr lang="he-IL" sz="3200" dirty="0"/>
          </a:p>
        </p:txBody>
      </p:sp>
      <p:sp>
        <p:nvSpPr>
          <p:cNvPr id="3" name="Content Placeholder 2"/>
          <p:cNvSpPr>
            <a:spLocks noGrp="1"/>
          </p:cNvSpPr>
          <p:nvPr>
            <p:ph idx="1"/>
          </p:nvPr>
        </p:nvSpPr>
        <p:spPr/>
        <p:txBody>
          <a:bodyPr>
            <a:normAutofit fontScale="92500"/>
          </a:bodyPr>
          <a:lstStyle/>
          <a:p>
            <a:r>
              <a:rPr lang="he-IL" dirty="0"/>
              <a:t>(א) במצבים מיוחדים אשר בהם עלול העובד בעופרת להיות חשוף לריכוזים חריגים של עופרת </a:t>
            </a:r>
            <a:r>
              <a:rPr lang="he-IL" dirty="0" err="1"/>
              <a:t>באויר</a:t>
            </a:r>
            <a:r>
              <a:rPr lang="he-IL" dirty="0"/>
              <a:t>, הגבוהים מההגבלות שנקבעו בתקנה 2, יספק המעביד לעובד ציוד מגן אישי יעיל ובאיכות טובה, והעובד יהיה חייב להשתמש בו. ציוד המגן יהיה אישי ולא יועבר לעובד אחר, ויכלול בין השאר ולפי הצורך:</a:t>
            </a:r>
            <a:endParaRPr lang="en-US" dirty="0"/>
          </a:p>
          <a:p>
            <a:r>
              <a:rPr lang="he-IL" dirty="0"/>
              <a:t>(1) מסכת מגן לפנים. </a:t>
            </a:r>
            <a:r>
              <a:rPr lang="he-IL" dirty="0" err="1"/>
              <a:t>מצויידת</a:t>
            </a:r>
            <a:r>
              <a:rPr lang="he-IL" dirty="0"/>
              <a:t> במסנן מתאים לתרכובות העופרת עמן בא העובד במגע; המסנן יוחלף במסנן חדש בתכיפות הנדרשת לפי הוראות היצרן או מפקח עבודה אזורי;</a:t>
            </a:r>
            <a:endParaRPr lang="en-US" dirty="0"/>
          </a:p>
          <a:p>
            <a:r>
              <a:rPr lang="he-IL" dirty="0"/>
              <a:t>(2) בגד מגן כפי שיורה מפקח עבודה אזורי.</a:t>
            </a:r>
            <a:endParaRPr lang="en-US" dirty="0"/>
          </a:p>
          <a:p>
            <a:r>
              <a:rPr lang="he-IL" dirty="0"/>
              <a:t>(ב) המעביד ידאג לכך שהעובד ישמור על </a:t>
            </a:r>
            <a:r>
              <a:rPr lang="he-IL" dirty="0" err="1"/>
              <a:t>נקיון</a:t>
            </a:r>
            <a:r>
              <a:rPr lang="he-IL" dirty="0"/>
              <a:t> ציוד המגן האישי שנמסר לו.</a:t>
            </a:r>
            <a:endParaRPr lang="en-US" dirty="0"/>
          </a:p>
          <a:p>
            <a:r>
              <a:rPr lang="he-IL" dirty="0"/>
              <a:t>(ג) אין באספקת ציוד מגן אישי לעובדים בעופרת כדי לשחרר מעביד מן החובה לתקן תנאים סביבתיים במפעל והקטנת רמת העופרת </a:t>
            </a:r>
            <a:r>
              <a:rPr lang="he-IL" dirty="0" err="1"/>
              <a:t>באויר</a:t>
            </a:r>
            <a:r>
              <a:rPr lang="he-IL" dirty="0"/>
              <a:t> אל מתחת לרמות החשיפה המותרות שנקבעו בתקנה 2.</a:t>
            </a:r>
            <a:endParaRPr lang="en-US" dirty="0"/>
          </a:p>
          <a:p>
            <a:endParaRPr lang="he-IL" dirty="0"/>
          </a:p>
        </p:txBody>
      </p:sp>
    </p:spTree>
    <p:extLst>
      <p:ext uri="{BB962C8B-B14F-4D97-AF65-F5344CB8AC3E}">
        <p14:creationId xmlns:p14="http://schemas.microsoft.com/office/powerpoint/2010/main" val="607660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ext Box 2"/>
          <p:cNvSpPr txBox="1">
            <a:spLocks noChangeArrowheads="1"/>
          </p:cNvSpPr>
          <p:nvPr/>
        </p:nvSpPr>
        <p:spPr bwMode="auto">
          <a:xfrm>
            <a:off x="611188" y="1619250"/>
            <a:ext cx="7993062" cy="3933384"/>
          </a:xfrm>
          <a:prstGeom prst="rect">
            <a:avLst/>
          </a:prstGeom>
          <a:noFill/>
          <a:ln w="9525">
            <a:noFill/>
            <a:miter lim="800000"/>
            <a:headEnd/>
            <a:tailEnd/>
          </a:ln>
        </p:spPr>
        <p:txBody>
          <a:bodyPr>
            <a:spAutoFit/>
          </a:bodyPr>
          <a:lstStyle/>
          <a:p>
            <a:pPr>
              <a:lnSpc>
                <a:spcPct val="80000"/>
              </a:lnSpc>
            </a:pPr>
            <a:r>
              <a:rPr lang="he-IL" sz="2400" b="1" dirty="0" smtClean="0">
                <a:solidFill>
                  <a:srgbClr val="002060"/>
                </a:solidFill>
                <a:latin typeface="Calibri" pitchFamily="34" charset="0"/>
              </a:rPr>
              <a:t>רעש מזיק</a:t>
            </a:r>
          </a:p>
          <a:p>
            <a:pPr>
              <a:lnSpc>
                <a:spcPct val="80000"/>
              </a:lnSpc>
            </a:pPr>
            <a:r>
              <a:rPr lang="he-IL" sz="2400" b="1" dirty="0" smtClean="0">
                <a:solidFill>
                  <a:srgbClr val="0000FF"/>
                </a:solidFill>
                <a:latin typeface="Calibri" pitchFamily="34" charset="0"/>
              </a:rPr>
              <a:t>אבק </a:t>
            </a:r>
            <a:r>
              <a:rPr lang="he-IL" sz="2400" b="1" dirty="0">
                <a:solidFill>
                  <a:srgbClr val="0000FF"/>
                </a:solidFill>
                <a:latin typeface="Calibri" pitchFamily="34" charset="0"/>
              </a:rPr>
              <a:t>מזיק:   אסבסט, צורן דו חמצני גבישי חופשי (סיליקה), טלק</a:t>
            </a:r>
          </a:p>
          <a:p>
            <a:pPr>
              <a:lnSpc>
                <a:spcPct val="80000"/>
              </a:lnSpc>
            </a:pPr>
            <a:r>
              <a:rPr lang="he-IL" sz="2400" b="1" dirty="0" smtClean="0">
                <a:solidFill>
                  <a:srgbClr val="FF3300"/>
                </a:solidFill>
                <a:latin typeface="Calibri" pitchFamily="34" charset="0"/>
              </a:rPr>
              <a:t>עופרת</a:t>
            </a:r>
            <a:r>
              <a:rPr lang="he-IL" sz="2400" b="1" dirty="0">
                <a:solidFill>
                  <a:srgbClr val="FF3300"/>
                </a:solidFill>
                <a:latin typeface="Calibri" pitchFamily="34" charset="0"/>
              </a:rPr>
              <a:t>	</a:t>
            </a:r>
          </a:p>
          <a:p>
            <a:pPr>
              <a:lnSpc>
                <a:spcPct val="80000"/>
              </a:lnSpc>
            </a:pPr>
            <a:r>
              <a:rPr lang="he-IL" sz="2400" b="1" dirty="0">
                <a:solidFill>
                  <a:srgbClr val="00B0F0"/>
                </a:solidFill>
                <a:latin typeface="Calibri" pitchFamily="34" charset="0"/>
              </a:rPr>
              <a:t>ארסן</a:t>
            </a:r>
            <a:r>
              <a:rPr lang="he-IL" sz="2400" b="1" dirty="0">
                <a:solidFill>
                  <a:srgbClr val="FF3300"/>
                </a:solidFill>
                <a:latin typeface="Calibri" pitchFamily="34" charset="0"/>
              </a:rPr>
              <a:t>	</a:t>
            </a:r>
          </a:p>
          <a:p>
            <a:pPr>
              <a:lnSpc>
                <a:spcPct val="80000"/>
              </a:lnSpc>
            </a:pPr>
            <a:r>
              <a:rPr lang="he-IL" sz="2400" b="1" dirty="0" smtClean="0">
                <a:solidFill>
                  <a:srgbClr val="7030A0"/>
                </a:solidFill>
                <a:latin typeface="Calibri" pitchFamily="34" charset="0"/>
              </a:rPr>
              <a:t>כספית</a:t>
            </a:r>
            <a:endParaRPr lang="he-IL" sz="2400" b="1" dirty="0">
              <a:solidFill>
                <a:srgbClr val="000000"/>
              </a:solidFill>
              <a:latin typeface="Calibri" pitchFamily="34" charset="0"/>
            </a:endParaRPr>
          </a:p>
          <a:p>
            <a:pPr>
              <a:lnSpc>
                <a:spcPct val="80000"/>
              </a:lnSpc>
            </a:pPr>
            <a:r>
              <a:rPr lang="he-IL" sz="2400" b="1" dirty="0">
                <a:solidFill>
                  <a:srgbClr val="A50021"/>
                </a:solidFill>
                <a:latin typeface="Calibri" pitchFamily="34" charset="0"/>
              </a:rPr>
              <a:t>מתכות </a:t>
            </a:r>
            <a:r>
              <a:rPr lang="he-IL" sz="2400" b="1" dirty="0" err="1">
                <a:solidFill>
                  <a:srgbClr val="A50021"/>
                </a:solidFill>
                <a:latin typeface="Calibri" pitchFamily="34" charset="0"/>
              </a:rPr>
              <a:t>מסויימות</a:t>
            </a:r>
            <a:r>
              <a:rPr lang="he-IL" sz="2400" b="1" dirty="0">
                <a:solidFill>
                  <a:srgbClr val="A50021"/>
                </a:solidFill>
                <a:latin typeface="Calibri" pitchFamily="34" charset="0"/>
              </a:rPr>
              <a:t>:  קדמיום, בריליום, כרום, ניקל, קובלט, </a:t>
            </a:r>
            <a:r>
              <a:rPr lang="he-IL" sz="2400" b="1" dirty="0" err="1">
                <a:solidFill>
                  <a:srgbClr val="A50021"/>
                </a:solidFill>
                <a:latin typeface="Calibri" pitchFamily="34" charset="0"/>
              </a:rPr>
              <a:t>מתק"ש</a:t>
            </a:r>
            <a:r>
              <a:rPr lang="he-IL" sz="2400" b="1" dirty="0">
                <a:solidFill>
                  <a:srgbClr val="A50021"/>
                </a:solidFill>
                <a:latin typeface="Calibri" pitchFamily="34" charset="0"/>
              </a:rPr>
              <a:t> </a:t>
            </a:r>
          </a:p>
          <a:p>
            <a:pPr>
              <a:lnSpc>
                <a:spcPct val="80000"/>
              </a:lnSpc>
            </a:pPr>
            <a:r>
              <a:rPr lang="he-IL" sz="2400" b="1" dirty="0" smtClean="0">
                <a:solidFill>
                  <a:srgbClr val="002060"/>
                </a:solidFill>
                <a:latin typeface="Calibri" pitchFamily="34" charset="0"/>
              </a:rPr>
              <a:t>בנזן</a:t>
            </a:r>
            <a:r>
              <a:rPr lang="he-IL" sz="2400" b="1" dirty="0">
                <a:solidFill>
                  <a:srgbClr val="009900"/>
                </a:solidFill>
                <a:latin typeface="Calibri" pitchFamily="34" charset="0"/>
              </a:rPr>
              <a:t>				</a:t>
            </a:r>
          </a:p>
          <a:p>
            <a:pPr>
              <a:lnSpc>
                <a:spcPct val="80000"/>
              </a:lnSpc>
            </a:pPr>
            <a:r>
              <a:rPr lang="he-IL" sz="2400" b="1" dirty="0">
                <a:solidFill>
                  <a:srgbClr val="CC0099"/>
                </a:solidFill>
                <a:latin typeface="Calibri" pitchFamily="34" charset="0"/>
              </a:rPr>
              <a:t>פחמימנים </a:t>
            </a:r>
            <a:r>
              <a:rPr lang="he-IL" sz="2400" b="1" dirty="0" err="1">
                <a:solidFill>
                  <a:srgbClr val="CC0099"/>
                </a:solidFill>
                <a:latin typeface="Calibri" pitchFamily="34" charset="0"/>
              </a:rPr>
              <a:t>ארומטים</a:t>
            </a:r>
            <a:r>
              <a:rPr lang="he-IL" sz="2400" b="1" dirty="0">
                <a:solidFill>
                  <a:srgbClr val="CC0099"/>
                </a:solidFill>
                <a:latin typeface="Calibri" pitchFamily="34" charset="0"/>
              </a:rPr>
              <a:t>:  </a:t>
            </a:r>
            <a:r>
              <a:rPr lang="he-IL" sz="2400" b="1" dirty="0" err="1">
                <a:solidFill>
                  <a:srgbClr val="CC0099"/>
                </a:solidFill>
                <a:latin typeface="Calibri" pitchFamily="34" charset="0"/>
              </a:rPr>
              <a:t>טולואן</a:t>
            </a:r>
            <a:r>
              <a:rPr lang="he-IL" sz="2400" b="1" dirty="0">
                <a:solidFill>
                  <a:srgbClr val="CC0099"/>
                </a:solidFill>
                <a:latin typeface="Calibri" pitchFamily="34" charset="0"/>
              </a:rPr>
              <a:t>, </a:t>
            </a:r>
            <a:r>
              <a:rPr lang="he-IL" sz="2400" b="1" dirty="0" err="1">
                <a:solidFill>
                  <a:srgbClr val="CC0099"/>
                </a:solidFill>
                <a:latin typeface="Calibri" pitchFamily="34" charset="0"/>
              </a:rPr>
              <a:t>קסילן</a:t>
            </a:r>
            <a:r>
              <a:rPr lang="he-IL" sz="2400" b="1" dirty="0">
                <a:solidFill>
                  <a:srgbClr val="CC0099"/>
                </a:solidFill>
                <a:latin typeface="Calibri" pitchFamily="34" charset="0"/>
              </a:rPr>
              <a:t>, סטירן	</a:t>
            </a:r>
          </a:p>
          <a:p>
            <a:pPr>
              <a:lnSpc>
                <a:spcPct val="80000"/>
              </a:lnSpc>
            </a:pPr>
            <a:r>
              <a:rPr lang="he-IL" sz="2400" b="1" dirty="0">
                <a:solidFill>
                  <a:srgbClr val="009900"/>
                </a:solidFill>
                <a:latin typeface="Calibri" pitchFamily="34" charset="0"/>
              </a:rPr>
              <a:t>פחמימנים הלוגנים:  </a:t>
            </a:r>
            <a:r>
              <a:rPr lang="he-IL" sz="2400" b="1" dirty="0" err="1">
                <a:solidFill>
                  <a:srgbClr val="009900"/>
                </a:solidFill>
                <a:latin typeface="Calibri" pitchFamily="34" charset="0"/>
              </a:rPr>
              <a:t>טריכלורואתילן</a:t>
            </a:r>
            <a:r>
              <a:rPr lang="he-IL" sz="2400" b="1" dirty="0">
                <a:solidFill>
                  <a:srgbClr val="009900"/>
                </a:solidFill>
                <a:latin typeface="Calibri" pitchFamily="34" charset="0"/>
              </a:rPr>
              <a:t>, </a:t>
            </a:r>
            <a:r>
              <a:rPr lang="he-IL" sz="2400" b="1" dirty="0" err="1">
                <a:solidFill>
                  <a:srgbClr val="009900"/>
                </a:solidFill>
                <a:latin typeface="Calibri" pitchFamily="34" charset="0"/>
              </a:rPr>
              <a:t>פרכלורואתילן</a:t>
            </a:r>
            <a:r>
              <a:rPr lang="he-IL" sz="2400" b="1" dirty="0" smtClean="0">
                <a:solidFill>
                  <a:srgbClr val="009900"/>
                </a:solidFill>
                <a:latin typeface="Calibri" pitchFamily="34" charset="0"/>
              </a:rPr>
              <a:t>, 1,1,1 </a:t>
            </a:r>
            <a:r>
              <a:rPr lang="he-IL" sz="2400" b="1" dirty="0" err="1">
                <a:solidFill>
                  <a:srgbClr val="009900"/>
                </a:solidFill>
                <a:latin typeface="Calibri" pitchFamily="34" charset="0"/>
              </a:rPr>
              <a:t>טריכלורואתן</a:t>
            </a:r>
            <a:endParaRPr lang="he-IL" sz="2400" b="1" dirty="0">
              <a:solidFill>
                <a:srgbClr val="009900"/>
              </a:solidFill>
              <a:latin typeface="Calibri" pitchFamily="34" charset="0"/>
            </a:endParaRPr>
          </a:p>
          <a:p>
            <a:pPr>
              <a:lnSpc>
                <a:spcPct val="80000"/>
              </a:lnSpc>
            </a:pPr>
            <a:r>
              <a:rPr lang="he-IL" sz="2400" b="1" dirty="0" smtClean="0">
                <a:solidFill>
                  <a:srgbClr val="0000FF"/>
                </a:solidFill>
                <a:latin typeface="Calibri" pitchFamily="34" charset="0"/>
              </a:rPr>
              <a:t>קרינה מייננת</a:t>
            </a:r>
          </a:p>
          <a:p>
            <a:pPr>
              <a:lnSpc>
                <a:spcPct val="80000"/>
              </a:lnSpc>
            </a:pPr>
            <a:r>
              <a:rPr lang="he-IL" sz="2400" b="1" dirty="0" err="1" smtClean="0">
                <a:solidFill>
                  <a:schemeClr val="accent2"/>
                </a:solidFill>
                <a:latin typeface="Calibri" pitchFamily="34" charset="0"/>
              </a:rPr>
              <a:t>ויניל</a:t>
            </a:r>
            <a:r>
              <a:rPr lang="he-IL" sz="2400" b="1" dirty="0" smtClean="0">
                <a:solidFill>
                  <a:schemeClr val="accent2"/>
                </a:solidFill>
                <a:latin typeface="Calibri" pitchFamily="34" charset="0"/>
              </a:rPr>
              <a:t> </a:t>
            </a:r>
            <a:r>
              <a:rPr lang="he-IL" sz="2400" b="1" dirty="0">
                <a:solidFill>
                  <a:schemeClr val="accent2"/>
                </a:solidFill>
                <a:latin typeface="Calibri" pitchFamily="34" charset="0"/>
              </a:rPr>
              <a:t>כלוריד</a:t>
            </a:r>
            <a:r>
              <a:rPr lang="he-IL" sz="2400" b="1" dirty="0">
                <a:solidFill>
                  <a:srgbClr val="000000"/>
                </a:solidFill>
                <a:latin typeface="Calibri" pitchFamily="34" charset="0"/>
              </a:rPr>
              <a:t>			</a:t>
            </a:r>
          </a:p>
          <a:p>
            <a:pPr>
              <a:lnSpc>
                <a:spcPct val="80000"/>
              </a:lnSpc>
            </a:pPr>
            <a:r>
              <a:rPr lang="he-IL" sz="2400" b="1" dirty="0" err="1">
                <a:solidFill>
                  <a:srgbClr val="FF6600"/>
                </a:solidFill>
                <a:latin typeface="Calibri" pitchFamily="34" charset="0"/>
              </a:rPr>
              <a:t>איזוציאנטים</a:t>
            </a:r>
            <a:r>
              <a:rPr lang="en-US" sz="2400" b="1" dirty="0">
                <a:solidFill>
                  <a:srgbClr val="A50021"/>
                </a:solidFill>
                <a:latin typeface="Calibri" pitchFamily="34" charset="0"/>
              </a:rPr>
              <a:t/>
            </a:r>
            <a:br>
              <a:rPr lang="en-US" sz="2400" b="1" dirty="0">
                <a:solidFill>
                  <a:srgbClr val="A50021"/>
                </a:solidFill>
                <a:latin typeface="Calibri" pitchFamily="34" charset="0"/>
              </a:rPr>
            </a:br>
            <a:r>
              <a:rPr lang="he-IL" sz="2400" b="1" dirty="0">
                <a:solidFill>
                  <a:srgbClr val="FF3300"/>
                </a:solidFill>
                <a:latin typeface="Calibri" pitchFamily="34" charset="0"/>
              </a:rPr>
              <a:t>חומרי הדברה אורגנו-זרחניים</a:t>
            </a:r>
            <a:r>
              <a:rPr lang="he-IL" sz="2400" b="1" dirty="0">
                <a:solidFill>
                  <a:srgbClr val="000000"/>
                </a:solidFill>
                <a:latin typeface="Calibri" pitchFamily="34" charset="0"/>
              </a:rPr>
              <a:t>		</a:t>
            </a:r>
            <a:endParaRPr lang="en-US" sz="2400" b="1" dirty="0">
              <a:solidFill>
                <a:srgbClr val="000000"/>
              </a:solidFill>
              <a:latin typeface="Calibri" pitchFamily="34" charset="0"/>
            </a:endParaRPr>
          </a:p>
        </p:txBody>
      </p:sp>
      <p:sp>
        <p:nvSpPr>
          <p:cNvPr id="33796" name="Rectangle 4"/>
          <p:cNvSpPr>
            <a:spLocks noGrp="1" noChangeArrowheads="1"/>
          </p:cNvSpPr>
          <p:nvPr>
            <p:ph type="title"/>
          </p:nvPr>
        </p:nvSpPr>
        <p:spPr>
          <a:xfrm>
            <a:off x="2915816" y="389424"/>
            <a:ext cx="3240360" cy="836126"/>
          </a:xfrm>
          <a:solidFill>
            <a:schemeClr val="folHlink"/>
          </a:solidFill>
          <a:extLst/>
        </p:spPr>
        <p:txBody>
          <a:bodyPr wrap="square" rtlCol="1">
            <a:spAutoFit/>
          </a:bodyPr>
          <a:lstStyle/>
          <a:p>
            <a:pPr algn="r" fontAlgn="auto">
              <a:spcAft>
                <a:spcPts val="0"/>
              </a:spcAft>
              <a:defRPr/>
            </a:pPr>
            <a:r>
              <a:rPr lang="he-IL" sz="5700" b="1" dirty="0">
                <a:solidFill>
                  <a:srgbClr val="FF0000"/>
                </a:solidFill>
                <a:effectLst>
                  <a:outerShdw blurRad="38100" dist="38100" dir="2700000" algn="tl">
                    <a:srgbClr val="FFFFFF"/>
                  </a:outerShdw>
                </a:effectLst>
              </a:rPr>
              <a:t>קבוצה 1</a:t>
            </a:r>
            <a:endParaRPr lang="en-US" sz="5700" b="1" dirty="0">
              <a:solidFill>
                <a:srgbClr val="FF0000"/>
              </a:solidFill>
              <a:effectLst>
                <a:outerShdw blurRad="38100" dist="38100" dir="2700000" algn="tl">
                  <a:srgbClr val="FFFFFF"/>
                </a:outerShdw>
              </a:effectLst>
            </a:endParaRPr>
          </a:p>
        </p:txBody>
      </p:sp>
      <p:sp>
        <p:nvSpPr>
          <p:cNvPr id="128003" name="מציין מיקום של מספר שקופית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157BC7-BF64-4BCE-9A51-AC310CC32423}" type="slidenum">
              <a:rPr lang="he-IL">
                <a:solidFill>
                  <a:srgbClr val="000000"/>
                </a:solidFill>
              </a:rPr>
              <a:pPr fontAlgn="base">
                <a:spcBef>
                  <a:spcPct val="0"/>
                </a:spcBef>
                <a:spcAft>
                  <a:spcPct val="0"/>
                </a:spcAft>
              </a:pPr>
              <a:t>3</a:t>
            </a:fld>
            <a:endParaRPr lang="en-US">
              <a:solidFill>
                <a:srgbClr val="000000"/>
              </a:solidFill>
              <a:cs typeface="Arial" charset="0"/>
            </a:endParaRPr>
          </a:p>
        </p:txBody>
      </p:sp>
    </p:spTree>
    <p:extLst>
      <p:ext uri="{BB962C8B-B14F-4D97-AF65-F5344CB8AC3E}">
        <p14:creationId xmlns:p14="http://schemas.microsoft.com/office/powerpoint/2010/main" val="1077419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effectLst/>
              </a:rPr>
              <a:t>6. חובת הדרכה</a:t>
            </a:r>
            <a:endParaRPr lang="he-IL" dirty="0"/>
          </a:p>
        </p:txBody>
      </p:sp>
      <p:sp>
        <p:nvSpPr>
          <p:cNvPr id="3" name="Content Placeholder 2"/>
          <p:cNvSpPr>
            <a:spLocks noGrp="1"/>
          </p:cNvSpPr>
          <p:nvPr>
            <p:ph idx="1"/>
          </p:nvPr>
        </p:nvSpPr>
        <p:spPr/>
        <p:txBody>
          <a:bodyPr/>
          <a:lstStyle/>
          <a:p>
            <a:r>
              <a:rPr lang="he-IL" dirty="0"/>
              <a:t>המעביד ידאג, בשיתוף עם נציגות העובדים וועדת הבטיחות שבמפעל - אם ישנה - לארגן הדרכה מתאימה לכל העובדים, בזמן הקבלה לעבודה וכן אחת ל-6 חדשים לפחות, לגבי סיכוני הבטיחות, </a:t>
            </a:r>
            <a:r>
              <a:rPr lang="he-IL" dirty="0" err="1"/>
              <a:t>הגיהות</a:t>
            </a:r>
            <a:r>
              <a:rPr lang="he-IL" dirty="0"/>
              <a:t> והבריאות הנובעים מעבודה בעופרת, ושיטות למניעת סיכונים אלה;</a:t>
            </a:r>
            <a:endParaRPr lang="en-US" dirty="0"/>
          </a:p>
          <a:p>
            <a:r>
              <a:rPr lang="he-IL" dirty="0"/>
              <a:t>המעביד יוודא שהעובד הבין את החומר שהודרך בו, וכן יוודאו המעביד וועדת הבטיחות שהעובד מבצע את כל ההוראות והנהלים שנקבעו לגבי העבודה בעופרת.</a:t>
            </a:r>
            <a:endParaRPr lang="en-US" dirty="0"/>
          </a:p>
          <a:p>
            <a:endParaRPr lang="he-IL" dirty="0"/>
          </a:p>
        </p:txBody>
      </p:sp>
    </p:spTree>
    <p:extLst>
      <p:ext uri="{BB962C8B-B14F-4D97-AF65-F5344CB8AC3E}">
        <p14:creationId xmlns:p14="http://schemas.microsoft.com/office/powerpoint/2010/main" val="2656203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endParaRPr lang="he-IL" dirty="0"/>
          </a:p>
        </p:txBody>
      </p:sp>
      <p:sp>
        <p:nvSpPr>
          <p:cNvPr id="3" name="Content Placeholder 2"/>
          <p:cNvSpPr>
            <a:spLocks noGrp="1"/>
          </p:cNvSpPr>
          <p:nvPr>
            <p:ph idx="1"/>
          </p:nvPr>
        </p:nvSpPr>
        <p:spPr>
          <a:xfrm>
            <a:off x="457200" y="908720"/>
            <a:ext cx="8229600" cy="5217443"/>
          </a:xfrm>
        </p:spPr>
        <p:txBody>
          <a:bodyPr>
            <a:normAutofit lnSpcReduction="10000"/>
          </a:bodyPr>
          <a:lstStyle/>
          <a:p>
            <a:r>
              <a:rPr lang="he-IL" b="1" dirty="0"/>
              <a:t>7. אמצעי </a:t>
            </a:r>
            <a:r>
              <a:rPr lang="he-IL" b="1" dirty="0" err="1"/>
              <a:t>גיהות</a:t>
            </a:r>
            <a:r>
              <a:rPr lang="he-IL" b="1" dirty="0"/>
              <a:t> אישיים</a:t>
            </a:r>
            <a:endParaRPr lang="en-US" b="1" dirty="0"/>
          </a:p>
          <a:p>
            <a:r>
              <a:rPr lang="he-IL" dirty="0"/>
              <a:t>(א) לא יאכל עובד, לא ישתה ולא יעשן במקום שבו עובדים בעופרת, אלא בחדרים המיוחדים שהתקין </a:t>
            </a:r>
            <a:r>
              <a:rPr lang="he-IL" dirty="0" err="1"/>
              <a:t>לענין</a:t>
            </a:r>
            <a:r>
              <a:rPr lang="he-IL" dirty="0"/>
              <a:t> זה המעביד.</a:t>
            </a:r>
            <a:endParaRPr lang="en-US" dirty="0"/>
          </a:p>
          <a:p>
            <a:r>
              <a:rPr lang="he-IL" dirty="0"/>
              <a:t>(ב) עובד בעופרת יצחצח את שיניו במברשת שיניים וינקה את ידיו </a:t>
            </a:r>
            <a:r>
              <a:rPr lang="he-IL" dirty="0" err="1"/>
              <a:t>וצפורניו</a:t>
            </a:r>
            <a:r>
              <a:rPr lang="he-IL" dirty="0"/>
              <a:t> במברשת, בסבון ובמים, בגמר העבודה ולפני שהוא הולך לאכול או לשתות.</a:t>
            </a:r>
            <a:endParaRPr lang="en-US" dirty="0"/>
          </a:p>
          <a:p>
            <a:r>
              <a:rPr lang="he-IL" dirty="0"/>
              <a:t>(ג) בתום יום העבודה יסיר העובד בעופרת את בגדי העבודה וישאירם במלתחות המיועדות להם במפעל, וכן יתקלח לפני לבישת הבגדים הנקיים.</a:t>
            </a:r>
            <a:endParaRPr lang="en-US" dirty="0"/>
          </a:p>
          <a:p>
            <a:r>
              <a:rPr lang="he-IL" b="1" dirty="0"/>
              <a:t>7א.  חובת אחסון ושילוט מתאימים </a:t>
            </a:r>
            <a:r>
              <a:rPr lang="he-IL" dirty="0"/>
              <a:t>(תיקון: תשנ"ט)</a:t>
            </a:r>
            <a:endParaRPr lang="en-US" b="1" dirty="0"/>
          </a:p>
          <a:p>
            <a:r>
              <a:rPr lang="he-IL" dirty="0"/>
              <a:t>(א)  מעביד ידאג כי טלטול עופרת ואחסונה ייעשו בכלים סגורים ומכוסים, ובאמצעים בטוחים ומתאימים.</a:t>
            </a:r>
            <a:endParaRPr lang="en-US" dirty="0"/>
          </a:p>
          <a:p>
            <a:r>
              <a:rPr lang="he-IL" dirty="0"/>
              <a:t>(ב)  מעביד ידאג לשילוט מתאים ובולט לעין בכל אולם או עמדת עבודה שבהם עובדים בעופרת, בנוסח הזה:</a:t>
            </a:r>
            <a:endParaRPr lang="en-US" dirty="0"/>
          </a:p>
          <a:p>
            <a:r>
              <a:rPr lang="he-IL" dirty="0"/>
              <a:t>"זהירות! אזור עבודה בעופרת; חובה לנקוט אמצעי בטיחות </a:t>
            </a:r>
            <a:r>
              <a:rPr lang="he-IL" dirty="0" err="1"/>
              <a:t>וגיהות</a:t>
            </a:r>
            <a:r>
              <a:rPr lang="he-IL" dirty="0"/>
              <a:t> מתאימים; אסור לעשן!</a:t>
            </a:r>
            <a:endParaRPr lang="en-US" dirty="0"/>
          </a:p>
          <a:p>
            <a:endParaRPr lang="he-IL" dirty="0"/>
          </a:p>
        </p:txBody>
      </p:sp>
    </p:spTree>
    <p:extLst>
      <p:ext uri="{BB962C8B-B14F-4D97-AF65-F5344CB8AC3E}">
        <p14:creationId xmlns:p14="http://schemas.microsoft.com/office/powerpoint/2010/main" val="2215558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b="1" dirty="0">
                <a:effectLst/>
              </a:rPr>
              <a:t>8. חובת בדיקות </a:t>
            </a:r>
            <a:r>
              <a:rPr lang="he-IL" b="1" dirty="0" smtClean="0">
                <a:effectLst/>
              </a:rPr>
              <a:t>רפואיות</a:t>
            </a:r>
            <a:endParaRPr lang="he-IL" dirty="0"/>
          </a:p>
        </p:txBody>
      </p:sp>
      <p:sp>
        <p:nvSpPr>
          <p:cNvPr id="3" name="Content Placeholder 2"/>
          <p:cNvSpPr>
            <a:spLocks noGrp="1"/>
          </p:cNvSpPr>
          <p:nvPr>
            <p:ph idx="1"/>
          </p:nvPr>
        </p:nvSpPr>
        <p:spPr/>
        <p:txBody>
          <a:bodyPr>
            <a:normAutofit fontScale="85000" lnSpcReduction="10000"/>
          </a:bodyPr>
          <a:lstStyle/>
          <a:p>
            <a:r>
              <a:rPr lang="he-IL" dirty="0"/>
              <a:t>(א) לא יועבד אדם בעופרת, אלא אם כן עבר בדיקה רפואית ראשונית תוך </a:t>
            </a:r>
            <a:r>
              <a:rPr lang="he-IL" b="1" dirty="0"/>
              <a:t>חודש לפני תחילת העבודה</a:t>
            </a:r>
            <a:r>
              <a:rPr lang="he-IL" dirty="0"/>
              <a:t>, בידי רופא מורשה, שיקבע את התאמתו להתחיל לעבוד בעופרת.</a:t>
            </a:r>
            <a:endParaRPr lang="en-US" dirty="0"/>
          </a:p>
          <a:p>
            <a:r>
              <a:rPr lang="he-IL" dirty="0"/>
              <a:t>(ב) לא יועבד עובד בעופרת, אלא אם כן עבר בדיקה רפואית חוזרת בידי רופא מורשה שיקבע את המשך התאמתו לעבוד בעופרת; בדיקה רפואית חוזרת ראשונה תבוצע 3 חדשים לאחר תחילת עבודתו בעופרת ולאחריה תבוצע בדיקה רפואית חוזרת מדי 6 חדשים.</a:t>
            </a:r>
            <a:endParaRPr lang="en-US" dirty="0"/>
          </a:p>
          <a:p>
            <a:r>
              <a:rPr lang="he-IL" dirty="0"/>
              <a:t>(ג) עובד בעופרת שנעדר מעבודתו, בשל התערבות כירורגית או בשל מחלה ממושכת מעל </a:t>
            </a:r>
            <a:r>
              <a:rPr lang="he-IL" dirty="0" err="1"/>
              <a:t>לחדשיים</a:t>
            </a:r>
            <a:r>
              <a:rPr lang="he-IL" dirty="0"/>
              <a:t>, לא יועבד בעופרת, אלא אם כן עבר בדיקה רפואית נוספת בידי רופא מורשה שיקבע את התאמתו לעבוד בעופרת.</a:t>
            </a:r>
            <a:endParaRPr lang="en-US" dirty="0"/>
          </a:p>
          <a:p>
            <a:r>
              <a:rPr lang="he-IL" dirty="0"/>
              <a:t>(ד) רופא מורשה ומפקח עבודה שהוא רופא רשאים להורות על ביצוע בדיקות רפואיות כאמור, בתאריכים מוקדמים יותר מן האמור בתקנת משנה (ב) וכן להחיל את חובת ביצוע הבדיקות הרפואיות גם לגבי עובד שאינו עובד בעופרת כהגדרתו בתקנה 1.</a:t>
            </a:r>
            <a:endParaRPr lang="en-US" dirty="0"/>
          </a:p>
          <a:p>
            <a:r>
              <a:rPr lang="he-IL" dirty="0"/>
              <a:t>(ה) לא הופיע עובד לבדיקות רפואיות חוזרות במועד שנקבע לו, ישלח השירות הרפואי המוסמך הודעה על כך למעביד עם העתק למפקח עבודה אזורי.</a:t>
            </a:r>
            <a:endParaRPr lang="en-US" dirty="0"/>
          </a:p>
          <a:p>
            <a:endParaRPr lang="he-IL" dirty="0"/>
          </a:p>
        </p:txBody>
      </p:sp>
    </p:spTree>
    <p:extLst>
      <p:ext uri="{BB962C8B-B14F-4D97-AF65-F5344CB8AC3E}">
        <p14:creationId xmlns:p14="http://schemas.microsoft.com/office/powerpoint/2010/main" val="1555251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800" b="1" dirty="0">
                <a:effectLst/>
              </a:rPr>
              <a:t>9. היקף הבדיקות הרפואיות </a:t>
            </a:r>
            <a:r>
              <a:rPr lang="he-IL" sz="2800" dirty="0">
                <a:effectLst/>
              </a:rPr>
              <a:t>(תיקון: תשמ"ו)</a:t>
            </a:r>
            <a:r>
              <a:rPr lang="en-US" sz="2800" b="1" dirty="0">
                <a:effectLst/>
              </a:rPr>
              <a:t/>
            </a:r>
            <a:br>
              <a:rPr lang="en-US" sz="2800" b="1" dirty="0">
                <a:effectLst/>
              </a:rPr>
            </a:br>
            <a:endParaRPr lang="he-IL" sz="2800" dirty="0"/>
          </a:p>
        </p:txBody>
      </p:sp>
      <p:sp>
        <p:nvSpPr>
          <p:cNvPr id="3" name="Content Placeholder 2"/>
          <p:cNvSpPr>
            <a:spLocks noGrp="1"/>
          </p:cNvSpPr>
          <p:nvPr>
            <p:ph idx="1"/>
          </p:nvPr>
        </p:nvSpPr>
        <p:spPr>
          <a:xfrm>
            <a:off x="457200" y="1412776"/>
            <a:ext cx="8229600" cy="4896544"/>
          </a:xfrm>
        </p:spPr>
        <p:txBody>
          <a:bodyPr>
            <a:normAutofit fontScale="70000" lnSpcReduction="20000"/>
          </a:bodyPr>
          <a:lstStyle/>
          <a:p>
            <a:r>
              <a:rPr lang="he-IL" dirty="0"/>
              <a:t>(א) בדיקה רפואית ראשונית, חוזרת או נוספת, תכלול לפחות:</a:t>
            </a:r>
            <a:endParaRPr lang="en-US" dirty="0"/>
          </a:p>
          <a:p>
            <a:r>
              <a:rPr lang="he-IL" dirty="0"/>
              <a:t>(1) אנמנזה רפואית כללית ותעסוקתית;</a:t>
            </a:r>
            <a:endParaRPr lang="en-US" dirty="0"/>
          </a:p>
          <a:p>
            <a:r>
              <a:rPr lang="he-IL" dirty="0"/>
              <a:t>(2) בדיקה קלינית כללית;</a:t>
            </a:r>
            <a:endParaRPr lang="en-US" dirty="0"/>
          </a:p>
          <a:p>
            <a:r>
              <a:rPr lang="he-IL" dirty="0"/>
              <a:t>(3) תמונת דם כללית, לרבות רמת ההמוגלובין;</a:t>
            </a:r>
            <a:endParaRPr lang="en-US" dirty="0"/>
          </a:p>
          <a:p>
            <a:r>
              <a:rPr lang="he-IL" dirty="0"/>
              <a:t>(4) בדיקת שתן כללית;</a:t>
            </a:r>
            <a:endParaRPr lang="en-US" dirty="0"/>
          </a:p>
          <a:p>
            <a:r>
              <a:rPr lang="he-IL" dirty="0"/>
              <a:t>(5) רמת העופרת בדם;</a:t>
            </a:r>
            <a:endParaRPr lang="en-US" dirty="0"/>
          </a:p>
          <a:p>
            <a:r>
              <a:rPr lang="he-IL" dirty="0"/>
              <a:t>(6) רמת </a:t>
            </a:r>
            <a:r>
              <a:rPr lang="en-US" dirty="0"/>
              <a:t>Zinc </a:t>
            </a:r>
            <a:r>
              <a:rPr lang="en-US" dirty="0" err="1"/>
              <a:t>Protoporphyrin</a:t>
            </a:r>
            <a:r>
              <a:rPr lang="he-IL" dirty="0"/>
              <a:t> (</a:t>
            </a:r>
            <a:r>
              <a:rPr lang="en-US" dirty="0"/>
              <a:t>ZPP</a:t>
            </a:r>
            <a:r>
              <a:rPr lang="he-IL" dirty="0"/>
              <a:t>) או </a:t>
            </a:r>
            <a:r>
              <a:rPr lang="en-US" dirty="0"/>
              <a:t>  </a:t>
            </a:r>
            <a:r>
              <a:rPr lang="en-US" dirty="0" smtClean="0"/>
              <a:t>Erythrocyte</a:t>
            </a:r>
            <a:r>
              <a:rPr lang="he-IL" dirty="0" smtClean="0"/>
              <a:t>- </a:t>
            </a:r>
            <a:r>
              <a:rPr lang="he-IL" dirty="0" smtClean="0">
                <a:solidFill>
                  <a:srgbClr val="FF0000"/>
                </a:solidFill>
              </a:rPr>
              <a:t>בוטל</a:t>
            </a:r>
            <a:endParaRPr lang="en-US" dirty="0">
              <a:solidFill>
                <a:srgbClr val="FF0000"/>
              </a:solidFill>
            </a:endParaRPr>
          </a:p>
          <a:p>
            <a:r>
              <a:rPr lang="en-US" dirty="0" err="1"/>
              <a:t>Protoporphyrin</a:t>
            </a:r>
            <a:r>
              <a:rPr lang="en-US" dirty="0"/>
              <a:t>  (EP)</a:t>
            </a:r>
            <a:r>
              <a:rPr lang="he-IL" dirty="0"/>
              <a:t>בדם;</a:t>
            </a:r>
            <a:endParaRPr lang="en-US" dirty="0"/>
          </a:p>
          <a:p>
            <a:r>
              <a:rPr lang="he-IL" dirty="0"/>
              <a:t>(ב) אלה בדיקות רשות:</a:t>
            </a:r>
            <a:endParaRPr lang="en-US" dirty="0"/>
          </a:p>
          <a:p>
            <a:r>
              <a:rPr lang="he-IL" dirty="0"/>
              <a:t>(1) רמת העופרת בשתן</a:t>
            </a:r>
            <a:r>
              <a:rPr lang="he-IL" dirty="0" smtClean="0"/>
              <a:t>;</a:t>
            </a:r>
            <a:r>
              <a:rPr lang="he-IL" dirty="0"/>
              <a:t> (2) רמת </a:t>
            </a:r>
            <a:r>
              <a:rPr lang="he-IL" dirty="0" err="1"/>
              <a:t>הקופרופורפירין</a:t>
            </a:r>
            <a:r>
              <a:rPr lang="he-IL" dirty="0"/>
              <a:t> (</a:t>
            </a:r>
            <a:r>
              <a:rPr lang="en-US" dirty="0"/>
              <a:t>(</a:t>
            </a:r>
            <a:r>
              <a:rPr lang="en-US" dirty="0" err="1"/>
              <a:t>Coproporphyrin</a:t>
            </a:r>
            <a:r>
              <a:rPr lang="he-IL" dirty="0"/>
              <a:t> בשתן;</a:t>
            </a:r>
            <a:endParaRPr lang="en-US" dirty="0"/>
          </a:p>
          <a:p>
            <a:r>
              <a:rPr lang="he-IL" dirty="0"/>
              <a:t>(3) רמת דלתא-אמינו-</a:t>
            </a:r>
            <a:r>
              <a:rPr lang="he-IL" dirty="0" err="1"/>
              <a:t>לבוליניק</a:t>
            </a:r>
            <a:r>
              <a:rPr lang="he-IL" dirty="0"/>
              <a:t>-</a:t>
            </a:r>
            <a:r>
              <a:rPr lang="he-IL" dirty="0" err="1"/>
              <a:t>אציד</a:t>
            </a:r>
            <a:r>
              <a:rPr lang="he-IL" dirty="0"/>
              <a:t> (</a:t>
            </a:r>
            <a:r>
              <a:rPr lang="en-US" dirty="0"/>
              <a:t>(Delta Amino </a:t>
            </a:r>
            <a:r>
              <a:rPr lang="en-US" dirty="0" err="1"/>
              <a:t>Levulinic</a:t>
            </a:r>
            <a:r>
              <a:rPr lang="en-US" dirty="0"/>
              <a:t> Acid</a:t>
            </a:r>
            <a:r>
              <a:rPr lang="he-IL" dirty="0"/>
              <a:t> בשתן;</a:t>
            </a:r>
            <a:endParaRPr lang="en-US" dirty="0"/>
          </a:p>
          <a:p>
            <a:r>
              <a:rPr lang="he-IL" dirty="0"/>
              <a:t>(4) רמת </a:t>
            </a:r>
            <a:r>
              <a:rPr lang="he-IL" dirty="0" err="1"/>
              <a:t>הקראטינין</a:t>
            </a:r>
            <a:r>
              <a:rPr lang="he-IL" dirty="0"/>
              <a:t> (</a:t>
            </a:r>
            <a:r>
              <a:rPr lang="en-US" dirty="0"/>
              <a:t>(Creatinine</a:t>
            </a:r>
            <a:r>
              <a:rPr lang="he-IL" dirty="0"/>
              <a:t> בדם;</a:t>
            </a:r>
            <a:endParaRPr lang="en-US" dirty="0"/>
          </a:p>
          <a:p>
            <a:r>
              <a:rPr lang="he-IL" dirty="0"/>
              <a:t>(5) תפקודי כבד במקרה של חשיפה לתרכובות עופרת אורגנית;</a:t>
            </a:r>
            <a:endParaRPr lang="en-US" dirty="0"/>
          </a:p>
          <a:p>
            <a:r>
              <a:rPr lang="he-IL" dirty="0"/>
              <a:t>(6) בדיקה לגילוי חוסר באנזים  </a:t>
            </a:r>
            <a:r>
              <a:rPr lang="en-US" dirty="0"/>
              <a:t>G6PD</a:t>
            </a:r>
            <a:r>
              <a:rPr lang="he-IL" dirty="0"/>
              <a:t>;</a:t>
            </a:r>
            <a:endParaRPr lang="en-US" dirty="0"/>
          </a:p>
          <a:p>
            <a:r>
              <a:rPr lang="he-IL" dirty="0"/>
              <a:t>(7) כל בדיקה קלינית או מעבדתית נוספת, לפי ראות עיניו של הרופא המורשה הבודק.</a:t>
            </a:r>
            <a:endParaRPr lang="en-US" dirty="0"/>
          </a:p>
          <a:p>
            <a:r>
              <a:rPr lang="he-IL" dirty="0"/>
              <a:t>(ג) בדיקות המעבדה המפורטות בתקנות משנה (א)(5) ו-(6) ובתקנת </a:t>
            </a:r>
            <a:br>
              <a:rPr lang="he-IL" dirty="0"/>
            </a:br>
            <a:r>
              <a:rPr lang="he-IL" dirty="0"/>
              <a:t>משנה (ב)(1), (2) ו-(3) יבוצעו במעבדה </a:t>
            </a:r>
            <a:r>
              <a:rPr lang="he-IL" dirty="0" err="1"/>
              <a:t>טוקסיקולוגית</a:t>
            </a:r>
            <a:r>
              <a:rPr lang="he-IL" dirty="0"/>
              <a:t>, ואילו שאר הבדיקות המפורטות בתקנות משנה (א) ו-(ב) יבוצעו במעבדה רפואית.</a:t>
            </a:r>
            <a:endParaRPr lang="en-US" dirty="0"/>
          </a:p>
          <a:p>
            <a:endParaRPr lang="he-IL" dirty="0"/>
          </a:p>
        </p:txBody>
      </p:sp>
    </p:spTree>
    <p:extLst>
      <p:ext uri="{BB962C8B-B14F-4D97-AF65-F5344CB8AC3E}">
        <p14:creationId xmlns:p14="http://schemas.microsoft.com/office/powerpoint/2010/main" val="2020196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lstStyle/>
          <a:p>
            <a:endParaRPr lang="he-IL" dirty="0"/>
          </a:p>
        </p:txBody>
      </p:sp>
      <p:sp>
        <p:nvSpPr>
          <p:cNvPr id="3" name="Content Placeholder 2"/>
          <p:cNvSpPr>
            <a:spLocks noGrp="1"/>
          </p:cNvSpPr>
          <p:nvPr>
            <p:ph idx="1"/>
          </p:nvPr>
        </p:nvSpPr>
        <p:spPr>
          <a:xfrm>
            <a:off x="457200" y="836712"/>
            <a:ext cx="8229600" cy="5289451"/>
          </a:xfrm>
        </p:spPr>
        <p:txBody>
          <a:bodyPr>
            <a:normAutofit lnSpcReduction="10000"/>
          </a:bodyPr>
          <a:lstStyle/>
          <a:p>
            <a:r>
              <a:rPr lang="he-IL" b="1" dirty="0"/>
              <a:t>12. חובת המעביד להסדרת הבדיקות הרפואיות</a:t>
            </a:r>
            <a:endParaRPr lang="en-US" b="1" dirty="0"/>
          </a:p>
          <a:p>
            <a:r>
              <a:rPr lang="he-IL" dirty="0"/>
              <a:t>(א) הבדיקות הרפואיות בהתאם לתקנה 8 ייערכו לפי פניית המעביד בימים ובמועדים שיקבע השירות הרפואי המוסמך.</a:t>
            </a:r>
            <a:endParaRPr lang="en-US" dirty="0"/>
          </a:p>
          <a:p>
            <a:r>
              <a:rPr lang="he-IL" dirty="0"/>
              <a:t>(ב) עובד בעופרת חייב להתייצב לצורך עריכת הבדיקות הרפואיות כאמור בשירות הרפואי המוסמך בימים ובמועדים שנקבעו לו.</a:t>
            </a:r>
            <a:endParaRPr lang="en-US" dirty="0"/>
          </a:p>
          <a:p>
            <a:r>
              <a:rPr lang="he-IL" dirty="0"/>
              <a:t>(ג) הזמן הדרוש לשם ביצוע הבדיקות הרפואיות ייחשב לעובד חלק משעות עבודתו.</a:t>
            </a:r>
            <a:endParaRPr lang="en-US" dirty="0"/>
          </a:p>
          <a:p>
            <a:r>
              <a:rPr lang="he-IL" b="1" dirty="0"/>
              <a:t>13. אי התאמה לעבוד בעופרת </a:t>
            </a:r>
            <a:r>
              <a:rPr lang="he-IL" dirty="0"/>
              <a:t>(תיקון: תשנ"ד, תשע"א)</a:t>
            </a:r>
            <a:endParaRPr lang="en-US" b="1" dirty="0"/>
          </a:p>
          <a:p>
            <a:r>
              <a:rPr lang="he-IL" dirty="0"/>
              <a:t>יראו עובד כמי שאינו מתאים להיות עובד בעופרת אם נתקיים בו אחד מאלה:</a:t>
            </a:r>
            <a:endParaRPr lang="en-US" dirty="0"/>
          </a:p>
          <a:p>
            <a:r>
              <a:rPr lang="he-IL" dirty="0"/>
              <a:t>(1) הוא סובל מהרעלת עופרת חדה או כרונית</a:t>
            </a:r>
            <a:r>
              <a:rPr lang="he-IL" dirty="0" smtClean="0"/>
              <a:t>;</a:t>
            </a:r>
            <a:r>
              <a:rPr lang="en-US" dirty="0"/>
              <a:t/>
            </a:r>
            <a:br>
              <a:rPr lang="en-US" dirty="0"/>
            </a:br>
            <a:r>
              <a:rPr lang="he-IL" dirty="0"/>
              <a:t>(2) נמצא אצלו ערך מעל הנקוב בתוספת השלישית לתקנות הניטור; </a:t>
            </a:r>
            <a:endParaRPr lang="en-US" dirty="0"/>
          </a:p>
          <a:p>
            <a:r>
              <a:rPr lang="he-IL" dirty="0"/>
              <a:t>(3) טרם מלאו לו 18 שנים;</a:t>
            </a:r>
            <a:endParaRPr lang="en-US" dirty="0"/>
          </a:p>
          <a:p>
            <a:r>
              <a:rPr lang="he-IL" dirty="0"/>
              <a:t>(4) נמצאה אצלו אי התאמה אחרת לדעת הרופא המורשה הבודק.</a:t>
            </a:r>
            <a:endParaRPr lang="en-US" dirty="0"/>
          </a:p>
          <a:p>
            <a:endParaRPr lang="he-IL" dirty="0"/>
          </a:p>
        </p:txBody>
      </p:sp>
    </p:spTree>
    <p:extLst>
      <p:ext uri="{BB962C8B-B14F-4D97-AF65-F5344CB8AC3E}">
        <p14:creationId xmlns:p14="http://schemas.microsoft.com/office/powerpoint/2010/main" val="2315550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400" b="1" dirty="0">
                <a:effectLst/>
              </a:rPr>
              <a:t>14. הודעה למפקח על אי-התאמת העובד</a:t>
            </a:r>
            <a:r>
              <a:rPr lang="en-US" sz="2400" b="1" dirty="0">
                <a:effectLst/>
              </a:rPr>
              <a:t/>
            </a:r>
            <a:br>
              <a:rPr lang="en-US" sz="2400" b="1" dirty="0">
                <a:effectLst/>
              </a:rPr>
            </a:br>
            <a:endParaRPr lang="he-IL" sz="2400" dirty="0"/>
          </a:p>
        </p:txBody>
      </p:sp>
      <p:sp>
        <p:nvSpPr>
          <p:cNvPr id="3" name="Content Placeholder 2"/>
          <p:cNvSpPr>
            <a:spLocks noGrp="1"/>
          </p:cNvSpPr>
          <p:nvPr>
            <p:ph idx="1"/>
          </p:nvPr>
        </p:nvSpPr>
        <p:spPr/>
        <p:txBody>
          <a:bodyPr>
            <a:normAutofit fontScale="92500" lnSpcReduction="20000"/>
          </a:bodyPr>
          <a:lstStyle/>
          <a:p>
            <a:r>
              <a:rPr lang="he-IL" dirty="0"/>
              <a:t>(א) קבע הרופא המורשה הבודק שקיימת אי התאמת אדם להיות עובד בעופרת, ימסור השירות הרפואי המוסמך הודעה מיוחדת על כך למפקח עבודה אזורי, תוך 10 ימים מיום מתן חוות דעת של הרופא המורשה הבודק, ובה פרטים אלה: שם העובד, גילו, מקום העבודה או המפעל, משך תקופת עבודתו בעופרת, תוצאות הבדיקה הרפואית ומסקנות.</a:t>
            </a:r>
            <a:endParaRPr lang="en-US" dirty="0"/>
          </a:p>
          <a:p>
            <a:r>
              <a:rPr lang="he-IL" dirty="0"/>
              <a:t>(ב) קיבל מפקח עבודה </a:t>
            </a:r>
            <a:r>
              <a:rPr lang="he-IL" dirty="0" err="1"/>
              <a:t>איזורי</a:t>
            </a:r>
            <a:r>
              <a:rPr lang="he-IL" dirty="0"/>
              <a:t> הודעה בהתאם לתקנת משנה (א) קבע מאת השירות הרפואי המוסמך -</a:t>
            </a:r>
            <a:endParaRPr lang="en-US" dirty="0"/>
          </a:p>
          <a:p>
            <a:r>
              <a:rPr lang="he-IL" dirty="0"/>
              <a:t>(1) ישלח למעביד התראה בדואר רשום ובה פירוט חובותיו </a:t>
            </a:r>
            <a:r>
              <a:rPr lang="he-IL" dirty="0" err="1"/>
              <a:t>בענין</a:t>
            </a:r>
            <a:r>
              <a:rPr lang="he-IL" dirty="0"/>
              <a:t> איסור העבדת העובד; העתק ההתראה יישלח ללשכת שירות התעסוקה, למוסד לביטוח לאומי, לנציגות העובדים </a:t>
            </a:r>
            <a:r>
              <a:rPr lang="he-IL" dirty="0" err="1"/>
              <a:t>המיצגת</a:t>
            </a:r>
            <a:r>
              <a:rPr lang="he-IL" dirty="0"/>
              <a:t> את העובד ולשירות הרפואי המוסמך;</a:t>
            </a:r>
            <a:endParaRPr lang="en-US" dirty="0"/>
          </a:p>
          <a:p>
            <a:r>
              <a:rPr lang="he-IL" dirty="0"/>
              <a:t>(2) יבדוק את הנסיבות שגרמו לחשיפת יתר לעופרת, ולאי התאמת העובד להמשיך לעבוד בעופרת, וידרוש תיקון הליקויים בהתאם לצורך.</a:t>
            </a:r>
            <a:endParaRPr lang="en-US" dirty="0"/>
          </a:p>
          <a:p>
            <a:r>
              <a:rPr lang="he-IL" dirty="0"/>
              <a:t>(ג) לא יוחזר עובד כאמור לעבודה בעופרת אלא אם כן עבר בדיקה רפואית נוספת בידי רופא מורשה ואושר מחדש להמשיך לעבוד בעופרת.</a:t>
            </a:r>
            <a:endParaRPr lang="en-US" dirty="0"/>
          </a:p>
          <a:p>
            <a:endParaRPr lang="he-IL" dirty="0"/>
          </a:p>
        </p:txBody>
      </p:sp>
    </p:spTree>
    <p:extLst>
      <p:ext uri="{BB962C8B-B14F-4D97-AF65-F5344CB8AC3E}">
        <p14:creationId xmlns:p14="http://schemas.microsoft.com/office/powerpoint/2010/main" val="3136815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lstStyle/>
          <a:p>
            <a:r>
              <a:rPr lang="he-IL" b="1" dirty="0"/>
              <a:t>15. איסור העבדה אחר קבלת התראה</a:t>
            </a:r>
            <a:endParaRPr lang="en-US" b="1" dirty="0"/>
          </a:p>
          <a:p>
            <a:r>
              <a:rPr lang="he-IL" dirty="0"/>
              <a:t>מעביד שקיבל התראה, כאמור, לגבי אי התאמת העובד לעבודה בעופרת יחדל להעבידו כעובד בעופרת תוך שבוע מיום קבלת ההתראה, ויפעל לגביו בהתאם להוראות שקיבל ממפקח עבודה אזורי.</a:t>
            </a:r>
            <a:endParaRPr lang="en-US" dirty="0"/>
          </a:p>
          <a:p>
            <a:r>
              <a:rPr lang="he-IL" b="1" dirty="0"/>
              <a:t>16. חובת הודעה על עבודה בעופרת</a:t>
            </a:r>
            <a:endParaRPr lang="en-US" b="1" dirty="0"/>
          </a:p>
          <a:p>
            <a:r>
              <a:rPr lang="he-IL" dirty="0"/>
              <a:t>לא יתחילו במקום עבודה או במפעל לעבוד בעופרת, אלא אם כן נמסרה על כך הודעה מוקדמת בכתב, 3 חדשים מראש לפחות, למפקח עבודה אזורי.</a:t>
            </a:r>
            <a:endParaRPr lang="en-US" dirty="0"/>
          </a:p>
          <a:p>
            <a:endParaRPr lang="he-IL" dirty="0"/>
          </a:p>
        </p:txBody>
      </p:sp>
    </p:spTree>
    <p:extLst>
      <p:ext uri="{BB962C8B-B14F-4D97-AF65-F5344CB8AC3E}">
        <p14:creationId xmlns:p14="http://schemas.microsoft.com/office/powerpoint/2010/main" val="34801070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3200" dirty="0">
                <a:effectLst/>
              </a:rPr>
              <a:t>תוספת ראשונה (תיקון: תשנ"ט, תשע"א) </a:t>
            </a:r>
            <a:r>
              <a:rPr lang="en-US" sz="3200" dirty="0">
                <a:effectLst/>
              </a:rPr>
              <a:t/>
            </a:r>
            <a:br>
              <a:rPr lang="en-US" sz="3200" dirty="0">
                <a:effectLst/>
              </a:rPr>
            </a:br>
            <a:r>
              <a:rPr lang="he-IL" sz="3200" dirty="0">
                <a:effectLst/>
              </a:rPr>
              <a:t>(תקנה 1</a:t>
            </a:r>
            <a:r>
              <a:rPr lang="he-IL" sz="3200" dirty="0" smtClean="0">
                <a:effectLst/>
              </a:rPr>
              <a:t>)</a:t>
            </a:r>
            <a:endParaRPr lang="he-IL" sz="3200" dirty="0"/>
          </a:p>
        </p:txBody>
      </p:sp>
      <p:sp>
        <p:nvSpPr>
          <p:cNvPr id="3" name="Content Placeholder 2"/>
          <p:cNvSpPr>
            <a:spLocks noGrp="1"/>
          </p:cNvSpPr>
          <p:nvPr>
            <p:ph idx="1"/>
          </p:nvPr>
        </p:nvSpPr>
        <p:spPr/>
        <p:txBody>
          <a:bodyPr/>
          <a:lstStyle/>
          <a:p>
            <a:r>
              <a:rPr lang="he-IL" dirty="0"/>
              <a:t>מקומות עבודה ותהליכי עבודה שתקנות אלה חלות עליהם גם אם ריכוז העופרת באוויר נמוך מרמת הפעולה:</a:t>
            </a:r>
            <a:endParaRPr lang="en-US" dirty="0"/>
          </a:p>
          <a:p>
            <a:r>
              <a:rPr lang="he-IL" dirty="0"/>
              <a:t>(1) ייצור, חידוש, תיקון ופירוק של מצברי עופרת;</a:t>
            </a:r>
            <a:endParaRPr lang="en-US" dirty="0"/>
          </a:p>
          <a:p>
            <a:r>
              <a:rPr lang="he-IL" dirty="0"/>
              <a:t>(2) התכה ויציקת עופרת;</a:t>
            </a:r>
            <a:endParaRPr lang="en-US" dirty="0"/>
          </a:p>
          <a:p>
            <a:r>
              <a:rPr lang="he-IL" dirty="0"/>
              <a:t>(3) הוספת עופרת לחומרים פלסטיים ולצבעים;</a:t>
            </a:r>
            <a:endParaRPr lang="en-US" dirty="0"/>
          </a:p>
          <a:p>
            <a:r>
              <a:rPr lang="he-IL" dirty="0"/>
              <a:t>(4) עבודה </a:t>
            </a:r>
            <a:r>
              <a:rPr lang="he-IL" dirty="0" err="1"/>
              <a:t>בטטרה</a:t>
            </a:r>
            <a:r>
              <a:rPr lang="he-IL" dirty="0"/>
              <a:t> </a:t>
            </a:r>
            <a:r>
              <a:rPr lang="he-IL" dirty="0" err="1"/>
              <a:t>אתיל</a:t>
            </a:r>
            <a:r>
              <a:rPr lang="he-IL" dirty="0"/>
              <a:t> או </a:t>
            </a:r>
            <a:r>
              <a:rPr lang="he-IL" dirty="0" err="1"/>
              <a:t>טטרה</a:t>
            </a:r>
            <a:r>
              <a:rPr lang="he-IL" dirty="0"/>
              <a:t> מתיל עופרת שריכוזן עולה על 1% (ביחידות משקל) מסה"כ התערובת.</a:t>
            </a:r>
            <a:endParaRPr lang="en-US" dirty="0"/>
          </a:p>
          <a:p>
            <a:endParaRPr lang="he-IL" dirty="0"/>
          </a:p>
        </p:txBody>
      </p:sp>
    </p:spTree>
    <p:extLst>
      <p:ext uri="{BB962C8B-B14F-4D97-AF65-F5344CB8AC3E}">
        <p14:creationId xmlns:p14="http://schemas.microsoft.com/office/powerpoint/2010/main" val="2568363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5" y="692696"/>
            <a:ext cx="8977832" cy="5472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ounded Rectangle 1"/>
          <p:cNvSpPr/>
          <p:nvPr/>
        </p:nvSpPr>
        <p:spPr>
          <a:xfrm>
            <a:off x="7740352" y="2060848"/>
            <a:ext cx="576064" cy="144016"/>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Rounded Rectangle 2"/>
          <p:cNvSpPr/>
          <p:nvPr/>
        </p:nvSpPr>
        <p:spPr>
          <a:xfrm>
            <a:off x="7884368" y="2636912"/>
            <a:ext cx="432048" cy="7200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213063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400" b="1" dirty="0">
                <a:effectLst/>
              </a:rPr>
              <a:t>תקנות הבטיחות בעבודה (ניטור סביבתי וניטור ביולוגי של עובדים בגורמים מזיקים), </a:t>
            </a:r>
            <a:r>
              <a:rPr lang="he-IL" sz="2400" b="1" dirty="0" smtClean="0">
                <a:effectLst/>
              </a:rPr>
              <a:t>תשע"א-2011</a:t>
            </a:r>
            <a:endParaRPr lang="he-IL" sz="2400" b="1" dirty="0"/>
          </a:p>
        </p:txBody>
      </p:sp>
      <p:sp>
        <p:nvSpPr>
          <p:cNvPr id="8" name="Content Placeholder 7"/>
          <p:cNvSpPr>
            <a:spLocks noGrp="1"/>
          </p:cNvSpPr>
          <p:nvPr>
            <p:ph idx="1"/>
          </p:nvPr>
        </p:nvSpPr>
        <p:spPr/>
        <p:txBody>
          <a:bodyPr>
            <a:normAutofit fontScale="92500" lnSpcReduction="20000"/>
          </a:bodyPr>
          <a:lstStyle/>
          <a:p>
            <a:r>
              <a:rPr lang="he-IL" b="1" dirty="0"/>
              <a:t>תוספת ראשונה</a:t>
            </a:r>
            <a:endParaRPr lang="en-US" dirty="0"/>
          </a:p>
          <a:p>
            <a:r>
              <a:rPr lang="he-IL" dirty="0"/>
              <a:t>(תקנה 1)</a:t>
            </a:r>
            <a:endParaRPr lang="en-US" dirty="0"/>
          </a:p>
          <a:p>
            <a:r>
              <a:rPr lang="he-IL" b="1" dirty="0"/>
              <a:t>גורמים מזיקים טעוני ניטור המחייבים בדיקה סביבתית תעסוקתית בהתאם לתקנה 4</a:t>
            </a:r>
            <a:endParaRPr lang="en-US" dirty="0"/>
          </a:p>
          <a:p>
            <a:pPr marL="0" indent="0">
              <a:buNone/>
            </a:pPr>
            <a:r>
              <a:rPr lang="he-IL" dirty="0" smtClean="0"/>
              <a:t>		</a:t>
            </a:r>
          </a:p>
          <a:p>
            <a:r>
              <a:rPr lang="he-IL" b="1" dirty="0" smtClean="0"/>
              <a:t>תוספת </a:t>
            </a:r>
            <a:r>
              <a:rPr lang="he-IL" b="1" dirty="0"/>
              <a:t>שנייה</a:t>
            </a:r>
            <a:endParaRPr lang="en-US" dirty="0"/>
          </a:p>
          <a:p>
            <a:r>
              <a:rPr lang="he-IL" dirty="0"/>
              <a:t>(תקנה 1, 3)</a:t>
            </a:r>
            <a:endParaRPr lang="en-US" dirty="0"/>
          </a:p>
          <a:p>
            <a:r>
              <a:rPr lang="he-IL" b="1" dirty="0"/>
              <a:t>חלק א'</a:t>
            </a:r>
            <a:endParaRPr lang="en-US" dirty="0"/>
          </a:p>
          <a:p>
            <a:r>
              <a:rPr lang="he-IL" dirty="0"/>
              <a:t>ערכים של חשיפה תעסוקתית מותרת לגורמים מזיקים שהתקיים בהם אחד מאלה:</a:t>
            </a:r>
            <a:endParaRPr lang="en-US" dirty="0"/>
          </a:p>
          <a:p>
            <a:r>
              <a:rPr lang="he-IL" dirty="0"/>
              <a:t>(1)	</a:t>
            </a:r>
            <a:r>
              <a:rPr lang="he-IL" dirty="0">
                <a:solidFill>
                  <a:srgbClr val="FF0000"/>
                </a:solidFill>
              </a:rPr>
              <a:t>פורטו בתקנות הייחודיות ומסומנים בכוכבית;</a:t>
            </a:r>
            <a:endParaRPr lang="en-US" dirty="0">
              <a:solidFill>
                <a:srgbClr val="FF0000"/>
              </a:solidFill>
            </a:endParaRPr>
          </a:p>
          <a:p>
            <a:r>
              <a:rPr lang="he-IL" dirty="0"/>
              <a:t>(2)	אין לגביהם תקנה ייחודית, ואינם מופיעים בספר;</a:t>
            </a:r>
            <a:endParaRPr lang="en-US" dirty="0"/>
          </a:p>
          <a:p>
            <a:r>
              <a:rPr lang="he-IL" dirty="0"/>
              <a:t>(3)	אין לגביהם תקנה ייחודית, הם מופיעים בספר אך נקבעו להם ערכי חשיפה תעסוקתית מותרת לפי תקנה 3(ג), השונים מהקבוע בספר.</a:t>
            </a:r>
            <a:endParaRPr lang="en-US" dirty="0"/>
          </a:p>
          <a:p>
            <a:pPr marL="0" indent="0">
              <a:buNone/>
            </a:pPr>
            <a:endParaRPr lang="he-IL" dirty="0"/>
          </a:p>
        </p:txBody>
      </p:sp>
    </p:spTree>
    <p:extLst>
      <p:ext uri="{BB962C8B-B14F-4D97-AF65-F5344CB8AC3E}">
        <p14:creationId xmlns:p14="http://schemas.microsoft.com/office/powerpoint/2010/main" val="978456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תקנות נוספות </a:t>
            </a:r>
            <a:r>
              <a:rPr lang="he-IL" dirty="0" smtClean="0"/>
              <a:t/>
            </a:r>
            <a:br>
              <a:rPr lang="he-IL" dirty="0" smtClean="0"/>
            </a:br>
            <a:r>
              <a:rPr lang="he-IL" sz="3200" dirty="0" smtClean="0"/>
              <a:t>(לפי עיסוק ולא ניטור)</a:t>
            </a:r>
            <a:endParaRPr lang="he-IL" sz="3200" dirty="0"/>
          </a:p>
        </p:txBody>
      </p:sp>
      <p:sp>
        <p:nvSpPr>
          <p:cNvPr id="3" name="Content Placeholder 2"/>
          <p:cNvSpPr>
            <a:spLocks noGrp="1"/>
          </p:cNvSpPr>
          <p:nvPr>
            <p:ph idx="1"/>
          </p:nvPr>
        </p:nvSpPr>
        <p:spPr/>
        <p:txBody>
          <a:bodyPr>
            <a:normAutofit/>
          </a:bodyPr>
          <a:lstStyle/>
          <a:p>
            <a:r>
              <a:rPr lang="he-IL" sz="2800" dirty="0" err="1" smtClean="0"/>
              <a:t>עגורונאים</a:t>
            </a:r>
            <a:r>
              <a:rPr lang="he-IL" sz="2800" dirty="0" smtClean="0"/>
              <a:t> ואתתים</a:t>
            </a:r>
            <a:endParaRPr lang="he-IL" sz="2800" dirty="0" smtClean="0"/>
          </a:p>
          <a:p>
            <a:r>
              <a:rPr lang="he-IL" sz="2800" dirty="0" smtClean="0"/>
              <a:t>ממונה על פיצוצים</a:t>
            </a:r>
          </a:p>
          <a:p>
            <a:r>
              <a:rPr lang="he-IL" sz="2800" dirty="0" smtClean="0"/>
              <a:t>ימאים (הרשאה של משרד התחבורה)</a:t>
            </a:r>
          </a:p>
          <a:p>
            <a:r>
              <a:rPr lang="he-IL" sz="2800" dirty="0" smtClean="0"/>
              <a:t>עבודה בגובה (לא בסל)</a:t>
            </a:r>
            <a:endParaRPr lang="he-IL" sz="2800" dirty="0"/>
          </a:p>
        </p:txBody>
      </p:sp>
    </p:spTree>
    <p:extLst>
      <p:ext uri="{BB962C8B-B14F-4D97-AF65-F5344CB8AC3E}">
        <p14:creationId xmlns:p14="http://schemas.microsoft.com/office/powerpoint/2010/main" val="38907656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009969666"/>
              </p:ext>
            </p:extLst>
          </p:nvPr>
        </p:nvGraphicFramePr>
        <p:xfrm>
          <a:off x="1259632" y="476672"/>
          <a:ext cx="6336705" cy="6120679"/>
        </p:xfrm>
        <a:graphic>
          <a:graphicData uri="http://schemas.openxmlformats.org/drawingml/2006/table">
            <a:tbl>
              <a:tblPr rtl="1" firstRow="1" firstCol="1" lastRow="1" lastCol="1" bandRow="1" bandCol="1"/>
              <a:tblGrid>
                <a:gridCol w="1362655"/>
                <a:gridCol w="1013010"/>
                <a:gridCol w="985071"/>
                <a:gridCol w="949947"/>
                <a:gridCol w="1013809"/>
                <a:gridCol w="1012213"/>
              </a:tblGrid>
              <a:tr h="349753">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הגורם המזיק</a:t>
                      </a:r>
                      <a:endParaRPr lang="en-US" sz="900" b="1" dirty="0">
                        <a:effectLst/>
                        <a:latin typeface="Times New Roman"/>
                        <a:ea typeface="Times New Roman"/>
                      </a:endParaRPr>
                    </a:p>
                  </a:txBody>
                  <a:tcPr marL="32135" marR="321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חשיפה משוקללת מרבית מותרת</a:t>
                      </a:r>
                      <a:endParaRPr lang="en-US" sz="900" b="1" dirty="0">
                        <a:effectLst/>
                        <a:latin typeface="Times New Roman"/>
                        <a:ea typeface="Times New Roman"/>
                      </a:endParaRPr>
                    </a:p>
                  </a:txBody>
                  <a:tcPr marL="32135" marR="32135" marT="0" marB="0" anchor="b">
                    <a:lnL w="12700" cap="flat" cmpd="sng" algn="ctr">
                      <a:solidFill>
                        <a:srgbClr val="000000"/>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חשיפה מרבית מותרת לזמן קצר</a:t>
                      </a:r>
                      <a:endParaRPr lang="en-US" sz="900" b="1" dirty="0">
                        <a:effectLst/>
                        <a:latin typeface="Times New Roman"/>
                        <a:ea typeface="Times New Roman"/>
                      </a:endParaRPr>
                    </a:p>
                  </a:txBody>
                  <a:tcPr marL="32135" marR="32135" marT="0" marB="0" anchor="b">
                    <a:lnL w="12700" cap="flat" cmpd="sng" algn="ctr">
                      <a:solidFill>
                        <a:srgbClr val="C0083F"/>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תקרת חשיפה מותרת</a:t>
                      </a:r>
                      <a:endParaRPr lang="en-US" sz="900" b="1" dirty="0">
                        <a:effectLst/>
                        <a:latin typeface="Times New Roman"/>
                        <a:ea typeface="Times New Roman"/>
                      </a:endParaRPr>
                    </a:p>
                  </a:txBody>
                  <a:tcPr marL="32135" marR="32135" marT="0" marB="0" anchor="b">
                    <a:lnL w="12700" cap="flat" cmpd="sng" algn="ctr">
                      <a:solidFill>
                        <a:srgbClr val="C0083F"/>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רמת הפעולה</a:t>
                      </a:r>
                      <a:endParaRPr lang="en-US" sz="900" b="1" dirty="0">
                        <a:effectLst/>
                        <a:latin typeface="Times New Roman"/>
                        <a:ea typeface="Times New Roman"/>
                      </a:endParaRPr>
                    </a:p>
                  </a:txBody>
                  <a:tcPr marL="32135" marR="32135" marT="0" marB="0" anchor="b">
                    <a:lnL w="12700" cap="flat" cmpd="sng" algn="ctr">
                      <a:solidFill>
                        <a:srgbClr val="C0083F"/>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c>
                  <a:txBody>
                    <a:bodyPr/>
                    <a:lstStyle/>
                    <a:p>
                      <a:pPr algn="ctr" rtl="1">
                        <a:spcBef>
                          <a:spcPts val="300"/>
                        </a:spcBef>
                        <a:spcAft>
                          <a:spcPts val="0"/>
                        </a:spcAft>
                        <a:tabLst>
                          <a:tab pos="396240" algn="l"/>
                          <a:tab pos="648335" algn="l"/>
                          <a:tab pos="935990" algn="l"/>
                          <a:tab pos="1224280" algn="l"/>
                          <a:tab pos="1511935" algn="l"/>
                          <a:tab pos="3974465" algn="r"/>
                          <a:tab pos="457200" algn="l"/>
                        </a:tabLst>
                      </a:pPr>
                      <a:r>
                        <a:rPr lang="he-IL" sz="900" b="1" dirty="0">
                          <a:effectLst/>
                          <a:latin typeface="Times New Roman"/>
                          <a:ea typeface="Times New Roman"/>
                          <a:cs typeface="FrankRuehl"/>
                        </a:rPr>
                        <a:t>הערות</a:t>
                      </a:r>
                      <a:endParaRPr lang="en-US" sz="900" b="1" dirty="0">
                        <a:effectLst/>
                        <a:latin typeface="Times New Roman"/>
                        <a:ea typeface="Times New Roman"/>
                      </a:endParaRPr>
                    </a:p>
                  </a:txBody>
                  <a:tcPr marL="32135" marR="32135" marT="0" marB="0" anchor="b">
                    <a:lnL w="12700" cap="flat" cmpd="sng" algn="ctr">
                      <a:solidFill>
                        <a:srgbClr val="C0083F"/>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r>
              <a:tr h="777229">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אבק של עצים – אבק בר שאיפה</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WOOD DUSTS (Inhalable)</a:t>
                      </a:r>
                      <a:endParaRPr lang="en-US" sz="900">
                        <a:effectLst/>
                        <a:latin typeface="Times New Roman"/>
                        <a:ea typeface="Times New Roman"/>
                      </a:endParaRPr>
                    </a:p>
                  </a:txBody>
                  <a:tcPr marL="32135" marR="32135" marT="0" marB="0">
                    <a:lnL w="12700" cap="flat" cmpd="sng" algn="ctr">
                      <a:solidFill>
                        <a:srgbClr val="C0083F"/>
                      </a:solidFill>
                      <a:prstDash val="solid"/>
                      <a:round/>
                      <a:headEnd type="none" w="med" len="med"/>
                      <a:tailEnd type="none" w="med" len="med"/>
                    </a:lnL>
                    <a:lnR w="12700" cap="flat" cmpd="sng" algn="ctr">
                      <a:solidFill>
                        <a:srgbClr val="C0083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08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1 מיליגרם למטר מעוקב (להלן – מ"ג/מ"ק)</a:t>
                      </a:r>
                      <a:endParaRPr lang="en-US" sz="900">
                        <a:effectLst/>
                        <a:latin typeface="Times New Roman"/>
                        <a:ea typeface="Times New Roman"/>
                      </a:endParaRPr>
                    </a:p>
                  </a:txBody>
                  <a:tcPr marL="32135" marR="32135" marT="0" marB="0">
                    <a:lnL w="12700" cap="flat" cmpd="sng" algn="ctr">
                      <a:solidFill>
                        <a:srgbClr val="C0083F"/>
                      </a:solidFill>
                      <a:prstDash val="solid"/>
                      <a:round/>
                      <a:headEnd type="none" w="med" len="med"/>
                      <a:tailEnd type="none" w="med" len="med"/>
                    </a:lnL>
                    <a:lnR w="12700" cap="flat" cmpd="sng" algn="ctr">
                      <a:solidFill>
                        <a:srgbClr val="A05BD2"/>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A05B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A05BD2"/>
                      </a:solidFill>
                      <a:prstDash val="solid"/>
                      <a:round/>
                      <a:headEnd type="none" w="med" len="med"/>
                      <a:tailEnd type="none" w="med" len="med"/>
                    </a:lnL>
                    <a:lnR w="12700" cap="flat" cmpd="sng" algn="ctr">
                      <a:solidFill>
                        <a:srgbClr val="402B0C"/>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402B0C"/>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2B0C"/>
                      </a:solidFill>
                      <a:prstDash val="solid"/>
                      <a:round/>
                      <a:headEnd type="none" w="med" len="med"/>
                      <a:tailEnd type="none" w="med" len="med"/>
                    </a:lnL>
                    <a:lnR w="12700" cap="flat" cmpd="sng" algn="ctr">
                      <a:solidFill>
                        <a:srgbClr val="402B0C"/>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402B0C"/>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0.5 מ"ג/מ"ק</a:t>
                      </a:r>
                      <a:endParaRPr lang="en-US" sz="900">
                        <a:effectLst/>
                        <a:latin typeface="Times New Roman"/>
                        <a:ea typeface="Times New Roman"/>
                      </a:endParaRPr>
                    </a:p>
                  </a:txBody>
                  <a:tcPr marL="32135" marR="32135" marT="0" marB="0">
                    <a:lnL w="12700" cap="flat" cmpd="sng" algn="ctr">
                      <a:solidFill>
                        <a:srgbClr val="402B0C"/>
                      </a:solidFill>
                      <a:prstDash val="solid"/>
                      <a:round/>
                      <a:headEnd type="none" w="med" len="med"/>
                      <a:tailEnd type="none" w="med" len="med"/>
                    </a:lnL>
                    <a:lnR w="12700" cap="flat" cmpd="sng" algn="ctr">
                      <a:solidFill>
                        <a:srgbClr val="402B0C"/>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402B0C"/>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2B0C"/>
                      </a:solidFill>
                      <a:prstDash val="solid"/>
                      <a:round/>
                      <a:headEnd type="none" w="med" len="med"/>
                      <a:tailEnd type="none" w="med" len="med"/>
                    </a:lnL>
                    <a:lnR w="12700" cap="flat" cmpd="sng" algn="ctr">
                      <a:solidFill>
                        <a:srgbClr val="402B0C"/>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402B0C"/>
                      </a:solidFill>
                      <a:prstDash val="solid"/>
                      <a:round/>
                      <a:headEnd type="none" w="med" len="med"/>
                      <a:tailEnd type="none" w="med" len="med"/>
                    </a:lnB>
                  </a:tcPr>
                </a:tc>
              </a:tr>
              <a:tr h="748083">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איזופלוראן (גז הרדמה)</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ISOFLURANE (anaesthetic gas)</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8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2 חלקים למיליון (להלן – חל"מ)</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205DD2"/>
                      </a:solidFill>
                      <a:prstDash val="solid"/>
                      <a:round/>
                      <a:headEnd type="none" w="med" len="med"/>
                      <a:tailEnd type="none" w="med" len="med"/>
                    </a:lnR>
                    <a:lnT w="12700" cap="flat" cmpd="sng" algn="ctr">
                      <a:solidFill>
                        <a:srgbClr val="A05BD2"/>
                      </a:solidFill>
                      <a:prstDash val="solid"/>
                      <a:round/>
                      <a:headEnd type="none" w="med" len="med"/>
                      <a:tailEnd type="none" w="med" len="med"/>
                    </a:lnT>
                    <a:lnB w="12700" cap="flat" cmpd="sng" algn="ctr">
                      <a:solidFill>
                        <a:srgbClr val="205D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6 חל"מ</a:t>
                      </a:r>
                      <a:endParaRPr lang="en-US" sz="900">
                        <a:effectLst/>
                        <a:latin typeface="Times New Roman"/>
                        <a:ea typeface="Times New Roman"/>
                      </a:endParaRPr>
                    </a:p>
                  </a:txBody>
                  <a:tcPr marL="32135" marR="32135" marT="0" marB="0">
                    <a:lnL w="12700" cap="flat" cmpd="sng" algn="ctr">
                      <a:solidFill>
                        <a:srgbClr val="205DD2"/>
                      </a:solidFill>
                      <a:prstDash val="solid"/>
                      <a:round/>
                      <a:headEnd type="none" w="med" len="med"/>
                      <a:tailEnd type="none" w="med" len="med"/>
                    </a:lnL>
                    <a:lnR w="12700" cap="flat" cmpd="sng" algn="ctr">
                      <a:solidFill>
                        <a:srgbClr val="205DD2"/>
                      </a:solidFill>
                      <a:prstDash val="solid"/>
                      <a:round/>
                      <a:headEnd type="none" w="med" len="med"/>
                      <a:tailEnd type="none" w="med" len="med"/>
                    </a:lnR>
                    <a:lnT w="12700" cap="flat" cmpd="sng" algn="ctr">
                      <a:solidFill>
                        <a:srgbClr val="402B0C"/>
                      </a:solidFill>
                      <a:prstDash val="solid"/>
                      <a:round/>
                      <a:headEnd type="none" w="med" len="med"/>
                      <a:tailEnd type="none" w="med" len="med"/>
                    </a:lnT>
                    <a:lnB w="12700" cap="flat" cmpd="sng" algn="ctr">
                      <a:solidFill>
                        <a:srgbClr val="205D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205DD2"/>
                      </a:solidFill>
                      <a:prstDash val="solid"/>
                      <a:round/>
                      <a:headEnd type="none" w="med" len="med"/>
                      <a:tailEnd type="none" w="med" len="med"/>
                    </a:lnL>
                    <a:lnR w="12700" cap="flat" cmpd="sng" algn="ctr">
                      <a:solidFill>
                        <a:srgbClr val="205DD2"/>
                      </a:solidFill>
                      <a:prstDash val="solid"/>
                      <a:round/>
                      <a:headEnd type="none" w="med" len="med"/>
                      <a:tailEnd type="none" w="med" len="med"/>
                    </a:lnR>
                    <a:lnT w="12700" cap="flat" cmpd="sng" algn="ctr">
                      <a:solidFill>
                        <a:srgbClr val="402B0C"/>
                      </a:solidFill>
                      <a:prstDash val="solid"/>
                      <a:round/>
                      <a:headEnd type="none" w="med" len="med"/>
                      <a:tailEnd type="none" w="med" len="med"/>
                    </a:lnT>
                    <a:lnB w="12700" cap="flat" cmpd="sng" algn="ctr">
                      <a:solidFill>
                        <a:srgbClr val="205D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1 חל"מ</a:t>
                      </a:r>
                      <a:endParaRPr lang="en-US" sz="900">
                        <a:effectLst/>
                        <a:latin typeface="Times New Roman"/>
                        <a:ea typeface="Times New Roman"/>
                      </a:endParaRPr>
                    </a:p>
                  </a:txBody>
                  <a:tcPr marL="32135" marR="32135" marT="0" marB="0">
                    <a:lnL w="12700" cap="flat" cmpd="sng" algn="ctr">
                      <a:solidFill>
                        <a:srgbClr val="205DD2"/>
                      </a:solidFill>
                      <a:prstDash val="solid"/>
                      <a:round/>
                      <a:headEnd type="none" w="med" len="med"/>
                      <a:tailEnd type="none" w="med" len="med"/>
                    </a:lnL>
                    <a:lnR w="12700" cap="flat" cmpd="sng" algn="ctr">
                      <a:solidFill>
                        <a:srgbClr val="205DD2"/>
                      </a:solidFill>
                      <a:prstDash val="solid"/>
                      <a:round/>
                      <a:headEnd type="none" w="med" len="med"/>
                      <a:tailEnd type="none" w="med" len="med"/>
                    </a:lnR>
                    <a:lnT w="12700" cap="flat" cmpd="sng" algn="ctr">
                      <a:solidFill>
                        <a:srgbClr val="402B0C"/>
                      </a:solidFill>
                      <a:prstDash val="solid"/>
                      <a:round/>
                      <a:headEnd type="none" w="med" len="med"/>
                      <a:tailEnd type="none" w="med" len="med"/>
                    </a:lnT>
                    <a:lnB w="12700" cap="flat" cmpd="sng" algn="ctr">
                      <a:solidFill>
                        <a:srgbClr val="205D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205DD2"/>
                      </a:solidFill>
                      <a:prstDash val="solid"/>
                      <a:round/>
                      <a:headEnd type="none" w="med" len="med"/>
                      <a:tailEnd type="none" w="med" len="med"/>
                    </a:lnL>
                    <a:lnR w="12700" cap="flat" cmpd="sng" algn="ctr">
                      <a:solidFill>
                        <a:srgbClr val="205DD2"/>
                      </a:solidFill>
                      <a:prstDash val="solid"/>
                      <a:round/>
                      <a:headEnd type="none" w="med" len="med"/>
                      <a:tailEnd type="none" w="med" len="med"/>
                    </a:lnR>
                    <a:lnT w="12700" cap="flat" cmpd="sng" algn="ctr">
                      <a:solidFill>
                        <a:srgbClr val="402B0C"/>
                      </a:solidFill>
                      <a:prstDash val="solid"/>
                      <a:round/>
                      <a:headEnd type="none" w="med" len="med"/>
                      <a:tailEnd type="none" w="med" len="med"/>
                    </a:lnT>
                    <a:lnB w="12700" cap="flat" cmpd="sng" algn="ctr">
                      <a:solidFill>
                        <a:srgbClr val="205DD2"/>
                      </a:solidFill>
                      <a:prstDash val="solid"/>
                      <a:round/>
                      <a:headEnd type="none" w="med" len="med"/>
                      <a:tailEnd type="none" w="med" len="med"/>
                    </a:lnB>
                  </a:tcPr>
                </a:tc>
              </a:tr>
              <a:tr h="417760">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איזוציאנאטים </a:t>
                      </a:r>
                      <a:r>
                        <a:rPr lang="he-IL" sz="1100" baseline="30000">
                          <a:effectLst/>
                          <a:latin typeface="Times New Roman"/>
                          <a:ea typeface="Times New Roman"/>
                          <a:cs typeface="FrankRuehl"/>
                        </a:rPr>
                        <a:t>(*)</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ISOCYANATES</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0.005 חל"מ</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405ED2"/>
                      </a:solidFill>
                      <a:prstDash val="solid"/>
                      <a:round/>
                      <a:headEnd type="none" w="med" len="med"/>
                      <a:tailEnd type="none" w="med" len="med"/>
                    </a:lnR>
                    <a:lnT w="12700" cap="flat" cmpd="sng" algn="ctr">
                      <a:solidFill>
                        <a:srgbClr val="205DD2"/>
                      </a:solidFill>
                      <a:prstDash val="solid"/>
                      <a:round/>
                      <a:headEnd type="none" w="med" len="med"/>
                      <a:tailEnd type="none" w="med" len="med"/>
                    </a:lnT>
                    <a:lnB w="12700" cap="flat" cmpd="sng" algn="ctr">
                      <a:solidFill>
                        <a:srgbClr val="405E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0.02 חל"מ</a:t>
                      </a:r>
                      <a:endParaRPr lang="en-US" sz="900">
                        <a:effectLst/>
                        <a:latin typeface="Times New Roman"/>
                        <a:ea typeface="Times New Roman"/>
                      </a:endParaRPr>
                    </a:p>
                  </a:txBody>
                  <a:tcPr marL="32135" marR="32135" marT="0" marB="0">
                    <a:lnL w="12700" cap="flat" cmpd="sng" algn="ctr">
                      <a:solidFill>
                        <a:srgbClr val="405ED2"/>
                      </a:solidFill>
                      <a:prstDash val="solid"/>
                      <a:round/>
                      <a:headEnd type="none" w="med" len="med"/>
                      <a:tailEnd type="none" w="med" len="med"/>
                    </a:lnL>
                    <a:lnR w="12700" cap="flat" cmpd="sng" algn="ctr">
                      <a:solidFill>
                        <a:srgbClr val="405ED2"/>
                      </a:solidFill>
                      <a:prstDash val="solid"/>
                      <a:round/>
                      <a:headEnd type="none" w="med" len="med"/>
                      <a:tailEnd type="none" w="med" len="med"/>
                    </a:lnR>
                    <a:lnT w="12700" cap="flat" cmpd="sng" algn="ctr">
                      <a:solidFill>
                        <a:srgbClr val="205DD2"/>
                      </a:solidFill>
                      <a:prstDash val="solid"/>
                      <a:round/>
                      <a:headEnd type="none" w="med" len="med"/>
                      <a:tailEnd type="none" w="med" len="med"/>
                    </a:lnT>
                    <a:lnB w="12700" cap="flat" cmpd="sng" algn="ctr">
                      <a:solidFill>
                        <a:srgbClr val="405E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5ED2"/>
                      </a:solidFill>
                      <a:prstDash val="solid"/>
                      <a:round/>
                      <a:headEnd type="none" w="med" len="med"/>
                      <a:tailEnd type="none" w="med" len="med"/>
                    </a:lnL>
                    <a:lnR w="12700" cap="flat" cmpd="sng" algn="ctr">
                      <a:solidFill>
                        <a:srgbClr val="405ED2"/>
                      </a:solidFill>
                      <a:prstDash val="solid"/>
                      <a:round/>
                      <a:headEnd type="none" w="med" len="med"/>
                      <a:tailEnd type="none" w="med" len="med"/>
                    </a:lnR>
                    <a:lnT w="12700" cap="flat" cmpd="sng" algn="ctr">
                      <a:solidFill>
                        <a:srgbClr val="205DD2"/>
                      </a:solidFill>
                      <a:prstDash val="solid"/>
                      <a:round/>
                      <a:headEnd type="none" w="med" len="med"/>
                      <a:tailEnd type="none" w="med" len="med"/>
                    </a:lnT>
                    <a:lnB w="12700" cap="flat" cmpd="sng" algn="ctr">
                      <a:solidFill>
                        <a:srgbClr val="405E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0.0025 חל"מ</a:t>
                      </a:r>
                      <a:endParaRPr lang="en-US" sz="900">
                        <a:effectLst/>
                        <a:latin typeface="Times New Roman"/>
                        <a:ea typeface="Times New Roman"/>
                      </a:endParaRPr>
                    </a:p>
                  </a:txBody>
                  <a:tcPr marL="32135" marR="32135" marT="0" marB="0">
                    <a:lnL w="12700" cap="flat" cmpd="sng" algn="ctr">
                      <a:solidFill>
                        <a:srgbClr val="405ED2"/>
                      </a:solidFill>
                      <a:prstDash val="solid"/>
                      <a:round/>
                      <a:headEnd type="none" w="med" len="med"/>
                      <a:tailEnd type="none" w="med" len="med"/>
                    </a:lnL>
                    <a:lnR w="12700" cap="flat" cmpd="sng" algn="ctr">
                      <a:solidFill>
                        <a:srgbClr val="405ED2"/>
                      </a:solidFill>
                      <a:prstDash val="solid"/>
                      <a:round/>
                      <a:headEnd type="none" w="med" len="med"/>
                      <a:tailEnd type="none" w="med" len="med"/>
                    </a:lnR>
                    <a:lnT w="12700" cap="flat" cmpd="sng" algn="ctr">
                      <a:solidFill>
                        <a:srgbClr val="205DD2"/>
                      </a:solidFill>
                      <a:prstDash val="solid"/>
                      <a:round/>
                      <a:headEnd type="none" w="med" len="med"/>
                      <a:tailEnd type="none" w="med" len="med"/>
                    </a:lnT>
                    <a:lnB w="12700" cap="flat" cmpd="sng" algn="ctr">
                      <a:solidFill>
                        <a:srgbClr val="405E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5ED2"/>
                      </a:solidFill>
                      <a:prstDash val="solid"/>
                      <a:round/>
                      <a:headEnd type="none" w="med" len="med"/>
                      <a:tailEnd type="none" w="med" len="med"/>
                    </a:lnL>
                    <a:lnR w="12700" cap="flat" cmpd="sng" algn="ctr">
                      <a:solidFill>
                        <a:srgbClr val="405ED2"/>
                      </a:solidFill>
                      <a:prstDash val="solid"/>
                      <a:round/>
                      <a:headEnd type="none" w="med" len="med"/>
                      <a:tailEnd type="none" w="med" len="med"/>
                    </a:lnR>
                    <a:lnT w="12700" cap="flat" cmpd="sng" algn="ctr">
                      <a:solidFill>
                        <a:srgbClr val="205DD2"/>
                      </a:solidFill>
                      <a:prstDash val="solid"/>
                      <a:round/>
                      <a:headEnd type="none" w="med" len="med"/>
                      <a:tailEnd type="none" w="med" len="med"/>
                    </a:lnT>
                    <a:lnB w="12700" cap="flat" cmpd="sng" algn="ctr">
                      <a:solidFill>
                        <a:srgbClr val="405ED2"/>
                      </a:solidFill>
                      <a:prstDash val="solid"/>
                      <a:round/>
                      <a:headEnd type="none" w="med" len="med"/>
                      <a:tailEnd type="none" w="med" len="med"/>
                    </a:lnB>
                  </a:tcPr>
                </a:tc>
              </a:tr>
              <a:tr h="553776">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אנפלוראן (גז הרדמה)</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ENFLURANE (anaesthetic gas)</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2 חל"מ</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605FD2"/>
                      </a:solidFill>
                      <a:prstDash val="solid"/>
                      <a:round/>
                      <a:headEnd type="none" w="med" len="med"/>
                      <a:tailEnd type="none" w="med" len="med"/>
                    </a:lnR>
                    <a:lnT w="12700" cap="flat" cmpd="sng" algn="ctr">
                      <a:solidFill>
                        <a:srgbClr val="405ED2"/>
                      </a:solidFill>
                      <a:prstDash val="solid"/>
                      <a:round/>
                      <a:headEnd type="none" w="med" len="med"/>
                      <a:tailEnd type="none" w="med" len="med"/>
                    </a:lnT>
                    <a:lnB w="12700" cap="flat" cmpd="sng" algn="ctr">
                      <a:solidFill>
                        <a:srgbClr val="605F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6 חל"מ</a:t>
                      </a:r>
                      <a:endParaRPr lang="en-US" sz="900">
                        <a:effectLst/>
                        <a:latin typeface="Times New Roman"/>
                        <a:ea typeface="Times New Roman"/>
                      </a:endParaRPr>
                    </a:p>
                  </a:txBody>
                  <a:tcPr marL="32135" marR="32135" marT="0" marB="0">
                    <a:lnL w="12700" cap="flat" cmpd="sng" algn="ctr">
                      <a:solidFill>
                        <a:srgbClr val="605FD2"/>
                      </a:solidFill>
                      <a:prstDash val="solid"/>
                      <a:round/>
                      <a:headEnd type="none" w="med" len="med"/>
                      <a:tailEnd type="none" w="med" len="med"/>
                    </a:lnL>
                    <a:lnR w="12700" cap="flat" cmpd="sng" algn="ctr">
                      <a:solidFill>
                        <a:srgbClr val="605FD2"/>
                      </a:solidFill>
                      <a:prstDash val="solid"/>
                      <a:round/>
                      <a:headEnd type="none" w="med" len="med"/>
                      <a:tailEnd type="none" w="med" len="med"/>
                    </a:lnR>
                    <a:lnT w="12700" cap="flat" cmpd="sng" algn="ctr">
                      <a:solidFill>
                        <a:srgbClr val="405ED2"/>
                      </a:solidFill>
                      <a:prstDash val="solid"/>
                      <a:round/>
                      <a:headEnd type="none" w="med" len="med"/>
                      <a:tailEnd type="none" w="med" len="med"/>
                    </a:lnT>
                    <a:lnB w="12700" cap="flat" cmpd="sng" algn="ctr">
                      <a:solidFill>
                        <a:srgbClr val="605F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605FD2"/>
                      </a:solidFill>
                      <a:prstDash val="solid"/>
                      <a:round/>
                      <a:headEnd type="none" w="med" len="med"/>
                      <a:tailEnd type="none" w="med" len="med"/>
                    </a:lnL>
                    <a:lnR w="12700" cap="flat" cmpd="sng" algn="ctr">
                      <a:solidFill>
                        <a:srgbClr val="605FD2"/>
                      </a:solidFill>
                      <a:prstDash val="solid"/>
                      <a:round/>
                      <a:headEnd type="none" w="med" len="med"/>
                      <a:tailEnd type="none" w="med" len="med"/>
                    </a:lnR>
                    <a:lnT w="12700" cap="flat" cmpd="sng" algn="ctr">
                      <a:solidFill>
                        <a:srgbClr val="405ED2"/>
                      </a:solidFill>
                      <a:prstDash val="solid"/>
                      <a:round/>
                      <a:headEnd type="none" w="med" len="med"/>
                      <a:tailEnd type="none" w="med" len="med"/>
                    </a:lnT>
                    <a:lnB w="12700" cap="flat" cmpd="sng" algn="ctr">
                      <a:solidFill>
                        <a:srgbClr val="605F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1 חל"מ</a:t>
                      </a:r>
                      <a:endParaRPr lang="en-US" sz="900">
                        <a:effectLst/>
                        <a:latin typeface="Times New Roman"/>
                        <a:ea typeface="Times New Roman"/>
                      </a:endParaRPr>
                    </a:p>
                  </a:txBody>
                  <a:tcPr marL="32135" marR="32135" marT="0" marB="0">
                    <a:lnL w="12700" cap="flat" cmpd="sng" algn="ctr">
                      <a:solidFill>
                        <a:srgbClr val="605FD2"/>
                      </a:solidFill>
                      <a:prstDash val="solid"/>
                      <a:round/>
                      <a:headEnd type="none" w="med" len="med"/>
                      <a:tailEnd type="none" w="med" len="med"/>
                    </a:lnL>
                    <a:lnR w="12700" cap="flat" cmpd="sng" algn="ctr">
                      <a:solidFill>
                        <a:srgbClr val="605FD2"/>
                      </a:solidFill>
                      <a:prstDash val="solid"/>
                      <a:round/>
                      <a:headEnd type="none" w="med" len="med"/>
                      <a:tailEnd type="none" w="med" len="med"/>
                    </a:lnR>
                    <a:lnT w="12700" cap="flat" cmpd="sng" algn="ctr">
                      <a:solidFill>
                        <a:srgbClr val="405ED2"/>
                      </a:solidFill>
                      <a:prstDash val="solid"/>
                      <a:round/>
                      <a:headEnd type="none" w="med" len="med"/>
                      <a:tailEnd type="none" w="med" len="med"/>
                    </a:lnT>
                    <a:lnB w="12700" cap="flat" cmpd="sng" algn="ctr">
                      <a:solidFill>
                        <a:srgbClr val="605F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605FD2"/>
                      </a:solidFill>
                      <a:prstDash val="solid"/>
                      <a:round/>
                      <a:headEnd type="none" w="med" len="med"/>
                      <a:tailEnd type="none" w="med" len="med"/>
                    </a:lnL>
                    <a:lnR w="12700" cap="flat" cmpd="sng" algn="ctr">
                      <a:solidFill>
                        <a:srgbClr val="605FD2"/>
                      </a:solidFill>
                      <a:prstDash val="solid"/>
                      <a:round/>
                      <a:headEnd type="none" w="med" len="med"/>
                      <a:tailEnd type="none" w="med" len="med"/>
                    </a:lnR>
                    <a:lnT w="12700" cap="flat" cmpd="sng" algn="ctr">
                      <a:solidFill>
                        <a:srgbClr val="405ED2"/>
                      </a:solidFill>
                      <a:prstDash val="solid"/>
                      <a:round/>
                      <a:headEnd type="none" w="med" len="med"/>
                      <a:tailEnd type="none" w="med" len="med"/>
                    </a:lnT>
                    <a:lnB w="12700" cap="flat" cmpd="sng" algn="ctr">
                      <a:solidFill>
                        <a:srgbClr val="605FD2"/>
                      </a:solidFill>
                      <a:prstDash val="solid"/>
                      <a:round/>
                      <a:headEnd type="none" w="med" len="med"/>
                      <a:tailEnd type="none" w="med" len="med"/>
                    </a:lnB>
                  </a:tcPr>
                </a:tc>
              </a:tr>
              <a:tr h="864668">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ארסן (זרניך) (</a:t>
                      </a:r>
                      <a:r>
                        <a:rPr lang="en-US" sz="800">
                          <a:effectLst/>
                          <a:latin typeface="Times New Roman"/>
                          <a:ea typeface="Times New Roman"/>
                          <a:cs typeface="FrankRuehl"/>
                        </a:rPr>
                        <a:t>As</a:t>
                      </a:r>
                      <a:r>
                        <a:rPr lang="he-IL" sz="1000">
                          <a:effectLst/>
                          <a:latin typeface="Times New Roman"/>
                          <a:ea typeface="Times New Roman"/>
                          <a:cs typeface="FrankRuehl"/>
                        </a:rPr>
                        <a:t>) </a:t>
                      </a:r>
                      <a:r>
                        <a:rPr lang="he-IL" sz="1100" baseline="30000">
                          <a:effectLst/>
                          <a:latin typeface="Times New Roman"/>
                          <a:ea typeface="Times New Roman"/>
                          <a:cs typeface="FrankRuehl"/>
                        </a:rPr>
                        <a:t>(*)</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ARSENIC (as As)</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1. תרכובות אורגניות</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organic compounds</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0.200 מ"ג/מ"ק</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E061D2"/>
                      </a:solidFill>
                      <a:prstDash val="solid"/>
                      <a:round/>
                      <a:headEnd type="none" w="med" len="med"/>
                      <a:tailEnd type="none" w="med" len="med"/>
                    </a:lnR>
                    <a:lnT w="12700" cap="flat" cmpd="sng" algn="ctr">
                      <a:solidFill>
                        <a:srgbClr val="605FD2"/>
                      </a:solidFill>
                      <a:prstDash val="solid"/>
                      <a:round/>
                      <a:headEnd type="none" w="med" len="med"/>
                      <a:tailEnd type="none" w="med" len="med"/>
                    </a:lnT>
                    <a:lnB w="12700" cap="flat" cmpd="sng" algn="ctr">
                      <a:solidFill>
                        <a:srgbClr val="E061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E061D2"/>
                      </a:solidFill>
                      <a:prstDash val="solid"/>
                      <a:round/>
                      <a:headEnd type="none" w="med" len="med"/>
                      <a:tailEnd type="none" w="med" len="med"/>
                    </a:lnL>
                    <a:lnR w="12700" cap="flat" cmpd="sng" algn="ctr">
                      <a:solidFill>
                        <a:srgbClr val="E061D2"/>
                      </a:solidFill>
                      <a:prstDash val="solid"/>
                      <a:round/>
                      <a:headEnd type="none" w="med" len="med"/>
                      <a:tailEnd type="none" w="med" len="med"/>
                    </a:lnR>
                    <a:lnT w="12700" cap="flat" cmpd="sng" algn="ctr">
                      <a:solidFill>
                        <a:srgbClr val="605FD2"/>
                      </a:solidFill>
                      <a:prstDash val="solid"/>
                      <a:round/>
                      <a:headEnd type="none" w="med" len="med"/>
                      <a:tailEnd type="none" w="med" len="med"/>
                    </a:lnT>
                    <a:lnB w="12700" cap="flat" cmpd="sng" algn="ctr">
                      <a:solidFill>
                        <a:srgbClr val="E061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E061D2"/>
                      </a:solidFill>
                      <a:prstDash val="solid"/>
                      <a:round/>
                      <a:headEnd type="none" w="med" len="med"/>
                      <a:tailEnd type="none" w="med" len="med"/>
                    </a:lnL>
                    <a:lnR w="12700" cap="flat" cmpd="sng" algn="ctr">
                      <a:solidFill>
                        <a:srgbClr val="E061D2"/>
                      </a:solidFill>
                      <a:prstDash val="solid"/>
                      <a:round/>
                      <a:headEnd type="none" w="med" len="med"/>
                      <a:tailEnd type="none" w="med" len="med"/>
                    </a:lnR>
                    <a:lnT w="12700" cap="flat" cmpd="sng" algn="ctr">
                      <a:solidFill>
                        <a:srgbClr val="605FD2"/>
                      </a:solidFill>
                      <a:prstDash val="solid"/>
                      <a:round/>
                      <a:headEnd type="none" w="med" len="med"/>
                      <a:tailEnd type="none" w="med" len="med"/>
                    </a:lnT>
                    <a:lnB w="12700" cap="flat" cmpd="sng" algn="ctr">
                      <a:solidFill>
                        <a:srgbClr val="E061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0.100 מ"ג/מ"ק</a:t>
                      </a:r>
                      <a:endParaRPr lang="en-US" sz="900">
                        <a:effectLst/>
                        <a:latin typeface="Times New Roman"/>
                        <a:ea typeface="Times New Roman"/>
                      </a:endParaRPr>
                    </a:p>
                  </a:txBody>
                  <a:tcPr marL="32135" marR="32135" marT="0" marB="0">
                    <a:lnL w="12700" cap="flat" cmpd="sng" algn="ctr">
                      <a:solidFill>
                        <a:srgbClr val="E061D2"/>
                      </a:solidFill>
                      <a:prstDash val="solid"/>
                      <a:round/>
                      <a:headEnd type="none" w="med" len="med"/>
                      <a:tailEnd type="none" w="med" len="med"/>
                    </a:lnL>
                    <a:lnR w="12700" cap="flat" cmpd="sng" algn="ctr">
                      <a:solidFill>
                        <a:srgbClr val="E061D2"/>
                      </a:solidFill>
                      <a:prstDash val="solid"/>
                      <a:round/>
                      <a:headEnd type="none" w="med" len="med"/>
                      <a:tailEnd type="none" w="med" len="med"/>
                    </a:lnR>
                    <a:lnT w="12700" cap="flat" cmpd="sng" algn="ctr">
                      <a:solidFill>
                        <a:srgbClr val="605FD2"/>
                      </a:solidFill>
                      <a:prstDash val="solid"/>
                      <a:round/>
                      <a:headEnd type="none" w="med" len="med"/>
                      <a:tailEnd type="none" w="med" len="med"/>
                    </a:lnT>
                    <a:lnB w="12700" cap="flat" cmpd="sng" algn="ctr">
                      <a:solidFill>
                        <a:srgbClr val="E061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E061D2"/>
                      </a:solidFill>
                      <a:prstDash val="solid"/>
                      <a:round/>
                      <a:headEnd type="none" w="med" len="med"/>
                      <a:tailEnd type="none" w="med" len="med"/>
                    </a:lnL>
                    <a:lnR w="12700" cap="flat" cmpd="sng" algn="ctr">
                      <a:solidFill>
                        <a:srgbClr val="E061D2"/>
                      </a:solidFill>
                      <a:prstDash val="solid"/>
                      <a:round/>
                      <a:headEnd type="none" w="med" len="med"/>
                      <a:tailEnd type="none" w="med" len="med"/>
                    </a:lnR>
                    <a:lnT w="12700" cap="flat" cmpd="sng" algn="ctr">
                      <a:solidFill>
                        <a:srgbClr val="605FD2"/>
                      </a:solidFill>
                      <a:prstDash val="solid"/>
                      <a:round/>
                      <a:headEnd type="none" w="med" len="med"/>
                      <a:tailEnd type="none" w="med" len="med"/>
                    </a:lnT>
                    <a:lnB w="12700" cap="flat" cmpd="sng" algn="ctr">
                      <a:solidFill>
                        <a:srgbClr val="E061D2"/>
                      </a:solidFill>
                      <a:prstDash val="solid"/>
                      <a:round/>
                      <a:headEnd type="none" w="med" len="med"/>
                      <a:tailEnd type="none" w="med" len="med"/>
                    </a:lnB>
                  </a:tcPr>
                </a:tc>
              </a:tr>
              <a:tr h="592638">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2. תרכובות אנאורגניות</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inorganic compounds</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0.010 מ"ג/מ"ק</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A06BD2"/>
                      </a:solidFill>
                      <a:prstDash val="solid"/>
                      <a:round/>
                      <a:headEnd type="none" w="med" len="med"/>
                      <a:tailEnd type="none" w="med" len="med"/>
                    </a:lnR>
                    <a:lnT w="12700" cap="flat" cmpd="sng" algn="ctr">
                      <a:solidFill>
                        <a:srgbClr val="E061D2"/>
                      </a:solidFill>
                      <a:prstDash val="solid"/>
                      <a:round/>
                      <a:headEnd type="none" w="med" len="med"/>
                      <a:tailEnd type="none" w="med" len="med"/>
                    </a:lnT>
                    <a:lnB w="12700" cap="flat" cmpd="sng" algn="ctr">
                      <a:solidFill>
                        <a:srgbClr val="A06B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A06BD2"/>
                      </a:solidFill>
                      <a:prstDash val="solid"/>
                      <a:round/>
                      <a:headEnd type="none" w="med" len="med"/>
                      <a:tailEnd type="none" w="med" len="med"/>
                    </a:lnL>
                    <a:lnR w="12700" cap="flat" cmpd="sng" algn="ctr">
                      <a:solidFill>
                        <a:srgbClr val="A06BD2"/>
                      </a:solidFill>
                      <a:prstDash val="solid"/>
                      <a:round/>
                      <a:headEnd type="none" w="med" len="med"/>
                      <a:tailEnd type="none" w="med" len="med"/>
                    </a:lnR>
                    <a:lnT w="12700" cap="flat" cmpd="sng" algn="ctr">
                      <a:solidFill>
                        <a:srgbClr val="E061D2"/>
                      </a:solidFill>
                      <a:prstDash val="solid"/>
                      <a:round/>
                      <a:headEnd type="none" w="med" len="med"/>
                      <a:tailEnd type="none" w="med" len="med"/>
                    </a:lnT>
                    <a:lnB w="12700" cap="flat" cmpd="sng" algn="ctr">
                      <a:solidFill>
                        <a:srgbClr val="A06B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A06BD2"/>
                      </a:solidFill>
                      <a:prstDash val="solid"/>
                      <a:round/>
                      <a:headEnd type="none" w="med" len="med"/>
                      <a:tailEnd type="none" w="med" len="med"/>
                    </a:lnL>
                    <a:lnR w="12700" cap="flat" cmpd="sng" algn="ctr">
                      <a:solidFill>
                        <a:srgbClr val="A06BD2"/>
                      </a:solidFill>
                      <a:prstDash val="solid"/>
                      <a:round/>
                      <a:headEnd type="none" w="med" len="med"/>
                      <a:tailEnd type="none" w="med" len="med"/>
                    </a:lnR>
                    <a:lnT w="12700" cap="flat" cmpd="sng" algn="ctr">
                      <a:solidFill>
                        <a:srgbClr val="E061D2"/>
                      </a:solidFill>
                      <a:prstDash val="solid"/>
                      <a:round/>
                      <a:headEnd type="none" w="med" len="med"/>
                      <a:tailEnd type="none" w="med" len="med"/>
                    </a:lnT>
                    <a:lnB w="12700" cap="flat" cmpd="sng" algn="ctr">
                      <a:solidFill>
                        <a:srgbClr val="A06B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0.005 מ"ג/מ"ק</a:t>
                      </a:r>
                      <a:endParaRPr lang="en-US" sz="900">
                        <a:effectLst/>
                        <a:latin typeface="Times New Roman"/>
                        <a:ea typeface="Times New Roman"/>
                      </a:endParaRPr>
                    </a:p>
                  </a:txBody>
                  <a:tcPr marL="32135" marR="32135" marT="0" marB="0">
                    <a:lnL w="12700" cap="flat" cmpd="sng" algn="ctr">
                      <a:solidFill>
                        <a:srgbClr val="A06BD2"/>
                      </a:solidFill>
                      <a:prstDash val="solid"/>
                      <a:round/>
                      <a:headEnd type="none" w="med" len="med"/>
                      <a:tailEnd type="none" w="med" len="med"/>
                    </a:lnL>
                    <a:lnR w="12700" cap="flat" cmpd="sng" algn="ctr">
                      <a:solidFill>
                        <a:srgbClr val="A06BD2"/>
                      </a:solidFill>
                      <a:prstDash val="solid"/>
                      <a:round/>
                      <a:headEnd type="none" w="med" len="med"/>
                      <a:tailEnd type="none" w="med" len="med"/>
                    </a:lnR>
                    <a:lnT w="12700" cap="flat" cmpd="sng" algn="ctr">
                      <a:solidFill>
                        <a:srgbClr val="E061D2"/>
                      </a:solidFill>
                      <a:prstDash val="solid"/>
                      <a:round/>
                      <a:headEnd type="none" w="med" len="med"/>
                      <a:tailEnd type="none" w="med" len="med"/>
                    </a:lnT>
                    <a:lnB w="12700" cap="flat" cmpd="sng" algn="ctr">
                      <a:solidFill>
                        <a:srgbClr val="A06B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A06BD2"/>
                      </a:solidFill>
                      <a:prstDash val="solid"/>
                      <a:round/>
                      <a:headEnd type="none" w="med" len="med"/>
                      <a:tailEnd type="none" w="med" len="med"/>
                    </a:lnL>
                    <a:lnR w="12700" cap="flat" cmpd="sng" algn="ctr">
                      <a:solidFill>
                        <a:srgbClr val="A06BD2"/>
                      </a:solidFill>
                      <a:prstDash val="solid"/>
                      <a:round/>
                      <a:headEnd type="none" w="med" len="med"/>
                      <a:tailEnd type="none" w="med" len="med"/>
                    </a:lnR>
                    <a:lnT w="12700" cap="flat" cmpd="sng" algn="ctr">
                      <a:solidFill>
                        <a:srgbClr val="E061D2"/>
                      </a:solidFill>
                      <a:prstDash val="solid"/>
                      <a:round/>
                      <a:headEnd type="none" w="med" len="med"/>
                      <a:tailEnd type="none" w="med" len="med"/>
                    </a:lnT>
                    <a:lnB w="12700" cap="flat" cmpd="sng" algn="ctr">
                      <a:solidFill>
                        <a:srgbClr val="A06BD2"/>
                      </a:solidFill>
                      <a:prstDash val="solid"/>
                      <a:round/>
                      <a:headEnd type="none" w="med" len="med"/>
                      <a:tailEnd type="none" w="med" len="med"/>
                    </a:lnB>
                  </a:tcPr>
                </a:tc>
              </a:tr>
              <a:tr h="417760">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3. ארסין (</a:t>
                      </a:r>
                      <a:r>
                        <a:rPr lang="en-US" sz="800">
                          <a:effectLst/>
                          <a:latin typeface="Times New Roman"/>
                          <a:ea typeface="Times New Roman"/>
                          <a:cs typeface="FrankRuehl"/>
                        </a:rPr>
                        <a:t>AsH</a:t>
                      </a:r>
                      <a:r>
                        <a:rPr lang="en-US" sz="800" baseline="-25000">
                          <a:effectLst/>
                          <a:latin typeface="Times New Roman"/>
                          <a:ea typeface="Times New Roman"/>
                          <a:cs typeface="FrankRuehl"/>
                        </a:rPr>
                        <a:t>3</a:t>
                      </a:r>
                      <a:r>
                        <a:rPr lang="he-IL" sz="1000">
                          <a:effectLst/>
                          <a:latin typeface="Times New Roman"/>
                          <a:ea typeface="Times New Roman"/>
                          <a:cs typeface="FrankRuehl"/>
                        </a:rPr>
                        <a:t>) </a:t>
                      </a:r>
                      <a:r>
                        <a:rPr lang="he-IL" sz="1100" baseline="30000">
                          <a:effectLst/>
                          <a:latin typeface="Times New Roman"/>
                          <a:ea typeface="Times New Roman"/>
                          <a:cs typeface="FrankRuehl"/>
                        </a:rPr>
                        <a:t>(*)</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ARSINE</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0.05 מ"ג/מ"ק או 0.02 חל"מ</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40E2D2"/>
                      </a:solidFill>
                      <a:prstDash val="solid"/>
                      <a:round/>
                      <a:headEnd type="none" w="med" len="med"/>
                      <a:tailEnd type="none" w="med" len="med"/>
                    </a:lnR>
                    <a:lnT w="12700" cap="flat" cmpd="sng" algn="ctr">
                      <a:solidFill>
                        <a:srgbClr val="A06BD2"/>
                      </a:solidFill>
                      <a:prstDash val="solid"/>
                      <a:round/>
                      <a:headEnd type="none" w="med" len="med"/>
                      <a:tailEnd type="none" w="med" len="med"/>
                    </a:lnT>
                    <a:lnB w="12700" cap="flat" cmpd="sng" algn="ctr">
                      <a:solidFill>
                        <a:srgbClr val="40E2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E2D2"/>
                      </a:solidFill>
                      <a:prstDash val="solid"/>
                      <a:round/>
                      <a:headEnd type="none" w="med" len="med"/>
                      <a:tailEnd type="none" w="med" len="med"/>
                    </a:lnL>
                    <a:lnR w="12700" cap="flat" cmpd="sng" algn="ctr">
                      <a:solidFill>
                        <a:srgbClr val="40E2D2"/>
                      </a:solidFill>
                      <a:prstDash val="solid"/>
                      <a:round/>
                      <a:headEnd type="none" w="med" len="med"/>
                      <a:tailEnd type="none" w="med" len="med"/>
                    </a:lnR>
                    <a:lnT w="12700" cap="flat" cmpd="sng" algn="ctr">
                      <a:solidFill>
                        <a:srgbClr val="A06BD2"/>
                      </a:solidFill>
                      <a:prstDash val="solid"/>
                      <a:round/>
                      <a:headEnd type="none" w="med" len="med"/>
                      <a:tailEnd type="none" w="med" len="med"/>
                    </a:lnT>
                    <a:lnB w="12700" cap="flat" cmpd="sng" algn="ctr">
                      <a:solidFill>
                        <a:srgbClr val="40E2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E2D2"/>
                      </a:solidFill>
                      <a:prstDash val="solid"/>
                      <a:round/>
                      <a:headEnd type="none" w="med" len="med"/>
                      <a:tailEnd type="none" w="med" len="med"/>
                    </a:lnL>
                    <a:lnR w="12700" cap="flat" cmpd="sng" algn="ctr">
                      <a:solidFill>
                        <a:srgbClr val="40E2D2"/>
                      </a:solidFill>
                      <a:prstDash val="solid"/>
                      <a:round/>
                      <a:headEnd type="none" w="med" len="med"/>
                      <a:tailEnd type="none" w="med" len="med"/>
                    </a:lnR>
                    <a:lnT w="12700" cap="flat" cmpd="sng" algn="ctr">
                      <a:solidFill>
                        <a:srgbClr val="A06BD2"/>
                      </a:solidFill>
                      <a:prstDash val="solid"/>
                      <a:round/>
                      <a:headEnd type="none" w="med" len="med"/>
                      <a:tailEnd type="none" w="med" len="med"/>
                    </a:lnT>
                    <a:lnB w="12700" cap="flat" cmpd="sng" algn="ctr">
                      <a:solidFill>
                        <a:srgbClr val="40E2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0.025 מ"ג/מ"ק או 0.01 חל"מ</a:t>
                      </a:r>
                      <a:endParaRPr lang="en-US" sz="900">
                        <a:effectLst/>
                        <a:latin typeface="Times New Roman"/>
                        <a:ea typeface="Times New Roman"/>
                      </a:endParaRPr>
                    </a:p>
                  </a:txBody>
                  <a:tcPr marL="32135" marR="32135" marT="0" marB="0">
                    <a:lnL w="12700" cap="flat" cmpd="sng" algn="ctr">
                      <a:solidFill>
                        <a:srgbClr val="40E2D2"/>
                      </a:solidFill>
                      <a:prstDash val="solid"/>
                      <a:round/>
                      <a:headEnd type="none" w="med" len="med"/>
                      <a:tailEnd type="none" w="med" len="med"/>
                    </a:lnL>
                    <a:lnR w="12700" cap="flat" cmpd="sng" algn="ctr">
                      <a:solidFill>
                        <a:srgbClr val="40E2D2"/>
                      </a:solidFill>
                      <a:prstDash val="solid"/>
                      <a:round/>
                      <a:headEnd type="none" w="med" len="med"/>
                      <a:tailEnd type="none" w="med" len="med"/>
                    </a:lnR>
                    <a:lnT w="12700" cap="flat" cmpd="sng" algn="ctr">
                      <a:solidFill>
                        <a:srgbClr val="A06BD2"/>
                      </a:solidFill>
                      <a:prstDash val="solid"/>
                      <a:round/>
                      <a:headEnd type="none" w="med" len="med"/>
                      <a:tailEnd type="none" w="med" len="med"/>
                    </a:lnT>
                    <a:lnB w="12700" cap="flat" cmpd="sng" algn="ctr">
                      <a:solidFill>
                        <a:srgbClr val="40E2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40E2D2"/>
                      </a:solidFill>
                      <a:prstDash val="solid"/>
                      <a:round/>
                      <a:headEnd type="none" w="med" len="med"/>
                      <a:tailEnd type="none" w="med" len="med"/>
                    </a:lnL>
                    <a:lnR w="12700" cap="flat" cmpd="sng" algn="ctr">
                      <a:solidFill>
                        <a:srgbClr val="40E2D2"/>
                      </a:solidFill>
                      <a:prstDash val="solid"/>
                      <a:round/>
                      <a:headEnd type="none" w="med" len="med"/>
                      <a:tailEnd type="none" w="med" len="med"/>
                    </a:lnR>
                    <a:lnT w="12700" cap="flat" cmpd="sng" algn="ctr">
                      <a:solidFill>
                        <a:srgbClr val="A06BD2"/>
                      </a:solidFill>
                      <a:prstDash val="solid"/>
                      <a:round/>
                      <a:headEnd type="none" w="med" len="med"/>
                      <a:tailEnd type="none" w="med" len="med"/>
                    </a:lnT>
                    <a:lnB w="12700" cap="flat" cmpd="sng" algn="ctr">
                      <a:solidFill>
                        <a:srgbClr val="40E2D2"/>
                      </a:solidFill>
                      <a:prstDash val="solid"/>
                      <a:round/>
                      <a:headEnd type="none" w="med" len="med"/>
                      <a:tailEnd type="none" w="med" len="med"/>
                    </a:lnB>
                  </a:tcPr>
                </a:tc>
              </a:tr>
              <a:tr h="1399012">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אתילן אוקסיד</a:t>
                      </a:r>
                      <a:endParaRPr lang="en-US" sz="900">
                        <a:effectLst/>
                        <a:latin typeface="Times New Roman"/>
                        <a:ea typeface="Times New Roman"/>
                      </a:endParaRPr>
                    </a:p>
                    <a:p>
                      <a:pPr algn="r" rtl="1">
                        <a:spcBef>
                          <a:spcPts val="300"/>
                        </a:spcBef>
                        <a:spcAft>
                          <a:spcPts val="0"/>
                        </a:spcAft>
                        <a:tabLst>
                          <a:tab pos="396240" algn="l"/>
                          <a:tab pos="648335" algn="l"/>
                          <a:tab pos="935990" algn="l"/>
                          <a:tab pos="1224280" algn="l"/>
                          <a:tab pos="1511935" algn="l"/>
                          <a:tab pos="3974465" algn="r"/>
                          <a:tab pos="457200" algn="l"/>
                        </a:tabLst>
                      </a:pPr>
                      <a:r>
                        <a:rPr lang="en-US" sz="800">
                          <a:effectLst/>
                          <a:latin typeface="Times New Roman"/>
                          <a:ea typeface="Times New Roman"/>
                          <a:cs typeface="FrankRuehl"/>
                        </a:rPr>
                        <a:t>ETHYLENE OXIDE</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C0033F"/>
                      </a:solidFill>
                      <a:prstDash val="solid"/>
                      <a:round/>
                      <a:headEnd type="none" w="med" len="med"/>
                      <a:tailEnd type="none" w="med" len="med"/>
                    </a:lnR>
                    <a:lnT w="12700" cap="flat" cmpd="sng" algn="ctr">
                      <a:solidFill>
                        <a:srgbClr val="C0033F"/>
                      </a:solidFill>
                      <a:prstDash val="solid"/>
                      <a:round/>
                      <a:headEnd type="none" w="med" len="med"/>
                      <a:tailEnd type="none" w="med" len="med"/>
                    </a:lnT>
                    <a:lnB w="12700" cap="flat" cmpd="sng" algn="ctr">
                      <a:solidFill>
                        <a:srgbClr val="C0033F"/>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1 חל"מ</a:t>
                      </a:r>
                      <a:endParaRPr lang="en-US" sz="900">
                        <a:effectLst/>
                        <a:latin typeface="Times New Roman"/>
                        <a:ea typeface="Times New Roman"/>
                      </a:endParaRPr>
                    </a:p>
                  </a:txBody>
                  <a:tcPr marL="32135" marR="32135" marT="0" marB="0">
                    <a:lnL w="12700" cap="flat" cmpd="sng" algn="ctr">
                      <a:solidFill>
                        <a:srgbClr val="C0033F"/>
                      </a:solidFill>
                      <a:prstDash val="solid"/>
                      <a:round/>
                      <a:headEnd type="none" w="med" len="med"/>
                      <a:tailEnd type="none" w="med" len="med"/>
                    </a:lnL>
                    <a:lnR w="12700" cap="flat" cmpd="sng" algn="ctr">
                      <a:solidFill>
                        <a:srgbClr val="80E4D2"/>
                      </a:solidFill>
                      <a:prstDash val="solid"/>
                      <a:round/>
                      <a:headEnd type="none" w="med" len="med"/>
                      <a:tailEnd type="none" w="med" len="med"/>
                    </a:lnR>
                    <a:lnT w="12700" cap="flat" cmpd="sng" algn="ctr">
                      <a:solidFill>
                        <a:srgbClr val="40E2D2"/>
                      </a:solidFill>
                      <a:prstDash val="solid"/>
                      <a:round/>
                      <a:headEnd type="none" w="med" len="med"/>
                      <a:tailEnd type="none" w="med" len="med"/>
                    </a:lnT>
                    <a:lnB w="12700" cap="flat" cmpd="sng" algn="ctr">
                      <a:solidFill>
                        <a:srgbClr val="80E4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80E4D2"/>
                      </a:solidFill>
                      <a:prstDash val="solid"/>
                      <a:round/>
                      <a:headEnd type="none" w="med" len="med"/>
                      <a:tailEnd type="none" w="med" len="med"/>
                    </a:lnL>
                    <a:lnR w="12700" cap="flat" cmpd="sng" algn="ctr">
                      <a:solidFill>
                        <a:srgbClr val="80E4D2"/>
                      </a:solidFill>
                      <a:prstDash val="solid"/>
                      <a:round/>
                      <a:headEnd type="none" w="med" len="med"/>
                      <a:tailEnd type="none" w="med" len="med"/>
                    </a:lnR>
                    <a:lnT w="12700" cap="flat" cmpd="sng" algn="ctr">
                      <a:solidFill>
                        <a:srgbClr val="40E2D2"/>
                      </a:solidFill>
                      <a:prstDash val="solid"/>
                      <a:round/>
                      <a:headEnd type="none" w="med" len="med"/>
                      <a:tailEnd type="none" w="med" len="med"/>
                    </a:lnT>
                    <a:lnB w="12700" cap="flat" cmpd="sng" algn="ctr">
                      <a:solidFill>
                        <a:srgbClr val="80E4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endParaRPr lang="he-IL" sz="1000">
                        <a:effectLst/>
                        <a:latin typeface="Times New Roman"/>
                        <a:ea typeface="Times New Roman"/>
                        <a:cs typeface="FrankRuehl"/>
                      </a:endParaRPr>
                    </a:p>
                  </a:txBody>
                  <a:tcPr marL="32135" marR="32135" marT="0" marB="0">
                    <a:lnL w="12700" cap="flat" cmpd="sng" algn="ctr">
                      <a:solidFill>
                        <a:srgbClr val="80E4D2"/>
                      </a:solidFill>
                      <a:prstDash val="solid"/>
                      <a:round/>
                      <a:headEnd type="none" w="med" len="med"/>
                      <a:tailEnd type="none" w="med" len="med"/>
                    </a:lnL>
                    <a:lnR w="12700" cap="flat" cmpd="sng" algn="ctr">
                      <a:solidFill>
                        <a:srgbClr val="80E4D2"/>
                      </a:solidFill>
                      <a:prstDash val="solid"/>
                      <a:round/>
                      <a:headEnd type="none" w="med" len="med"/>
                      <a:tailEnd type="none" w="med" len="med"/>
                    </a:lnR>
                    <a:lnT w="12700" cap="flat" cmpd="sng" algn="ctr">
                      <a:solidFill>
                        <a:srgbClr val="40E2D2"/>
                      </a:solidFill>
                      <a:prstDash val="solid"/>
                      <a:round/>
                      <a:headEnd type="none" w="med" len="med"/>
                      <a:tailEnd type="none" w="med" len="med"/>
                    </a:lnT>
                    <a:lnB w="12700" cap="flat" cmpd="sng" algn="ctr">
                      <a:solidFill>
                        <a:srgbClr val="80E4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1000">
                          <a:effectLst/>
                          <a:latin typeface="Times New Roman"/>
                          <a:ea typeface="Times New Roman"/>
                          <a:cs typeface="FrankRuehl"/>
                        </a:rPr>
                        <a:t>0.5 חל"מ</a:t>
                      </a:r>
                      <a:endParaRPr lang="en-US" sz="900">
                        <a:effectLst/>
                        <a:latin typeface="Times New Roman"/>
                        <a:ea typeface="Times New Roman"/>
                      </a:endParaRPr>
                    </a:p>
                  </a:txBody>
                  <a:tcPr marL="32135" marR="32135" marT="0" marB="0">
                    <a:lnL w="12700" cap="flat" cmpd="sng" algn="ctr">
                      <a:solidFill>
                        <a:srgbClr val="80E4D2"/>
                      </a:solidFill>
                      <a:prstDash val="solid"/>
                      <a:round/>
                      <a:headEnd type="none" w="med" len="med"/>
                      <a:tailEnd type="none" w="med" len="med"/>
                    </a:lnL>
                    <a:lnR w="12700" cap="flat" cmpd="sng" algn="ctr">
                      <a:solidFill>
                        <a:srgbClr val="80E4D2"/>
                      </a:solidFill>
                      <a:prstDash val="solid"/>
                      <a:round/>
                      <a:headEnd type="none" w="med" len="med"/>
                      <a:tailEnd type="none" w="med" len="med"/>
                    </a:lnR>
                    <a:lnT w="12700" cap="flat" cmpd="sng" algn="ctr">
                      <a:solidFill>
                        <a:srgbClr val="40E2D2"/>
                      </a:solidFill>
                      <a:prstDash val="solid"/>
                      <a:round/>
                      <a:headEnd type="none" w="med" len="med"/>
                      <a:tailEnd type="none" w="med" len="med"/>
                    </a:lnT>
                    <a:lnB w="12700" cap="flat" cmpd="sng" algn="ctr">
                      <a:solidFill>
                        <a:srgbClr val="80E4D2"/>
                      </a:solidFill>
                      <a:prstDash val="solid"/>
                      <a:round/>
                      <a:headEnd type="none" w="med" len="med"/>
                      <a:tailEnd type="none" w="med" len="med"/>
                    </a:lnB>
                  </a:tcPr>
                </a:tc>
                <a:tc>
                  <a:txBody>
                    <a:bodyPr/>
                    <a:lstStyle/>
                    <a:p>
                      <a:pPr algn="r" rtl="1">
                        <a:spcBef>
                          <a:spcPts val="300"/>
                        </a:spcBef>
                        <a:spcAft>
                          <a:spcPts val="0"/>
                        </a:spcAft>
                        <a:tabLst>
                          <a:tab pos="396240" algn="l"/>
                          <a:tab pos="648335" algn="l"/>
                          <a:tab pos="935990" algn="l"/>
                          <a:tab pos="1224280" algn="l"/>
                          <a:tab pos="1511935" algn="l"/>
                          <a:tab pos="3974465" algn="r"/>
                          <a:tab pos="457200" algn="l"/>
                        </a:tabLst>
                      </a:pPr>
                      <a:r>
                        <a:rPr lang="he-IL" sz="900" dirty="0">
                          <a:effectLst/>
                          <a:latin typeface="Times New Roman"/>
                          <a:ea typeface="Times New Roman"/>
                          <a:cs typeface="FrankRuehl"/>
                        </a:rPr>
                        <a:t>החשיפה המשוקללת המרבית המותרת לעובדת בגיל הפוריות ולנשים בתקופות של הריון או הנקה, תהיה 0.75 </a:t>
                      </a:r>
                      <a:r>
                        <a:rPr lang="he-IL" sz="900" dirty="0" err="1">
                          <a:effectLst/>
                          <a:latin typeface="Times New Roman"/>
                          <a:ea typeface="Times New Roman"/>
                          <a:cs typeface="FrankRuehl"/>
                        </a:rPr>
                        <a:t>חל"מ</a:t>
                      </a:r>
                      <a:endParaRPr lang="en-US" sz="900" dirty="0">
                        <a:effectLst/>
                        <a:latin typeface="Times New Roman"/>
                        <a:ea typeface="Times New Roman"/>
                      </a:endParaRPr>
                    </a:p>
                  </a:txBody>
                  <a:tcPr marL="32135" marR="32135" marT="0" marB="0">
                    <a:lnL w="12700" cap="flat" cmpd="sng" algn="ctr">
                      <a:solidFill>
                        <a:srgbClr val="80E4D2"/>
                      </a:solidFill>
                      <a:prstDash val="solid"/>
                      <a:round/>
                      <a:headEnd type="none" w="med" len="med"/>
                      <a:tailEnd type="none" w="med" len="med"/>
                    </a:lnL>
                    <a:lnR w="12700" cap="flat" cmpd="sng" algn="ctr">
                      <a:solidFill>
                        <a:srgbClr val="80E4D2"/>
                      </a:solidFill>
                      <a:prstDash val="solid"/>
                      <a:round/>
                      <a:headEnd type="none" w="med" len="med"/>
                      <a:tailEnd type="none" w="med" len="med"/>
                    </a:lnR>
                    <a:lnT w="12700" cap="flat" cmpd="sng" algn="ctr">
                      <a:solidFill>
                        <a:srgbClr val="40E2D2"/>
                      </a:solidFill>
                      <a:prstDash val="solid"/>
                      <a:round/>
                      <a:headEnd type="none" w="med" len="med"/>
                      <a:tailEnd type="none" w="med" len="med"/>
                    </a:lnT>
                    <a:lnB w="12700" cap="flat" cmpd="sng" algn="ctr">
                      <a:solidFill>
                        <a:srgbClr val="80E4D2"/>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335213" y="1407582"/>
            <a:ext cx="268023"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1pPr>
            <a:lvl2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2pPr>
            <a:lvl3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3pPr>
            <a:lvl4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4pPr>
            <a:lvl5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5pPr>
            <a:lvl6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6pPr>
            <a:lvl7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7pPr>
            <a:lvl8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8pPr>
            <a:lvl9pPr fontAlgn="base">
              <a:spcBef>
                <a:spcPct val="0"/>
              </a:spcBef>
              <a:spcAft>
                <a:spcPct val="0"/>
              </a:spcAft>
              <a:tabLst>
                <a:tab pos="396875" algn="l"/>
                <a:tab pos="457200" algn="r"/>
                <a:tab pos="647700" algn="l"/>
                <a:tab pos="936625" algn="l"/>
                <a:tab pos="1223963" algn="l"/>
                <a:tab pos="1511300" algn="l"/>
                <a:tab pos="3975100" algn="r"/>
              </a:tabLst>
              <a:defRPr>
                <a:solidFill>
                  <a:schemeClr val="tx1"/>
                </a:solidFill>
                <a:latin typeface="Arial" pitchFamily="34" charset="0"/>
                <a:cs typeface="Arial" pitchFamily="34" charset="0"/>
              </a:defRPr>
            </a:lvl9pPr>
          </a:lstStyle>
          <a:p>
            <a:pPr marL="0" marR="0" lvl="0" indent="0" algn="l" defTabSz="914400" rtl="1" eaLnBrk="1" fontAlgn="base" latinLnBrk="0" hangingPunct="1">
              <a:lnSpc>
                <a:spcPct val="100000"/>
              </a:lnSpc>
              <a:spcBef>
                <a:spcPct val="0"/>
              </a:spcBef>
              <a:spcAft>
                <a:spcPct val="0"/>
              </a:spcAft>
              <a:buClrTx/>
              <a:buSzTx/>
              <a:buFontTx/>
              <a:buNone/>
              <a:tabLst>
                <a:tab pos="396875" algn="l"/>
                <a:tab pos="457200" algn="r"/>
                <a:tab pos="647700" algn="l"/>
                <a:tab pos="936625" algn="l"/>
                <a:tab pos="1223963" algn="l"/>
                <a:tab pos="1511300" algn="l"/>
                <a:tab pos="3975100" algn="r"/>
              </a:tabLst>
            </a:pPr>
            <a:r>
              <a:rPr kumimoji="0" lang="he-IL" altLang="he-IL" sz="1300" b="0" i="0" u="none" strike="noStrike" cap="none" normalizeH="0" baseline="0" dirty="0" smtClean="0">
                <a:ln>
                  <a:noFill/>
                </a:ln>
                <a:solidFill>
                  <a:schemeClr val="tx1"/>
                </a:solidFill>
                <a:effectLst/>
                <a:latin typeface="Times New Roman" pitchFamily="18" charset="0"/>
                <a:ea typeface="Times New Roman" pitchFamily="18" charset="0"/>
                <a:cs typeface="FrankRuehl" pitchFamily="34" charset="-79"/>
              </a:rPr>
              <a:t>.</a:t>
            </a:r>
            <a:endParaRPr kumimoji="0" lang="en-US" altLang="he-IL"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96875" algn="l"/>
                <a:tab pos="457200" algn="r"/>
                <a:tab pos="647700" algn="l"/>
                <a:tab pos="936625" algn="l"/>
                <a:tab pos="1223963" algn="l"/>
                <a:tab pos="1511300" algn="l"/>
                <a:tab pos="3975100" algn="r"/>
              </a:tabLst>
            </a:pPr>
            <a:endParaRPr kumimoji="0" lang="en-US" altLang="he-I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0639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תקנות לאוכלוסיות מיוחדות</a:t>
            </a:r>
            <a:endParaRPr lang="he-IL" dirty="0"/>
          </a:p>
        </p:txBody>
      </p:sp>
      <p:sp>
        <p:nvSpPr>
          <p:cNvPr id="3" name="Content Placeholder 2"/>
          <p:cNvSpPr>
            <a:spLocks noGrp="1"/>
          </p:cNvSpPr>
          <p:nvPr>
            <p:ph idx="1"/>
          </p:nvPr>
        </p:nvSpPr>
        <p:spPr/>
        <p:txBody>
          <a:bodyPr>
            <a:normAutofit/>
          </a:bodyPr>
          <a:lstStyle/>
          <a:p>
            <a:r>
              <a:rPr lang="he-IL" sz="3200" dirty="0" smtClean="0"/>
              <a:t>חוק עבודת נשים</a:t>
            </a:r>
          </a:p>
          <a:p>
            <a:r>
              <a:rPr lang="he-IL" sz="3200" dirty="0" smtClean="0"/>
              <a:t>תקנות עבודת נוער</a:t>
            </a:r>
            <a:endParaRPr lang="he-IL" sz="3200" dirty="0"/>
          </a:p>
        </p:txBody>
      </p:sp>
    </p:spTree>
    <p:extLst>
      <p:ext uri="{BB962C8B-B14F-4D97-AF65-F5344CB8AC3E}">
        <p14:creationId xmlns:p14="http://schemas.microsoft.com/office/powerpoint/2010/main" val="2235626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Text Box 2"/>
          <p:cNvSpPr txBox="1">
            <a:spLocks noChangeArrowheads="1"/>
          </p:cNvSpPr>
          <p:nvPr/>
        </p:nvSpPr>
        <p:spPr bwMode="auto">
          <a:xfrm>
            <a:off x="466725" y="1341438"/>
            <a:ext cx="8137525" cy="4427537"/>
          </a:xfrm>
          <a:prstGeom prst="rect">
            <a:avLst/>
          </a:prstGeom>
          <a:solidFill>
            <a:srgbClr val="E2F6F6"/>
          </a:solidFill>
          <a:ln w="9525">
            <a:noFill/>
            <a:miter lim="800000"/>
            <a:headEnd/>
            <a:tailEnd/>
          </a:ln>
        </p:spPr>
        <p:txBody>
          <a:bodyPr>
            <a:spAutoFit/>
          </a:bodyPr>
          <a:lstStyle/>
          <a:p>
            <a:pPr marL="457200" indent="-457200">
              <a:lnSpc>
                <a:spcPct val="200000"/>
              </a:lnSpc>
              <a:spcBef>
                <a:spcPct val="50000"/>
              </a:spcBef>
            </a:pPr>
            <a:r>
              <a:rPr lang="he-IL" sz="2400" b="1">
                <a:solidFill>
                  <a:srgbClr val="000000"/>
                </a:solidFill>
                <a:latin typeface="Times New Roman" pitchFamily="18" charset="0"/>
                <a:cs typeface="David" pitchFamily="2" charset="-79"/>
              </a:rPr>
              <a:t>				</a:t>
            </a:r>
            <a:r>
              <a:rPr lang="he-IL" sz="2400" b="1" u="sng">
                <a:solidFill>
                  <a:srgbClr val="339933"/>
                </a:solidFill>
                <a:latin typeface="Times New Roman" pitchFamily="18" charset="0"/>
                <a:cs typeface="David" pitchFamily="2" charset="-79"/>
              </a:rPr>
              <a:t>סוגי רמות מרביות</a:t>
            </a:r>
          </a:p>
          <a:p>
            <a:pPr marL="457200" indent="-457200">
              <a:lnSpc>
                <a:spcPct val="200000"/>
              </a:lnSpc>
              <a:spcBef>
                <a:spcPct val="50000"/>
              </a:spcBef>
              <a:buFontTx/>
              <a:buAutoNum type="arabicPeriod"/>
            </a:pPr>
            <a:r>
              <a:rPr lang="he-IL" sz="2400" b="1">
                <a:solidFill>
                  <a:srgbClr val="FF3300"/>
                </a:solidFill>
                <a:latin typeface="Times New Roman" pitchFamily="18" charset="0"/>
                <a:cs typeface="David" pitchFamily="2" charset="-79"/>
              </a:rPr>
              <a:t>רמה מרבית משוקללת  (</a:t>
            </a:r>
            <a:r>
              <a:rPr lang="en-US" sz="2400" b="1">
                <a:solidFill>
                  <a:srgbClr val="FF3300"/>
                </a:solidFill>
                <a:latin typeface="Times New Roman" pitchFamily="18" charset="0"/>
                <a:cs typeface="David" pitchFamily="2" charset="-79"/>
              </a:rPr>
              <a:t>TLV-TWA</a:t>
            </a:r>
            <a:r>
              <a:rPr lang="he-IL" sz="2400" b="1">
                <a:solidFill>
                  <a:srgbClr val="FF3300"/>
                </a:solidFill>
                <a:latin typeface="Times New Roman" pitchFamily="18" charset="0"/>
                <a:cs typeface="David" pitchFamily="2" charset="-79"/>
              </a:rPr>
              <a:t>)</a:t>
            </a:r>
          </a:p>
          <a:p>
            <a:pPr marL="457200" indent="-457200" algn="l" rtl="0">
              <a:lnSpc>
                <a:spcPct val="200000"/>
              </a:lnSpc>
              <a:spcBef>
                <a:spcPct val="50000"/>
              </a:spcBef>
            </a:pPr>
            <a:r>
              <a:rPr lang="en-US" sz="2400" b="1">
                <a:solidFill>
                  <a:srgbClr val="FF3300"/>
                </a:solidFill>
                <a:latin typeface="Times New Roman" pitchFamily="18" charset="0"/>
                <a:cs typeface="David" pitchFamily="2" charset="-79"/>
              </a:rPr>
              <a:t>				TWA  </a:t>
            </a:r>
            <a:r>
              <a:rPr lang="en-US" sz="2400" b="1">
                <a:solidFill>
                  <a:srgbClr val="000000"/>
                </a:solidFill>
                <a:latin typeface="Times New Roman" pitchFamily="18" charset="0"/>
                <a:cs typeface="David" pitchFamily="2" charset="-79"/>
              </a:rPr>
              <a:t>=  </a:t>
            </a:r>
            <a:r>
              <a:rPr lang="en-US" sz="2400" b="1">
                <a:solidFill>
                  <a:srgbClr val="FF3300"/>
                </a:solidFill>
                <a:latin typeface="Times New Roman" pitchFamily="18" charset="0"/>
                <a:cs typeface="David" pitchFamily="2" charset="-79"/>
              </a:rPr>
              <a:t>T</a:t>
            </a:r>
            <a:r>
              <a:rPr lang="en-US" sz="2400" b="1">
                <a:solidFill>
                  <a:srgbClr val="000000"/>
                </a:solidFill>
                <a:latin typeface="Times New Roman" pitchFamily="18" charset="0"/>
                <a:cs typeface="David" pitchFamily="2" charset="-79"/>
              </a:rPr>
              <a:t>ime </a:t>
            </a:r>
            <a:r>
              <a:rPr lang="en-US" sz="2400" b="1">
                <a:solidFill>
                  <a:srgbClr val="FF3300"/>
                </a:solidFill>
                <a:latin typeface="Times New Roman" pitchFamily="18" charset="0"/>
                <a:cs typeface="David" pitchFamily="2" charset="-79"/>
              </a:rPr>
              <a:t>W</a:t>
            </a:r>
            <a:r>
              <a:rPr lang="en-US" sz="2400" b="1">
                <a:solidFill>
                  <a:srgbClr val="000000"/>
                </a:solidFill>
                <a:latin typeface="Times New Roman" pitchFamily="18" charset="0"/>
                <a:cs typeface="David" pitchFamily="2" charset="-79"/>
              </a:rPr>
              <a:t>eighted </a:t>
            </a:r>
            <a:r>
              <a:rPr lang="en-US" sz="2400" b="1">
                <a:solidFill>
                  <a:srgbClr val="FF3300"/>
                </a:solidFill>
                <a:latin typeface="Times New Roman" pitchFamily="18" charset="0"/>
                <a:cs typeface="David" pitchFamily="2" charset="-79"/>
              </a:rPr>
              <a:t>A</a:t>
            </a:r>
            <a:r>
              <a:rPr lang="en-US" sz="2400" b="1">
                <a:solidFill>
                  <a:srgbClr val="000000"/>
                </a:solidFill>
                <a:latin typeface="Times New Roman" pitchFamily="18" charset="0"/>
                <a:cs typeface="David" pitchFamily="2" charset="-79"/>
              </a:rPr>
              <a:t>verage</a:t>
            </a:r>
            <a:endParaRPr lang="he-IL" sz="2400" b="1">
              <a:solidFill>
                <a:srgbClr val="000000"/>
              </a:solidFill>
              <a:latin typeface="Times New Roman" pitchFamily="18" charset="0"/>
              <a:cs typeface="David" pitchFamily="2" charset="-79"/>
            </a:endParaRPr>
          </a:p>
          <a:p>
            <a:pPr marL="457200" indent="-457200">
              <a:lnSpc>
                <a:spcPct val="200000"/>
              </a:lnSpc>
              <a:spcBef>
                <a:spcPct val="50000"/>
              </a:spcBef>
            </a:pPr>
            <a:r>
              <a:rPr lang="he-IL" sz="2400" b="1">
                <a:solidFill>
                  <a:srgbClr val="000000"/>
                </a:solidFill>
                <a:latin typeface="Times New Roman" pitchFamily="18" charset="0"/>
                <a:cs typeface="David" pitchFamily="2" charset="-79"/>
              </a:rPr>
              <a:t>	רמה ממוצעת ומשוקללת על פני משמרת עבודה בת  </a:t>
            </a:r>
            <a:r>
              <a:rPr lang="he-IL" sz="2400" b="1">
                <a:solidFill>
                  <a:srgbClr val="FF3300"/>
                </a:solidFill>
                <a:latin typeface="Times New Roman" pitchFamily="18" charset="0"/>
                <a:cs typeface="David" pitchFamily="2" charset="-79"/>
              </a:rPr>
              <a:t>8 </a:t>
            </a:r>
            <a:r>
              <a:rPr lang="he-IL" sz="2400" b="1">
                <a:solidFill>
                  <a:srgbClr val="000000"/>
                </a:solidFill>
                <a:latin typeface="Times New Roman" pitchFamily="18" charset="0"/>
                <a:cs typeface="David" pitchFamily="2" charset="-79"/>
              </a:rPr>
              <a:t> שעות</a:t>
            </a:r>
          </a:p>
          <a:p>
            <a:pPr marL="457200" indent="-457200">
              <a:lnSpc>
                <a:spcPct val="200000"/>
              </a:lnSpc>
              <a:spcBef>
                <a:spcPct val="50000"/>
              </a:spcBef>
            </a:pPr>
            <a:r>
              <a:rPr lang="he-IL" sz="2400" b="1">
                <a:solidFill>
                  <a:srgbClr val="0000FF"/>
                </a:solidFill>
                <a:latin typeface="Times New Roman" pitchFamily="18" charset="0"/>
                <a:cs typeface="David" pitchFamily="2" charset="-79"/>
              </a:rPr>
              <a:t>רמת פעולה  (</a:t>
            </a:r>
            <a:r>
              <a:rPr lang="en-US" sz="2400" b="1">
                <a:solidFill>
                  <a:srgbClr val="0000FF"/>
                </a:solidFill>
                <a:latin typeface="Times New Roman" pitchFamily="18" charset="0"/>
                <a:cs typeface="David" pitchFamily="2" charset="-79"/>
              </a:rPr>
              <a:t>ACTION LEVEL</a:t>
            </a:r>
            <a:r>
              <a:rPr lang="he-IL" sz="2400" b="1">
                <a:solidFill>
                  <a:srgbClr val="0000FF"/>
                </a:solidFill>
                <a:latin typeface="Times New Roman" pitchFamily="18" charset="0"/>
                <a:cs typeface="David" pitchFamily="2" charset="-79"/>
              </a:rPr>
              <a:t>):</a:t>
            </a:r>
            <a:r>
              <a:rPr lang="he-IL" sz="2400" b="1">
                <a:solidFill>
                  <a:srgbClr val="FF3300"/>
                </a:solidFill>
                <a:latin typeface="Times New Roman" pitchFamily="18" charset="0"/>
                <a:cs typeface="David" pitchFamily="2" charset="-79"/>
              </a:rPr>
              <a:t>  </a:t>
            </a:r>
            <a:r>
              <a:rPr lang="he-IL" sz="2400" b="1">
                <a:solidFill>
                  <a:srgbClr val="000000"/>
                </a:solidFill>
                <a:latin typeface="Times New Roman" pitchFamily="18" charset="0"/>
                <a:cs typeface="David" pitchFamily="2" charset="-79"/>
              </a:rPr>
              <a:t>חצי הרמה המרבית המשוקללת</a:t>
            </a:r>
          </a:p>
        </p:txBody>
      </p:sp>
      <p:sp>
        <p:nvSpPr>
          <p:cNvPr id="141314" name="מציין מיקום של מספר שקופית 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7E4E46-1909-4608-A2E6-D98E138C3F62}" type="slidenum">
              <a:rPr lang="he-IL">
                <a:solidFill>
                  <a:srgbClr val="000000"/>
                </a:solidFill>
              </a:rPr>
              <a:pPr fontAlgn="base">
                <a:spcBef>
                  <a:spcPct val="0"/>
                </a:spcBef>
                <a:spcAft>
                  <a:spcPct val="0"/>
                </a:spcAft>
              </a:pPr>
              <a:t>6</a:t>
            </a:fld>
            <a:endParaRPr lang="en-US">
              <a:solidFill>
                <a:srgbClr val="000000"/>
              </a:solidFill>
              <a:cs typeface="Arial" charset="0"/>
            </a:endParaRPr>
          </a:p>
        </p:txBody>
      </p:sp>
    </p:spTree>
    <p:extLst>
      <p:ext uri="{BB962C8B-B14F-4D97-AF65-F5344CB8AC3E}">
        <p14:creationId xmlns:p14="http://schemas.microsoft.com/office/powerpoint/2010/main" val="412232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2000" b="1" dirty="0">
                <a:effectLst/>
              </a:rPr>
              <a:t>תקנות הבטיחות בעבודה (</a:t>
            </a:r>
            <a:r>
              <a:rPr lang="he-IL" sz="2000" b="1" dirty="0" err="1">
                <a:effectLst/>
              </a:rPr>
              <a:t>גיהות</a:t>
            </a:r>
            <a:r>
              <a:rPr lang="he-IL" sz="2000" b="1" dirty="0">
                <a:effectLst/>
              </a:rPr>
              <a:t> תעסוקתית ובריאות העובדים ברעש), </a:t>
            </a:r>
            <a:r>
              <a:rPr lang="he-IL" sz="1600" dirty="0">
                <a:effectLst/>
              </a:rPr>
              <a:t/>
            </a:r>
            <a:br>
              <a:rPr lang="he-IL" sz="1600" dirty="0">
                <a:effectLst/>
              </a:rPr>
            </a:br>
            <a:r>
              <a:rPr lang="he-IL" sz="1600" dirty="0" smtClean="0">
                <a:effectLst/>
              </a:rPr>
              <a:t>תשמ"ד-1984</a:t>
            </a:r>
            <a:endParaRPr lang="he-IL" sz="1600" dirty="0"/>
          </a:p>
        </p:txBody>
      </p:sp>
      <p:sp>
        <p:nvSpPr>
          <p:cNvPr id="3" name="Content Placeholder 2"/>
          <p:cNvSpPr>
            <a:spLocks noGrp="1"/>
          </p:cNvSpPr>
          <p:nvPr>
            <p:ph idx="1"/>
          </p:nvPr>
        </p:nvSpPr>
        <p:spPr/>
        <p:txBody>
          <a:bodyPr/>
          <a:lstStyle/>
          <a:p>
            <a:r>
              <a:rPr lang="he-IL" b="1" dirty="0"/>
              <a:t>הגדרות</a:t>
            </a:r>
            <a:endParaRPr lang="en-US" dirty="0"/>
          </a:p>
          <a:p>
            <a:r>
              <a:rPr lang="he-IL" dirty="0"/>
              <a:t>1.	בתקנות אלה:</a:t>
            </a:r>
            <a:endParaRPr lang="en-US" dirty="0"/>
          </a:p>
          <a:p>
            <a:r>
              <a:rPr lang="he-IL" dirty="0"/>
              <a:t>	"רעש מזיק" – רעש שמפלסו גבוה מהערכים המותרים בתקנות אלה העלול לגרום לנזק בריאות לעובד החשוף לו במקום עבודתו;</a:t>
            </a:r>
            <a:endParaRPr lang="en-US" dirty="0"/>
          </a:p>
          <a:p>
            <a:r>
              <a:rPr lang="he-IL" dirty="0" smtClean="0"/>
              <a:t>"</a:t>
            </a:r>
            <a:r>
              <a:rPr lang="he-IL" dirty="0"/>
              <a:t>רעש מתמשך" – רעש שמפלסו קבוע או משתנה, הנמשך ברציפות יותר משניה אחת, והנמדד ביחידות </a:t>
            </a:r>
            <a:r>
              <a:rPr lang="en-US" dirty="0"/>
              <a:t>dB(A)</a:t>
            </a:r>
            <a:r>
              <a:rPr lang="he-IL" dirty="0"/>
              <a:t>, בעזרת מד רעש </a:t>
            </a:r>
            <a:r>
              <a:rPr lang="he-IL" dirty="0" err="1"/>
              <a:t>מכוייל</a:t>
            </a:r>
            <a:r>
              <a:rPr lang="he-IL" dirty="0"/>
              <a:t> המכוון למצב </a:t>
            </a:r>
            <a:r>
              <a:rPr lang="en-US" dirty="0" err="1"/>
              <a:t>Leq</a:t>
            </a:r>
            <a:r>
              <a:rPr lang="he-IL" dirty="0"/>
              <a:t>, ומשך המדידה 30 שניות לפחות, או כמשך הרעש, אם הרעש נמשך פחות מ-30 שניות;</a:t>
            </a:r>
            <a:endParaRPr lang="en-US" dirty="0"/>
          </a:p>
          <a:p>
            <a:endParaRPr lang="he-IL" dirty="0"/>
          </a:p>
        </p:txBody>
      </p:sp>
    </p:spTree>
    <p:extLst>
      <p:ext uri="{BB962C8B-B14F-4D97-AF65-F5344CB8AC3E}">
        <p14:creationId xmlns:p14="http://schemas.microsoft.com/office/powerpoint/2010/main" val="1016553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z="3600" dirty="0"/>
              <a:t>"עובד ברעש מזיק" – כל אחד מאלה:</a:t>
            </a:r>
            <a:r>
              <a:rPr lang="en-US" sz="3600" dirty="0"/>
              <a:t/>
            </a:r>
            <a:br>
              <a:rPr lang="en-US" sz="3600" dirty="0"/>
            </a:br>
            <a:endParaRPr lang="he-IL" sz="3600" dirty="0"/>
          </a:p>
        </p:txBody>
      </p:sp>
      <p:sp>
        <p:nvSpPr>
          <p:cNvPr id="3" name="Content Placeholder 2"/>
          <p:cNvSpPr>
            <a:spLocks noGrp="1"/>
          </p:cNvSpPr>
          <p:nvPr>
            <p:ph idx="1"/>
          </p:nvPr>
        </p:nvSpPr>
        <p:spPr/>
        <p:txBody>
          <a:bodyPr/>
          <a:lstStyle/>
          <a:p>
            <a:r>
              <a:rPr lang="he-IL" dirty="0" smtClean="0"/>
              <a:t>(</a:t>
            </a:r>
            <a:r>
              <a:rPr lang="he-IL" dirty="0"/>
              <a:t>1)	אדם העובד בעבודה או בתהליך עבודה מן הנקובים בתוספת הראשונה;</a:t>
            </a:r>
            <a:endParaRPr lang="en-US" dirty="0"/>
          </a:p>
          <a:p>
            <a:r>
              <a:rPr lang="he-IL" dirty="0"/>
              <a:t>(2)	אדם החשוף, במקום עבודתו, לרעש מזיק מתמשך או התקפי מעל לרמת החשיפה המשוקללת המרבית המותרת לרעש מתמשך והתקפי, או מעל לרמת החשיפה המרבית המותרת לרעש התקפי והוא עובד 200 שעות בשנה לפחות, אלא אם כן הורה מפקח עבודה אזורי על תקופה שונה ממנה לגבי מקום עבודה מסוים</a:t>
            </a:r>
            <a:r>
              <a:rPr lang="he-IL" dirty="0" smtClean="0"/>
              <a:t>;</a:t>
            </a:r>
          </a:p>
          <a:p>
            <a:r>
              <a:rPr lang="he-IL" dirty="0"/>
              <a:t>"מיפוי מפלסי רעש" – עריכת מדידות, רישום ומיפוי טופוגרפי של מפלסי הרעש בתחנות העבודה השונות, שבהן קיימת חשיפה לרעש;</a:t>
            </a:r>
            <a:endParaRPr lang="en-US" dirty="0"/>
          </a:p>
          <a:p>
            <a:endParaRPr lang="en-US" dirty="0"/>
          </a:p>
        </p:txBody>
      </p:sp>
    </p:spTree>
    <p:extLst>
      <p:ext uri="{BB962C8B-B14F-4D97-AF65-F5344CB8AC3E}">
        <p14:creationId xmlns:p14="http://schemas.microsoft.com/office/powerpoint/2010/main" val="2825455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he-IL"/>
          </a:p>
        </p:txBody>
      </p:sp>
      <p:sp>
        <p:nvSpPr>
          <p:cNvPr id="3" name="Content Placeholder 2"/>
          <p:cNvSpPr>
            <a:spLocks noGrp="1"/>
          </p:cNvSpPr>
          <p:nvPr>
            <p:ph idx="1"/>
          </p:nvPr>
        </p:nvSpPr>
        <p:spPr/>
        <p:txBody>
          <a:bodyPr>
            <a:normAutofit/>
          </a:bodyPr>
          <a:lstStyle/>
          <a:p>
            <a:r>
              <a:rPr lang="he-IL" dirty="0"/>
              <a:t>"</a:t>
            </a:r>
            <a:r>
              <a:rPr lang="he-IL" dirty="0" err="1"/>
              <a:t>מגיני</a:t>
            </a:r>
            <a:r>
              <a:rPr lang="he-IL" dirty="0"/>
              <a:t> </a:t>
            </a:r>
            <a:r>
              <a:rPr lang="he-IL" dirty="0" err="1"/>
              <a:t>אזניים</a:t>
            </a:r>
            <a:r>
              <a:rPr lang="he-IL" dirty="0"/>
              <a:t>" – אטמי </a:t>
            </a:r>
            <a:r>
              <a:rPr lang="he-IL" dirty="0" err="1"/>
              <a:t>אזניים</a:t>
            </a:r>
            <a:r>
              <a:rPr lang="he-IL" dirty="0"/>
              <a:t> הממוקמים בתוך תעלת האוזן החיצונית או אוזניות המכסות את אפרכסת האוזן והמיועדים להקטין את הרעש המגיע לאוזן, הן לפי מפלס הרעש והן לפי תדירויות הרעש</a:t>
            </a:r>
            <a:r>
              <a:rPr lang="he-IL" dirty="0" smtClean="0"/>
              <a:t>;</a:t>
            </a:r>
          </a:p>
          <a:p>
            <a:r>
              <a:rPr lang="he-IL" dirty="0"/>
              <a:t>"רופא מורשה" – רופא מומחה לרפואה תעסוקתית וכן רופא של שירות רפואי מוסמך ששר העבודה והרווחה, בהסכמת שר הבריאות, </a:t>
            </a:r>
            <a:r>
              <a:rPr lang="he-IL" dirty="0" err="1"/>
              <a:t>הרשהו</a:t>
            </a:r>
            <a:r>
              <a:rPr lang="he-IL" dirty="0"/>
              <a:t> </a:t>
            </a:r>
            <a:r>
              <a:rPr lang="he-IL" dirty="0" err="1"/>
              <a:t>לענין</a:t>
            </a:r>
            <a:r>
              <a:rPr lang="he-IL" dirty="0"/>
              <a:t> תקנות אלה;</a:t>
            </a:r>
            <a:endParaRPr lang="en-US" dirty="0"/>
          </a:p>
          <a:p>
            <a:r>
              <a:rPr lang="he-IL" baseline="30000" dirty="0"/>
              <a:t>"שירות רפואי מוסמך" – כל אחד מאלה:</a:t>
            </a:r>
            <a:endParaRPr lang="en-US" dirty="0"/>
          </a:p>
          <a:p>
            <a:r>
              <a:rPr lang="he-IL" dirty="0"/>
              <a:t>(1)	לשכת בריאות מחוזית או נפתית של משרד הבריאות;</a:t>
            </a:r>
            <a:endParaRPr lang="en-US" dirty="0"/>
          </a:p>
          <a:p>
            <a:r>
              <a:rPr lang="he-IL" dirty="0" smtClean="0"/>
              <a:t>(</a:t>
            </a:r>
            <a:r>
              <a:rPr lang="he-IL" dirty="0"/>
              <a:t>2)	קופת חולים כהגדרתה בחוק ביטוח בריאות ממלכתי, תשנ"ד-1994;</a:t>
            </a:r>
            <a:endParaRPr lang="en-US" dirty="0"/>
          </a:p>
          <a:p>
            <a:r>
              <a:rPr lang="he-IL" dirty="0"/>
              <a:t>(3)	מוסד רפואי, ששר העבודה והרווחה, בהסכמת שר הבריאות, הסמיכו </a:t>
            </a:r>
            <a:r>
              <a:rPr lang="he-IL" dirty="0" err="1"/>
              <a:t>לענין</a:t>
            </a:r>
            <a:r>
              <a:rPr lang="he-IL" dirty="0"/>
              <a:t> תקנות אלה;</a:t>
            </a:r>
            <a:endParaRPr lang="en-US" dirty="0"/>
          </a:p>
          <a:p>
            <a:endParaRPr lang="en-US" dirty="0"/>
          </a:p>
        </p:txBody>
      </p:sp>
    </p:spTree>
    <p:extLst>
      <p:ext uri="{BB962C8B-B14F-4D97-AF65-F5344CB8AC3E}">
        <p14:creationId xmlns:p14="http://schemas.microsoft.com/office/powerpoint/2010/main" val="40530033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153</TotalTime>
  <Words>2556</Words>
  <Application>Microsoft Office PowerPoint</Application>
  <PresentationFormat>On-screen Show (4:3)</PresentationFormat>
  <Paragraphs>323</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Executive</vt:lpstr>
      <vt:lpstr>תקנות ייחודיות</vt:lpstr>
      <vt:lpstr>PowerPoint Presentation</vt:lpstr>
      <vt:lpstr>קבוצה 1</vt:lpstr>
      <vt:lpstr>תקנות נוספות  (לפי עיסוק ולא ניטור)</vt:lpstr>
      <vt:lpstr>תקנות לאוכלוסיות מיוחדות</vt:lpstr>
      <vt:lpstr>PowerPoint Presentation</vt:lpstr>
      <vt:lpstr>תקנות הבטיחות בעבודה (גיהות תעסוקתית ובריאות העובדים ברעש),  תשמ"ד-1984</vt:lpstr>
      <vt:lpstr>"עובד ברעש מזיק" – כל אחד מאלה: </vt:lpstr>
      <vt:lpstr>PowerPoint Presentation</vt:lpstr>
      <vt:lpstr>PowerPoint Presentation</vt:lpstr>
      <vt:lpstr>PowerPoint Presentation</vt:lpstr>
      <vt:lpstr>היקף הבדיקה הרפואית </vt:lpstr>
      <vt:lpstr>פנקס בריאות </vt:lpstr>
      <vt:lpstr>חובת המעביד להסדרת הבדיקות הרפואיות </vt:lpstr>
      <vt:lpstr>אי-התאמה לעבוד ברעש מזיק</vt:lpstr>
      <vt:lpstr>הודעה למפקח על  אי-התאמת העובד</vt:lpstr>
      <vt:lpstr>PowerPoint Presentation</vt:lpstr>
      <vt:lpstr>תוספת ראשונה (תקנה 1)</vt:lpstr>
      <vt:lpstr>טבלה 1</vt:lpstr>
      <vt:lpstr>טבלה 2</vt:lpstr>
      <vt:lpstr>PowerPoint Presentation</vt:lpstr>
      <vt:lpstr>תקנות הבטיחות בעבודה (גיהות תעסוקתית ובריאות העובדים בעופרת), התשמ"ד-1983</vt:lpstr>
      <vt:lpstr>PowerPoint Presentation</vt:lpstr>
      <vt:lpstr>PowerPoint Presentation</vt:lpstr>
      <vt:lpstr>PowerPoint Presentation</vt:lpstr>
      <vt:lpstr>2. חשיפה לעופרת (תיקון: תשנ"ד, תשנ"ט, תשע"א)</vt:lpstr>
      <vt:lpstr>3. חובת עריכת בדיקות סביבתיות תעסוקתיות (תיקון: תשנ"ט, תשע"א)</vt:lpstr>
      <vt:lpstr>4. אמצעי גיהות סביבתיים (תיקון: תשנ"ט)</vt:lpstr>
      <vt:lpstr>5. ציון מגן אישי (תיקון: תשנ"ט)</vt:lpstr>
      <vt:lpstr>6. חובת הדרכה</vt:lpstr>
      <vt:lpstr>PowerPoint Presentation</vt:lpstr>
      <vt:lpstr>8. חובת בדיקות רפואיות</vt:lpstr>
      <vt:lpstr>9. היקף הבדיקות הרפואיות (תיקון: תשמ"ו) </vt:lpstr>
      <vt:lpstr>PowerPoint Presentation</vt:lpstr>
      <vt:lpstr>14. הודעה למפקח על אי-התאמת העובד </vt:lpstr>
      <vt:lpstr>PowerPoint Presentation</vt:lpstr>
      <vt:lpstr>תוספת ראשונה (תיקון: תשנ"ט, תשע"א)  (תקנה 1)</vt:lpstr>
      <vt:lpstr>PowerPoint Presentation</vt:lpstr>
      <vt:lpstr>תקנות הבטיחות בעבודה (ניטור סביבתי וניטור ביולוגי של עובדים בגורמים מזיקים), תשע"א-2011</vt:lpstr>
      <vt:lpstr>PowerPoint Presentation</vt:lpstr>
    </vt:vector>
  </TitlesOfParts>
  <Company>Clalit Health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תקנות ייחודיות</dc:title>
  <dc:creator>מרינה דימנט ד''ר</dc:creator>
  <cp:lastModifiedBy>מרינה דימנט ד''ר</cp:lastModifiedBy>
  <cp:revision>60</cp:revision>
  <dcterms:created xsi:type="dcterms:W3CDTF">2021-05-25T09:04:19Z</dcterms:created>
  <dcterms:modified xsi:type="dcterms:W3CDTF">2021-05-25T12:01:57Z</dcterms:modified>
</cp:coreProperties>
</file>