
<file path=[Content_Types].xml><?xml version="1.0" encoding="utf-8"?>
<Types xmlns="http://schemas.openxmlformats.org/package/2006/content-types">
  <Default Extension="asf" ContentType="video/x-ms-as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93" r:id="rId1"/>
  </p:sldMasterIdLst>
  <p:notesMasterIdLst>
    <p:notesMasterId r:id="rId29"/>
  </p:notesMasterIdLst>
  <p:handoutMasterIdLst>
    <p:handoutMasterId r:id="rId30"/>
  </p:handoutMasterIdLst>
  <p:sldIdLst>
    <p:sldId id="385" r:id="rId2"/>
    <p:sldId id="386" r:id="rId3"/>
    <p:sldId id="387" r:id="rId4"/>
    <p:sldId id="388" r:id="rId5"/>
    <p:sldId id="389"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 id="409" r:id="rId26"/>
    <p:sldId id="410" r:id="rId27"/>
    <p:sldId id="411" r:id="rId28"/>
  </p:sldIdLst>
  <p:sldSz cx="9144000" cy="6858000" type="overhead"/>
  <p:notesSz cx="6858000" cy="9144000"/>
  <p:defaultTextStyle>
    <a:defPPr>
      <a:defRPr lang="en-US"/>
    </a:defPPr>
    <a:lvl1pPr algn="r" rtl="1" fontAlgn="base">
      <a:spcBef>
        <a:spcPct val="0"/>
      </a:spcBef>
      <a:spcAft>
        <a:spcPct val="0"/>
      </a:spcAft>
      <a:defRPr sz="3200" kern="1200">
        <a:solidFill>
          <a:srgbClr val="990000"/>
        </a:solidFill>
        <a:effectLst>
          <a:outerShdw blurRad="38100" dist="38100" dir="2700000" algn="tl">
            <a:srgbClr val="000000">
              <a:alpha val="43137"/>
            </a:srgbClr>
          </a:outerShdw>
        </a:effectLst>
        <a:latin typeface="Verdana" pitchFamily="34" charset="0"/>
        <a:ea typeface="+mn-ea"/>
        <a:cs typeface="Arial" pitchFamily="34" charset="0"/>
      </a:defRPr>
    </a:lvl1pPr>
    <a:lvl2pPr marL="457200" algn="r" rtl="1" fontAlgn="base">
      <a:spcBef>
        <a:spcPct val="0"/>
      </a:spcBef>
      <a:spcAft>
        <a:spcPct val="0"/>
      </a:spcAft>
      <a:defRPr sz="3200" kern="1200">
        <a:solidFill>
          <a:srgbClr val="990000"/>
        </a:solidFill>
        <a:effectLst>
          <a:outerShdw blurRad="38100" dist="38100" dir="2700000" algn="tl">
            <a:srgbClr val="000000">
              <a:alpha val="43137"/>
            </a:srgbClr>
          </a:outerShdw>
        </a:effectLst>
        <a:latin typeface="Verdana" pitchFamily="34" charset="0"/>
        <a:ea typeface="+mn-ea"/>
        <a:cs typeface="Arial" pitchFamily="34" charset="0"/>
      </a:defRPr>
    </a:lvl2pPr>
    <a:lvl3pPr marL="914400" algn="r" rtl="1" fontAlgn="base">
      <a:spcBef>
        <a:spcPct val="0"/>
      </a:spcBef>
      <a:spcAft>
        <a:spcPct val="0"/>
      </a:spcAft>
      <a:defRPr sz="3200" kern="1200">
        <a:solidFill>
          <a:srgbClr val="990000"/>
        </a:solidFill>
        <a:effectLst>
          <a:outerShdw blurRad="38100" dist="38100" dir="2700000" algn="tl">
            <a:srgbClr val="000000">
              <a:alpha val="43137"/>
            </a:srgbClr>
          </a:outerShdw>
        </a:effectLst>
        <a:latin typeface="Verdana" pitchFamily="34" charset="0"/>
        <a:ea typeface="+mn-ea"/>
        <a:cs typeface="Arial" pitchFamily="34" charset="0"/>
      </a:defRPr>
    </a:lvl3pPr>
    <a:lvl4pPr marL="1371600" algn="r" rtl="1" fontAlgn="base">
      <a:spcBef>
        <a:spcPct val="0"/>
      </a:spcBef>
      <a:spcAft>
        <a:spcPct val="0"/>
      </a:spcAft>
      <a:defRPr sz="3200" kern="1200">
        <a:solidFill>
          <a:srgbClr val="990000"/>
        </a:solidFill>
        <a:effectLst>
          <a:outerShdw blurRad="38100" dist="38100" dir="2700000" algn="tl">
            <a:srgbClr val="000000">
              <a:alpha val="43137"/>
            </a:srgbClr>
          </a:outerShdw>
        </a:effectLst>
        <a:latin typeface="Verdana" pitchFamily="34" charset="0"/>
        <a:ea typeface="+mn-ea"/>
        <a:cs typeface="Arial" pitchFamily="34" charset="0"/>
      </a:defRPr>
    </a:lvl4pPr>
    <a:lvl5pPr marL="1828800" algn="r" rtl="1" fontAlgn="base">
      <a:spcBef>
        <a:spcPct val="0"/>
      </a:spcBef>
      <a:spcAft>
        <a:spcPct val="0"/>
      </a:spcAft>
      <a:defRPr sz="3200" kern="1200">
        <a:solidFill>
          <a:srgbClr val="990000"/>
        </a:solidFill>
        <a:effectLst>
          <a:outerShdw blurRad="38100" dist="38100" dir="2700000" algn="tl">
            <a:srgbClr val="000000">
              <a:alpha val="43137"/>
            </a:srgbClr>
          </a:outerShdw>
        </a:effectLst>
        <a:latin typeface="Verdana" pitchFamily="34" charset="0"/>
        <a:ea typeface="+mn-ea"/>
        <a:cs typeface="Arial" pitchFamily="34" charset="0"/>
      </a:defRPr>
    </a:lvl5pPr>
    <a:lvl6pPr marL="2286000" algn="r" defTabSz="914400" rtl="1" eaLnBrk="1" latinLnBrk="0" hangingPunct="1">
      <a:defRPr sz="3200" kern="1200">
        <a:solidFill>
          <a:srgbClr val="990000"/>
        </a:solidFill>
        <a:effectLst>
          <a:outerShdw blurRad="38100" dist="38100" dir="2700000" algn="tl">
            <a:srgbClr val="000000">
              <a:alpha val="43137"/>
            </a:srgbClr>
          </a:outerShdw>
        </a:effectLst>
        <a:latin typeface="Verdana" pitchFamily="34" charset="0"/>
        <a:ea typeface="+mn-ea"/>
        <a:cs typeface="Arial" pitchFamily="34" charset="0"/>
      </a:defRPr>
    </a:lvl6pPr>
    <a:lvl7pPr marL="2743200" algn="r" defTabSz="914400" rtl="1" eaLnBrk="1" latinLnBrk="0" hangingPunct="1">
      <a:defRPr sz="3200" kern="1200">
        <a:solidFill>
          <a:srgbClr val="990000"/>
        </a:solidFill>
        <a:effectLst>
          <a:outerShdw blurRad="38100" dist="38100" dir="2700000" algn="tl">
            <a:srgbClr val="000000">
              <a:alpha val="43137"/>
            </a:srgbClr>
          </a:outerShdw>
        </a:effectLst>
        <a:latin typeface="Verdana" pitchFamily="34" charset="0"/>
        <a:ea typeface="+mn-ea"/>
        <a:cs typeface="Arial" pitchFamily="34" charset="0"/>
      </a:defRPr>
    </a:lvl7pPr>
    <a:lvl8pPr marL="3200400" algn="r" defTabSz="914400" rtl="1" eaLnBrk="1" latinLnBrk="0" hangingPunct="1">
      <a:defRPr sz="3200" kern="1200">
        <a:solidFill>
          <a:srgbClr val="990000"/>
        </a:solidFill>
        <a:effectLst>
          <a:outerShdw blurRad="38100" dist="38100" dir="2700000" algn="tl">
            <a:srgbClr val="000000">
              <a:alpha val="43137"/>
            </a:srgbClr>
          </a:outerShdw>
        </a:effectLst>
        <a:latin typeface="Verdana" pitchFamily="34" charset="0"/>
        <a:ea typeface="+mn-ea"/>
        <a:cs typeface="Arial" pitchFamily="34" charset="0"/>
      </a:defRPr>
    </a:lvl8pPr>
    <a:lvl9pPr marL="3657600" algn="r" defTabSz="914400" rtl="1" eaLnBrk="1" latinLnBrk="0" hangingPunct="1">
      <a:defRPr sz="3200" kern="1200">
        <a:solidFill>
          <a:srgbClr val="990000"/>
        </a:solidFill>
        <a:effectLst>
          <a:outerShdw blurRad="38100" dist="38100" dir="2700000" algn="tl">
            <a:srgbClr val="000000">
              <a:alpha val="43137"/>
            </a:srgbClr>
          </a:outerShdw>
        </a:effectLst>
        <a:latin typeface="Verdan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CC"/>
    <a:srgbClr val="CCFFFF"/>
    <a:srgbClr val="CCFFCC"/>
    <a:srgbClr val="003399"/>
    <a:srgbClr val="CC6600"/>
    <a:srgbClr val="FF66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340" autoAdjust="0"/>
    <p:restoredTop sz="94712" autoAdjust="0"/>
  </p:normalViewPr>
  <p:slideViewPr>
    <p:cSldViewPr>
      <p:cViewPr varScale="1">
        <p:scale>
          <a:sx n="63" d="100"/>
          <a:sy n="63" d="100"/>
        </p:scale>
        <p:origin x="9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effectLst/>
                <a:latin typeface="Times New Roman" pitchFamily="18" charset="0"/>
              </a:defRPr>
            </a:lvl1pPr>
          </a:lstStyle>
          <a:p>
            <a:endParaRPr lang="en-US"/>
          </a:p>
        </p:txBody>
      </p:sp>
      <p:sp>
        <p:nvSpPr>
          <p:cNvPr id="17411" name="Rectangle 3"/>
          <p:cNvSpPr>
            <a:spLocks noGrp="1" noChangeArrowheads="1"/>
          </p:cNvSpPr>
          <p:nvPr>
            <p:ph type="dt" sz="quarter" idx="1"/>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effectLst/>
                <a:latin typeface="Times New Roman" pitchFamily="18" charset="0"/>
              </a:defRPr>
            </a:lvl1pPr>
          </a:lstStyle>
          <a:p>
            <a:endParaRPr lang="en-US"/>
          </a:p>
        </p:txBody>
      </p:sp>
      <p:sp>
        <p:nvSpPr>
          <p:cNvPr id="17412" name="Rectangle 4"/>
          <p:cNvSpPr>
            <a:spLocks noGrp="1" noChangeArrowheads="1"/>
          </p:cNvSpPr>
          <p:nvPr>
            <p:ph type="ftr" sz="quarter" idx="2"/>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effectLst/>
                <a:latin typeface="Times New Roman" pitchFamily="18" charset="0"/>
              </a:defRPr>
            </a:lvl1pPr>
          </a:lstStyle>
          <a:p>
            <a:r>
              <a:rPr lang="he-IL"/>
              <a:t>אגף הפיקוח על העבודה - רישוי עסקים</a:t>
            </a:r>
          </a:p>
        </p:txBody>
      </p:sp>
      <p:sp>
        <p:nvSpPr>
          <p:cNvPr id="17413" name="Rectangle 5"/>
          <p:cNvSpPr>
            <a:spLocks noGrp="1" noChangeArrowheads="1"/>
          </p:cNvSpPr>
          <p:nvPr>
            <p:ph type="sldNum" sz="quarter" idx="3"/>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effectLst/>
                <a:latin typeface="Times New Roman" pitchFamily="18" charset="0"/>
                <a:cs typeface="Times New Roman" pitchFamily="18" charset="0"/>
              </a:defRPr>
            </a:lvl1pPr>
          </a:lstStyle>
          <a:p>
            <a:fld id="{D368ADE3-747B-4F7C-9F64-563A57EB1DC6}" type="slidenum">
              <a:rPr lang="he-IL"/>
              <a:pPr/>
              <a:t>‹#›</a:t>
            </a:fld>
            <a:endParaRPr lang="en-US"/>
          </a:p>
        </p:txBody>
      </p:sp>
    </p:spTree>
    <p:extLst>
      <p:ext uri="{BB962C8B-B14F-4D97-AF65-F5344CB8AC3E}">
        <p14:creationId xmlns:p14="http://schemas.microsoft.com/office/powerpoint/2010/main" val="1666959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effectLst/>
                <a:latin typeface="Times New Roman" pitchFamily="18" charset="0"/>
              </a:defRPr>
            </a:lvl1pPr>
          </a:lstStyle>
          <a:p>
            <a:endParaRPr lang="en-US"/>
          </a:p>
        </p:txBody>
      </p:sp>
      <p:sp>
        <p:nvSpPr>
          <p:cNvPr id="15363" name="Rectangle 3"/>
          <p:cNvSpPr>
            <a:spLocks noGrp="1" noChangeArrowheads="1"/>
          </p:cNvSpPr>
          <p:nvPr>
            <p:ph type="dt" idx="1"/>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effectLst/>
                <a:latin typeface="Times New Roman" pitchFamily="18" charset="0"/>
              </a:defRPr>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altLang="en-US"/>
              <a:t>לחץ כדי לשנות סגנון טקסט בסיס</a:t>
            </a:r>
          </a:p>
          <a:p>
            <a:pPr lvl="1"/>
            <a:r>
              <a:rPr lang="he-IL" altLang="en-US"/>
              <a:t>רמה שניה</a:t>
            </a:r>
          </a:p>
          <a:p>
            <a:pPr lvl="2"/>
            <a:r>
              <a:rPr lang="he-IL" altLang="en-US"/>
              <a:t>רמה שלישית</a:t>
            </a:r>
          </a:p>
          <a:p>
            <a:pPr lvl="3"/>
            <a:r>
              <a:rPr lang="he-IL" altLang="en-US"/>
              <a:t>רמה רביעית</a:t>
            </a:r>
          </a:p>
          <a:p>
            <a:pPr lvl="4"/>
            <a:r>
              <a:rPr lang="he-IL" altLang="en-US"/>
              <a:t>רמה חמישית</a:t>
            </a:r>
          </a:p>
        </p:txBody>
      </p:sp>
      <p:sp>
        <p:nvSpPr>
          <p:cNvPr id="15366" name="Rectangle 6"/>
          <p:cNvSpPr>
            <a:spLocks noGrp="1" noChangeArrowheads="1"/>
          </p:cNvSpPr>
          <p:nvPr>
            <p:ph type="ftr" sz="quarter" idx="4"/>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effectLst/>
                <a:latin typeface="Times New Roman" pitchFamily="18" charset="0"/>
              </a:defRPr>
            </a:lvl1pPr>
          </a:lstStyle>
          <a:p>
            <a:endParaRPr lang="en-US"/>
          </a:p>
        </p:txBody>
      </p:sp>
      <p:sp>
        <p:nvSpPr>
          <p:cNvPr id="15367" name="Rectangle 7"/>
          <p:cNvSpPr>
            <a:spLocks noGrp="1" noChangeArrowheads="1"/>
          </p:cNvSpPr>
          <p:nvPr>
            <p:ph type="sldNum" sz="quarter" idx="5"/>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effectLst/>
                <a:latin typeface="Times New Roman" pitchFamily="18" charset="0"/>
                <a:cs typeface="Times New Roman" pitchFamily="18" charset="0"/>
              </a:defRPr>
            </a:lvl1pPr>
          </a:lstStyle>
          <a:p>
            <a:fld id="{B102ABFE-71A8-4FBC-9DAE-E70B4462C518}" type="slidenum">
              <a:rPr lang="he-IL"/>
              <a:pPr/>
              <a:t>‹#›</a:t>
            </a:fld>
            <a:endParaRPr lang="en-US"/>
          </a:p>
        </p:txBody>
      </p:sp>
    </p:spTree>
    <p:extLst>
      <p:ext uri="{BB962C8B-B14F-4D97-AF65-F5344CB8AC3E}">
        <p14:creationId xmlns:p14="http://schemas.microsoft.com/office/powerpoint/2010/main" val="559099011"/>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kumimoji="1" sz="1200" kern="1200">
        <a:solidFill>
          <a:schemeClr val="tx1"/>
        </a:solidFill>
        <a:latin typeface="Arial" pitchFamily="34" charset="0"/>
        <a:ea typeface="+mn-ea"/>
        <a:cs typeface="Arial" pitchFamily="34" charset="0"/>
      </a:defRPr>
    </a:lvl1pPr>
    <a:lvl2pPr marL="457200" algn="r" rtl="1" fontAlgn="base">
      <a:spcBef>
        <a:spcPct val="30000"/>
      </a:spcBef>
      <a:spcAft>
        <a:spcPct val="0"/>
      </a:spcAft>
      <a:defRPr kumimoji="1" sz="1200" kern="1200">
        <a:solidFill>
          <a:schemeClr val="tx1"/>
        </a:solidFill>
        <a:latin typeface="Arial" pitchFamily="34" charset="0"/>
        <a:ea typeface="+mn-ea"/>
        <a:cs typeface="Arial" pitchFamily="34" charset="0"/>
      </a:defRPr>
    </a:lvl2pPr>
    <a:lvl3pPr marL="914400" algn="r" rtl="1" fontAlgn="base">
      <a:spcBef>
        <a:spcPct val="30000"/>
      </a:spcBef>
      <a:spcAft>
        <a:spcPct val="0"/>
      </a:spcAft>
      <a:defRPr kumimoji="1" sz="1200" kern="1200">
        <a:solidFill>
          <a:schemeClr val="tx1"/>
        </a:solidFill>
        <a:latin typeface="Arial" pitchFamily="34" charset="0"/>
        <a:ea typeface="+mn-ea"/>
        <a:cs typeface="Arial" pitchFamily="34" charset="0"/>
      </a:defRPr>
    </a:lvl3pPr>
    <a:lvl4pPr marL="1371600" algn="r" rtl="1" fontAlgn="base">
      <a:spcBef>
        <a:spcPct val="30000"/>
      </a:spcBef>
      <a:spcAft>
        <a:spcPct val="0"/>
      </a:spcAft>
      <a:defRPr kumimoji="1" sz="1200" kern="1200">
        <a:solidFill>
          <a:schemeClr val="tx1"/>
        </a:solidFill>
        <a:latin typeface="Arial" pitchFamily="34" charset="0"/>
        <a:ea typeface="+mn-ea"/>
        <a:cs typeface="Arial" pitchFamily="34" charset="0"/>
      </a:defRPr>
    </a:lvl4pPr>
    <a:lvl5pPr marL="1828800" algn="r" rtl="1" fontAlgn="base">
      <a:spcBef>
        <a:spcPct val="30000"/>
      </a:spcBef>
      <a:spcAft>
        <a:spcPct val="0"/>
      </a:spcAft>
      <a:defRPr kumimoji="1"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8E42A7D-19C2-4EE3-A8F9-0F7DADB18A53}" type="datetime7">
              <a:rPr lang="en-US" smtClean="0"/>
              <a:pPr/>
              <a:t>Jul-19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E7D3E51-2334-4CA8-BBD1-A4A75099B965}" type="slidenum">
              <a:rPr lang="he-IL"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06BA7B5-3A17-4A9A-AAB9-A43CD7925099}" type="datetime7">
              <a:rPr lang="en-US" smtClean="0"/>
              <a:pPr/>
              <a:t>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6F6C4-C0F0-402E-8B7C-08D13866A1CC}" type="slidenum">
              <a:rPr lang="he-IL"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3654BBB-A1B2-445A-A73D-D9FEEB934ACB}" type="datetime7">
              <a:rPr lang="en-US" smtClean="0"/>
              <a:pPr/>
              <a:t>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0E588-15D4-40A7-9DE5-6708689028F6}" type="slidenum">
              <a:rPr lang="he-IL"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he-IL"/>
          </a:p>
        </p:txBody>
      </p:sp>
      <p:sp>
        <p:nvSpPr>
          <p:cNvPr id="3" name="SmartArt Placeholder 2"/>
          <p:cNvSpPr>
            <a:spLocks noGrp="1"/>
          </p:cNvSpPr>
          <p:nvPr>
            <p:ph type="dgm" idx="1"/>
          </p:nvPr>
        </p:nvSpPr>
        <p:spPr>
          <a:xfrm>
            <a:off x="457200" y="1600200"/>
            <a:ext cx="8229600" cy="4530725"/>
          </a:xfrm>
        </p:spPr>
        <p:txBody>
          <a:bodyPr/>
          <a:lstStyle/>
          <a:p>
            <a:endParaRPr lang="he-IL"/>
          </a:p>
        </p:txBody>
      </p:sp>
      <p:sp>
        <p:nvSpPr>
          <p:cNvPr id="4" name="Date Placeholder 3"/>
          <p:cNvSpPr>
            <a:spLocks noGrp="1"/>
          </p:cNvSpPr>
          <p:nvPr>
            <p:ph type="dt" sz="half" idx="10"/>
          </p:nvPr>
        </p:nvSpPr>
        <p:spPr>
          <a:xfrm>
            <a:off x="457200" y="6243638"/>
            <a:ext cx="2133600" cy="457200"/>
          </a:xfrm>
        </p:spPr>
        <p:txBody>
          <a:bodyPr/>
          <a:lstStyle>
            <a:lvl1pPr>
              <a:defRPr/>
            </a:lvl1pPr>
          </a:lstStyle>
          <a:p>
            <a:fld id="{DCF61E69-09BE-4140-B717-FD7AB2A9C074}" type="datetime7">
              <a:rPr lang="en-US"/>
              <a:pPr/>
              <a:t>Jul-19</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0393EB64-5429-4316-8A8E-8DC37DD6D6E2}" type="slidenum">
              <a:rPr lang="he-IL"/>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CE1D34-6E63-4B13-A47C-9C6218E00664}" type="datetime7">
              <a:rPr lang="en-US" smtClean="0"/>
              <a:pPr/>
              <a:t>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F4A609-C600-4EDD-B41D-43E25AC66053}" type="slidenum">
              <a:rPr lang="he-IL"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E799D4C-592A-4867-BE9E-63E70BDC0021}" type="datetime7">
              <a:rPr lang="en-US" smtClean="0"/>
              <a:pPr/>
              <a:t>Jul-19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4A23-3EC5-4123-9302-376E71805E66}" type="slidenum">
              <a:rPr lang="he-IL"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9F3D944-DAF1-40F4-9F36-3C1BA85A2BAB}" type="datetime7">
              <a:rPr lang="en-US" smtClean="0"/>
              <a:pPr/>
              <a:t>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D98F5B-2CA8-4498-A95C-DC9CCAC40D71}" type="slidenum">
              <a:rPr lang="he-IL"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7721763-C526-4904-97F0-76A9E46350D9}" type="datetime7">
              <a:rPr lang="en-US" smtClean="0"/>
              <a:pPr/>
              <a:t>Jul-19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0DBBB0-1C72-4BEA-82C6-645C5ED8C7B0}" type="slidenum">
              <a:rPr lang="he-IL"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E280AFA-54B6-4B71-AE97-A855B20E6DB2}" type="datetime7">
              <a:rPr lang="en-US" smtClean="0"/>
              <a:pPr/>
              <a:t>Jul-19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5A835C-82B5-495E-9647-A06620B56D68}" type="slidenum">
              <a:rPr lang="he-IL"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1BE-2E01-40B1-9670-7BDD16A50254}" type="datetime7">
              <a:rPr lang="en-US" smtClean="0"/>
              <a:pPr/>
              <a:t>Jul-19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05466-4C29-42CD-B17A-8B3B2A93CAE8}" type="slidenum">
              <a:rPr lang="he-IL"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1B37109-9399-4E69-8DE8-B3EB8D43D68E}" type="datetime7">
              <a:rPr lang="en-US" smtClean="0"/>
              <a:pPr/>
              <a:t>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4FAEB-0B7B-4F44-8253-735FCB13B621}" type="slidenum">
              <a:rPr lang="he-IL"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2E2076D-C38C-4C5E-BE86-9589F3023C42}" type="datetime7">
              <a:rPr lang="en-US" smtClean="0"/>
              <a:pPr/>
              <a:t>Jul-19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228D3C3-18E4-4B80-994A-5743ABA005C8}" type="slidenum">
              <a:rPr lang="he-IL"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46B7FF-362F-4A78-8079-6C2759149E8C}" type="datetime7">
              <a:rPr lang="en-US" smtClean="0"/>
              <a:pPr/>
              <a:t>Jul-19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BC444C4-B0CF-4E92-9B03-69E38C69C1F0}" type="slidenum">
              <a:rPr lang="he-IL"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hf hdr="0" ftr="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asf"/><Relationship Id="rId1" Type="http://schemas.microsoft.com/office/2007/relationships/media" Target="../media/media1.asf"/><Relationship Id="rId5" Type="http://schemas.openxmlformats.org/officeDocument/2006/relationships/image" Target="../media/image13.gif"/><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p:cNvSpPr txBox="1">
            <a:spLocks/>
          </p:cNvSpPr>
          <p:nvPr/>
        </p:nvSpPr>
        <p:spPr>
          <a:xfrm>
            <a:off x="611560" y="548680"/>
            <a:ext cx="7846640" cy="2736304"/>
          </a:xfrm>
          <a:prstGeom prst="rect">
            <a:avLst/>
          </a:prstGeom>
          <a:noFill/>
          <a:effectLst/>
        </p:spPr>
        <p:txBody>
          <a:bodyPr vert="horz" lIns="0" rIns="0" bIns="0" anchor="b">
            <a:norm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r>
              <a:rPr lang="he-IL" sz="5400" b="1" dirty="0">
                <a:ln w="6600">
                  <a:solidFill>
                    <a:schemeClr val="accent2"/>
                  </a:solidFill>
                  <a:prstDash val="solid"/>
                </a:ln>
                <a:solidFill>
                  <a:srgbClr val="2F2FBF"/>
                </a:solidFill>
                <a:effectLst>
                  <a:outerShdw blurRad="38100" dist="38100" dir="2700000" algn="tl">
                    <a:srgbClr val="7030A0">
                      <a:alpha val="43000"/>
                    </a:srgbClr>
                  </a:outerShdw>
                </a:effectLst>
              </a:rPr>
              <a:t>קורס ממונים על הבטיחות</a:t>
            </a:r>
            <a:br>
              <a:rPr lang="he-IL" sz="5400" b="1" dirty="0">
                <a:ln w="6600">
                  <a:solidFill>
                    <a:schemeClr val="accent2"/>
                  </a:solidFill>
                  <a:prstDash val="solid"/>
                </a:ln>
                <a:solidFill>
                  <a:srgbClr val="2F2FBF"/>
                </a:solidFill>
                <a:effectLst>
                  <a:outerShdw blurRad="38100" dist="38100" dir="2700000" algn="tl">
                    <a:srgbClr val="7030A0">
                      <a:alpha val="43000"/>
                    </a:srgbClr>
                  </a:outerShdw>
                </a:effectLst>
              </a:rPr>
            </a:br>
            <a:endParaRPr lang="he-IL" sz="5400" b="1" dirty="0">
              <a:ln w="6600">
                <a:solidFill>
                  <a:schemeClr val="accent2"/>
                </a:solidFill>
                <a:prstDash val="solid"/>
              </a:ln>
              <a:solidFill>
                <a:srgbClr val="2F2FBF"/>
              </a:solidFill>
              <a:effectLst>
                <a:outerShdw blurRad="38100" dist="38100" dir="2700000" algn="tl">
                  <a:srgbClr val="7030A0">
                    <a:alpha val="43000"/>
                  </a:srgbClr>
                </a:outerShdw>
              </a:effectLst>
            </a:endParaRPr>
          </a:p>
        </p:txBody>
      </p:sp>
      <p:sp>
        <p:nvSpPr>
          <p:cNvPr id="8" name="כותרת משנה 2"/>
          <p:cNvSpPr txBox="1">
            <a:spLocks/>
          </p:cNvSpPr>
          <p:nvPr/>
        </p:nvSpPr>
        <p:spPr>
          <a:xfrm>
            <a:off x="1331640" y="3861048"/>
            <a:ext cx="6440760" cy="1896616"/>
          </a:xfrm>
          <a:prstGeom prst="rect">
            <a:avLst/>
          </a:prstGeom>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None/>
            </a:pPr>
            <a:r>
              <a:rPr lang="he-IL" b="1" dirty="0" err="1">
                <a:solidFill>
                  <a:schemeClr val="accent6">
                    <a:lumMod val="50000"/>
                  </a:schemeClr>
                </a:solidFill>
                <a:effectLst/>
              </a:rPr>
              <a:t>פינחס</a:t>
            </a:r>
            <a:r>
              <a:rPr lang="he-IL" b="1" dirty="0">
                <a:solidFill>
                  <a:schemeClr val="accent6">
                    <a:lumMod val="50000"/>
                  </a:schemeClr>
                </a:solidFill>
                <a:effectLst/>
              </a:rPr>
              <a:t> ברי</a:t>
            </a:r>
          </a:p>
          <a:p>
            <a:pPr marL="0" indent="0" fontAlgn="auto">
              <a:spcAft>
                <a:spcPts val="0"/>
              </a:spcAft>
              <a:buNone/>
            </a:pPr>
            <a:r>
              <a:rPr lang="he-IL" b="1" dirty="0">
                <a:solidFill>
                  <a:schemeClr val="accent6">
                    <a:lumMod val="50000"/>
                  </a:schemeClr>
                </a:solidFill>
                <a:effectLst/>
              </a:rPr>
              <a:t>ס. מפקח עבודה אזור חיפה והצפון</a:t>
            </a:r>
          </a:p>
        </p:txBody>
      </p:sp>
    </p:spTree>
    <p:extLst>
      <p:ext uri="{BB962C8B-B14F-4D97-AF65-F5344CB8AC3E}">
        <p14:creationId xmlns:p14="http://schemas.microsoft.com/office/powerpoint/2010/main" val="33792282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4BC444C4-B0CF-4E92-9B03-69E38C69C1F0}" type="slidenum">
              <a:rPr lang="he-IL" smtClean="0"/>
              <a:pPr/>
              <a:t>10</a:t>
            </a:fld>
            <a:endParaRPr lang="en-US"/>
          </a:p>
        </p:txBody>
      </p:sp>
      <p:sp>
        <p:nvSpPr>
          <p:cNvPr id="6" name="Rectangle 4"/>
          <p:cNvSpPr>
            <a:spLocks noGrp="1" noChangeArrowheads="1"/>
          </p:cNvSpPr>
          <p:nvPr>
            <p:ph type="title"/>
          </p:nvPr>
        </p:nvSpPr>
        <p:spPr>
          <a:xfrm>
            <a:off x="685800" y="609600"/>
            <a:ext cx="7772400" cy="947192"/>
          </a:xfrm>
          <a:noFill/>
        </p:spPr>
        <p:txBody>
          <a:bodyPr anchor="t">
            <a:noAutofit/>
          </a:bodyPr>
          <a:lstStyle/>
          <a:p>
            <a:pPr algn="ctr"/>
            <a:r>
              <a:rPr lang="he-IL" altLang="he-IL" sz="2400" i="1" dirty="0"/>
              <a:t> </a:t>
            </a:r>
            <a:r>
              <a:rPr lang="he-IL" altLang="he-IL" sz="2400" b="1" dirty="0">
                <a:solidFill>
                  <a:srgbClr val="0000CC"/>
                </a:solidFill>
                <a:effectLst>
                  <a:outerShdw blurRad="38100" dist="38100" dir="2700000" algn="tl">
                    <a:srgbClr val="000000">
                      <a:alpha val="43137"/>
                    </a:srgbClr>
                  </a:outerShdw>
                </a:effectLst>
              </a:rPr>
              <a:t> פעילות משותפת עם משרדי הממשלה ועם גורמים  אחרים במדינה אשר עוסקים בתחומים משלימים לתחומי פעילות המשרד</a:t>
            </a:r>
            <a:br>
              <a:rPr lang="he-IL" altLang="he-IL" sz="2400" b="1" dirty="0">
                <a:solidFill>
                  <a:srgbClr val="0000CC"/>
                </a:solidFill>
                <a:effectLst>
                  <a:outerShdw blurRad="38100" dist="38100" dir="2700000" algn="tl">
                    <a:srgbClr val="000000">
                      <a:alpha val="43137"/>
                    </a:srgbClr>
                  </a:outerShdw>
                </a:effectLst>
              </a:rPr>
            </a:br>
            <a:endParaRPr lang="en-US" altLang="he-IL" sz="2400" b="1" dirty="0">
              <a:solidFill>
                <a:srgbClr val="0000CC"/>
              </a:solidFill>
              <a:effectLst>
                <a:outerShdw blurRad="38100" dist="38100" dir="2700000" algn="tl">
                  <a:srgbClr val="000000">
                    <a:alpha val="43137"/>
                  </a:srgbClr>
                </a:outerShdw>
              </a:effectLst>
            </a:endParaRPr>
          </a:p>
        </p:txBody>
      </p:sp>
      <p:sp>
        <p:nvSpPr>
          <p:cNvPr id="9" name="אליפסה 8"/>
          <p:cNvSpPr/>
          <p:nvPr/>
        </p:nvSpPr>
        <p:spPr bwMode="auto">
          <a:xfrm>
            <a:off x="2267744" y="1628800"/>
            <a:ext cx="6336704" cy="2952328"/>
          </a:xfrm>
          <a:prstGeom prst="ellipse">
            <a:avLst/>
          </a:prstGeom>
          <a:solidFill>
            <a:srgbClr val="CCFFFF"/>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a:buClr>
                <a:srgbClr val="00B0F0"/>
              </a:buClr>
            </a:pPr>
            <a:r>
              <a:rPr lang="he-IL" altLang="he-IL" sz="2800" b="1" dirty="0">
                <a:solidFill>
                  <a:srgbClr val="0000CC"/>
                </a:solidFill>
                <a:cs typeface="Narkisim" panose="020E0502050101010101" pitchFamily="34" charset="-79"/>
              </a:rPr>
              <a:t> </a:t>
            </a:r>
            <a:r>
              <a:rPr lang="he-IL" altLang="he-IL" sz="2800" b="1" dirty="0">
                <a:solidFill>
                  <a:srgbClr val="FF3300"/>
                </a:solidFill>
                <a:cs typeface="Narkisim" panose="020E0502050101010101" pitchFamily="34" charset="-79"/>
              </a:rPr>
              <a:t>"המוסד המורשה" לקידום מערכות ניהול בטיחות ובריאות בתעסוקה</a:t>
            </a:r>
          </a:p>
          <a:p>
            <a:pPr lvl="1" algn="ctr">
              <a:buClr>
                <a:srgbClr val="00B0F0"/>
              </a:buClr>
              <a:buSzPct val="90000"/>
            </a:pPr>
            <a:r>
              <a:rPr lang="he-IL" altLang="he-IL" sz="2400" dirty="0">
                <a:solidFill>
                  <a:srgbClr val="0000CC"/>
                </a:solidFill>
                <a:cs typeface="Narkisim" panose="020E0502050101010101" pitchFamily="34" charset="-79"/>
              </a:rPr>
              <a:t>תפקידו לקדם פיתוח והטמעה של מערכות ניהול בטיחות ובריאות בארגונים ובמוסדות</a:t>
            </a:r>
          </a:p>
          <a:p>
            <a:pPr>
              <a:buClr>
                <a:srgbClr val="00B0F0"/>
              </a:buClr>
            </a:pPr>
            <a:r>
              <a:rPr lang="he-IL" altLang="he-IL" b="1" dirty="0">
                <a:solidFill>
                  <a:srgbClr val="0000CC"/>
                </a:solidFill>
                <a:cs typeface="Narkisim" panose="020E0502050101010101" pitchFamily="34" charset="-79"/>
              </a:rPr>
              <a:t> </a:t>
            </a:r>
            <a:endParaRPr lang="he-IL" altLang="he-IL" sz="2000" dirty="0">
              <a:solidFill>
                <a:srgbClr val="0000CC"/>
              </a:solidFill>
              <a:cs typeface="Narkisim" panose="020E0502050101010101" pitchFamily="34" charset="-79"/>
            </a:endParaRPr>
          </a:p>
        </p:txBody>
      </p:sp>
      <p:sp>
        <p:nvSpPr>
          <p:cNvPr id="10" name="אליפסה 9"/>
          <p:cNvSpPr/>
          <p:nvPr/>
        </p:nvSpPr>
        <p:spPr bwMode="auto">
          <a:xfrm>
            <a:off x="242393" y="4293096"/>
            <a:ext cx="3784983" cy="1656184"/>
          </a:xfrm>
          <a:prstGeom prst="ellipse">
            <a:avLst/>
          </a:prstGeom>
          <a:solidFill>
            <a:schemeClr val="accent3">
              <a:lumMod val="75000"/>
            </a:schemeClr>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a:buClr>
                <a:srgbClr val="00B0F0"/>
              </a:buClr>
            </a:pPr>
            <a:r>
              <a:rPr lang="he-IL" altLang="he-IL" sz="2800" b="1" dirty="0">
                <a:solidFill>
                  <a:srgbClr val="FF3300"/>
                </a:solidFill>
                <a:cs typeface="Narkisim" panose="020E0502050101010101" pitchFamily="34" charset="-79"/>
              </a:rPr>
              <a:t>מעבדות מוסמכות</a:t>
            </a:r>
          </a:p>
          <a:p>
            <a:pPr lvl="1" algn="ctr">
              <a:buClr>
                <a:srgbClr val="00B0F0"/>
              </a:buClr>
              <a:buSzPct val="90000"/>
            </a:pPr>
            <a:r>
              <a:rPr lang="en-US" altLang="he-IL" sz="2400" dirty="0">
                <a:solidFill>
                  <a:srgbClr val="0000CC"/>
                </a:solidFill>
                <a:cs typeface="Narkisim" panose="020E0502050101010101" pitchFamily="34" charset="-79"/>
              </a:rPr>
              <a:t> </a:t>
            </a:r>
            <a:r>
              <a:rPr lang="he-IL" altLang="he-IL" sz="2000" dirty="0">
                <a:solidFill>
                  <a:srgbClr val="0000CC"/>
                </a:solidFill>
                <a:cs typeface="Narkisim" panose="020E0502050101010101" pitchFamily="34" charset="-79"/>
              </a:rPr>
              <a:t>לביצוע בדיקות סביבתיות תעסוקתיות</a:t>
            </a:r>
          </a:p>
        </p:txBody>
      </p:sp>
    </p:spTree>
    <p:extLst>
      <p:ext uri="{BB962C8B-B14F-4D97-AF65-F5344CB8AC3E}">
        <p14:creationId xmlns:p14="http://schemas.microsoft.com/office/powerpoint/2010/main" val="30081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p:nvPr>
        </p:nvSpPr>
        <p:spPr>
          <a:xfrm>
            <a:off x="685799" y="116632"/>
            <a:ext cx="7772400" cy="1143000"/>
          </a:xfrm>
        </p:spPr>
        <p:txBody>
          <a:bodyPr>
            <a:normAutofit/>
          </a:bodyPr>
          <a:lstStyle/>
          <a:p>
            <a:r>
              <a:rPr lang="he-IL" sz="3600" b="1" dirty="0">
                <a:solidFill>
                  <a:srgbClr val="0000CC"/>
                </a:solidFill>
                <a:effectLst>
                  <a:outerShdw blurRad="38100" dist="38100" dir="2700000" algn="tl">
                    <a:srgbClr val="000000">
                      <a:alpha val="43137"/>
                    </a:srgbClr>
                  </a:outerShdw>
                </a:effectLst>
              </a:rPr>
              <a:t>מטרות </a:t>
            </a:r>
            <a:r>
              <a:rPr lang="he-IL" sz="3600" b="1" dirty="0" err="1">
                <a:solidFill>
                  <a:srgbClr val="0000CC"/>
                </a:solidFill>
                <a:effectLst>
                  <a:outerShdw blurRad="38100" dist="38100" dir="2700000" algn="tl">
                    <a:srgbClr val="000000">
                      <a:alpha val="43137"/>
                    </a:srgbClr>
                  </a:outerShdw>
                </a:effectLst>
              </a:rPr>
              <a:t>מינהל</a:t>
            </a:r>
            <a:r>
              <a:rPr lang="he-IL" sz="3600" b="1" dirty="0">
                <a:solidFill>
                  <a:srgbClr val="0000CC"/>
                </a:solidFill>
                <a:effectLst>
                  <a:outerShdw blurRad="38100" dist="38100" dir="2700000" algn="tl">
                    <a:srgbClr val="000000">
                      <a:alpha val="43137"/>
                    </a:srgbClr>
                  </a:outerShdw>
                </a:effectLst>
              </a:rPr>
              <a:t> הבטיחות והבריאות התעסוקתית</a:t>
            </a:r>
            <a:endParaRPr lang="en-US" sz="3600" b="1" dirty="0">
              <a:solidFill>
                <a:srgbClr val="0000CC"/>
              </a:solidFill>
              <a:effectLst>
                <a:outerShdw blurRad="38100" dist="38100" dir="2700000" algn="tl">
                  <a:srgbClr val="000000">
                    <a:alpha val="43137"/>
                  </a:srgbClr>
                </a:outerShdw>
              </a:effectLst>
            </a:endParaRPr>
          </a:p>
        </p:txBody>
      </p:sp>
      <p:sp>
        <p:nvSpPr>
          <p:cNvPr id="7" name="מציין מיקום תוכן 2"/>
          <p:cNvSpPr>
            <a:spLocks noGrp="1"/>
          </p:cNvSpPr>
          <p:nvPr>
            <p:ph idx="1"/>
          </p:nvPr>
        </p:nvSpPr>
        <p:spPr>
          <a:xfrm>
            <a:off x="251519" y="1259632"/>
            <a:ext cx="8640959" cy="5195746"/>
          </a:xfrm>
        </p:spPr>
        <p:txBody>
          <a:bodyPr>
            <a:noAutofit/>
          </a:bodyPr>
          <a:lstStyle/>
          <a:p>
            <a:pPr>
              <a:buFont typeface="Arial" panose="020B0604020202020204" pitchFamily="34" charset="0"/>
              <a:buChar char="•"/>
            </a:pPr>
            <a:r>
              <a:rPr lang="he-IL" sz="2400" dirty="0">
                <a:solidFill>
                  <a:srgbClr val="0000CC"/>
                </a:solidFill>
              </a:rPr>
              <a:t>​</a:t>
            </a:r>
            <a:r>
              <a:rPr lang="he-IL" sz="2400" b="1" dirty="0">
                <a:solidFill>
                  <a:srgbClr val="FF3300"/>
                </a:solidFill>
              </a:rPr>
              <a:t>פיקוח</a:t>
            </a:r>
            <a:r>
              <a:rPr lang="he-IL" sz="2400" dirty="0">
                <a:solidFill>
                  <a:srgbClr val="0000CC"/>
                </a:solidFill>
              </a:rPr>
              <a:t>:    על בטיחות בעבודה, גהות מקצועית, רווחה במקומות עבודה, והדרכת    </a:t>
            </a:r>
          </a:p>
          <a:p>
            <a:pPr marL="0" indent="0">
              <a:buNone/>
            </a:pPr>
            <a:r>
              <a:rPr lang="he-IL" sz="2400" dirty="0">
                <a:solidFill>
                  <a:srgbClr val="0000CC"/>
                </a:solidFill>
              </a:rPr>
              <a:t>                 עובדים ומעסיקים בתחומים אלה. </a:t>
            </a:r>
          </a:p>
          <a:p>
            <a:pPr>
              <a:buFont typeface="Arial" panose="020B0604020202020204" pitchFamily="34" charset="0"/>
              <a:buChar char="•"/>
            </a:pPr>
            <a:r>
              <a:rPr lang="he-IL" sz="2400" b="1" dirty="0">
                <a:solidFill>
                  <a:srgbClr val="FF3300"/>
                </a:solidFill>
              </a:rPr>
              <a:t>מדיניות</a:t>
            </a:r>
            <a:r>
              <a:rPr lang="he-IL" sz="2400" dirty="0">
                <a:solidFill>
                  <a:srgbClr val="0000CC"/>
                </a:solidFill>
              </a:rPr>
              <a:t>: מקדם חקיקה ראשית, משנית ואחרת, לרבות תקינה. מפתח ומעדכן  </a:t>
            </a:r>
          </a:p>
          <a:p>
            <a:pPr marL="0" indent="0">
              <a:buNone/>
            </a:pPr>
            <a:r>
              <a:rPr lang="he-IL" sz="2400" dirty="0">
                <a:solidFill>
                  <a:srgbClr val="0000CC"/>
                </a:solidFill>
              </a:rPr>
              <a:t>                 תורה מקצועית, מנהל את כל תחומי ההסמכה והרישוי בתחומים הללו,  </a:t>
            </a:r>
          </a:p>
          <a:p>
            <a:pPr marL="0" indent="0">
              <a:buNone/>
            </a:pPr>
            <a:r>
              <a:rPr lang="he-IL" sz="2400" dirty="0">
                <a:solidFill>
                  <a:srgbClr val="0000CC"/>
                </a:solidFill>
              </a:rPr>
              <a:t>                 לרבות קיום מעקב ובקרה על שלל בעלי תפקידים ומוסדות הכשרה. </a:t>
            </a:r>
          </a:p>
          <a:p>
            <a:pPr>
              <a:buFont typeface="Arial" panose="020B0604020202020204" pitchFamily="34" charset="0"/>
              <a:buChar char="•"/>
            </a:pPr>
            <a:r>
              <a:rPr lang="he-IL" sz="2400" b="1" dirty="0">
                <a:solidFill>
                  <a:srgbClr val="FF3300"/>
                </a:solidFill>
              </a:rPr>
              <a:t>חקירות</a:t>
            </a:r>
            <a:r>
              <a:rPr lang="he-IL" sz="2400" dirty="0">
                <a:solidFill>
                  <a:srgbClr val="0000CC"/>
                </a:solidFill>
              </a:rPr>
              <a:t>:  חוקר ומפענח תאונות ומחלות מקצוע, ובהתאם, עורך לקחים על בסיס  </a:t>
            </a:r>
          </a:p>
          <a:p>
            <a:pPr marL="0" indent="0">
              <a:buNone/>
            </a:pPr>
            <a:r>
              <a:rPr lang="he-IL" sz="2400" dirty="0">
                <a:solidFill>
                  <a:srgbClr val="0000CC"/>
                </a:solidFill>
              </a:rPr>
              <a:t>                 המקרים הללו ומפרסמם לנחלת הכלל, על מנת </a:t>
            </a:r>
          </a:p>
          <a:p>
            <a:pPr marL="0" indent="0">
              <a:buNone/>
            </a:pPr>
            <a:r>
              <a:rPr lang="he-IL" sz="2400" dirty="0">
                <a:solidFill>
                  <a:srgbClr val="0000CC"/>
                </a:solidFill>
              </a:rPr>
              <a:t>                 להקטין ככל הניתן את מספר התאונות </a:t>
            </a:r>
          </a:p>
          <a:p>
            <a:pPr marL="0" indent="0">
              <a:buNone/>
            </a:pPr>
            <a:r>
              <a:rPr lang="he-IL" sz="2400" dirty="0">
                <a:solidFill>
                  <a:srgbClr val="0000CC"/>
                </a:solidFill>
              </a:rPr>
              <a:t>                 ומחלות המקצוע. </a:t>
            </a:r>
          </a:p>
        </p:txBody>
      </p:sp>
      <p:pic>
        <p:nvPicPr>
          <p:cNvPr id="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9719" y="4589839"/>
            <a:ext cx="1687092" cy="181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685799" y="4005064"/>
            <a:ext cx="1725961" cy="584775"/>
          </a:xfrm>
          <a:prstGeom prst="rect">
            <a:avLst/>
          </a:prstGeom>
          <a:noFill/>
          <a:ln w="38100">
            <a:solidFill>
              <a:schemeClr val="tx1"/>
            </a:solidFill>
            <a:miter lim="800000"/>
            <a:headEnd/>
            <a:tailEnd/>
          </a:ln>
          <a:effectLst/>
        </p:spPr>
        <p:txBody>
          <a:bodyPr wrap="square">
            <a:spAutoFit/>
          </a:bodyPr>
          <a:lstStyle/>
          <a:p>
            <a:pPr>
              <a:defRPr/>
            </a:pPr>
            <a:r>
              <a:rPr lang="he-IL" sz="3200" dirty="0">
                <a:solidFill>
                  <a:schemeClr val="tx2">
                    <a:lumMod val="95000"/>
                    <a:lumOff val="5000"/>
                  </a:schemeClr>
                </a:solidFill>
                <a:latin typeface="Verdana" pitchFamily="34" charset="0"/>
              </a:rPr>
              <a:t>0 תאונות</a:t>
            </a:r>
            <a:endParaRPr lang="en-US" sz="3200" dirty="0">
              <a:solidFill>
                <a:schemeClr val="tx2">
                  <a:lumMod val="95000"/>
                  <a:lumOff val="5000"/>
                </a:schemeClr>
              </a:solidFill>
              <a:latin typeface="Verdana" pitchFamily="34" charset="0"/>
            </a:endParaRPr>
          </a:p>
        </p:txBody>
      </p:sp>
    </p:spTree>
    <p:extLst>
      <p:ext uri="{BB962C8B-B14F-4D97-AF65-F5344CB8AC3E}">
        <p14:creationId xmlns:p14="http://schemas.microsoft.com/office/powerpoint/2010/main" val="27972642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1000"/>
                                        <p:tgtEl>
                                          <p:spTgt spid="7">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animEffect transition="in" filter="fade">
                                      <p:cBhvr>
                                        <p:cTn id="29" dur="1000"/>
                                        <p:tgtEl>
                                          <p:spTgt spid="7">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1000"/>
                                        <p:tgtEl>
                                          <p:spTgt spid="7">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animEffect transition="in" filter="fade">
                                      <p:cBhvr>
                                        <p:cTn id="35"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p:nvPr>
        </p:nvSpPr>
        <p:spPr>
          <a:xfrm>
            <a:off x="685800" y="260648"/>
            <a:ext cx="7772400" cy="1143000"/>
          </a:xfrm>
        </p:spPr>
        <p:txBody>
          <a:bodyPr>
            <a:normAutofit/>
          </a:bodyPr>
          <a:lstStyle/>
          <a:p>
            <a:r>
              <a:rPr lang="he-IL" sz="3600" b="1" dirty="0">
                <a:solidFill>
                  <a:srgbClr val="0000CC"/>
                </a:solidFill>
                <a:effectLst>
                  <a:outerShdw blurRad="38100" dist="38100" dir="2700000" algn="tl">
                    <a:srgbClr val="000000">
                      <a:alpha val="43137"/>
                    </a:srgbClr>
                  </a:outerShdw>
                </a:effectLst>
              </a:rPr>
              <a:t>מטרות </a:t>
            </a:r>
            <a:r>
              <a:rPr lang="he-IL" sz="3600" b="1" dirty="0" err="1">
                <a:solidFill>
                  <a:srgbClr val="0000CC"/>
                </a:solidFill>
                <a:effectLst>
                  <a:outerShdw blurRad="38100" dist="38100" dir="2700000" algn="tl">
                    <a:srgbClr val="000000">
                      <a:alpha val="43137"/>
                    </a:srgbClr>
                  </a:outerShdw>
                </a:effectLst>
              </a:rPr>
              <a:t>מינהל</a:t>
            </a:r>
            <a:r>
              <a:rPr lang="he-IL" sz="3600" b="1" dirty="0">
                <a:solidFill>
                  <a:srgbClr val="0000CC"/>
                </a:solidFill>
                <a:effectLst>
                  <a:outerShdw blurRad="38100" dist="38100" dir="2700000" algn="tl">
                    <a:srgbClr val="000000">
                      <a:alpha val="43137"/>
                    </a:srgbClr>
                  </a:outerShdw>
                </a:effectLst>
              </a:rPr>
              <a:t> הבטיחות והבריאות התעסוקתית</a:t>
            </a:r>
            <a:endParaRPr lang="en-US" sz="3600" b="1" dirty="0">
              <a:solidFill>
                <a:srgbClr val="0000CC"/>
              </a:solidFill>
              <a:effectLst>
                <a:outerShdw blurRad="38100" dist="38100" dir="2700000" algn="tl">
                  <a:srgbClr val="000000">
                    <a:alpha val="43137"/>
                  </a:srgbClr>
                </a:outerShdw>
              </a:effectLst>
            </a:endParaRPr>
          </a:p>
        </p:txBody>
      </p:sp>
      <p:sp>
        <p:nvSpPr>
          <p:cNvPr id="7" name="מציין מיקום תוכן 2"/>
          <p:cNvSpPr>
            <a:spLocks noGrp="1"/>
          </p:cNvSpPr>
          <p:nvPr>
            <p:ph idx="1"/>
          </p:nvPr>
        </p:nvSpPr>
        <p:spPr>
          <a:xfrm>
            <a:off x="251520" y="1662254"/>
            <a:ext cx="8640959" cy="5195746"/>
          </a:xfrm>
        </p:spPr>
        <p:txBody>
          <a:bodyPr>
            <a:noAutofit/>
          </a:bodyPr>
          <a:lstStyle/>
          <a:p>
            <a:pPr>
              <a:buFont typeface="Arial" panose="020B0604020202020204" pitchFamily="34" charset="0"/>
              <a:buChar char="•"/>
            </a:pPr>
            <a:r>
              <a:rPr lang="he-IL" sz="2400" dirty="0">
                <a:solidFill>
                  <a:srgbClr val="0000CC"/>
                </a:solidFill>
              </a:rPr>
              <a:t>​משמש כגורם נותן אישור בתהליך </a:t>
            </a:r>
            <a:r>
              <a:rPr lang="he-IL" sz="2400" b="1" dirty="0">
                <a:solidFill>
                  <a:srgbClr val="FF3300"/>
                </a:solidFill>
              </a:rPr>
              <a:t>רישוי עסקים </a:t>
            </a:r>
            <a:r>
              <a:rPr lang="he-IL" sz="2400" dirty="0">
                <a:solidFill>
                  <a:srgbClr val="0000CC"/>
                </a:solidFill>
              </a:rPr>
              <a:t>של מקומות עבודה. </a:t>
            </a:r>
          </a:p>
          <a:p>
            <a:pPr>
              <a:buFont typeface="Arial" panose="020B0604020202020204" pitchFamily="34" charset="0"/>
              <a:buChar char="•"/>
            </a:pPr>
            <a:r>
              <a:rPr lang="he-IL" sz="2400" b="1" dirty="0">
                <a:solidFill>
                  <a:srgbClr val="FF3300"/>
                </a:solidFill>
              </a:rPr>
              <a:t>פיתוח</a:t>
            </a:r>
            <a:r>
              <a:rPr lang="he-IL" sz="2400" dirty="0">
                <a:solidFill>
                  <a:srgbClr val="0000CC"/>
                </a:solidFill>
              </a:rPr>
              <a:t>: מפתח ידע, מחקר ופרויקטים לקידום הבטיחות והבריאות במקומות  </a:t>
            </a:r>
          </a:p>
          <a:p>
            <a:pPr marL="0" indent="0">
              <a:buNone/>
            </a:pPr>
            <a:r>
              <a:rPr lang="he-IL" sz="2400" dirty="0">
                <a:solidFill>
                  <a:srgbClr val="0000CC"/>
                </a:solidFill>
              </a:rPr>
              <a:t>              העבודה. </a:t>
            </a:r>
          </a:p>
          <a:p>
            <a:pPr>
              <a:buFont typeface="Arial" panose="020B0604020202020204" pitchFamily="34" charset="0"/>
              <a:buChar char="•"/>
            </a:pPr>
            <a:r>
              <a:rPr lang="he-IL" sz="2400" b="1" dirty="0">
                <a:solidFill>
                  <a:srgbClr val="FF3300"/>
                </a:solidFill>
              </a:rPr>
              <a:t>בטיחות בציבור</a:t>
            </a:r>
            <a:r>
              <a:rPr lang="he-IL" sz="2400" dirty="0">
                <a:solidFill>
                  <a:srgbClr val="0000CC"/>
                </a:solidFill>
              </a:rPr>
              <a:t>: </a:t>
            </a:r>
            <a:r>
              <a:rPr lang="he-IL" sz="2400" dirty="0" err="1">
                <a:solidFill>
                  <a:srgbClr val="0000CC"/>
                </a:solidFill>
              </a:rPr>
              <a:t>המינהל</a:t>
            </a:r>
            <a:r>
              <a:rPr lang="he-IL" sz="2400" dirty="0">
                <a:solidFill>
                  <a:srgbClr val="0000CC"/>
                </a:solidFill>
              </a:rPr>
              <a:t> אף עוסק בקשת רחבה ביותר של נושאים להם נגיעה </a:t>
            </a:r>
          </a:p>
          <a:p>
            <a:pPr marL="0" indent="0">
              <a:buNone/>
            </a:pPr>
            <a:r>
              <a:rPr lang="he-IL" sz="2400" dirty="0">
                <a:solidFill>
                  <a:srgbClr val="0000CC"/>
                </a:solidFill>
              </a:rPr>
              <a:t>                           בבטיחות הציבור, כגון בקרה ופיקוח על מעליות, דרגנועים,            </a:t>
            </a:r>
          </a:p>
          <a:p>
            <a:pPr marL="0" indent="0">
              <a:buNone/>
            </a:pPr>
            <a:r>
              <a:rPr lang="he-IL" sz="2400" dirty="0">
                <a:solidFill>
                  <a:srgbClr val="0000CC"/>
                </a:solidFill>
              </a:rPr>
              <a:t>                           מתקני ספורט, מכשירי החייאה, ועוד.</a:t>
            </a:r>
          </a:p>
        </p:txBody>
      </p:sp>
      <p:pic>
        <p:nvPicPr>
          <p:cNvPr id="3074" name="Picture 2" descr="×ª××¦××ª ×ª××× × ×¢×××¨ âªgif safety firstâ¬â"/>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483943"/>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40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0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10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851025" y="63246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altLang="en-US" sz="1400" b="1">
              <a:solidFill>
                <a:schemeClr val="tx2"/>
              </a:solidFill>
              <a:latin typeface="Arial" pitchFamily="34" charset="0"/>
              <a:cs typeface="David" pitchFamily="34" charset="-79"/>
            </a:endParaRPr>
          </a:p>
        </p:txBody>
      </p:sp>
      <p:sp>
        <p:nvSpPr>
          <p:cNvPr id="7" name="Text Box 7"/>
          <p:cNvSpPr txBox="1">
            <a:spLocks noChangeArrowheads="1"/>
          </p:cNvSpPr>
          <p:nvPr/>
        </p:nvSpPr>
        <p:spPr bwMode="auto">
          <a:xfrm>
            <a:off x="838200" y="6248400"/>
            <a:ext cx="1295400" cy="45720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66FF6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itchFamily="34" charset="0"/>
            </a:endParaRPr>
          </a:p>
        </p:txBody>
      </p:sp>
      <p:sp>
        <p:nvSpPr>
          <p:cNvPr id="8" name="Text Box 8"/>
          <p:cNvSpPr txBox="1">
            <a:spLocks noChangeArrowheads="1"/>
          </p:cNvSpPr>
          <p:nvPr/>
        </p:nvSpPr>
        <p:spPr bwMode="auto">
          <a:xfrm>
            <a:off x="994116" y="404664"/>
            <a:ext cx="7086600" cy="1804881"/>
          </a:xfrm>
          <a:prstGeom prst="rect">
            <a:avLst/>
          </a:prstGeom>
          <a:gradFill rotWithShape="0">
            <a:gsLst>
              <a:gs pos="13000">
                <a:srgbClr val="CCFFFF"/>
              </a:gs>
              <a:gs pos="100000">
                <a:srgbClr val="FFFF99"/>
              </a:gs>
            </a:gsLst>
            <a:lin ang="2700000" scaled="1"/>
          </a:gradFill>
          <a:ln w="9525">
            <a:solidFill>
              <a:srgbClr val="C60000"/>
            </a:solidFill>
            <a:miter lim="800000"/>
            <a:headEnd/>
            <a:tailEnd/>
          </a:ln>
          <a:effectLst/>
        </p:spPr>
        <p:txBody>
          <a:bodyPr wrap="square">
            <a:spAutoFit/>
          </a:bodyPr>
          <a:lstStyle/>
          <a:p>
            <a:pPr algn="ctr">
              <a:lnSpc>
                <a:spcPct val="110000"/>
              </a:lnSpc>
              <a:spcBef>
                <a:spcPct val="20000"/>
              </a:spcBef>
              <a:spcAft>
                <a:spcPct val="10000"/>
              </a:spcAft>
            </a:pPr>
            <a:r>
              <a:rPr lang="he-IL" altLang="he-IL" sz="3000" b="1" dirty="0">
                <a:solidFill>
                  <a:schemeClr val="accent2"/>
                </a:solidFill>
              </a:rPr>
              <a:t>תפקידים של מנהל הבטיחות והבריאות התעסוקתית</a:t>
            </a:r>
          </a:p>
          <a:p>
            <a:pPr algn="ctr">
              <a:lnSpc>
                <a:spcPct val="110000"/>
              </a:lnSpc>
              <a:spcBef>
                <a:spcPct val="20000"/>
              </a:spcBef>
              <a:spcAft>
                <a:spcPct val="10000"/>
              </a:spcAft>
            </a:pPr>
            <a:r>
              <a:rPr lang="he-IL" altLang="he-IL" b="1" dirty="0">
                <a:solidFill>
                  <a:srgbClr val="FF0000"/>
                </a:solidFill>
                <a:cs typeface="Arial (Hebrew)" pitchFamily="42" charset="0"/>
              </a:rPr>
              <a:t>* לפי חוק ארגון הפיקוח על העבודה</a:t>
            </a:r>
          </a:p>
        </p:txBody>
      </p:sp>
      <p:sp>
        <p:nvSpPr>
          <p:cNvPr id="9" name="Text Box 9"/>
          <p:cNvSpPr txBox="1">
            <a:spLocks noChangeArrowheads="1"/>
          </p:cNvSpPr>
          <p:nvPr/>
        </p:nvSpPr>
        <p:spPr bwMode="auto">
          <a:xfrm>
            <a:off x="796318" y="2636912"/>
            <a:ext cx="7594600" cy="3486150"/>
          </a:xfrm>
          <a:prstGeom prst="rect">
            <a:avLst/>
          </a:prstGeom>
          <a:gradFill rotWithShape="0">
            <a:gsLst>
              <a:gs pos="9000">
                <a:srgbClr val="CCFFFF"/>
              </a:gs>
              <a:gs pos="63000">
                <a:srgbClr val="FFFF99"/>
              </a:gs>
            </a:gsLst>
            <a:lin ang="2700000" scaled="1"/>
          </a:gradFill>
          <a:ln w="9525">
            <a:solidFill>
              <a:srgbClr val="C60000"/>
            </a:solidFill>
            <a:miter lim="800000"/>
            <a:headEnd/>
            <a:tailEnd/>
          </a:ln>
          <a:effectLst/>
        </p:spPr>
        <p:txBody>
          <a:bodyPr>
            <a:spAutoFit/>
          </a:bodyPr>
          <a:lstStyle/>
          <a:p>
            <a:pPr>
              <a:spcBef>
                <a:spcPct val="20000"/>
              </a:spcBef>
              <a:spcAft>
                <a:spcPct val="20000"/>
              </a:spcAft>
            </a:pPr>
            <a:r>
              <a:rPr lang="he-IL" altLang="he-IL" sz="2800" b="1" dirty="0">
                <a:solidFill>
                  <a:srgbClr val="C60000"/>
                </a:solidFill>
                <a:latin typeface="+mj-lt"/>
                <a:cs typeface="Arial (Hebrew)" pitchFamily="42" charset="0"/>
              </a:rPr>
              <a:t>"...לפקח על קיום כל </a:t>
            </a:r>
            <a:r>
              <a:rPr lang="he-IL" altLang="he-IL" sz="2600" b="1" dirty="0">
                <a:solidFill>
                  <a:srgbClr val="0070C0"/>
                </a:solidFill>
                <a:latin typeface="+mj-lt"/>
                <a:cs typeface="Arial (Hebrew)" pitchFamily="42" charset="0"/>
              </a:rPr>
              <a:t>חקיקה שביצועה בידי שר </a:t>
            </a:r>
          </a:p>
          <a:p>
            <a:pPr>
              <a:spcBef>
                <a:spcPct val="5000"/>
              </a:spcBef>
              <a:spcAft>
                <a:spcPct val="5000"/>
              </a:spcAft>
            </a:pPr>
            <a:r>
              <a:rPr lang="he-IL" altLang="he-IL" sz="2600" b="1" dirty="0">
                <a:solidFill>
                  <a:srgbClr val="0070C0"/>
                </a:solidFill>
                <a:latin typeface="+mj-lt"/>
                <a:cs typeface="Arial (Hebrew)" pitchFamily="42" charset="0"/>
              </a:rPr>
              <a:t>העבודה</a:t>
            </a:r>
            <a:r>
              <a:rPr lang="he-IL" altLang="he-IL" sz="2800" b="1" dirty="0">
                <a:solidFill>
                  <a:srgbClr val="0070C0"/>
                </a:solidFill>
                <a:latin typeface="+mj-lt"/>
                <a:cs typeface="Arial (Hebrew)" pitchFamily="42" charset="0"/>
              </a:rPr>
              <a:t> ... </a:t>
            </a:r>
          </a:p>
          <a:p>
            <a:pPr>
              <a:lnSpc>
                <a:spcPct val="110000"/>
              </a:lnSpc>
              <a:spcBef>
                <a:spcPct val="50000"/>
              </a:spcBef>
              <a:spcAft>
                <a:spcPct val="20000"/>
              </a:spcAft>
            </a:pPr>
            <a:r>
              <a:rPr lang="he-IL" altLang="he-IL" sz="2800" b="1" dirty="0">
                <a:solidFill>
                  <a:srgbClr val="C60000"/>
                </a:solidFill>
                <a:latin typeface="+mj-lt"/>
                <a:cs typeface="Arial (Hebrew)" pitchFamily="42" charset="0"/>
              </a:rPr>
              <a:t>"...לפקח על הבטיחות בעבודה, </a:t>
            </a:r>
            <a:r>
              <a:rPr lang="he-IL" altLang="he-IL" sz="2600" b="1" dirty="0">
                <a:solidFill>
                  <a:srgbClr val="0070C0"/>
                </a:solidFill>
                <a:latin typeface="+mj-lt"/>
                <a:cs typeface="Arial (Hebrew)" pitchFamily="42" charset="0"/>
              </a:rPr>
              <a:t>הגהות, הרווחה, להדריך בכך את העובדים ואת המעבידים ...</a:t>
            </a:r>
            <a:r>
              <a:rPr lang="he-IL" altLang="he-IL" sz="2600" b="1" dirty="0">
                <a:solidFill>
                  <a:srgbClr val="8B09AF"/>
                </a:solidFill>
                <a:latin typeface="+mj-lt"/>
                <a:cs typeface="Arial (Hebrew)" pitchFamily="42" charset="0"/>
              </a:rPr>
              <a:t> </a:t>
            </a:r>
          </a:p>
          <a:p>
            <a:pPr>
              <a:spcBef>
                <a:spcPct val="50000"/>
              </a:spcBef>
              <a:spcAft>
                <a:spcPct val="20000"/>
              </a:spcAft>
            </a:pPr>
            <a:r>
              <a:rPr lang="he-IL" altLang="he-IL" sz="2800" b="1" dirty="0">
                <a:solidFill>
                  <a:srgbClr val="C60000"/>
                </a:solidFill>
                <a:latin typeface="+mj-lt"/>
                <a:cs typeface="Arial (Hebrew)" pitchFamily="42" charset="0"/>
              </a:rPr>
              <a:t>"...למלא כל תפקיד אחר </a:t>
            </a:r>
            <a:r>
              <a:rPr lang="he-IL" altLang="he-IL" sz="2600" b="1" dirty="0">
                <a:solidFill>
                  <a:srgbClr val="0070C0"/>
                </a:solidFill>
                <a:latin typeface="+mj-lt"/>
                <a:cs typeface="Arial (Hebrew)" pitchFamily="42" charset="0"/>
              </a:rPr>
              <a:t>שיטיל עליו השר בשטח</a:t>
            </a:r>
          </a:p>
          <a:p>
            <a:pPr>
              <a:spcBef>
                <a:spcPct val="20000"/>
              </a:spcBef>
              <a:spcAft>
                <a:spcPct val="20000"/>
              </a:spcAft>
            </a:pPr>
            <a:r>
              <a:rPr lang="he-IL" altLang="he-IL" sz="2600" b="1" dirty="0">
                <a:solidFill>
                  <a:srgbClr val="0070C0"/>
                </a:solidFill>
                <a:latin typeface="+mj-lt"/>
                <a:cs typeface="Arial (Hebrew)" pitchFamily="42" charset="0"/>
              </a:rPr>
              <a:t> הבטיחות, הגהות והרווחה ...</a:t>
            </a:r>
            <a:endParaRPr lang="en-US" altLang="he-IL" sz="2800" b="1" dirty="0">
              <a:solidFill>
                <a:srgbClr val="0070C0"/>
              </a:solidFill>
              <a:latin typeface="+mj-lt"/>
              <a:cs typeface="Arial (Hebrew)" pitchFamily="42" charset="0"/>
            </a:endParaRPr>
          </a:p>
        </p:txBody>
      </p:sp>
      <p:sp>
        <p:nvSpPr>
          <p:cNvPr id="10" name="Line 10"/>
          <p:cNvSpPr>
            <a:spLocks noChangeShapeType="1"/>
          </p:cNvSpPr>
          <p:nvPr/>
        </p:nvSpPr>
        <p:spPr bwMode="auto">
          <a:xfrm>
            <a:off x="1006816" y="4941168"/>
            <a:ext cx="7073900" cy="0"/>
          </a:xfrm>
          <a:prstGeom prst="line">
            <a:avLst/>
          </a:prstGeom>
          <a:noFill/>
          <a:ln w="19050">
            <a:solidFill>
              <a:srgbClr val="80351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 name="Line 11"/>
          <p:cNvSpPr>
            <a:spLocks noChangeShapeType="1"/>
          </p:cNvSpPr>
          <p:nvPr/>
        </p:nvSpPr>
        <p:spPr bwMode="auto">
          <a:xfrm>
            <a:off x="1115616" y="3717032"/>
            <a:ext cx="7073900" cy="0"/>
          </a:xfrm>
          <a:prstGeom prst="line">
            <a:avLst/>
          </a:prstGeom>
          <a:noFill/>
          <a:ln w="19050">
            <a:solidFill>
              <a:srgbClr val="80351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Tree>
    <p:extLst>
      <p:ext uri="{BB962C8B-B14F-4D97-AF65-F5344CB8AC3E}">
        <p14:creationId xmlns:p14="http://schemas.microsoft.com/office/powerpoint/2010/main" val="5199590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1145548" y="692696"/>
            <a:ext cx="6708888" cy="769441"/>
          </a:xfrm>
          <a:prstGeom prst="rect">
            <a:avLst/>
          </a:prstGeom>
        </p:spPr>
        <p:txBody>
          <a:bodyPr wrap="none">
            <a:spAutoFit/>
          </a:bodyPr>
          <a:lstStyle/>
          <a:p>
            <a:pPr algn="ctr"/>
            <a:r>
              <a:rPr lang="he-IL" sz="4400" b="1" dirty="0">
                <a:solidFill>
                  <a:srgbClr val="0000CC"/>
                </a:solidFill>
                <a:effectLst>
                  <a:outerShdw blurRad="38100" dist="38100" dir="2700000" algn="tl">
                    <a:srgbClr val="000000">
                      <a:alpha val="43137"/>
                    </a:srgbClr>
                  </a:outerShdw>
                </a:effectLst>
                <a:cs typeface="+mj-cs"/>
              </a:rPr>
              <a:t>חוקים ותקנות בהם מופקד המנהל</a:t>
            </a:r>
            <a:endParaRPr lang="he-IL" sz="4400" dirty="0">
              <a:solidFill>
                <a:srgbClr val="0000CC"/>
              </a:solidFill>
              <a:effectLst>
                <a:outerShdw blurRad="38100" dist="38100" dir="2700000" algn="tl">
                  <a:srgbClr val="000000">
                    <a:alpha val="43137"/>
                  </a:srgbClr>
                </a:outerShdw>
              </a:effectLst>
              <a:cs typeface="+mj-cs"/>
            </a:endParaRPr>
          </a:p>
        </p:txBody>
      </p:sp>
      <p:sp>
        <p:nvSpPr>
          <p:cNvPr id="7" name="מלבן 6"/>
          <p:cNvSpPr/>
          <p:nvPr/>
        </p:nvSpPr>
        <p:spPr>
          <a:xfrm>
            <a:off x="395536" y="1772816"/>
            <a:ext cx="8208912" cy="3643562"/>
          </a:xfrm>
          <a:prstGeom prst="rect">
            <a:avLst/>
          </a:prstGeom>
        </p:spPr>
        <p:txBody>
          <a:bodyPr wrap="square">
            <a:spAutoFit/>
          </a:bodyPr>
          <a:lstStyle/>
          <a:p>
            <a:pPr marL="342000" indent="-457200">
              <a:lnSpc>
                <a:spcPct val="90000"/>
              </a:lnSpc>
              <a:spcBef>
                <a:spcPts val="480"/>
              </a:spcBef>
              <a:buSzPct val="85000"/>
              <a:buFont typeface="Arial" panose="020B0604020202020204" pitchFamily="34" charset="0"/>
              <a:buChar char="•"/>
            </a:pPr>
            <a:r>
              <a:rPr lang="he-IL" sz="2800" b="1" dirty="0">
                <a:solidFill>
                  <a:srgbClr val="0000CC"/>
                </a:solidFill>
                <a:effectLst/>
                <a:cs typeface="+mj-cs"/>
              </a:rPr>
              <a:t>פקודת הבטיחות בעבודה </a:t>
            </a:r>
            <a:r>
              <a:rPr lang="he-IL" sz="2800" b="1" dirty="0">
                <a:solidFill>
                  <a:srgbClr val="FF3300"/>
                </a:solidFill>
                <a:effectLst/>
                <a:cs typeface="+mj-cs"/>
              </a:rPr>
              <a:t>כ- </a:t>
            </a:r>
            <a:r>
              <a:rPr lang="en-US" sz="2800" b="1" dirty="0">
                <a:solidFill>
                  <a:srgbClr val="FF3300"/>
                </a:solidFill>
                <a:effectLst/>
                <a:cs typeface="+mj-cs"/>
              </a:rPr>
              <a:t> 45 </a:t>
            </a:r>
            <a:r>
              <a:rPr lang="he-IL" sz="2800" b="1" dirty="0">
                <a:solidFill>
                  <a:srgbClr val="FF3300"/>
                </a:solidFill>
                <a:effectLst/>
                <a:cs typeface="+mj-cs"/>
              </a:rPr>
              <a:t>תקנות</a:t>
            </a:r>
          </a:p>
          <a:p>
            <a:pPr marL="342000" indent="-457200">
              <a:lnSpc>
                <a:spcPct val="90000"/>
              </a:lnSpc>
              <a:spcBef>
                <a:spcPts val="480"/>
              </a:spcBef>
              <a:buSzPct val="85000"/>
              <a:buFont typeface="Arial" panose="020B0604020202020204" pitchFamily="34" charset="0"/>
              <a:buChar char="•"/>
            </a:pPr>
            <a:r>
              <a:rPr lang="he-IL" sz="2800" b="1" dirty="0">
                <a:solidFill>
                  <a:srgbClr val="0000CC"/>
                </a:solidFill>
                <a:effectLst/>
                <a:cs typeface="+mj-cs"/>
              </a:rPr>
              <a:t>חוק ארגון הפיקוח על העבודה </a:t>
            </a:r>
            <a:r>
              <a:rPr lang="he-IL" sz="2800" b="1" dirty="0">
                <a:solidFill>
                  <a:srgbClr val="FF3300"/>
                </a:solidFill>
                <a:effectLst/>
                <a:cs typeface="+mj-cs"/>
              </a:rPr>
              <a:t>כ- </a:t>
            </a:r>
            <a:r>
              <a:rPr lang="en-US" sz="2800" b="1" dirty="0">
                <a:solidFill>
                  <a:srgbClr val="FF3300"/>
                </a:solidFill>
                <a:effectLst/>
                <a:cs typeface="+mj-cs"/>
              </a:rPr>
              <a:t>7</a:t>
            </a:r>
            <a:r>
              <a:rPr lang="he-IL" sz="2800" b="1" dirty="0">
                <a:solidFill>
                  <a:srgbClr val="FF3300"/>
                </a:solidFill>
                <a:effectLst/>
                <a:cs typeface="+mj-cs"/>
              </a:rPr>
              <a:t> תקנות</a:t>
            </a:r>
          </a:p>
          <a:p>
            <a:pPr marL="342000" indent="-457200">
              <a:lnSpc>
                <a:spcPct val="90000"/>
              </a:lnSpc>
              <a:spcBef>
                <a:spcPts val="480"/>
              </a:spcBef>
              <a:buSzPct val="85000"/>
              <a:buFont typeface="Arial" panose="020B0604020202020204" pitchFamily="34" charset="0"/>
              <a:buChar char="•"/>
            </a:pPr>
            <a:r>
              <a:rPr lang="he-IL" sz="2800" b="1" dirty="0">
                <a:solidFill>
                  <a:srgbClr val="0000CC"/>
                </a:solidFill>
                <a:effectLst/>
                <a:cs typeface="+mj-cs"/>
              </a:rPr>
              <a:t>פקודת התאונות ומחלות משלוח יד</a:t>
            </a:r>
          </a:p>
          <a:p>
            <a:pPr marL="342000" indent="-457200">
              <a:lnSpc>
                <a:spcPct val="90000"/>
              </a:lnSpc>
              <a:spcBef>
                <a:spcPts val="480"/>
              </a:spcBef>
              <a:buSzPct val="85000"/>
              <a:buFont typeface="Arial" panose="020B0604020202020204" pitchFamily="34" charset="0"/>
              <a:buChar char="•"/>
            </a:pPr>
            <a:r>
              <a:rPr lang="he-IL" sz="2800" b="1" dirty="0">
                <a:solidFill>
                  <a:srgbClr val="0000CC"/>
                </a:solidFill>
                <a:effectLst/>
                <a:cs typeface="+mj-cs"/>
              </a:rPr>
              <a:t>חוק חומרי נפץ</a:t>
            </a:r>
          </a:p>
          <a:p>
            <a:pPr marL="342000" indent="-457200">
              <a:lnSpc>
                <a:spcPct val="90000"/>
              </a:lnSpc>
              <a:spcBef>
                <a:spcPts val="480"/>
              </a:spcBef>
              <a:buSzPct val="85000"/>
              <a:buFont typeface="Arial" panose="020B0604020202020204" pitchFamily="34" charset="0"/>
              <a:buChar char="•"/>
            </a:pPr>
            <a:r>
              <a:rPr lang="he-IL" sz="2800" b="1" dirty="0">
                <a:solidFill>
                  <a:srgbClr val="0000CC"/>
                </a:solidFill>
                <a:effectLst/>
                <a:cs typeface="+mj-cs"/>
              </a:rPr>
              <a:t>חוק החשמל</a:t>
            </a:r>
          </a:p>
          <a:p>
            <a:pPr marL="342000" indent="-457200">
              <a:lnSpc>
                <a:spcPct val="90000"/>
              </a:lnSpc>
              <a:spcBef>
                <a:spcPts val="480"/>
              </a:spcBef>
              <a:buSzPct val="85000"/>
              <a:buFont typeface="Arial" panose="020B0604020202020204" pitchFamily="34" charset="0"/>
              <a:buChar char="•"/>
            </a:pPr>
            <a:r>
              <a:rPr lang="he-IL" sz="2800" b="1" dirty="0">
                <a:solidFill>
                  <a:srgbClr val="0000CC"/>
                </a:solidFill>
                <a:effectLst/>
                <a:cs typeface="+mj-cs"/>
              </a:rPr>
              <a:t>חוק רישוי עסקים- תקנות אחסנת נפט, מפעלים מסוכנים.</a:t>
            </a:r>
          </a:p>
          <a:p>
            <a:pPr marL="342000" indent="-457200">
              <a:lnSpc>
                <a:spcPct val="90000"/>
              </a:lnSpc>
              <a:spcBef>
                <a:spcPts val="480"/>
              </a:spcBef>
              <a:buSzPct val="85000"/>
              <a:buFont typeface="Arial" panose="020B0604020202020204" pitchFamily="34" charset="0"/>
              <a:buChar char="•"/>
            </a:pPr>
            <a:r>
              <a:rPr lang="he-IL" sz="2800" b="1" dirty="0">
                <a:solidFill>
                  <a:srgbClr val="0000CC"/>
                </a:solidFill>
                <a:effectLst/>
                <a:cs typeface="+mj-cs"/>
              </a:rPr>
              <a:t>חוק עבודת הנוער </a:t>
            </a:r>
          </a:p>
          <a:p>
            <a:pPr marL="342000" indent="-457200">
              <a:lnSpc>
                <a:spcPct val="90000"/>
              </a:lnSpc>
              <a:spcBef>
                <a:spcPts val="480"/>
              </a:spcBef>
              <a:buSzPct val="85000"/>
              <a:buFont typeface="Arial" panose="020B0604020202020204" pitchFamily="34" charset="0"/>
              <a:buChar char="•"/>
            </a:pPr>
            <a:r>
              <a:rPr lang="he-IL" altLang="en-US" sz="2800" b="1" dirty="0">
                <a:solidFill>
                  <a:srgbClr val="0000CC"/>
                </a:solidFill>
                <a:effectLst/>
                <a:cs typeface="+mj-cs"/>
              </a:rPr>
              <a:t>הנחיות והוראות עבודה מקצועיות של מפקח עבודה ראשי</a:t>
            </a:r>
            <a:r>
              <a:rPr lang="en-US" sz="2800" b="1" dirty="0">
                <a:solidFill>
                  <a:srgbClr val="0000CC"/>
                </a:solidFill>
                <a:effectLst/>
                <a:cs typeface="+mj-cs"/>
              </a:rPr>
              <a:t> </a:t>
            </a:r>
          </a:p>
        </p:txBody>
      </p:sp>
      <p:pic>
        <p:nvPicPr>
          <p:cNvPr id="4100" name="Picture 4" descr="×ª××¦××ª ×ª××× × ×¢×××¨ âªgif file drillingâ¬â"/>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2088232" cy="2469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488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ircle(in)">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ircle(in)">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circle(in)">
                                      <p:cBhvr>
                                        <p:cTn id="32" dur="20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circle(in)">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circle(in)">
                                      <p:cBhvr>
                                        <p:cTn id="42" dur="2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369722" y="548680"/>
            <a:ext cx="8354888" cy="1051520"/>
          </a:xfrm>
          <a:prstGeom prst="rect">
            <a:avLst/>
          </a:prstGeom>
          <a:gradFill rotWithShape="0">
            <a:gsLst>
              <a:gs pos="0">
                <a:srgbClr val="DDDDFF"/>
              </a:gs>
              <a:gs pos="100000">
                <a:srgbClr val="FFFFCC"/>
              </a:gs>
            </a:gsLst>
            <a:lin ang="2700000" scaled="1"/>
          </a:gradFill>
          <a:ln w="9525">
            <a:solidFill>
              <a:srgbClr val="C60000"/>
            </a:solidFill>
            <a:miter lim="800000"/>
            <a:headEnd/>
            <a:tailEnd/>
          </a:ln>
          <a:effectLst/>
          <a:extLs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r>
              <a:rPr lang="he-IL" altLang="en-US" sz="2800" b="1" dirty="0">
                <a:solidFill>
                  <a:srgbClr val="CE0067"/>
                </a:solidFill>
              </a:rPr>
              <a:t>נושאי תקנות שאכיפתן בסמכות </a:t>
            </a:r>
            <a:r>
              <a:rPr lang="he-IL" altLang="en-US" sz="2800" b="1" dirty="0" err="1">
                <a:solidFill>
                  <a:schemeClr val="accent2"/>
                </a:solidFill>
              </a:rPr>
              <a:t>מינהל</a:t>
            </a:r>
            <a:r>
              <a:rPr lang="he-IL" altLang="en-US" sz="2800" b="1" dirty="0">
                <a:solidFill>
                  <a:schemeClr val="accent2"/>
                </a:solidFill>
              </a:rPr>
              <a:t> הבטיחות הבריאות </a:t>
            </a:r>
          </a:p>
          <a:p>
            <a:r>
              <a:rPr lang="he-IL" altLang="en-US" sz="2800" b="1" dirty="0">
                <a:solidFill>
                  <a:schemeClr val="accent2"/>
                </a:solidFill>
              </a:rPr>
              <a:t>התעסוקתית</a:t>
            </a:r>
            <a:endParaRPr lang="en-US" altLang="en-US" sz="2800" b="1" dirty="0">
              <a:solidFill>
                <a:schemeClr val="accent2"/>
              </a:solidFill>
              <a:effectLst>
                <a:outerShdw blurRad="38100" dist="38100" dir="2700000" algn="tl">
                  <a:srgbClr val="000000"/>
                </a:outerShdw>
              </a:effectLst>
            </a:endParaRPr>
          </a:p>
        </p:txBody>
      </p:sp>
      <p:sp>
        <p:nvSpPr>
          <p:cNvPr id="7" name="Text Box 3"/>
          <p:cNvSpPr txBox="1">
            <a:spLocks noChangeArrowheads="1"/>
          </p:cNvSpPr>
          <p:nvPr/>
        </p:nvSpPr>
        <p:spPr bwMode="auto">
          <a:xfrm>
            <a:off x="467544" y="1844824"/>
            <a:ext cx="8354888" cy="4297363"/>
          </a:xfrm>
          <a:prstGeom prst="rect">
            <a:avLst/>
          </a:prstGeom>
          <a:gradFill rotWithShape="0">
            <a:gsLst>
              <a:gs pos="0">
                <a:srgbClr val="DDDDFF"/>
              </a:gs>
              <a:gs pos="100000">
                <a:srgbClr val="FFFFCC"/>
              </a:gs>
            </a:gsLst>
            <a:lin ang="2700000" scaled="1"/>
          </a:gradFill>
          <a:ln w="9525">
            <a:solidFill>
              <a:srgbClr val="C6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15000"/>
              </a:lnSpc>
              <a:spcBef>
                <a:spcPct val="15000"/>
              </a:spcBef>
              <a:spcAft>
                <a:spcPct val="15000"/>
              </a:spcAft>
            </a:pPr>
            <a:r>
              <a:rPr lang="he-IL" altLang="en-US" sz="2800" b="1" u="sng" dirty="0">
                <a:solidFill>
                  <a:srgbClr val="754989"/>
                </a:solidFill>
                <a:latin typeface="Arial" pitchFamily="34" charset="0"/>
                <a:cs typeface="Arial" pitchFamily="34" charset="0"/>
              </a:rPr>
              <a:t>תקנות מכוח פקודת הבטיחות בעבודה בנושאים כגון:</a:t>
            </a:r>
            <a:endParaRPr lang="he-IL" altLang="en-US" sz="2800" dirty="0">
              <a:solidFill>
                <a:srgbClr val="754989"/>
              </a:solidFill>
              <a:latin typeface="Arial" pitchFamily="34" charset="0"/>
              <a:cs typeface="Arial" pitchFamily="34" charset="0"/>
            </a:endParaRPr>
          </a:p>
          <a:p>
            <a:pPr algn="ctr">
              <a:lnSpc>
                <a:spcPct val="115000"/>
              </a:lnSpc>
              <a:spcBef>
                <a:spcPct val="15000"/>
              </a:spcBef>
              <a:spcAft>
                <a:spcPct val="15000"/>
              </a:spcAft>
            </a:pPr>
            <a:r>
              <a:rPr lang="he-IL" altLang="en-US" sz="2800" b="1" dirty="0">
                <a:solidFill>
                  <a:srgbClr val="C45118"/>
                </a:solidFill>
                <a:latin typeface="Arial" pitchFamily="34" charset="0"/>
                <a:cs typeface="Arial" pitchFamily="34" charset="0"/>
              </a:rPr>
              <a:t>בטיחות בעבודות בניה: - פיגומים, גגות, חפירות …</a:t>
            </a:r>
          </a:p>
          <a:p>
            <a:pPr algn="ctr">
              <a:lnSpc>
                <a:spcPct val="115000"/>
              </a:lnSpc>
              <a:spcBef>
                <a:spcPct val="15000"/>
              </a:spcBef>
              <a:spcAft>
                <a:spcPct val="15000"/>
              </a:spcAft>
            </a:pPr>
            <a:r>
              <a:rPr lang="he-IL" altLang="en-US" sz="2800" b="1" dirty="0" err="1">
                <a:solidFill>
                  <a:schemeClr val="accent2"/>
                </a:solidFill>
                <a:latin typeface="Arial" pitchFamily="34" charset="0"/>
                <a:cs typeface="Arial" pitchFamily="34" charset="0"/>
              </a:rPr>
              <a:t>עגורנאים</a:t>
            </a:r>
            <a:r>
              <a:rPr lang="he-IL" altLang="en-US" sz="2800" b="1" dirty="0">
                <a:solidFill>
                  <a:schemeClr val="accent2"/>
                </a:solidFill>
                <a:latin typeface="Arial" pitchFamily="34" charset="0"/>
                <a:cs typeface="Arial" pitchFamily="34" charset="0"/>
              </a:rPr>
              <a:t> ואתתים</a:t>
            </a:r>
            <a:r>
              <a:rPr lang="he-IL" altLang="en-US" sz="2800" b="1" dirty="0">
                <a:solidFill>
                  <a:srgbClr val="754989"/>
                </a:solidFill>
                <a:latin typeface="Arial" pitchFamily="34" charset="0"/>
                <a:cs typeface="Arial" pitchFamily="34" charset="0"/>
              </a:rPr>
              <a:t>,    </a:t>
            </a:r>
            <a:r>
              <a:rPr lang="he-IL" altLang="en-US" sz="2800" b="1" dirty="0">
                <a:solidFill>
                  <a:srgbClr val="085C32"/>
                </a:solidFill>
                <a:latin typeface="Arial" pitchFamily="34" charset="0"/>
                <a:cs typeface="Arial" pitchFamily="34" charset="0"/>
              </a:rPr>
              <a:t>מעליות,</a:t>
            </a:r>
            <a:r>
              <a:rPr lang="he-IL" altLang="en-US" sz="2800" b="1" dirty="0">
                <a:solidFill>
                  <a:srgbClr val="754989"/>
                </a:solidFill>
                <a:latin typeface="Arial" pitchFamily="34" charset="0"/>
                <a:cs typeface="Arial" pitchFamily="34" charset="0"/>
              </a:rPr>
              <a:t>     </a:t>
            </a:r>
            <a:r>
              <a:rPr lang="he-IL" altLang="en-US" sz="2800" b="1" dirty="0">
                <a:solidFill>
                  <a:srgbClr val="CC3399"/>
                </a:solidFill>
                <a:latin typeface="Arial" pitchFamily="34" charset="0"/>
                <a:cs typeface="Arial" pitchFamily="34" charset="0"/>
              </a:rPr>
              <a:t>חשמל,</a:t>
            </a:r>
          </a:p>
          <a:p>
            <a:pPr algn="ctr">
              <a:lnSpc>
                <a:spcPct val="115000"/>
              </a:lnSpc>
              <a:spcBef>
                <a:spcPct val="15000"/>
              </a:spcBef>
              <a:spcAft>
                <a:spcPct val="15000"/>
              </a:spcAft>
            </a:pPr>
            <a:r>
              <a:rPr lang="he-IL" altLang="en-US" sz="2800" b="1" dirty="0">
                <a:solidFill>
                  <a:srgbClr val="C60000"/>
                </a:solidFill>
                <a:latin typeface="Arial" pitchFamily="34" charset="0"/>
                <a:cs typeface="Arial" pitchFamily="34" charset="0"/>
              </a:rPr>
              <a:t>בדיקות הידרוסטטיות של דודי קיטור,  מפעילי  </a:t>
            </a:r>
            <a:r>
              <a:rPr lang="he-IL" altLang="en-US" sz="2800" b="1" dirty="0" err="1">
                <a:solidFill>
                  <a:srgbClr val="C60000"/>
                </a:solidFill>
                <a:latin typeface="Arial" pitchFamily="34" charset="0"/>
                <a:cs typeface="Arial" pitchFamily="34" charset="0"/>
              </a:rPr>
              <a:t>דוודים</a:t>
            </a:r>
            <a:r>
              <a:rPr lang="he-IL" altLang="en-US" sz="2800" b="1" dirty="0">
                <a:solidFill>
                  <a:srgbClr val="C60000"/>
                </a:solidFill>
                <a:latin typeface="Arial" pitchFamily="34" charset="0"/>
                <a:cs typeface="Arial" pitchFamily="34" charset="0"/>
              </a:rPr>
              <a:t> ,</a:t>
            </a:r>
            <a:r>
              <a:rPr lang="he-IL" altLang="en-US" sz="2800" b="1" dirty="0">
                <a:solidFill>
                  <a:srgbClr val="754989"/>
                </a:solidFill>
                <a:latin typeface="Arial" pitchFamily="34" charset="0"/>
                <a:cs typeface="Arial" pitchFamily="34" charset="0"/>
              </a:rPr>
              <a:t>  </a:t>
            </a:r>
          </a:p>
          <a:p>
            <a:pPr algn="ctr">
              <a:lnSpc>
                <a:spcPct val="115000"/>
              </a:lnSpc>
              <a:spcBef>
                <a:spcPct val="15000"/>
              </a:spcBef>
              <a:spcAft>
                <a:spcPct val="15000"/>
              </a:spcAft>
            </a:pPr>
            <a:r>
              <a:rPr lang="he-IL" altLang="en-US" sz="2800" b="1" dirty="0">
                <a:solidFill>
                  <a:srgbClr val="000099"/>
                </a:solidFill>
                <a:latin typeface="Arial" pitchFamily="34" charset="0"/>
                <a:cs typeface="Arial" pitchFamily="34" charset="0"/>
              </a:rPr>
              <a:t>גהות תעסוקתית : בנזן, כספית, עופרת </a:t>
            </a:r>
            <a:r>
              <a:rPr lang="he-IL" altLang="en-US" sz="2800" b="1" dirty="0" err="1">
                <a:solidFill>
                  <a:srgbClr val="000099"/>
                </a:solidFill>
                <a:latin typeface="Arial" pitchFamily="34" charset="0"/>
                <a:cs typeface="Arial" pitchFamily="34" charset="0"/>
              </a:rPr>
              <a:t>וכיוב</a:t>
            </a:r>
            <a:r>
              <a:rPr lang="he-IL" altLang="en-US" sz="2800" b="1" dirty="0">
                <a:solidFill>
                  <a:srgbClr val="000099"/>
                </a:solidFill>
                <a:latin typeface="Arial" pitchFamily="34" charset="0"/>
                <a:cs typeface="Arial" pitchFamily="34" charset="0"/>
              </a:rPr>
              <a:t>'</a:t>
            </a:r>
          </a:p>
          <a:p>
            <a:pPr algn="ctr">
              <a:lnSpc>
                <a:spcPct val="115000"/>
              </a:lnSpc>
              <a:spcBef>
                <a:spcPct val="15000"/>
              </a:spcBef>
              <a:spcAft>
                <a:spcPct val="15000"/>
              </a:spcAft>
            </a:pPr>
            <a:r>
              <a:rPr lang="he-IL" altLang="en-US" sz="2800" b="1" dirty="0">
                <a:solidFill>
                  <a:srgbClr val="8B09AF"/>
                </a:solidFill>
                <a:latin typeface="Arial" pitchFamily="34" charset="0"/>
                <a:cs typeface="Arial" pitchFamily="34" charset="0"/>
              </a:rPr>
              <a:t>גילון בטיחות  - ( </a:t>
            </a:r>
            <a:r>
              <a:rPr lang="en-US" altLang="en-US" sz="2800" b="1" dirty="0">
                <a:solidFill>
                  <a:srgbClr val="8B09AF"/>
                </a:solidFill>
                <a:latin typeface="Arial" pitchFamily="34" charset="0"/>
                <a:cs typeface="Arial" pitchFamily="34" charset="0"/>
              </a:rPr>
              <a:t>(SDS</a:t>
            </a:r>
            <a:r>
              <a:rPr lang="he-IL" altLang="en-US" sz="2800" b="1" dirty="0">
                <a:solidFill>
                  <a:srgbClr val="8B09AF"/>
                </a:solidFill>
                <a:latin typeface="Arial" pitchFamily="34" charset="0"/>
                <a:cs typeface="Arial" pitchFamily="34" charset="0"/>
              </a:rPr>
              <a:t> , </a:t>
            </a:r>
            <a:r>
              <a:rPr lang="he-IL" altLang="he-IL" sz="2800" b="1" dirty="0">
                <a:solidFill>
                  <a:srgbClr val="8B09AF"/>
                </a:solidFill>
                <a:latin typeface="Arial" pitchFamily="34" charset="0"/>
                <a:cs typeface="Arial" pitchFamily="34" charset="0"/>
              </a:rPr>
              <a:t>מעבדות כימיות וביולוגיות,</a:t>
            </a:r>
            <a:r>
              <a:rPr lang="he-IL" altLang="he-IL" sz="2800" b="1" dirty="0">
                <a:solidFill>
                  <a:srgbClr val="754989"/>
                </a:solidFill>
                <a:latin typeface="Arial" pitchFamily="34" charset="0"/>
                <a:cs typeface="Arial" pitchFamily="34" charset="0"/>
              </a:rPr>
              <a:t> </a:t>
            </a:r>
          </a:p>
          <a:p>
            <a:pPr algn="ctr">
              <a:lnSpc>
                <a:spcPct val="115000"/>
              </a:lnSpc>
              <a:spcBef>
                <a:spcPct val="15000"/>
              </a:spcBef>
              <a:spcAft>
                <a:spcPct val="15000"/>
              </a:spcAft>
            </a:pPr>
            <a:r>
              <a:rPr lang="en-US" altLang="en-US" sz="2800" b="1" dirty="0">
                <a:solidFill>
                  <a:srgbClr val="754989"/>
                </a:solidFill>
                <a:latin typeface="Arial" pitchFamily="34" charset="0"/>
                <a:cs typeface="Arial" pitchFamily="34" charset="0"/>
              </a:rPr>
              <a:t>  </a:t>
            </a:r>
            <a:r>
              <a:rPr lang="he-IL" altLang="en-US" sz="2800" b="1" dirty="0">
                <a:solidFill>
                  <a:srgbClr val="C60000"/>
                </a:solidFill>
                <a:latin typeface="Arial" pitchFamily="34" charset="0"/>
                <a:cs typeface="Arial" pitchFamily="34" charset="0"/>
              </a:rPr>
              <a:t>ציוד מגן אישי</a:t>
            </a:r>
            <a:r>
              <a:rPr lang="he-IL" altLang="en-US" sz="2800" b="1" dirty="0">
                <a:solidFill>
                  <a:srgbClr val="754989"/>
                </a:solidFill>
                <a:latin typeface="Arial" pitchFamily="34" charset="0"/>
                <a:cs typeface="Arial" pitchFamily="34" charset="0"/>
              </a:rPr>
              <a:t>   ... </a:t>
            </a:r>
            <a:r>
              <a:rPr lang="he-IL" altLang="en-US" sz="2800" b="1" dirty="0">
                <a:solidFill>
                  <a:srgbClr val="085C32"/>
                </a:solidFill>
                <a:latin typeface="Arial" pitchFamily="34" charset="0"/>
                <a:cs typeface="Arial" pitchFamily="34" charset="0"/>
              </a:rPr>
              <a:t>ועוד  כ – 35 תקנות נוספות</a:t>
            </a:r>
            <a:r>
              <a:rPr lang="en-US" altLang="en-US" sz="2800" b="1" dirty="0">
                <a:solidFill>
                  <a:srgbClr val="085C32"/>
                </a:solidFill>
                <a:latin typeface="Arial" pitchFamily="34" charset="0"/>
                <a:cs typeface="Arial" pitchFamily="34" charset="0"/>
              </a:rPr>
              <a:t> </a:t>
            </a:r>
          </a:p>
        </p:txBody>
      </p:sp>
      <p:sp>
        <p:nvSpPr>
          <p:cNvPr id="8" name="Text Box 4"/>
          <p:cNvSpPr txBox="1">
            <a:spLocks noChangeArrowheads="1"/>
          </p:cNvSpPr>
          <p:nvPr/>
        </p:nvSpPr>
        <p:spPr bwMode="auto">
          <a:xfrm>
            <a:off x="8283677" y="2726432"/>
            <a:ext cx="38159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e-IL" altLang="en-US" sz="1800">
                <a:latin typeface="Arial" pitchFamily="34" charset="0"/>
                <a:cs typeface="Arial" pitchFamily="34" charset="0"/>
              </a:rPr>
              <a:t> </a:t>
            </a:r>
            <a:endParaRPr lang="en-US" altLang="en-US" sz="1800">
              <a:latin typeface="Arial" pitchFamily="34" charset="0"/>
              <a:cs typeface="Arial" pitchFamily="34" charset="0"/>
            </a:endParaRPr>
          </a:p>
        </p:txBody>
      </p:sp>
    </p:spTree>
    <p:extLst>
      <p:ext uri="{BB962C8B-B14F-4D97-AF65-F5344CB8AC3E}">
        <p14:creationId xmlns:p14="http://schemas.microsoft.com/office/powerpoint/2010/main" val="5011963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851025" y="668464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altLang="en-US" sz="1400" b="1">
              <a:solidFill>
                <a:schemeClr val="tx2"/>
              </a:solidFill>
              <a:latin typeface="Arial" pitchFamily="34" charset="0"/>
              <a:cs typeface="David" pitchFamily="34" charset="-79"/>
            </a:endParaRPr>
          </a:p>
        </p:txBody>
      </p:sp>
      <p:sp>
        <p:nvSpPr>
          <p:cNvPr id="7" name="Text Box 7"/>
          <p:cNvSpPr txBox="1">
            <a:spLocks noChangeArrowheads="1"/>
          </p:cNvSpPr>
          <p:nvPr/>
        </p:nvSpPr>
        <p:spPr bwMode="auto">
          <a:xfrm>
            <a:off x="838200" y="6608440"/>
            <a:ext cx="1295400" cy="45720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66FF6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itchFamily="34" charset="0"/>
            </a:endParaRPr>
          </a:p>
        </p:txBody>
      </p:sp>
      <p:sp>
        <p:nvSpPr>
          <p:cNvPr id="8" name="Rectangle 8"/>
          <p:cNvSpPr>
            <a:spLocks noChangeArrowheads="1"/>
          </p:cNvSpPr>
          <p:nvPr/>
        </p:nvSpPr>
        <p:spPr bwMode="auto">
          <a:xfrm>
            <a:off x="1320015" y="569519"/>
            <a:ext cx="6477000" cy="2697163"/>
          </a:xfrm>
          <a:prstGeom prst="rect">
            <a:avLst/>
          </a:prstGeom>
          <a:gradFill rotWithShape="0">
            <a:gsLst>
              <a:gs pos="56000">
                <a:schemeClr val="accent1">
                  <a:lumMod val="20000"/>
                  <a:lumOff val="80000"/>
                </a:schemeClr>
              </a:gs>
              <a:gs pos="0">
                <a:srgbClr val="F1EB66"/>
              </a:gs>
              <a:gs pos="0">
                <a:schemeClr val="hlink"/>
              </a:gs>
              <a:gs pos="100000">
                <a:srgbClr val="FFFFCC"/>
              </a:gs>
            </a:gsLst>
            <a:lin ang="2700000" scaled="1"/>
          </a:gradFill>
          <a:ln w="9525">
            <a:solidFill>
              <a:srgbClr val="C60000"/>
            </a:solidFill>
            <a:miter lim="800000"/>
            <a:headEnd/>
            <a:tailEnd/>
          </a:ln>
          <a:effectLst/>
        </p:spPr>
        <p:txBody>
          <a:bodyPr>
            <a:spAutoFit/>
          </a:bodyPr>
          <a:lstStyle/>
          <a:p>
            <a:pPr algn="ctr">
              <a:lnSpc>
                <a:spcPct val="105000"/>
              </a:lnSpc>
              <a:spcBef>
                <a:spcPct val="5000"/>
              </a:spcBef>
              <a:spcAft>
                <a:spcPct val="5000"/>
              </a:spcAft>
            </a:pPr>
            <a:r>
              <a:rPr lang="he-IL" altLang="en-US" sz="2800" b="1" u="sng" dirty="0">
                <a:solidFill>
                  <a:schemeClr val="accent2"/>
                </a:solidFill>
                <a:latin typeface="Arial" pitchFamily="34" charset="0"/>
              </a:rPr>
              <a:t>תקנות מכוח חוק ארגון הפיקוח</a:t>
            </a:r>
            <a:r>
              <a:rPr lang="he-IL" altLang="en-US" sz="2800" b="1" dirty="0">
                <a:solidFill>
                  <a:schemeClr val="accent2"/>
                </a:solidFill>
                <a:latin typeface="Arial" pitchFamily="34" charset="0"/>
              </a:rPr>
              <a:t> :</a:t>
            </a:r>
            <a:endParaRPr lang="en-US" altLang="en-US" sz="2800" b="1" dirty="0">
              <a:solidFill>
                <a:schemeClr val="accent2"/>
              </a:solidFill>
              <a:latin typeface="Arial" pitchFamily="34" charset="0"/>
            </a:endParaRPr>
          </a:p>
          <a:p>
            <a:pPr algn="ctr">
              <a:lnSpc>
                <a:spcPct val="105000"/>
              </a:lnSpc>
              <a:spcBef>
                <a:spcPct val="5000"/>
              </a:spcBef>
              <a:spcAft>
                <a:spcPct val="5000"/>
              </a:spcAft>
            </a:pPr>
            <a:r>
              <a:rPr lang="en-US" altLang="en-US" sz="3200" b="1" dirty="0">
                <a:solidFill>
                  <a:schemeClr val="accent2"/>
                </a:solidFill>
                <a:latin typeface="Arial" pitchFamily="34" charset="0"/>
                <a:cs typeface="Arial" pitchFamily="34" charset="0"/>
              </a:rPr>
              <a:t>   </a:t>
            </a:r>
            <a:r>
              <a:rPr lang="he-IL" altLang="en-US" sz="3000" b="1" dirty="0">
                <a:solidFill>
                  <a:srgbClr val="B83920"/>
                </a:solidFill>
                <a:latin typeface="Arial" pitchFamily="34" charset="0"/>
                <a:cs typeface="Arial" pitchFamily="34" charset="0"/>
              </a:rPr>
              <a:t>מסירת מידע והדרכת עובדים</a:t>
            </a:r>
          </a:p>
          <a:p>
            <a:pPr algn="ctr">
              <a:lnSpc>
                <a:spcPct val="105000"/>
              </a:lnSpc>
              <a:spcBef>
                <a:spcPct val="5000"/>
              </a:spcBef>
              <a:spcAft>
                <a:spcPct val="5000"/>
              </a:spcAft>
            </a:pPr>
            <a:r>
              <a:rPr lang="he-IL" altLang="en-US" sz="3000" b="1" dirty="0">
                <a:solidFill>
                  <a:srgbClr val="085C32"/>
                </a:solidFill>
                <a:latin typeface="Arial" pitchFamily="34" charset="0"/>
                <a:cs typeface="Arial" pitchFamily="34" charset="0"/>
              </a:rPr>
              <a:t>ממונים על בטיחות</a:t>
            </a:r>
          </a:p>
          <a:p>
            <a:pPr algn="ctr">
              <a:lnSpc>
                <a:spcPct val="105000"/>
              </a:lnSpc>
              <a:spcBef>
                <a:spcPct val="5000"/>
              </a:spcBef>
              <a:spcAft>
                <a:spcPct val="5000"/>
              </a:spcAft>
            </a:pPr>
            <a:r>
              <a:rPr lang="he-IL" altLang="en-US" sz="3000" b="1" dirty="0">
                <a:solidFill>
                  <a:srgbClr val="B83920"/>
                </a:solidFill>
                <a:latin typeface="Arial" pitchFamily="34" charset="0"/>
                <a:cs typeface="Arial" pitchFamily="34" charset="0"/>
              </a:rPr>
              <a:t>        </a:t>
            </a:r>
            <a:r>
              <a:rPr lang="he-IL" altLang="en-US" sz="3000" b="1" dirty="0" err="1">
                <a:solidFill>
                  <a:srgbClr val="C45118"/>
                </a:solidFill>
                <a:latin typeface="Arial" pitchFamily="34" charset="0"/>
                <a:cs typeface="Arial" pitchFamily="34" charset="0"/>
              </a:rPr>
              <a:t>תוכנית</a:t>
            </a:r>
            <a:r>
              <a:rPr lang="he-IL" altLang="en-US" sz="3000" b="1" dirty="0">
                <a:solidFill>
                  <a:srgbClr val="C45118"/>
                </a:solidFill>
                <a:latin typeface="Arial" pitchFamily="34" charset="0"/>
                <a:cs typeface="Arial" pitchFamily="34" charset="0"/>
              </a:rPr>
              <a:t> בטיחות</a:t>
            </a:r>
            <a:r>
              <a:rPr lang="en-US" altLang="en-US" sz="3000" b="1" dirty="0">
                <a:solidFill>
                  <a:schemeClr val="accent2"/>
                </a:solidFill>
                <a:latin typeface="Arial" pitchFamily="34" charset="0"/>
                <a:cs typeface="Arial" pitchFamily="34" charset="0"/>
              </a:rPr>
              <a:t>          </a:t>
            </a:r>
            <a:endParaRPr lang="he-IL" altLang="en-US" sz="3000" b="1" dirty="0">
              <a:solidFill>
                <a:schemeClr val="accent2"/>
              </a:solidFill>
              <a:latin typeface="Arial" pitchFamily="34" charset="0"/>
              <a:cs typeface="Arial" pitchFamily="34" charset="0"/>
            </a:endParaRPr>
          </a:p>
          <a:p>
            <a:pPr algn="ctr">
              <a:lnSpc>
                <a:spcPct val="105000"/>
              </a:lnSpc>
              <a:spcBef>
                <a:spcPct val="5000"/>
              </a:spcBef>
              <a:spcAft>
                <a:spcPct val="5000"/>
              </a:spcAft>
            </a:pPr>
            <a:r>
              <a:rPr lang="he-IL" altLang="en-US" sz="3000" b="1">
                <a:solidFill>
                  <a:srgbClr val="8B09AF"/>
                </a:solidFill>
                <a:latin typeface="Arial" pitchFamily="34" charset="0"/>
                <a:cs typeface="Arial" pitchFamily="34" charset="0"/>
              </a:rPr>
              <a:t>וועדות בטיחות וכו</a:t>
            </a:r>
            <a:r>
              <a:rPr lang="he-IL" altLang="en-US" sz="3000" b="1" dirty="0">
                <a:solidFill>
                  <a:srgbClr val="8B09AF"/>
                </a:solidFill>
                <a:latin typeface="Arial" pitchFamily="34" charset="0"/>
                <a:cs typeface="Arial" pitchFamily="34" charset="0"/>
              </a:rPr>
              <a:t>'</a:t>
            </a:r>
          </a:p>
        </p:txBody>
      </p:sp>
      <p:sp>
        <p:nvSpPr>
          <p:cNvPr id="9" name="Rectangle 9"/>
          <p:cNvSpPr>
            <a:spLocks noChangeArrowheads="1"/>
          </p:cNvSpPr>
          <p:nvPr/>
        </p:nvSpPr>
        <p:spPr bwMode="auto">
          <a:xfrm>
            <a:off x="988740" y="3717032"/>
            <a:ext cx="7162800" cy="2095500"/>
          </a:xfrm>
          <a:prstGeom prst="rect">
            <a:avLst/>
          </a:prstGeom>
          <a:gradFill rotWithShape="0">
            <a:gsLst>
              <a:gs pos="59000">
                <a:schemeClr val="accent1">
                  <a:lumMod val="20000"/>
                  <a:lumOff val="80000"/>
                </a:schemeClr>
              </a:gs>
              <a:gs pos="0">
                <a:schemeClr val="hlink"/>
              </a:gs>
              <a:gs pos="100000">
                <a:srgbClr val="FFFFCC"/>
              </a:gs>
            </a:gsLst>
            <a:lin ang="2700000" scaled="1"/>
          </a:gradFill>
          <a:ln w="9525">
            <a:solidFill>
              <a:srgbClr val="C60000"/>
            </a:solidFill>
            <a:miter lim="800000"/>
            <a:headEnd/>
            <a:tailEnd/>
          </a:ln>
          <a:effectLst/>
        </p:spPr>
        <p:txBody>
          <a:bodyPr>
            <a:spAutoFit/>
          </a:bodyPr>
          <a:lstStyle/>
          <a:p>
            <a:pPr algn="ctr">
              <a:spcBef>
                <a:spcPct val="5000"/>
              </a:spcBef>
              <a:spcAft>
                <a:spcPct val="5000"/>
              </a:spcAft>
            </a:pPr>
            <a:r>
              <a:rPr lang="he-IL" altLang="en-US" sz="2800" b="1" u="sng">
                <a:solidFill>
                  <a:srgbClr val="8B09AF"/>
                </a:solidFill>
                <a:latin typeface="Arial" pitchFamily="34" charset="0"/>
              </a:rPr>
              <a:t>תקנות מכוח חוקים אחרים בנושאים:</a:t>
            </a:r>
            <a:r>
              <a:rPr lang="he-IL" altLang="en-US" sz="3200" b="1" u="sng">
                <a:solidFill>
                  <a:srgbClr val="8B09AF"/>
                </a:solidFill>
                <a:latin typeface="Arial" pitchFamily="34" charset="0"/>
                <a:cs typeface="Arial" pitchFamily="34" charset="0"/>
              </a:rPr>
              <a:t> </a:t>
            </a:r>
            <a:endParaRPr lang="en-US" altLang="en-US" sz="3200" b="1" u="sng">
              <a:solidFill>
                <a:srgbClr val="8B09AF"/>
              </a:solidFill>
              <a:latin typeface="Arial" pitchFamily="34" charset="0"/>
              <a:cs typeface="Arial" pitchFamily="34" charset="0"/>
            </a:endParaRPr>
          </a:p>
          <a:p>
            <a:pPr algn="ctr">
              <a:spcBef>
                <a:spcPct val="5000"/>
              </a:spcBef>
              <a:spcAft>
                <a:spcPct val="5000"/>
              </a:spcAft>
            </a:pPr>
            <a:r>
              <a:rPr lang="he-IL" altLang="en-US" sz="3000" b="1">
                <a:solidFill>
                  <a:srgbClr val="CE452E"/>
                </a:solidFill>
                <a:latin typeface="Arial" pitchFamily="34" charset="0"/>
                <a:cs typeface="Arial" pitchFamily="34" charset="0"/>
              </a:rPr>
              <a:t>עבודת נשים ונוער</a:t>
            </a:r>
            <a:r>
              <a:rPr lang="en-US" altLang="en-US" sz="3000" b="1">
                <a:solidFill>
                  <a:srgbClr val="CE452E"/>
                </a:solidFill>
                <a:latin typeface="Arial" pitchFamily="34" charset="0"/>
                <a:cs typeface="Arial" pitchFamily="34" charset="0"/>
              </a:rPr>
              <a:t>   </a:t>
            </a:r>
            <a:endParaRPr lang="he-IL" altLang="en-US" sz="3000" b="1">
              <a:solidFill>
                <a:srgbClr val="CE452E"/>
              </a:solidFill>
              <a:latin typeface="Arial" pitchFamily="34" charset="0"/>
              <a:cs typeface="Arial" pitchFamily="34" charset="0"/>
            </a:endParaRPr>
          </a:p>
          <a:p>
            <a:pPr algn="ctr">
              <a:spcBef>
                <a:spcPct val="5000"/>
              </a:spcBef>
              <a:spcAft>
                <a:spcPct val="5000"/>
              </a:spcAft>
            </a:pPr>
            <a:r>
              <a:rPr lang="en-US" altLang="en-US" sz="3000" b="1">
                <a:solidFill>
                  <a:srgbClr val="CE452E"/>
                </a:solidFill>
                <a:latin typeface="Arial" pitchFamily="34" charset="0"/>
                <a:cs typeface="Arial" pitchFamily="34" charset="0"/>
              </a:rPr>
              <a:t> </a:t>
            </a:r>
            <a:r>
              <a:rPr lang="he-IL" altLang="en-US" sz="3000" b="1">
                <a:solidFill>
                  <a:schemeClr val="accent2"/>
                </a:solidFill>
                <a:latin typeface="Arial" pitchFamily="34" charset="0"/>
                <a:cs typeface="Arial" pitchFamily="34" charset="0"/>
              </a:rPr>
              <a:t>שימוש ואחסנת חומרי נפץ</a:t>
            </a:r>
            <a:endParaRPr lang="en-US" altLang="en-US" sz="3000" b="1">
              <a:solidFill>
                <a:srgbClr val="CE452E"/>
              </a:solidFill>
              <a:latin typeface="Arial" pitchFamily="34" charset="0"/>
              <a:cs typeface="Arial" pitchFamily="34" charset="0"/>
            </a:endParaRPr>
          </a:p>
          <a:p>
            <a:pPr algn="ctr">
              <a:spcBef>
                <a:spcPct val="5000"/>
              </a:spcBef>
              <a:spcAft>
                <a:spcPct val="5000"/>
              </a:spcAft>
            </a:pPr>
            <a:r>
              <a:rPr lang="he-IL" altLang="en-US" sz="3000" b="1">
                <a:latin typeface="Arial" pitchFamily="34" charset="0"/>
                <a:cs typeface="Arial" pitchFamily="34" charset="0"/>
              </a:rPr>
              <a:t>ועוד תקנות רבות נוספות</a:t>
            </a:r>
            <a:endParaRPr lang="en-US" altLang="en-US" sz="3000" b="1">
              <a:latin typeface="Arial" pitchFamily="34" charset="0"/>
              <a:cs typeface="Arial" pitchFamily="34" charset="0"/>
            </a:endParaRPr>
          </a:p>
        </p:txBody>
      </p:sp>
    </p:spTree>
    <p:extLst>
      <p:ext uri="{BB962C8B-B14F-4D97-AF65-F5344CB8AC3E}">
        <p14:creationId xmlns:p14="http://schemas.microsoft.com/office/powerpoint/2010/main" val="10877343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851025" y="63246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altLang="en-US" sz="1400" b="1">
              <a:solidFill>
                <a:schemeClr val="tx2"/>
              </a:solidFill>
              <a:latin typeface="Arial" pitchFamily="34" charset="0"/>
              <a:cs typeface="David" pitchFamily="34" charset="-79"/>
            </a:endParaRPr>
          </a:p>
        </p:txBody>
      </p:sp>
      <p:sp>
        <p:nvSpPr>
          <p:cNvPr id="7" name="Text Box 7"/>
          <p:cNvSpPr txBox="1">
            <a:spLocks noChangeArrowheads="1"/>
          </p:cNvSpPr>
          <p:nvPr/>
        </p:nvSpPr>
        <p:spPr bwMode="auto">
          <a:xfrm>
            <a:off x="838200" y="6248400"/>
            <a:ext cx="1295400" cy="45720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66FF6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itchFamily="34" charset="0"/>
            </a:endParaRPr>
          </a:p>
        </p:txBody>
      </p:sp>
      <p:sp>
        <p:nvSpPr>
          <p:cNvPr id="8" name="Text Box 8"/>
          <p:cNvSpPr txBox="1">
            <a:spLocks noChangeArrowheads="1"/>
          </p:cNvSpPr>
          <p:nvPr/>
        </p:nvSpPr>
        <p:spPr bwMode="auto">
          <a:xfrm>
            <a:off x="754882" y="620688"/>
            <a:ext cx="7167437" cy="1107996"/>
          </a:xfrm>
          <a:prstGeom prst="rect">
            <a:avLst/>
          </a:prstGeom>
          <a:gradFill rotWithShape="0">
            <a:gsLst>
              <a:gs pos="0">
                <a:srgbClr val="CCFFFF"/>
              </a:gs>
              <a:gs pos="68000">
                <a:srgbClr val="FFFF99"/>
              </a:gs>
            </a:gsLst>
            <a:lin ang="2700000" scaled="1"/>
          </a:gradFill>
          <a:ln w="9525">
            <a:solidFill>
              <a:srgbClr val="C60000"/>
            </a:solidFill>
            <a:miter lim="800000"/>
            <a:headEnd/>
            <a:tailEnd/>
          </a:ln>
          <a:effectLst/>
        </p:spPr>
        <p:txBody>
          <a:bodyPr wrap="square">
            <a:spAutoFit/>
          </a:bodyPr>
          <a:lstStyle/>
          <a:p>
            <a:pPr algn="ctr">
              <a:spcBef>
                <a:spcPct val="10000"/>
              </a:spcBef>
              <a:spcAft>
                <a:spcPct val="10000"/>
              </a:spcAft>
            </a:pPr>
            <a:r>
              <a:rPr lang="he-IL" altLang="he-IL" sz="3600" b="1" dirty="0">
                <a:solidFill>
                  <a:srgbClr val="0000CC"/>
                </a:solidFill>
                <a:cs typeface="+mj-cs"/>
              </a:rPr>
              <a:t>סמכויות מפקח העבודה </a:t>
            </a:r>
            <a:r>
              <a:rPr lang="he-IL" altLang="he-IL" sz="3600" dirty="0">
                <a:solidFill>
                  <a:srgbClr val="0000CC"/>
                </a:solidFill>
                <a:cs typeface="+mj-cs"/>
              </a:rPr>
              <a:t>(1)</a:t>
            </a:r>
          </a:p>
          <a:p>
            <a:pPr algn="ctr">
              <a:spcBef>
                <a:spcPct val="10000"/>
              </a:spcBef>
              <a:spcAft>
                <a:spcPct val="10000"/>
              </a:spcAft>
            </a:pPr>
            <a:r>
              <a:rPr lang="he-IL" altLang="he-IL" sz="2400" b="1" dirty="0">
                <a:solidFill>
                  <a:srgbClr val="8B09AF"/>
                </a:solidFill>
                <a:cs typeface="+mj-cs"/>
              </a:rPr>
              <a:t>* לפי חוק ארגון הפיקוח על העבודה</a:t>
            </a:r>
            <a:endParaRPr lang="en-US" altLang="he-IL" sz="2400" b="1" dirty="0">
              <a:solidFill>
                <a:srgbClr val="8B09AF"/>
              </a:solidFill>
              <a:cs typeface="+mj-cs"/>
            </a:endParaRPr>
          </a:p>
        </p:txBody>
      </p:sp>
      <p:sp>
        <p:nvSpPr>
          <p:cNvPr id="9" name="Text Box 9"/>
          <p:cNvSpPr txBox="1">
            <a:spLocks noChangeArrowheads="1"/>
          </p:cNvSpPr>
          <p:nvPr/>
        </p:nvSpPr>
        <p:spPr bwMode="auto">
          <a:xfrm>
            <a:off x="453934" y="2420888"/>
            <a:ext cx="7772400" cy="3243965"/>
          </a:xfrm>
          <a:prstGeom prst="rect">
            <a:avLst/>
          </a:prstGeom>
          <a:gradFill rotWithShape="0">
            <a:gsLst>
              <a:gs pos="0">
                <a:schemeClr val="hlink"/>
              </a:gs>
              <a:gs pos="100000">
                <a:srgbClr val="CCFFFF"/>
              </a:gs>
            </a:gsLst>
            <a:lin ang="2700000" scaled="1"/>
          </a:gradFill>
          <a:ln w="9525">
            <a:solidFill>
              <a:srgbClr val="C60000"/>
            </a:solidFill>
            <a:miter lim="800000"/>
            <a:headEnd/>
            <a:tailEnd/>
          </a:ln>
          <a:effectLst/>
        </p:spPr>
        <p:txBody>
          <a:bodyPr>
            <a:spAutoFit/>
          </a:bodyPr>
          <a:lstStyle/>
          <a:p>
            <a:pPr>
              <a:lnSpc>
                <a:spcPct val="90000"/>
              </a:lnSpc>
              <a:spcBef>
                <a:spcPct val="15000"/>
              </a:spcBef>
              <a:spcAft>
                <a:spcPct val="15000"/>
              </a:spcAft>
            </a:pPr>
            <a:r>
              <a:rPr lang="he-IL" altLang="he-IL" b="1" dirty="0">
                <a:solidFill>
                  <a:srgbClr val="C60000"/>
                </a:solidFill>
                <a:cs typeface="+mj-cs"/>
              </a:rPr>
              <a:t>"...להיכנס</a:t>
            </a:r>
            <a:r>
              <a:rPr lang="he-IL" altLang="he-IL" sz="2800" b="1" dirty="0">
                <a:solidFill>
                  <a:srgbClr val="08378C"/>
                </a:solidFill>
                <a:cs typeface="+mj-cs"/>
              </a:rPr>
              <a:t> </a:t>
            </a:r>
            <a:r>
              <a:rPr lang="he-IL" altLang="he-IL" sz="2800" b="1" dirty="0">
                <a:solidFill>
                  <a:srgbClr val="8B09AF"/>
                </a:solidFill>
                <a:cs typeface="+mj-cs"/>
              </a:rPr>
              <a:t>בכל עת לכל מקום שעובדים בו, </a:t>
            </a:r>
          </a:p>
          <a:p>
            <a:pPr>
              <a:lnSpc>
                <a:spcPct val="90000"/>
              </a:lnSpc>
              <a:spcBef>
                <a:spcPct val="15000"/>
              </a:spcBef>
              <a:spcAft>
                <a:spcPct val="15000"/>
              </a:spcAft>
            </a:pPr>
            <a:r>
              <a:rPr lang="he-IL" altLang="he-IL" sz="2800" b="1" dirty="0">
                <a:solidFill>
                  <a:srgbClr val="8B09AF"/>
                </a:solidFill>
                <a:cs typeface="+mj-cs"/>
              </a:rPr>
              <a:t>או שעומדים לעבוד בו, או שנעשית בו עבודה ...</a:t>
            </a:r>
          </a:p>
          <a:p>
            <a:pPr>
              <a:lnSpc>
                <a:spcPct val="90000"/>
              </a:lnSpc>
              <a:spcBef>
                <a:spcPct val="60000"/>
              </a:spcBef>
              <a:spcAft>
                <a:spcPct val="15000"/>
              </a:spcAft>
            </a:pPr>
            <a:r>
              <a:rPr lang="he-IL" altLang="he-IL" b="1" dirty="0">
                <a:solidFill>
                  <a:srgbClr val="C60000"/>
                </a:solidFill>
                <a:cs typeface="+mj-cs"/>
              </a:rPr>
              <a:t>"...לבדוק</a:t>
            </a:r>
            <a:r>
              <a:rPr lang="he-IL" altLang="he-IL" sz="2800" b="1" dirty="0">
                <a:solidFill>
                  <a:srgbClr val="C60000"/>
                </a:solidFill>
                <a:cs typeface="+mj-cs"/>
              </a:rPr>
              <a:t> </a:t>
            </a:r>
            <a:r>
              <a:rPr lang="he-IL" altLang="he-IL" sz="2800" b="1" dirty="0">
                <a:solidFill>
                  <a:srgbClr val="00805E"/>
                </a:solidFill>
                <a:cs typeface="+mj-cs"/>
              </a:rPr>
              <a:t>את סדרי העבודה, הבטיחות והגהות ,</a:t>
            </a:r>
          </a:p>
          <a:p>
            <a:pPr>
              <a:lnSpc>
                <a:spcPct val="90000"/>
              </a:lnSpc>
              <a:spcBef>
                <a:spcPct val="15000"/>
              </a:spcBef>
              <a:spcAft>
                <a:spcPct val="15000"/>
              </a:spcAft>
            </a:pPr>
            <a:r>
              <a:rPr lang="he-IL" altLang="he-IL" sz="2800" b="1" dirty="0">
                <a:solidFill>
                  <a:srgbClr val="00805E"/>
                </a:solidFill>
                <a:cs typeface="+mj-cs"/>
              </a:rPr>
              <a:t>הרווחה ,המתקנים  המכונות הציוד ותהליכי העבודה ...</a:t>
            </a:r>
            <a:endParaRPr lang="en-US" altLang="he-IL" sz="2800" b="1" dirty="0">
              <a:solidFill>
                <a:srgbClr val="08378C"/>
              </a:solidFill>
              <a:cs typeface="+mj-cs"/>
            </a:endParaRPr>
          </a:p>
          <a:p>
            <a:pPr>
              <a:lnSpc>
                <a:spcPct val="120000"/>
              </a:lnSpc>
              <a:spcBef>
                <a:spcPct val="40000"/>
              </a:spcBef>
              <a:spcAft>
                <a:spcPct val="30000"/>
              </a:spcAft>
            </a:pPr>
            <a:r>
              <a:rPr lang="he-IL" altLang="he-IL" b="1" dirty="0">
                <a:solidFill>
                  <a:srgbClr val="C60000"/>
                </a:solidFill>
                <a:cs typeface="+mj-cs"/>
              </a:rPr>
              <a:t>"...לברר ולחקור</a:t>
            </a:r>
            <a:r>
              <a:rPr lang="he-IL" altLang="he-IL" sz="2800" b="1" dirty="0">
                <a:solidFill>
                  <a:srgbClr val="C60000"/>
                </a:solidFill>
                <a:cs typeface="+mj-cs"/>
              </a:rPr>
              <a:t> </a:t>
            </a:r>
            <a:r>
              <a:rPr lang="he-IL" altLang="he-IL" sz="2800" b="1" dirty="0">
                <a:solidFill>
                  <a:srgbClr val="08378C"/>
                </a:solidFill>
                <a:cs typeface="+mj-cs"/>
              </a:rPr>
              <a:t>סיבות ונסיבות של תאונות עבודה ... </a:t>
            </a:r>
            <a:endParaRPr lang="en-US" altLang="he-IL" sz="2800" b="1" dirty="0">
              <a:solidFill>
                <a:srgbClr val="08378C"/>
              </a:solidFill>
              <a:cs typeface="+mj-cs"/>
            </a:endParaRPr>
          </a:p>
        </p:txBody>
      </p:sp>
      <p:sp>
        <p:nvSpPr>
          <p:cNvPr id="10" name="Line 11"/>
          <p:cNvSpPr>
            <a:spLocks noChangeShapeType="1"/>
          </p:cNvSpPr>
          <p:nvPr/>
        </p:nvSpPr>
        <p:spPr bwMode="auto">
          <a:xfrm>
            <a:off x="754882" y="3501008"/>
            <a:ext cx="7188200" cy="0"/>
          </a:xfrm>
          <a:prstGeom prst="line">
            <a:avLst/>
          </a:prstGeom>
          <a:noFill/>
          <a:ln w="19050">
            <a:solidFill>
              <a:srgbClr val="80351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 name="Line 12"/>
          <p:cNvSpPr>
            <a:spLocks noChangeShapeType="1"/>
          </p:cNvSpPr>
          <p:nvPr/>
        </p:nvSpPr>
        <p:spPr bwMode="auto">
          <a:xfrm>
            <a:off x="838200" y="4869160"/>
            <a:ext cx="7213600" cy="0"/>
          </a:xfrm>
          <a:prstGeom prst="line">
            <a:avLst/>
          </a:prstGeom>
          <a:noFill/>
          <a:ln w="19050">
            <a:solidFill>
              <a:srgbClr val="80351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Tree>
    <p:extLst>
      <p:ext uri="{BB962C8B-B14F-4D97-AF65-F5344CB8AC3E}">
        <p14:creationId xmlns:p14="http://schemas.microsoft.com/office/powerpoint/2010/main" val="3004607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10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9">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 calcmode="lin" valueType="num">
                                      <p:cBhvr>
                                        <p:cTn id="27"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 calcmode="lin" valueType="num">
                                      <p:cBhvr>
                                        <p:cTn id="35" dur="10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9">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9">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851025" y="63246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altLang="en-US" sz="1400" b="1">
              <a:solidFill>
                <a:schemeClr val="tx2"/>
              </a:solidFill>
              <a:latin typeface="Arial" pitchFamily="34" charset="0"/>
              <a:cs typeface="David" pitchFamily="34" charset="-79"/>
            </a:endParaRPr>
          </a:p>
        </p:txBody>
      </p:sp>
      <p:sp>
        <p:nvSpPr>
          <p:cNvPr id="7" name="Text Box 7"/>
          <p:cNvSpPr txBox="1">
            <a:spLocks noChangeArrowheads="1"/>
          </p:cNvSpPr>
          <p:nvPr/>
        </p:nvSpPr>
        <p:spPr bwMode="auto">
          <a:xfrm>
            <a:off x="838200" y="6248400"/>
            <a:ext cx="1295400" cy="45720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66FF6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itchFamily="34" charset="0"/>
            </a:endParaRPr>
          </a:p>
        </p:txBody>
      </p:sp>
      <p:sp>
        <p:nvSpPr>
          <p:cNvPr id="8" name="Text Box 8"/>
          <p:cNvSpPr txBox="1">
            <a:spLocks noChangeArrowheads="1"/>
          </p:cNvSpPr>
          <p:nvPr/>
        </p:nvSpPr>
        <p:spPr bwMode="auto">
          <a:xfrm>
            <a:off x="884830" y="692696"/>
            <a:ext cx="7137400" cy="1237262"/>
          </a:xfrm>
          <a:prstGeom prst="rect">
            <a:avLst/>
          </a:prstGeom>
          <a:gradFill rotWithShape="0">
            <a:gsLst>
              <a:gs pos="0">
                <a:srgbClr val="CCFFFF"/>
              </a:gs>
              <a:gs pos="83000">
                <a:srgbClr val="FFFF99"/>
              </a:gs>
            </a:gsLst>
            <a:lin ang="2700000" scaled="1"/>
          </a:gradFill>
          <a:ln w="9525">
            <a:solidFill>
              <a:srgbClr val="C60000"/>
            </a:solidFill>
            <a:miter lim="800000"/>
            <a:headEnd/>
            <a:tailEnd/>
          </a:ln>
          <a:effectLst/>
        </p:spPr>
        <p:txBody>
          <a:bodyPr wrap="square">
            <a:spAutoFit/>
          </a:bodyPr>
          <a:lstStyle/>
          <a:p>
            <a:pPr algn="ctr">
              <a:lnSpc>
                <a:spcPct val="110000"/>
              </a:lnSpc>
              <a:spcBef>
                <a:spcPct val="20000"/>
              </a:spcBef>
              <a:spcAft>
                <a:spcPct val="10000"/>
              </a:spcAft>
            </a:pPr>
            <a:r>
              <a:rPr lang="he-IL" altLang="he-IL" sz="3600" b="1" dirty="0">
                <a:solidFill>
                  <a:srgbClr val="0000CC"/>
                </a:solidFill>
                <a:cs typeface="+mj-cs"/>
              </a:rPr>
              <a:t>סמכויות מפקח העבודה (2)</a:t>
            </a:r>
          </a:p>
          <a:p>
            <a:pPr algn="ctr">
              <a:lnSpc>
                <a:spcPct val="110000"/>
              </a:lnSpc>
              <a:spcBef>
                <a:spcPct val="20000"/>
              </a:spcBef>
              <a:spcAft>
                <a:spcPct val="10000"/>
              </a:spcAft>
            </a:pPr>
            <a:r>
              <a:rPr lang="he-IL" altLang="he-IL" sz="2400" b="1" dirty="0">
                <a:solidFill>
                  <a:srgbClr val="8B09AF"/>
                </a:solidFill>
                <a:cs typeface="+mj-cs"/>
              </a:rPr>
              <a:t>* לפי חוק ארגון הפיקוח על העבודה</a:t>
            </a:r>
          </a:p>
        </p:txBody>
      </p:sp>
      <p:sp>
        <p:nvSpPr>
          <p:cNvPr id="9" name="Text Box 10"/>
          <p:cNvSpPr txBox="1">
            <a:spLocks noChangeArrowheads="1"/>
          </p:cNvSpPr>
          <p:nvPr/>
        </p:nvSpPr>
        <p:spPr bwMode="auto">
          <a:xfrm>
            <a:off x="567330" y="2276872"/>
            <a:ext cx="7772400" cy="3859518"/>
          </a:xfrm>
          <a:prstGeom prst="rect">
            <a:avLst/>
          </a:prstGeom>
          <a:gradFill rotWithShape="0">
            <a:gsLst>
              <a:gs pos="0">
                <a:schemeClr val="hlink"/>
              </a:gs>
              <a:gs pos="100000">
                <a:srgbClr val="CCFFFF"/>
              </a:gs>
            </a:gsLst>
            <a:lin ang="2700000" scaled="1"/>
          </a:gradFill>
          <a:ln w="9525">
            <a:solidFill>
              <a:srgbClr val="C60000"/>
            </a:solidFill>
            <a:miter lim="800000"/>
            <a:headEnd/>
            <a:tailEnd/>
          </a:ln>
          <a:effectLst/>
        </p:spPr>
        <p:txBody>
          <a:bodyPr>
            <a:spAutoFit/>
          </a:bodyPr>
          <a:lstStyle/>
          <a:p>
            <a:pPr>
              <a:lnSpc>
                <a:spcPct val="110000"/>
              </a:lnSpc>
              <a:spcBef>
                <a:spcPct val="10000"/>
              </a:spcBef>
              <a:spcAft>
                <a:spcPct val="10000"/>
              </a:spcAft>
            </a:pPr>
            <a:r>
              <a:rPr lang="he-IL" altLang="he-IL" b="1" dirty="0">
                <a:solidFill>
                  <a:srgbClr val="C60000"/>
                </a:solidFill>
                <a:cs typeface="+mj-cs"/>
              </a:rPr>
              <a:t>"...לחקור </a:t>
            </a:r>
            <a:r>
              <a:rPr lang="he-IL" altLang="he-IL" sz="2800" b="1" dirty="0">
                <a:solidFill>
                  <a:srgbClr val="C60000"/>
                </a:solidFill>
                <a:cs typeface="+mj-cs"/>
              </a:rPr>
              <a:t>כל אדם</a:t>
            </a:r>
            <a:r>
              <a:rPr lang="he-IL" altLang="he-IL" sz="2800" b="1" dirty="0">
                <a:solidFill>
                  <a:srgbClr val="08378C"/>
                </a:solidFill>
                <a:cs typeface="+mj-cs"/>
              </a:rPr>
              <a:t> הנמצא במקום העבודה בקשר לתאונות , ולגבות עדויות ... </a:t>
            </a:r>
          </a:p>
          <a:p>
            <a:pPr>
              <a:lnSpc>
                <a:spcPct val="110000"/>
              </a:lnSpc>
              <a:spcBef>
                <a:spcPct val="40000"/>
              </a:spcBef>
              <a:spcAft>
                <a:spcPct val="10000"/>
              </a:spcAft>
            </a:pPr>
            <a:r>
              <a:rPr lang="he-IL" altLang="he-IL" b="1" dirty="0">
                <a:solidFill>
                  <a:srgbClr val="C60000"/>
                </a:solidFill>
                <a:cs typeface="+mj-cs"/>
              </a:rPr>
              <a:t>"...לבדוק כל פנקס</a:t>
            </a:r>
            <a:r>
              <a:rPr lang="he-IL" altLang="he-IL" b="1" dirty="0">
                <a:solidFill>
                  <a:srgbClr val="08378C"/>
                </a:solidFill>
                <a:cs typeface="+mj-cs"/>
              </a:rPr>
              <a:t> </a:t>
            </a:r>
            <a:r>
              <a:rPr lang="he-IL" altLang="he-IL" b="1" dirty="0">
                <a:solidFill>
                  <a:srgbClr val="00805E"/>
                </a:solidFill>
                <a:cs typeface="+mj-cs"/>
              </a:rPr>
              <a:t>תעודה  או מסמך להעתיק או לצלם המסמכים...</a:t>
            </a:r>
          </a:p>
          <a:p>
            <a:pPr>
              <a:lnSpc>
                <a:spcPct val="110000"/>
              </a:lnSpc>
              <a:spcBef>
                <a:spcPct val="40000"/>
              </a:spcBef>
              <a:spcAft>
                <a:spcPct val="10000"/>
              </a:spcAft>
            </a:pPr>
            <a:r>
              <a:rPr lang="he-IL" altLang="he-IL" b="1" dirty="0">
                <a:solidFill>
                  <a:srgbClr val="C60000"/>
                </a:solidFill>
                <a:cs typeface="+mj-cs"/>
              </a:rPr>
              <a:t>"...ליטול דוגמה</a:t>
            </a:r>
            <a:r>
              <a:rPr lang="he-IL" altLang="he-IL" b="1" dirty="0">
                <a:solidFill>
                  <a:srgbClr val="08378C"/>
                </a:solidFill>
                <a:cs typeface="+mj-cs"/>
              </a:rPr>
              <a:t> </a:t>
            </a:r>
            <a:r>
              <a:rPr lang="he-IL" altLang="he-IL" b="1" dirty="0">
                <a:solidFill>
                  <a:srgbClr val="8B09AF"/>
                </a:solidFill>
                <a:cs typeface="+mj-cs"/>
              </a:rPr>
              <a:t>של מוצר, חומר, לצלם כל מתקן,</a:t>
            </a:r>
          </a:p>
          <a:p>
            <a:pPr>
              <a:lnSpc>
                <a:spcPct val="110000"/>
              </a:lnSpc>
              <a:spcBef>
                <a:spcPct val="10000"/>
              </a:spcBef>
              <a:spcAft>
                <a:spcPct val="10000"/>
              </a:spcAft>
            </a:pPr>
            <a:r>
              <a:rPr lang="he-IL" altLang="he-IL" b="1" dirty="0">
                <a:solidFill>
                  <a:srgbClr val="8B09AF"/>
                </a:solidFill>
                <a:cs typeface="+mj-cs"/>
              </a:rPr>
              <a:t>מכונה, מבנה, תהליך ...</a:t>
            </a:r>
            <a:endParaRPr lang="en-US" altLang="he-IL" b="1" dirty="0">
              <a:solidFill>
                <a:srgbClr val="8B09AF"/>
              </a:solidFill>
              <a:cs typeface="+mj-cs"/>
            </a:endParaRPr>
          </a:p>
        </p:txBody>
      </p:sp>
      <p:sp>
        <p:nvSpPr>
          <p:cNvPr id="10" name="Line 11"/>
          <p:cNvSpPr>
            <a:spLocks noChangeShapeType="1"/>
          </p:cNvSpPr>
          <p:nvPr/>
        </p:nvSpPr>
        <p:spPr bwMode="auto">
          <a:xfrm>
            <a:off x="859430" y="3356992"/>
            <a:ext cx="7188200" cy="0"/>
          </a:xfrm>
          <a:prstGeom prst="line">
            <a:avLst/>
          </a:prstGeom>
          <a:noFill/>
          <a:ln w="19050">
            <a:solidFill>
              <a:srgbClr val="80351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 name="Line 12"/>
          <p:cNvSpPr>
            <a:spLocks noChangeShapeType="1"/>
          </p:cNvSpPr>
          <p:nvPr/>
        </p:nvSpPr>
        <p:spPr bwMode="auto">
          <a:xfrm>
            <a:off x="914400" y="4653136"/>
            <a:ext cx="7188200" cy="0"/>
          </a:xfrm>
          <a:prstGeom prst="line">
            <a:avLst/>
          </a:prstGeom>
          <a:noFill/>
          <a:ln w="19050">
            <a:solidFill>
              <a:srgbClr val="80351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Tree>
    <p:extLst>
      <p:ext uri="{BB962C8B-B14F-4D97-AF65-F5344CB8AC3E}">
        <p14:creationId xmlns:p14="http://schemas.microsoft.com/office/powerpoint/2010/main" val="534561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wipe(down)">
                                      <p:cBhvr>
                                        <p:cTn id="25" dur="580">
                                          <p:stCondLst>
                                            <p:cond delay="0"/>
                                          </p:stCondLst>
                                        </p:cTn>
                                        <p:tgtEl>
                                          <p:spTgt spid="9">
                                            <p:txEl>
                                              <p:pRg st="1" end="1"/>
                                            </p:txEl>
                                          </p:spTgt>
                                        </p:tgtEl>
                                      </p:cBhvr>
                                    </p:animEffect>
                                    <p:anim calcmode="lin" valueType="num">
                                      <p:cBhvr>
                                        <p:cTn id="26" dur="1822" tmFilter="0,0; 0.14,0.36; 0.43,0.73; 0.71,0.91; 1.0,1.0">
                                          <p:stCondLst>
                                            <p:cond delay="0"/>
                                          </p:stCondLst>
                                        </p:cTn>
                                        <p:tgtEl>
                                          <p:spTgt spid="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xEl>
                                              <p:pRg st="1" end="1"/>
                                            </p:txEl>
                                          </p:spTgt>
                                        </p:tgtEl>
                                      </p:cBhvr>
                                      <p:to x="100000" y="60000"/>
                                    </p:animScale>
                                    <p:animScale>
                                      <p:cBhvr>
                                        <p:cTn id="32" dur="166" decel="50000">
                                          <p:stCondLst>
                                            <p:cond delay="676"/>
                                          </p:stCondLst>
                                        </p:cTn>
                                        <p:tgtEl>
                                          <p:spTgt spid="9">
                                            <p:txEl>
                                              <p:pRg st="1" end="1"/>
                                            </p:txEl>
                                          </p:spTgt>
                                        </p:tgtEl>
                                      </p:cBhvr>
                                      <p:to x="100000" y="100000"/>
                                    </p:animScale>
                                    <p:animScale>
                                      <p:cBhvr>
                                        <p:cTn id="33" dur="26">
                                          <p:stCondLst>
                                            <p:cond delay="1312"/>
                                          </p:stCondLst>
                                        </p:cTn>
                                        <p:tgtEl>
                                          <p:spTgt spid="9">
                                            <p:txEl>
                                              <p:pRg st="1" end="1"/>
                                            </p:txEl>
                                          </p:spTgt>
                                        </p:tgtEl>
                                      </p:cBhvr>
                                      <p:to x="100000" y="80000"/>
                                    </p:animScale>
                                    <p:animScale>
                                      <p:cBhvr>
                                        <p:cTn id="34" dur="166" decel="50000">
                                          <p:stCondLst>
                                            <p:cond delay="1338"/>
                                          </p:stCondLst>
                                        </p:cTn>
                                        <p:tgtEl>
                                          <p:spTgt spid="9">
                                            <p:txEl>
                                              <p:pRg st="1" end="1"/>
                                            </p:txEl>
                                          </p:spTgt>
                                        </p:tgtEl>
                                      </p:cBhvr>
                                      <p:to x="100000" y="100000"/>
                                    </p:animScale>
                                    <p:animScale>
                                      <p:cBhvr>
                                        <p:cTn id="35" dur="26">
                                          <p:stCondLst>
                                            <p:cond delay="1642"/>
                                          </p:stCondLst>
                                        </p:cTn>
                                        <p:tgtEl>
                                          <p:spTgt spid="9">
                                            <p:txEl>
                                              <p:pRg st="1" end="1"/>
                                            </p:txEl>
                                          </p:spTgt>
                                        </p:tgtEl>
                                      </p:cBhvr>
                                      <p:to x="100000" y="90000"/>
                                    </p:animScale>
                                    <p:animScale>
                                      <p:cBhvr>
                                        <p:cTn id="36" dur="166" decel="50000">
                                          <p:stCondLst>
                                            <p:cond delay="1668"/>
                                          </p:stCondLst>
                                        </p:cTn>
                                        <p:tgtEl>
                                          <p:spTgt spid="9">
                                            <p:txEl>
                                              <p:pRg st="1" end="1"/>
                                            </p:txEl>
                                          </p:spTgt>
                                        </p:tgtEl>
                                      </p:cBhvr>
                                      <p:to x="100000" y="100000"/>
                                    </p:animScale>
                                    <p:animScale>
                                      <p:cBhvr>
                                        <p:cTn id="37" dur="26">
                                          <p:stCondLst>
                                            <p:cond delay="1808"/>
                                          </p:stCondLst>
                                        </p:cTn>
                                        <p:tgtEl>
                                          <p:spTgt spid="9">
                                            <p:txEl>
                                              <p:pRg st="1" end="1"/>
                                            </p:txEl>
                                          </p:spTgt>
                                        </p:tgtEl>
                                      </p:cBhvr>
                                      <p:to x="100000" y="95000"/>
                                    </p:animScale>
                                    <p:animScale>
                                      <p:cBhvr>
                                        <p:cTn id="38" dur="166" decel="50000">
                                          <p:stCondLst>
                                            <p:cond delay="1834"/>
                                          </p:stCondLst>
                                        </p:cTn>
                                        <p:tgtEl>
                                          <p:spTgt spid="9">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9">
                                            <p:txEl>
                                              <p:pRg st="2" end="2"/>
                                            </p:txEl>
                                          </p:spTgt>
                                        </p:tgtEl>
                                        <p:attrNameLst>
                                          <p:attrName>style.visibility</p:attrName>
                                        </p:attrNameLst>
                                      </p:cBhvr>
                                      <p:to>
                                        <p:strVal val="visible"/>
                                      </p:to>
                                    </p:set>
                                    <p:animEffect transition="in" filter="wipe(down)">
                                      <p:cBhvr>
                                        <p:cTn id="43" dur="580">
                                          <p:stCondLst>
                                            <p:cond delay="0"/>
                                          </p:stCondLst>
                                        </p:cTn>
                                        <p:tgtEl>
                                          <p:spTgt spid="9">
                                            <p:txEl>
                                              <p:pRg st="2" end="2"/>
                                            </p:txEl>
                                          </p:spTgt>
                                        </p:tgtEl>
                                      </p:cBhvr>
                                    </p:animEffect>
                                    <p:anim calcmode="lin" valueType="num">
                                      <p:cBhvr>
                                        <p:cTn id="44" dur="1822" tmFilter="0,0; 0.14,0.36; 0.43,0.73; 0.71,0.91; 1.0,1.0">
                                          <p:stCondLst>
                                            <p:cond delay="0"/>
                                          </p:stCondLst>
                                        </p:cTn>
                                        <p:tgtEl>
                                          <p:spTgt spid="9">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xEl>
                                              <p:pRg st="2" end="2"/>
                                            </p:txEl>
                                          </p:spTgt>
                                        </p:tgtEl>
                                      </p:cBhvr>
                                      <p:to x="100000" y="60000"/>
                                    </p:animScale>
                                    <p:animScale>
                                      <p:cBhvr>
                                        <p:cTn id="50" dur="166" decel="50000">
                                          <p:stCondLst>
                                            <p:cond delay="676"/>
                                          </p:stCondLst>
                                        </p:cTn>
                                        <p:tgtEl>
                                          <p:spTgt spid="9">
                                            <p:txEl>
                                              <p:pRg st="2" end="2"/>
                                            </p:txEl>
                                          </p:spTgt>
                                        </p:tgtEl>
                                      </p:cBhvr>
                                      <p:to x="100000" y="100000"/>
                                    </p:animScale>
                                    <p:animScale>
                                      <p:cBhvr>
                                        <p:cTn id="51" dur="26">
                                          <p:stCondLst>
                                            <p:cond delay="1312"/>
                                          </p:stCondLst>
                                        </p:cTn>
                                        <p:tgtEl>
                                          <p:spTgt spid="9">
                                            <p:txEl>
                                              <p:pRg st="2" end="2"/>
                                            </p:txEl>
                                          </p:spTgt>
                                        </p:tgtEl>
                                      </p:cBhvr>
                                      <p:to x="100000" y="80000"/>
                                    </p:animScale>
                                    <p:animScale>
                                      <p:cBhvr>
                                        <p:cTn id="52" dur="166" decel="50000">
                                          <p:stCondLst>
                                            <p:cond delay="1338"/>
                                          </p:stCondLst>
                                        </p:cTn>
                                        <p:tgtEl>
                                          <p:spTgt spid="9">
                                            <p:txEl>
                                              <p:pRg st="2" end="2"/>
                                            </p:txEl>
                                          </p:spTgt>
                                        </p:tgtEl>
                                      </p:cBhvr>
                                      <p:to x="100000" y="100000"/>
                                    </p:animScale>
                                    <p:animScale>
                                      <p:cBhvr>
                                        <p:cTn id="53" dur="26">
                                          <p:stCondLst>
                                            <p:cond delay="1642"/>
                                          </p:stCondLst>
                                        </p:cTn>
                                        <p:tgtEl>
                                          <p:spTgt spid="9">
                                            <p:txEl>
                                              <p:pRg st="2" end="2"/>
                                            </p:txEl>
                                          </p:spTgt>
                                        </p:tgtEl>
                                      </p:cBhvr>
                                      <p:to x="100000" y="90000"/>
                                    </p:animScale>
                                    <p:animScale>
                                      <p:cBhvr>
                                        <p:cTn id="54" dur="166" decel="50000">
                                          <p:stCondLst>
                                            <p:cond delay="1668"/>
                                          </p:stCondLst>
                                        </p:cTn>
                                        <p:tgtEl>
                                          <p:spTgt spid="9">
                                            <p:txEl>
                                              <p:pRg st="2" end="2"/>
                                            </p:txEl>
                                          </p:spTgt>
                                        </p:tgtEl>
                                      </p:cBhvr>
                                      <p:to x="100000" y="100000"/>
                                    </p:animScale>
                                    <p:animScale>
                                      <p:cBhvr>
                                        <p:cTn id="55" dur="26">
                                          <p:stCondLst>
                                            <p:cond delay="1808"/>
                                          </p:stCondLst>
                                        </p:cTn>
                                        <p:tgtEl>
                                          <p:spTgt spid="9">
                                            <p:txEl>
                                              <p:pRg st="2" end="2"/>
                                            </p:txEl>
                                          </p:spTgt>
                                        </p:tgtEl>
                                      </p:cBhvr>
                                      <p:to x="100000" y="95000"/>
                                    </p:animScale>
                                    <p:animScale>
                                      <p:cBhvr>
                                        <p:cTn id="56" dur="166" decel="50000">
                                          <p:stCondLst>
                                            <p:cond delay="1834"/>
                                          </p:stCondLst>
                                        </p:cTn>
                                        <p:tgtEl>
                                          <p:spTgt spid="9">
                                            <p:txEl>
                                              <p:pRg st="2" end="2"/>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9">
                                            <p:txEl>
                                              <p:pRg st="3" end="3"/>
                                            </p:txEl>
                                          </p:spTgt>
                                        </p:tgtEl>
                                        <p:attrNameLst>
                                          <p:attrName>style.visibility</p:attrName>
                                        </p:attrNameLst>
                                      </p:cBhvr>
                                      <p:to>
                                        <p:strVal val="visible"/>
                                      </p:to>
                                    </p:set>
                                    <p:animEffect transition="in" filter="wipe(down)">
                                      <p:cBhvr>
                                        <p:cTn id="59" dur="580">
                                          <p:stCondLst>
                                            <p:cond delay="0"/>
                                          </p:stCondLst>
                                        </p:cTn>
                                        <p:tgtEl>
                                          <p:spTgt spid="9">
                                            <p:txEl>
                                              <p:pRg st="3" end="3"/>
                                            </p:txEl>
                                          </p:spTgt>
                                        </p:tgtEl>
                                      </p:cBhvr>
                                    </p:animEffect>
                                    <p:anim calcmode="lin" valueType="num">
                                      <p:cBhvr>
                                        <p:cTn id="60" dur="1822" tmFilter="0,0; 0.14,0.36; 0.43,0.73; 0.71,0.91; 1.0,1.0">
                                          <p:stCondLst>
                                            <p:cond delay="0"/>
                                          </p:stCondLst>
                                        </p:cTn>
                                        <p:tgtEl>
                                          <p:spTgt spid="9">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9">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9">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9">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9">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9">
                                            <p:txEl>
                                              <p:pRg st="3" end="3"/>
                                            </p:txEl>
                                          </p:spTgt>
                                        </p:tgtEl>
                                      </p:cBhvr>
                                      <p:to x="100000" y="60000"/>
                                    </p:animScale>
                                    <p:animScale>
                                      <p:cBhvr>
                                        <p:cTn id="66" dur="166" decel="50000">
                                          <p:stCondLst>
                                            <p:cond delay="676"/>
                                          </p:stCondLst>
                                        </p:cTn>
                                        <p:tgtEl>
                                          <p:spTgt spid="9">
                                            <p:txEl>
                                              <p:pRg st="3" end="3"/>
                                            </p:txEl>
                                          </p:spTgt>
                                        </p:tgtEl>
                                      </p:cBhvr>
                                      <p:to x="100000" y="100000"/>
                                    </p:animScale>
                                    <p:animScale>
                                      <p:cBhvr>
                                        <p:cTn id="67" dur="26">
                                          <p:stCondLst>
                                            <p:cond delay="1312"/>
                                          </p:stCondLst>
                                        </p:cTn>
                                        <p:tgtEl>
                                          <p:spTgt spid="9">
                                            <p:txEl>
                                              <p:pRg st="3" end="3"/>
                                            </p:txEl>
                                          </p:spTgt>
                                        </p:tgtEl>
                                      </p:cBhvr>
                                      <p:to x="100000" y="80000"/>
                                    </p:animScale>
                                    <p:animScale>
                                      <p:cBhvr>
                                        <p:cTn id="68" dur="166" decel="50000">
                                          <p:stCondLst>
                                            <p:cond delay="1338"/>
                                          </p:stCondLst>
                                        </p:cTn>
                                        <p:tgtEl>
                                          <p:spTgt spid="9">
                                            <p:txEl>
                                              <p:pRg st="3" end="3"/>
                                            </p:txEl>
                                          </p:spTgt>
                                        </p:tgtEl>
                                      </p:cBhvr>
                                      <p:to x="100000" y="100000"/>
                                    </p:animScale>
                                    <p:animScale>
                                      <p:cBhvr>
                                        <p:cTn id="69" dur="26">
                                          <p:stCondLst>
                                            <p:cond delay="1642"/>
                                          </p:stCondLst>
                                        </p:cTn>
                                        <p:tgtEl>
                                          <p:spTgt spid="9">
                                            <p:txEl>
                                              <p:pRg st="3" end="3"/>
                                            </p:txEl>
                                          </p:spTgt>
                                        </p:tgtEl>
                                      </p:cBhvr>
                                      <p:to x="100000" y="90000"/>
                                    </p:animScale>
                                    <p:animScale>
                                      <p:cBhvr>
                                        <p:cTn id="70" dur="166" decel="50000">
                                          <p:stCondLst>
                                            <p:cond delay="1668"/>
                                          </p:stCondLst>
                                        </p:cTn>
                                        <p:tgtEl>
                                          <p:spTgt spid="9">
                                            <p:txEl>
                                              <p:pRg st="3" end="3"/>
                                            </p:txEl>
                                          </p:spTgt>
                                        </p:tgtEl>
                                      </p:cBhvr>
                                      <p:to x="100000" y="100000"/>
                                    </p:animScale>
                                    <p:animScale>
                                      <p:cBhvr>
                                        <p:cTn id="71" dur="26">
                                          <p:stCondLst>
                                            <p:cond delay="1808"/>
                                          </p:stCondLst>
                                        </p:cTn>
                                        <p:tgtEl>
                                          <p:spTgt spid="9">
                                            <p:txEl>
                                              <p:pRg st="3" end="3"/>
                                            </p:txEl>
                                          </p:spTgt>
                                        </p:tgtEl>
                                      </p:cBhvr>
                                      <p:to x="100000" y="95000"/>
                                    </p:animScale>
                                    <p:animScale>
                                      <p:cBhvr>
                                        <p:cTn id="72" dur="166" decel="50000">
                                          <p:stCondLst>
                                            <p:cond delay="1834"/>
                                          </p:stCondLst>
                                        </p:cTn>
                                        <p:tgtEl>
                                          <p:spTgt spid="9">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851025" y="63246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altLang="en-US" sz="1400" b="1">
              <a:solidFill>
                <a:schemeClr val="tx2"/>
              </a:solidFill>
              <a:latin typeface="Arial" pitchFamily="34" charset="0"/>
              <a:cs typeface="David" pitchFamily="34" charset="-79"/>
            </a:endParaRPr>
          </a:p>
        </p:txBody>
      </p:sp>
      <p:sp>
        <p:nvSpPr>
          <p:cNvPr id="7" name="Text Box 7"/>
          <p:cNvSpPr txBox="1">
            <a:spLocks noChangeArrowheads="1"/>
          </p:cNvSpPr>
          <p:nvPr/>
        </p:nvSpPr>
        <p:spPr bwMode="auto">
          <a:xfrm>
            <a:off x="838200" y="6248400"/>
            <a:ext cx="1295400" cy="45720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66FF6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itchFamily="34" charset="0"/>
            </a:endParaRPr>
          </a:p>
        </p:txBody>
      </p:sp>
      <p:sp>
        <p:nvSpPr>
          <p:cNvPr id="8" name="Text Box 8"/>
          <p:cNvSpPr txBox="1">
            <a:spLocks noChangeArrowheads="1"/>
          </p:cNvSpPr>
          <p:nvPr/>
        </p:nvSpPr>
        <p:spPr bwMode="auto">
          <a:xfrm>
            <a:off x="1079500" y="764704"/>
            <a:ext cx="6934200" cy="1237262"/>
          </a:xfrm>
          <a:prstGeom prst="rect">
            <a:avLst/>
          </a:prstGeom>
          <a:gradFill rotWithShape="0">
            <a:gsLst>
              <a:gs pos="0">
                <a:srgbClr val="CCFFFF"/>
              </a:gs>
              <a:gs pos="86000">
                <a:srgbClr val="FFFF99"/>
              </a:gs>
            </a:gsLst>
            <a:lin ang="2700000" scaled="1"/>
          </a:gradFill>
          <a:ln w="9525">
            <a:solidFill>
              <a:srgbClr val="C60000"/>
            </a:solidFill>
            <a:miter lim="800000"/>
            <a:headEnd/>
            <a:tailEnd/>
          </a:ln>
          <a:effectLst/>
        </p:spPr>
        <p:txBody>
          <a:bodyPr>
            <a:spAutoFit/>
          </a:bodyPr>
          <a:lstStyle/>
          <a:p>
            <a:pPr algn="ctr">
              <a:lnSpc>
                <a:spcPct val="110000"/>
              </a:lnSpc>
              <a:spcBef>
                <a:spcPct val="20000"/>
              </a:spcBef>
              <a:spcAft>
                <a:spcPct val="10000"/>
              </a:spcAft>
            </a:pPr>
            <a:r>
              <a:rPr lang="he-IL" altLang="he-IL" sz="3600" b="1" dirty="0">
                <a:solidFill>
                  <a:srgbClr val="0000CC"/>
                </a:solidFill>
                <a:cs typeface="+mj-cs"/>
              </a:rPr>
              <a:t>סמכויות מפקח העבודה (3)</a:t>
            </a:r>
          </a:p>
          <a:p>
            <a:pPr algn="ctr">
              <a:lnSpc>
                <a:spcPct val="110000"/>
              </a:lnSpc>
              <a:spcBef>
                <a:spcPct val="20000"/>
              </a:spcBef>
              <a:spcAft>
                <a:spcPct val="10000"/>
              </a:spcAft>
            </a:pPr>
            <a:r>
              <a:rPr lang="he-IL" altLang="he-IL" sz="2400" b="1" dirty="0">
                <a:solidFill>
                  <a:srgbClr val="8B09AF"/>
                </a:solidFill>
                <a:cs typeface="+mj-cs"/>
              </a:rPr>
              <a:t>* לפי חוק ארגון הפיקוח על העבודה</a:t>
            </a:r>
          </a:p>
        </p:txBody>
      </p:sp>
      <p:sp>
        <p:nvSpPr>
          <p:cNvPr id="9" name="Text Box 9"/>
          <p:cNvSpPr txBox="1">
            <a:spLocks noChangeArrowheads="1"/>
          </p:cNvSpPr>
          <p:nvPr/>
        </p:nvSpPr>
        <p:spPr bwMode="auto">
          <a:xfrm>
            <a:off x="812800" y="2832100"/>
            <a:ext cx="7467600" cy="2714589"/>
          </a:xfrm>
          <a:prstGeom prst="rect">
            <a:avLst/>
          </a:prstGeom>
          <a:gradFill rotWithShape="0">
            <a:gsLst>
              <a:gs pos="0">
                <a:schemeClr val="hlink"/>
              </a:gs>
              <a:gs pos="100000">
                <a:srgbClr val="CCFFFF"/>
              </a:gs>
            </a:gsLst>
            <a:lin ang="2700000" scaled="1"/>
          </a:gradFill>
          <a:ln w="9525">
            <a:solidFill>
              <a:srgbClr val="C60000"/>
            </a:solidFill>
            <a:miter lim="800000"/>
            <a:headEnd/>
            <a:tailEnd/>
          </a:ln>
          <a:effectLst/>
        </p:spPr>
        <p:txBody>
          <a:bodyPr>
            <a:spAutoFit/>
          </a:bodyPr>
          <a:lstStyle/>
          <a:p>
            <a:pPr>
              <a:spcBef>
                <a:spcPct val="20000"/>
              </a:spcBef>
              <a:spcAft>
                <a:spcPct val="20000"/>
              </a:spcAft>
            </a:pPr>
            <a:r>
              <a:rPr lang="he-IL" altLang="he-IL" b="1" dirty="0">
                <a:solidFill>
                  <a:srgbClr val="C60000"/>
                </a:solidFill>
                <a:cs typeface="+mj-cs"/>
              </a:rPr>
              <a:t>"...להורות </a:t>
            </a:r>
            <a:r>
              <a:rPr lang="he-IL" altLang="he-IL" sz="2800" b="1" dirty="0">
                <a:solidFill>
                  <a:srgbClr val="00805E"/>
                </a:solidFill>
                <a:cs typeface="+mj-cs"/>
              </a:rPr>
              <a:t>על ביצוע בדיקת מעבדה של חומר, כלי, </a:t>
            </a:r>
          </a:p>
          <a:p>
            <a:pPr>
              <a:spcBef>
                <a:spcPct val="20000"/>
              </a:spcBef>
              <a:spcAft>
                <a:spcPct val="20000"/>
              </a:spcAft>
            </a:pPr>
            <a:r>
              <a:rPr lang="he-IL" altLang="he-IL" sz="2800" b="1" dirty="0">
                <a:solidFill>
                  <a:srgbClr val="00805E"/>
                </a:solidFill>
                <a:cs typeface="+mj-cs"/>
              </a:rPr>
              <a:t>ציוד, מוצר,  ולקבל התוצאות באופן ישיר</a:t>
            </a:r>
          </a:p>
          <a:p>
            <a:pPr>
              <a:lnSpc>
                <a:spcPct val="120000"/>
              </a:lnSpc>
              <a:spcBef>
                <a:spcPct val="50000"/>
              </a:spcBef>
              <a:spcAft>
                <a:spcPct val="20000"/>
              </a:spcAft>
            </a:pPr>
            <a:r>
              <a:rPr lang="he-IL" altLang="he-IL" b="1" dirty="0">
                <a:solidFill>
                  <a:srgbClr val="C60000"/>
                </a:solidFill>
                <a:cs typeface="+mj-cs"/>
              </a:rPr>
              <a:t>"...להיות מלווה ע"י שוטר </a:t>
            </a:r>
            <a:r>
              <a:rPr lang="he-IL" altLang="he-IL" b="1" dirty="0">
                <a:solidFill>
                  <a:srgbClr val="8B09AF"/>
                </a:solidFill>
                <a:cs typeface="+mj-cs"/>
              </a:rPr>
              <a:t>אם קיים חשש להפרעה במילוי תפקידו</a:t>
            </a:r>
            <a:r>
              <a:rPr lang="he-IL" altLang="he-IL" b="1" dirty="0">
                <a:solidFill>
                  <a:srgbClr val="C60000"/>
                </a:solidFill>
                <a:cs typeface="+mj-cs"/>
              </a:rPr>
              <a:t> </a:t>
            </a:r>
            <a:endParaRPr lang="en-US" altLang="he-IL" b="1" dirty="0">
              <a:solidFill>
                <a:srgbClr val="8B09AF"/>
              </a:solidFill>
              <a:cs typeface="+mj-cs"/>
            </a:endParaRPr>
          </a:p>
        </p:txBody>
      </p:sp>
      <p:sp>
        <p:nvSpPr>
          <p:cNvPr id="10" name="Line 11"/>
          <p:cNvSpPr>
            <a:spLocks noChangeShapeType="1"/>
          </p:cNvSpPr>
          <p:nvPr/>
        </p:nvSpPr>
        <p:spPr bwMode="auto">
          <a:xfrm>
            <a:off x="1009650" y="4149080"/>
            <a:ext cx="7073900" cy="0"/>
          </a:xfrm>
          <a:prstGeom prst="line">
            <a:avLst/>
          </a:prstGeom>
          <a:noFill/>
          <a:ln w="19050">
            <a:solidFill>
              <a:srgbClr val="80351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Tree>
    <p:extLst>
      <p:ext uri="{BB962C8B-B14F-4D97-AF65-F5344CB8AC3E}">
        <p14:creationId xmlns:p14="http://schemas.microsoft.com/office/powerpoint/2010/main" val="864892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1)">
                                      <p:cBhvr>
                                        <p:cTn id="7" dur="2000"/>
                                        <p:tgtEl>
                                          <p:spTgt spid="9">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heel(1)">
                                      <p:cBhvr>
                                        <p:cTn id="10" dur="20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heel(1)">
                                      <p:cBhvr>
                                        <p:cTn id="15"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כותרת 1"/>
          <p:cNvSpPr txBox="1">
            <a:spLocks/>
          </p:cNvSpPr>
          <p:nvPr/>
        </p:nvSpPr>
        <p:spPr>
          <a:xfrm>
            <a:off x="685800" y="609600"/>
            <a:ext cx="7772400" cy="1143000"/>
          </a:xfrm>
          <a:prstGeom prst="rect">
            <a:avLst/>
          </a:prstGeom>
        </p:spPr>
        <p:txBody>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r>
              <a:rPr lang="he-IL" b="1" dirty="0">
                <a:solidFill>
                  <a:srgbClr val="0000CC"/>
                </a:solidFill>
                <a:effectLst>
                  <a:outerShdw blurRad="38100" dist="38100" dir="2700000" algn="tl">
                    <a:srgbClr val="000000">
                      <a:alpha val="43137"/>
                    </a:srgbClr>
                  </a:outerShdw>
                </a:effectLst>
              </a:rPr>
              <a:t>מהלך ההרצאה</a:t>
            </a:r>
          </a:p>
        </p:txBody>
      </p:sp>
      <p:sp>
        <p:nvSpPr>
          <p:cNvPr id="32" name="מציין מיקום תוכן 2"/>
          <p:cNvSpPr txBox="1">
            <a:spLocks/>
          </p:cNvSpPr>
          <p:nvPr/>
        </p:nvSpPr>
        <p:spPr>
          <a:xfrm>
            <a:off x="650667" y="1758745"/>
            <a:ext cx="7970197" cy="4114800"/>
          </a:xfrm>
          <a:prstGeom prst="rect">
            <a:avLst/>
          </a:prstGeom>
        </p:spPr>
        <p:txBody>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buFont typeface="Arial" panose="020B0604020202020204" pitchFamily="34" charset="0"/>
              <a:buChar char="•"/>
            </a:pPr>
            <a:r>
              <a:rPr lang="he-IL" sz="2800" b="1" dirty="0">
                <a:solidFill>
                  <a:srgbClr val="0000CC"/>
                </a:solidFill>
                <a:effectLst/>
              </a:rPr>
              <a:t>    מבנה מנהל הבטיחות והבריאות התעסוקתית</a:t>
            </a:r>
          </a:p>
          <a:p>
            <a:pPr fontAlgn="auto">
              <a:spcAft>
                <a:spcPts val="0"/>
              </a:spcAft>
              <a:buFont typeface="Arial" panose="020B0604020202020204" pitchFamily="34" charset="0"/>
              <a:buChar char="•"/>
            </a:pPr>
            <a:r>
              <a:rPr lang="he-IL" sz="2800" b="1" dirty="0">
                <a:solidFill>
                  <a:srgbClr val="0000CC"/>
                </a:solidFill>
                <a:effectLst/>
              </a:rPr>
              <a:t>    רקע היסטורי להקמת </a:t>
            </a:r>
            <a:r>
              <a:rPr lang="he-IL" sz="2800" b="1" dirty="0" err="1">
                <a:solidFill>
                  <a:srgbClr val="0000CC"/>
                </a:solidFill>
                <a:effectLst/>
              </a:rPr>
              <a:t>המינהל</a:t>
            </a:r>
            <a:endParaRPr lang="he-IL" sz="2800" b="1" dirty="0">
              <a:solidFill>
                <a:srgbClr val="0000CC"/>
              </a:solidFill>
              <a:effectLst/>
            </a:endParaRPr>
          </a:p>
          <a:p>
            <a:pPr fontAlgn="auto">
              <a:spcAft>
                <a:spcPts val="0"/>
              </a:spcAft>
              <a:buFont typeface="Arial" panose="020B0604020202020204" pitchFamily="34" charset="0"/>
              <a:buChar char="•"/>
            </a:pPr>
            <a:r>
              <a:rPr lang="he-IL" sz="2800" b="1" dirty="0">
                <a:solidFill>
                  <a:srgbClr val="0000CC"/>
                </a:solidFill>
                <a:effectLst/>
              </a:rPr>
              <a:t>    מבנה ארגוני של מחוז צפון</a:t>
            </a:r>
          </a:p>
          <a:p>
            <a:pPr fontAlgn="auto">
              <a:spcAft>
                <a:spcPts val="0"/>
              </a:spcAft>
              <a:buFont typeface="Arial" panose="020B0604020202020204" pitchFamily="34" charset="0"/>
              <a:buChar char="•"/>
            </a:pPr>
            <a:r>
              <a:rPr lang="he-IL" sz="2800" b="1" dirty="0">
                <a:solidFill>
                  <a:srgbClr val="0000CC"/>
                </a:solidFill>
                <a:effectLst/>
              </a:rPr>
              <a:t>    פרטנרים לעשייה</a:t>
            </a:r>
          </a:p>
          <a:p>
            <a:pPr fontAlgn="auto">
              <a:spcAft>
                <a:spcPts val="0"/>
              </a:spcAft>
              <a:buFont typeface="Arial" panose="020B0604020202020204" pitchFamily="34" charset="0"/>
              <a:buChar char="•"/>
            </a:pPr>
            <a:r>
              <a:rPr lang="he-IL" sz="2800" b="1" dirty="0">
                <a:solidFill>
                  <a:srgbClr val="0000CC"/>
                </a:solidFill>
                <a:effectLst/>
              </a:rPr>
              <a:t>    מטרות </a:t>
            </a:r>
            <a:r>
              <a:rPr lang="he-IL" sz="2800" b="1" dirty="0" err="1">
                <a:solidFill>
                  <a:srgbClr val="0000CC"/>
                </a:solidFill>
                <a:effectLst/>
              </a:rPr>
              <a:t>המינהל</a:t>
            </a:r>
            <a:endParaRPr lang="he-IL" sz="2800" b="1" dirty="0">
              <a:solidFill>
                <a:srgbClr val="0000CC"/>
              </a:solidFill>
              <a:effectLst/>
            </a:endParaRPr>
          </a:p>
          <a:p>
            <a:pPr fontAlgn="auto">
              <a:spcAft>
                <a:spcPts val="0"/>
              </a:spcAft>
              <a:buFont typeface="Arial" panose="020B0604020202020204" pitchFamily="34" charset="0"/>
              <a:buChar char="•"/>
            </a:pPr>
            <a:r>
              <a:rPr lang="he-IL" sz="2800" b="1" dirty="0">
                <a:solidFill>
                  <a:srgbClr val="0000CC"/>
                </a:solidFill>
                <a:effectLst/>
              </a:rPr>
              <a:t>    חוקים ותקנות בהם מופקד המנהל</a:t>
            </a:r>
          </a:p>
          <a:p>
            <a:pPr fontAlgn="auto">
              <a:spcAft>
                <a:spcPts val="0"/>
              </a:spcAft>
              <a:buFont typeface="Arial" panose="020B0604020202020204" pitchFamily="34" charset="0"/>
              <a:buChar char="•"/>
            </a:pPr>
            <a:r>
              <a:rPr lang="he-IL" sz="2800" b="1" dirty="0">
                <a:solidFill>
                  <a:srgbClr val="0000CC"/>
                </a:solidFill>
                <a:effectLst/>
              </a:rPr>
              <a:t>    סמכויות המפקח על העבודה</a:t>
            </a:r>
          </a:p>
          <a:p>
            <a:pPr fontAlgn="auto">
              <a:spcAft>
                <a:spcPts val="0"/>
              </a:spcAft>
              <a:buFont typeface="Arial" panose="020B0604020202020204" pitchFamily="34" charset="0"/>
              <a:buChar char="•"/>
            </a:pPr>
            <a:r>
              <a:rPr lang="he-IL" sz="2800" b="1" dirty="0">
                <a:solidFill>
                  <a:srgbClr val="0000CC"/>
                </a:solidFill>
                <a:effectLst/>
              </a:rPr>
              <a:t>    צווי בטיחות ושיפור</a:t>
            </a:r>
            <a:endParaRPr lang="he-IL" sz="2800" dirty="0">
              <a:solidFill>
                <a:srgbClr val="0000CC"/>
              </a:solidFill>
              <a:effectLst/>
            </a:endParaRPr>
          </a:p>
          <a:p>
            <a:pPr fontAlgn="auto">
              <a:spcAft>
                <a:spcPts val="0"/>
              </a:spcAft>
            </a:pPr>
            <a:endParaRPr lang="he-IL" sz="2800" b="1" dirty="0">
              <a:solidFill>
                <a:schemeClr val="accent6"/>
              </a:solidFill>
              <a:effectLst/>
            </a:endParaRPr>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4154760"/>
            <a:ext cx="1889816" cy="1839421"/>
          </a:xfrm>
          <a:prstGeom prst="rect">
            <a:avLst/>
          </a:prstGeom>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4492" y="1875250"/>
            <a:ext cx="419418" cy="524272"/>
          </a:xfrm>
          <a:prstGeom prst="rect">
            <a:avLst/>
          </a:prstGeom>
        </p:spPr>
      </p:pic>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1446" y="5465440"/>
            <a:ext cx="419418" cy="524272"/>
          </a:xfrm>
          <a:prstGeom prst="rect">
            <a:avLst/>
          </a:prstGeom>
        </p:spPr>
      </p:pic>
      <p:pic>
        <p:nvPicPr>
          <p:cNvPr id="7" name="תמונה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6811" y="2399522"/>
            <a:ext cx="419418" cy="524272"/>
          </a:xfrm>
          <a:prstGeom prst="rect">
            <a:avLst/>
          </a:prstGeom>
        </p:spPr>
      </p:pic>
      <p:pic>
        <p:nvPicPr>
          <p:cNvPr id="8" name="תמונה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6583" y="2930514"/>
            <a:ext cx="419418" cy="524272"/>
          </a:xfrm>
          <a:prstGeom prst="rect">
            <a:avLst/>
          </a:prstGeom>
        </p:spPr>
      </p:pic>
      <p:pic>
        <p:nvPicPr>
          <p:cNvPr id="9" name="תמונה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1189" y="3438502"/>
            <a:ext cx="419418" cy="524272"/>
          </a:xfrm>
          <a:prstGeom prst="rect">
            <a:avLst/>
          </a:prstGeom>
        </p:spPr>
      </p:pic>
      <p:pic>
        <p:nvPicPr>
          <p:cNvPr id="10" name="תמונה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8671" y="3892624"/>
            <a:ext cx="419418" cy="524272"/>
          </a:xfrm>
          <a:prstGeom prst="rect">
            <a:avLst/>
          </a:prstGeom>
        </p:spPr>
      </p:pic>
      <p:pic>
        <p:nvPicPr>
          <p:cNvPr id="11" name="תמונה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8671" y="4416896"/>
            <a:ext cx="419418" cy="524272"/>
          </a:xfrm>
          <a:prstGeom prst="rect">
            <a:avLst/>
          </a:prstGeom>
        </p:spPr>
      </p:pic>
      <p:pic>
        <p:nvPicPr>
          <p:cNvPr id="12" name="תמונה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0216" y="4957017"/>
            <a:ext cx="419418" cy="524272"/>
          </a:xfrm>
          <a:prstGeom prst="rect">
            <a:avLst/>
          </a:prstGeom>
        </p:spPr>
      </p:pic>
    </p:spTree>
    <p:extLst>
      <p:ext uri="{BB962C8B-B14F-4D97-AF65-F5344CB8AC3E}">
        <p14:creationId xmlns:p14="http://schemas.microsoft.com/office/powerpoint/2010/main" val="177322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wipe(down)">
                                      <p:cBhvr>
                                        <p:cTn id="7" dur="1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wipe(down)">
                                      <p:cBhvr>
                                        <p:cTn id="12" dur="1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wipe(down)">
                                      <p:cBhvr>
                                        <p:cTn id="17" dur="1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wipe(down)">
                                      <p:cBhvr>
                                        <p:cTn id="22" dur="1500"/>
                                        <p:tgtEl>
                                          <p:spTgt spid="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2">
                                            <p:txEl>
                                              <p:pRg st="4" end="4"/>
                                            </p:txEl>
                                          </p:spTgt>
                                        </p:tgtEl>
                                        <p:attrNameLst>
                                          <p:attrName>style.visibility</p:attrName>
                                        </p:attrNameLst>
                                      </p:cBhvr>
                                      <p:to>
                                        <p:strVal val="visible"/>
                                      </p:to>
                                    </p:set>
                                    <p:animEffect transition="in" filter="wipe(down)">
                                      <p:cBhvr>
                                        <p:cTn id="27" dur="1500"/>
                                        <p:tgtEl>
                                          <p:spTgt spid="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
                                            <p:txEl>
                                              <p:pRg st="5" end="5"/>
                                            </p:txEl>
                                          </p:spTgt>
                                        </p:tgtEl>
                                        <p:attrNameLst>
                                          <p:attrName>style.visibility</p:attrName>
                                        </p:attrNameLst>
                                      </p:cBhvr>
                                      <p:to>
                                        <p:strVal val="visible"/>
                                      </p:to>
                                    </p:set>
                                    <p:animEffect transition="in" filter="wipe(down)">
                                      <p:cBhvr>
                                        <p:cTn id="32" dur="1500"/>
                                        <p:tgtEl>
                                          <p:spTgt spid="3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wipe(down)">
                                      <p:cBhvr>
                                        <p:cTn id="37" dur="1500"/>
                                        <p:tgtEl>
                                          <p:spTgt spid="3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2">
                                            <p:txEl>
                                              <p:pRg st="7" end="7"/>
                                            </p:txEl>
                                          </p:spTgt>
                                        </p:tgtEl>
                                        <p:attrNameLst>
                                          <p:attrName>style.visibility</p:attrName>
                                        </p:attrNameLst>
                                      </p:cBhvr>
                                      <p:to>
                                        <p:strVal val="visible"/>
                                      </p:to>
                                    </p:set>
                                    <p:animEffect transition="in" filter="wipe(down)">
                                      <p:cBhvr>
                                        <p:cTn id="42" dur="1500"/>
                                        <p:tgtEl>
                                          <p:spTgt spid="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851025" y="63246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altLang="en-US" sz="1400" b="1">
              <a:solidFill>
                <a:schemeClr val="tx2"/>
              </a:solidFill>
              <a:latin typeface="Arial" pitchFamily="34" charset="0"/>
              <a:cs typeface="David" pitchFamily="34" charset="-79"/>
            </a:endParaRPr>
          </a:p>
        </p:txBody>
      </p:sp>
      <p:sp>
        <p:nvSpPr>
          <p:cNvPr id="7" name="Text Box 7"/>
          <p:cNvSpPr txBox="1">
            <a:spLocks noChangeArrowheads="1"/>
          </p:cNvSpPr>
          <p:nvPr/>
        </p:nvSpPr>
        <p:spPr bwMode="auto">
          <a:xfrm>
            <a:off x="838200" y="6248400"/>
            <a:ext cx="1295400" cy="45720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66FF6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itchFamily="34" charset="0"/>
            </a:endParaRPr>
          </a:p>
        </p:txBody>
      </p:sp>
      <p:sp>
        <p:nvSpPr>
          <p:cNvPr id="8" name="Text Box 8"/>
          <p:cNvSpPr txBox="1">
            <a:spLocks noChangeArrowheads="1"/>
          </p:cNvSpPr>
          <p:nvPr/>
        </p:nvSpPr>
        <p:spPr bwMode="auto">
          <a:xfrm>
            <a:off x="1079500" y="764704"/>
            <a:ext cx="6934200" cy="1237262"/>
          </a:xfrm>
          <a:prstGeom prst="rect">
            <a:avLst/>
          </a:prstGeom>
          <a:gradFill rotWithShape="0">
            <a:gsLst>
              <a:gs pos="0">
                <a:srgbClr val="CCFFFF"/>
              </a:gs>
              <a:gs pos="86000">
                <a:srgbClr val="FFFF99"/>
              </a:gs>
            </a:gsLst>
            <a:lin ang="2700000" scaled="1"/>
          </a:gradFill>
          <a:ln w="9525">
            <a:solidFill>
              <a:srgbClr val="C60000"/>
            </a:solidFill>
            <a:miter lim="800000"/>
            <a:headEnd/>
            <a:tailEnd/>
          </a:ln>
          <a:effectLst/>
        </p:spPr>
        <p:txBody>
          <a:bodyPr>
            <a:spAutoFit/>
          </a:bodyPr>
          <a:lstStyle/>
          <a:p>
            <a:pPr algn="ctr">
              <a:lnSpc>
                <a:spcPct val="110000"/>
              </a:lnSpc>
              <a:spcBef>
                <a:spcPct val="20000"/>
              </a:spcBef>
              <a:spcAft>
                <a:spcPct val="10000"/>
              </a:spcAft>
            </a:pPr>
            <a:r>
              <a:rPr lang="he-IL" altLang="he-IL" sz="3600" b="1" dirty="0">
                <a:solidFill>
                  <a:srgbClr val="0000CC"/>
                </a:solidFill>
                <a:cs typeface="+mj-cs"/>
              </a:rPr>
              <a:t>סמכויות מפקח העבודה</a:t>
            </a:r>
          </a:p>
          <a:p>
            <a:pPr algn="ctr">
              <a:lnSpc>
                <a:spcPct val="110000"/>
              </a:lnSpc>
              <a:spcBef>
                <a:spcPct val="20000"/>
              </a:spcBef>
              <a:spcAft>
                <a:spcPct val="10000"/>
              </a:spcAft>
            </a:pPr>
            <a:r>
              <a:rPr lang="he-IL" altLang="he-IL" sz="2400" b="1" dirty="0">
                <a:solidFill>
                  <a:srgbClr val="8B09AF"/>
                </a:solidFill>
                <a:cs typeface="+mj-cs"/>
              </a:rPr>
              <a:t>* לפי פקודת בטיחות בעבודה  (1)</a:t>
            </a:r>
          </a:p>
        </p:txBody>
      </p:sp>
      <p:sp>
        <p:nvSpPr>
          <p:cNvPr id="9" name="Text Box 9"/>
          <p:cNvSpPr txBox="1">
            <a:spLocks noChangeArrowheads="1"/>
          </p:cNvSpPr>
          <p:nvPr/>
        </p:nvSpPr>
        <p:spPr bwMode="auto">
          <a:xfrm>
            <a:off x="812800" y="2832100"/>
            <a:ext cx="7467600" cy="2529923"/>
          </a:xfrm>
          <a:prstGeom prst="rect">
            <a:avLst/>
          </a:prstGeom>
          <a:gradFill rotWithShape="0">
            <a:gsLst>
              <a:gs pos="0">
                <a:schemeClr val="hlink"/>
              </a:gs>
              <a:gs pos="100000">
                <a:srgbClr val="CCFFFF"/>
              </a:gs>
            </a:gsLst>
            <a:lin ang="2700000" scaled="1"/>
          </a:gradFill>
          <a:ln w="9525">
            <a:solidFill>
              <a:srgbClr val="C60000"/>
            </a:solidFill>
            <a:miter lim="800000"/>
            <a:headEnd/>
            <a:tailEnd/>
          </a:ln>
          <a:effectLst/>
        </p:spPr>
        <p:txBody>
          <a:bodyPr>
            <a:spAutoFit/>
          </a:bodyPr>
          <a:lstStyle/>
          <a:p>
            <a:pPr>
              <a:lnSpc>
                <a:spcPct val="120000"/>
              </a:lnSpc>
              <a:spcBef>
                <a:spcPct val="50000"/>
              </a:spcBef>
              <a:spcAft>
                <a:spcPct val="20000"/>
              </a:spcAft>
            </a:pPr>
            <a:r>
              <a:rPr lang="he-IL" altLang="he-IL" b="1" dirty="0">
                <a:solidFill>
                  <a:srgbClr val="C60000"/>
                </a:solidFill>
                <a:cs typeface="+mj-cs"/>
              </a:rPr>
              <a:t> </a:t>
            </a:r>
            <a:r>
              <a:rPr lang="he-IL" altLang="he-IL" sz="2400" b="1" dirty="0">
                <a:solidFill>
                  <a:srgbClr val="C60000"/>
                </a:solidFill>
                <a:cs typeface="+mj-cs"/>
              </a:rPr>
              <a:t>1. להיכנס ולעשות ביקורת ובדיקות ביום ובלילה, במפעל או בכל חלק ממנו, אם יש לו סיבה סבירה להניח שאדם עובד בהם.</a:t>
            </a:r>
          </a:p>
          <a:p>
            <a:pPr>
              <a:lnSpc>
                <a:spcPct val="120000"/>
              </a:lnSpc>
              <a:spcBef>
                <a:spcPct val="50000"/>
              </a:spcBef>
              <a:spcAft>
                <a:spcPct val="20000"/>
              </a:spcAft>
            </a:pPr>
            <a:r>
              <a:rPr lang="he-IL" altLang="he-IL" sz="2400" b="1" dirty="0">
                <a:solidFill>
                  <a:srgbClr val="002060"/>
                </a:solidFill>
                <a:cs typeface="+mj-cs"/>
              </a:rPr>
              <a:t>2. להיכנס ולעשות ביקורת ובדיקות ביום-</a:t>
            </a:r>
          </a:p>
          <a:p>
            <a:pPr>
              <a:lnSpc>
                <a:spcPct val="120000"/>
              </a:lnSpc>
              <a:spcBef>
                <a:spcPct val="50000"/>
              </a:spcBef>
              <a:spcAft>
                <a:spcPct val="20000"/>
              </a:spcAft>
            </a:pPr>
            <a:r>
              <a:rPr lang="he-IL" altLang="he-IL" sz="2400" b="1" dirty="0">
                <a:solidFill>
                  <a:srgbClr val="002060"/>
                </a:solidFill>
                <a:cs typeface="+mj-cs"/>
              </a:rPr>
              <a:t>א. בכל מקום שיש לו סיבה סבירה להניח שהוא מפעל</a:t>
            </a:r>
            <a:r>
              <a:rPr lang="en-US" altLang="he-IL" sz="2400" b="1" dirty="0">
                <a:solidFill>
                  <a:srgbClr val="002060"/>
                </a:solidFill>
                <a:cs typeface="+mj-cs"/>
              </a:rPr>
              <a:t>;</a:t>
            </a:r>
            <a:endParaRPr lang="he-IL" altLang="he-IL" sz="2400" b="1" dirty="0">
              <a:solidFill>
                <a:srgbClr val="002060"/>
              </a:solidFill>
              <a:cs typeface="+mj-cs"/>
            </a:endParaRPr>
          </a:p>
        </p:txBody>
      </p:sp>
      <p:sp>
        <p:nvSpPr>
          <p:cNvPr id="10" name="Line 11"/>
          <p:cNvSpPr>
            <a:spLocks noChangeShapeType="1"/>
          </p:cNvSpPr>
          <p:nvPr/>
        </p:nvSpPr>
        <p:spPr bwMode="auto">
          <a:xfrm>
            <a:off x="1009650" y="4149080"/>
            <a:ext cx="7073900" cy="0"/>
          </a:xfrm>
          <a:prstGeom prst="line">
            <a:avLst/>
          </a:prstGeom>
          <a:noFill/>
          <a:ln w="19050">
            <a:solidFill>
              <a:srgbClr val="80351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Tree>
    <p:extLst>
      <p:ext uri="{BB962C8B-B14F-4D97-AF65-F5344CB8AC3E}">
        <p14:creationId xmlns:p14="http://schemas.microsoft.com/office/powerpoint/2010/main" val="1767095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1)">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heel(1)">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heel(1)">
                                      <p:cBhvr>
                                        <p:cTn id="17"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851025" y="63246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altLang="en-US" sz="1400" b="1">
              <a:solidFill>
                <a:schemeClr val="tx2"/>
              </a:solidFill>
              <a:latin typeface="Arial" pitchFamily="34" charset="0"/>
              <a:cs typeface="David" pitchFamily="34" charset="-79"/>
            </a:endParaRPr>
          </a:p>
        </p:txBody>
      </p:sp>
      <p:sp>
        <p:nvSpPr>
          <p:cNvPr id="7" name="Text Box 7"/>
          <p:cNvSpPr txBox="1">
            <a:spLocks noChangeArrowheads="1"/>
          </p:cNvSpPr>
          <p:nvPr/>
        </p:nvSpPr>
        <p:spPr bwMode="auto">
          <a:xfrm>
            <a:off x="838200" y="6248400"/>
            <a:ext cx="1295400" cy="45720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66FF6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itchFamily="34" charset="0"/>
            </a:endParaRPr>
          </a:p>
        </p:txBody>
      </p:sp>
      <p:sp>
        <p:nvSpPr>
          <p:cNvPr id="8" name="Text Box 8"/>
          <p:cNvSpPr txBox="1">
            <a:spLocks noChangeArrowheads="1"/>
          </p:cNvSpPr>
          <p:nvPr/>
        </p:nvSpPr>
        <p:spPr bwMode="auto">
          <a:xfrm>
            <a:off x="1079500" y="764704"/>
            <a:ext cx="6934200" cy="1237262"/>
          </a:xfrm>
          <a:prstGeom prst="rect">
            <a:avLst/>
          </a:prstGeom>
          <a:gradFill rotWithShape="0">
            <a:gsLst>
              <a:gs pos="0">
                <a:srgbClr val="CCFFFF"/>
              </a:gs>
              <a:gs pos="86000">
                <a:srgbClr val="FFFF99"/>
              </a:gs>
            </a:gsLst>
            <a:lin ang="2700000" scaled="1"/>
          </a:gradFill>
          <a:ln w="9525">
            <a:solidFill>
              <a:srgbClr val="C60000"/>
            </a:solidFill>
            <a:miter lim="800000"/>
            <a:headEnd/>
            <a:tailEnd/>
          </a:ln>
          <a:effectLst/>
        </p:spPr>
        <p:txBody>
          <a:bodyPr>
            <a:spAutoFit/>
          </a:bodyPr>
          <a:lstStyle/>
          <a:p>
            <a:pPr algn="ctr">
              <a:lnSpc>
                <a:spcPct val="110000"/>
              </a:lnSpc>
              <a:spcBef>
                <a:spcPct val="20000"/>
              </a:spcBef>
              <a:spcAft>
                <a:spcPct val="10000"/>
              </a:spcAft>
            </a:pPr>
            <a:r>
              <a:rPr lang="he-IL" altLang="he-IL" sz="3600" b="1" dirty="0">
                <a:solidFill>
                  <a:srgbClr val="0000CC"/>
                </a:solidFill>
                <a:cs typeface="+mj-cs"/>
              </a:rPr>
              <a:t>סמכויות מפקח העבודה</a:t>
            </a:r>
          </a:p>
          <a:p>
            <a:pPr algn="ctr">
              <a:lnSpc>
                <a:spcPct val="110000"/>
              </a:lnSpc>
              <a:spcBef>
                <a:spcPct val="20000"/>
              </a:spcBef>
              <a:spcAft>
                <a:spcPct val="10000"/>
              </a:spcAft>
            </a:pPr>
            <a:r>
              <a:rPr lang="he-IL" altLang="he-IL" sz="2400" b="1" dirty="0">
                <a:solidFill>
                  <a:srgbClr val="8B09AF"/>
                </a:solidFill>
                <a:cs typeface="+mj-cs"/>
              </a:rPr>
              <a:t>* לפי פקודת בטיחות בעבודה (2) </a:t>
            </a:r>
          </a:p>
        </p:txBody>
      </p:sp>
      <p:sp>
        <p:nvSpPr>
          <p:cNvPr id="9" name="Text Box 9"/>
          <p:cNvSpPr txBox="1">
            <a:spLocks noChangeArrowheads="1"/>
          </p:cNvSpPr>
          <p:nvPr/>
        </p:nvSpPr>
        <p:spPr bwMode="auto">
          <a:xfrm>
            <a:off x="812800" y="2832100"/>
            <a:ext cx="7467600" cy="2566857"/>
          </a:xfrm>
          <a:prstGeom prst="rect">
            <a:avLst/>
          </a:prstGeom>
          <a:gradFill rotWithShape="0">
            <a:gsLst>
              <a:gs pos="0">
                <a:schemeClr val="hlink"/>
              </a:gs>
              <a:gs pos="100000">
                <a:srgbClr val="CCFFFF"/>
              </a:gs>
            </a:gsLst>
            <a:lin ang="2700000" scaled="1"/>
          </a:gradFill>
          <a:ln w="9525">
            <a:solidFill>
              <a:srgbClr val="C60000"/>
            </a:solidFill>
            <a:miter lim="800000"/>
            <a:headEnd/>
            <a:tailEnd/>
          </a:ln>
          <a:effectLst/>
        </p:spPr>
        <p:txBody>
          <a:bodyPr>
            <a:spAutoFit/>
          </a:bodyPr>
          <a:lstStyle/>
          <a:p>
            <a:pPr>
              <a:lnSpc>
                <a:spcPct val="120000"/>
              </a:lnSpc>
              <a:spcBef>
                <a:spcPct val="50000"/>
              </a:spcBef>
              <a:spcAft>
                <a:spcPct val="20000"/>
              </a:spcAft>
            </a:pPr>
            <a:r>
              <a:rPr lang="he-IL" altLang="he-IL" sz="2400" b="1" dirty="0">
                <a:solidFill>
                  <a:srgbClr val="002060"/>
                </a:solidFill>
                <a:cs typeface="+mj-cs"/>
              </a:rPr>
              <a:t>ב. בכל חלק של בנין שמפעל נמצא בו, אם יש לו סיבה סבירה להניח            ששם נמצאים בשימוש או מוחסנים חומרים דליקים ביותר או נפיצים</a:t>
            </a:r>
          </a:p>
          <a:p>
            <a:pPr>
              <a:lnSpc>
                <a:spcPct val="120000"/>
              </a:lnSpc>
              <a:spcBef>
                <a:spcPct val="50000"/>
              </a:spcBef>
              <a:spcAft>
                <a:spcPct val="20000"/>
              </a:spcAft>
            </a:pPr>
            <a:r>
              <a:rPr lang="he-IL" altLang="he-IL" sz="2400" b="1" dirty="0">
                <a:solidFill>
                  <a:srgbClr val="009900"/>
                </a:solidFill>
                <a:cs typeface="+mj-cs"/>
              </a:rPr>
              <a:t>3. להביא עמו שוטר, אם יש לו סיבה סבירה לחשוש להפרעה    רצינית בביצוע תפקידו.</a:t>
            </a:r>
          </a:p>
        </p:txBody>
      </p:sp>
      <p:sp>
        <p:nvSpPr>
          <p:cNvPr id="10" name="Line 11"/>
          <p:cNvSpPr>
            <a:spLocks noChangeShapeType="1"/>
          </p:cNvSpPr>
          <p:nvPr/>
        </p:nvSpPr>
        <p:spPr bwMode="auto">
          <a:xfrm>
            <a:off x="1009650" y="4149080"/>
            <a:ext cx="7073900" cy="0"/>
          </a:xfrm>
          <a:prstGeom prst="line">
            <a:avLst/>
          </a:prstGeom>
          <a:noFill/>
          <a:ln w="19050">
            <a:solidFill>
              <a:srgbClr val="80351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Tree>
    <p:extLst>
      <p:ext uri="{BB962C8B-B14F-4D97-AF65-F5344CB8AC3E}">
        <p14:creationId xmlns:p14="http://schemas.microsoft.com/office/powerpoint/2010/main" val="2349411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1)">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heel(1)">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851025" y="63246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altLang="en-US" sz="1400" b="1">
              <a:solidFill>
                <a:schemeClr val="tx2"/>
              </a:solidFill>
              <a:latin typeface="Arial" pitchFamily="34" charset="0"/>
              <a:cs typeface="David" pitchFamily="34" charset="-79"/>
            </a:endParaRPr>
          </a:p>
        </p:txBody>
      </p:sp>
      <p:sp>
        <p:nvSpPr>
          <p:cNvPr id="7" name="Text Box 7"/>
          <p:cNvSpPr txBox="1">
            <a:spLocks noChangeArrowheads="1"/>
          </p:cNvSpPr>
          <p:nvPr/>
        </p:nvSpPr>
        <p:spPr bwMode="auto">
          <a:xfrm>
            <a:off x="838200" y="6248400"/>
            <a:ext cx="1295400" cy="45720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66FF6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itchFamily="34" charset="0"/>
            </a:endParaRPr>
          </a:p>
        </p:txBody>
      </p:sp>
      <p:sp>
        <p:nvSpPr>
          <p:cNvPr id="8" name="Text Box 8"/>
          <p:cNvSpPr txBox="1">
            <a:spLocks noChangeArrowheads="1"/>
          </p:cNvSpPr>
          <p:nvPr/>
        </p:nvSpPr>
        <p:spPr bwMode="auto">
          <a:xfrm>
            <a:off x="1079500" y="764704"/>
            <a:ext cx="6934200" cy="1237262"/>
          </a:xfrm>
          <a:prstGeom prst="rect">
            <a:avLst/>
          </a:prstGeom>
          <a:gradFill rotWithShape="0">
            <a:gsLst>
              <a:gs pos="0">
                <a:srgbClr val="CCFFFF"/>
              </a:gs>
              <a:gs pos="86000">
                <a:srgbClr val="FFFF99"/>
              </a:gs>
            </a:gsLst>
            <a:lin ang="2700000" scaled="1"/>
          </a:gradFill>
          <a:ln w="9525">
            <a:solidFill>
              <a:srgbClr val="C60000"/>
            </a:solidFill>
            <a:miter lim="800000"/>
            <a:headEnd/>
            <a:tailEnd/>
          </a:ln>
          <a:effectLst/>
        </p:spPr>
        <p:txBody>
          <a:bodyPr>
            <a:spAutoFit/>
          </a:bodyPr>
          <a:lstStyle/>
          <a:p>
            <a:pPr algn="ctr">
              <a:lnSpc>
                <a:spcPct val="110000"/>
              </a:lnSpc>
              <a:spcBef>
                <a:spcPct val="20000"/>
              </a:spcBef>
              <a:spcAft>
                <a:spcPct val="10000"/>
              </a:spcAft>
            </a:pPr>
            <a:r>
              <a:rPr lang="he-IL" altLang="he-IL" sz="3600" b="1" dirty="0">
                <a:solidFill>
                  <a:srgbClr val="0000CC"/>
                </a:solidFill>
                <a:cs typeface="+mj-cs"/>
              </a:rPr>
              <a:t>סמכויות מפקח העבודה</a:t>
            </a:r>
          </a:p>
          <a:p>
            <a:pPr algn="ctr">
              <a:lnSpc>
                <a:spcPct val="110000"/>
              </a:lnSpc>
              <a:spcBef>
                <a:spcPct val="20000"/>
              </a:spcBef>
              <a:spcAft>
                <a:spcPct val="10000"/>
              </a:spcAft>
            </a:pPr>
            <a:r>
              <a:rPr lang="he-IL" altLang="he-IL" sz="2400" b="1" dirty="0">
                <a:solidFill>
                  <a:srgbClr val="8B09AF"/>
                </a:solidFill>
                <a:cs typeface="+mj-cs"/>
              </a:rPr>
              <a:t>* לפי פקודת בטיחות בעבודה (3) </a:t>
            </a:r>
          </a:p>
        </p:txBody>
      </p:sp>
      <p:sp>
        <p:nvSpPr>
          <p:cNvPr id="9" name="Text Box 9"/>
          <p:cNvSpPr txBox="1">
            <a:spLocks noChangeArrowheads="1"/>
          </p:cNvSpPr>
          <p:nvPr/>
        </p:nvSpPr>
        <p:spPr bwMode="auto">
          <a:xfrm>
            <a:off x="798732" y="2841679"/>
            <a:ext cx="7467600" cy="2123658"/>
          </a:xfrm>
          <a:prstGeom prst="rect">
            <a:avLst/>
          </a:prstGeom>
          <a:gradFill rotWithShape="0">
            <a:gsLst>
              <a:gs pos="0">
                <a:schemeClr val="hlink"/>
              </a:gs>
              <a:gs pos="100000">
                <a:srgbClr val="CCFFFF"/>
              </a:gs>
            </a:gsLst>
            <a:lin ang="2700000" scaled="1"/>
          </a:gradFill>
          <a:ln w="9525">
            <a:solidFill>
              <a:srgbClr val="C60000"/>
            </a:solidFill>
            <a:miter lim="800000"/>
            <a:headEnd/>
            <a:tailEnd/>
          </a:ln>
          <a:effectLst/>
        </p:spPr>
        <p:txBody>
          <a:bodyPr>
            <a:spAutoFit/>
          </a:bodyPr>
          <a:lstStyle/>
          <a:p>
            <a:pPr>
              <a:lnSpc>
                <a:spcPct val="120000"/>
              </a:lnSpc>
              <a:spcBef>
                <a:spcPct val="50000"/>
              </a:spcBef>
              <a:spcAft>
                <a:spcPct val="20000"/>
              </a:spcAft>
            </a:pPr>
            <a:r>
              <a:rPr lang="he-IL" altLang="he-IL" sz="2400" b="1" dirty="0">
                <a:solidFill>
                  <a:srgbClr val="C00000"/>
                </a:solidFill>
                <a:cs typeface="+mj-cs"/>
              </a:rPr>
              <a:t>4. לדרוש להציג לפניו פנקסים, הודעות ותעודות המנוהלים או מוחזקים לפי פקודה זו, לעיין בהם, לבדקם להעתיק מהם.</a:t>
            </a:r>
          </a:p>
          <a:p>
            <a:pPr>
              <a:lnSpc>
                <a:spcPct val="120000"/>
              </a:lnSpc>
              <a:spcBef>
                <a:spcPct val="50000"/>
              </a:spcBef>
              <a:spcAft>
                <a:spcPct val="20000"/>
              </a:spcAft>
            </a:pPr>
            <a:r>
              <a:rPr lang="he-IL" altLang="he-IL" sz="2400" b="1" dirty="0">
                <a:solidFill>
                  <a:srgbClr val="0000CC"/>
                </a:solidFill>
                <a:cs typeface="+mj-cs"/>
              </a:rPr>
              <a:t>5. לעשות חקירה ובדיקה ככל הדרוש כדי לוודא אם נתמלאו הוראות פקודה זו לגבי מפעל ולגבי כל העובד בו.</a:t>
            </a:r>
          </a:p>
        </p:txBody>
      </p:sp>
      <p:sp>
        <p:nvSpPr>
          <p:cNvPr id="10" name="Line 11"/>
          <p:cNvSpPr>
            <a:spLocks noChangeShapeType="1"/>
          </p:cNvSpPr>
          <p:nvPr/>
        </p:nvSpPr>
        <p:spPr bwMode="auto">
          <a:xfrm>
            <a:off x="1079500" y="3955601"/>
            <a:ext cx="7073900" cy="0"/>
          </a:xfrm>
          <a:prstGeom prst="line">
            <a:avLst/>
          </a:prstGeom>
          <a:noFill/>
          <a:ln w="19050">
            <a:solidFill>
              <a:srgbClr val="80351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Tree>
    <p:extLst>
      <p:ext uri="{BB962C8B-B14F-4D97-AF65-F5344CB8AC3E}">
        <p14:creationId xmlns:p14="http://schemas.microsoft.com/office/powerpoint/2010/main" val="155221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1)">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heel(1)">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851025" y="63246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altLang="en-US" sz="1400" b="1">
              <a:solidFill>
                <a:schemeClr val="tx2"/>
              </a:solidFill>
              <a:latin typeface="Arial" pitchFamily="34" charset="0"/>
              <a:cs typeface="David" pitchFamily="34" charset="-79"/>
            </a:endParaRPr>
          </a:p>
        </p:txBody>
      </p:sp>
      <p:sp>
        <p:nvSpPr>
          <p:cNvPr id="7" name="Text Box 7"/>
          <p:cNvSpPr txBox="1">
            <a:spLocks noChangeArrowheads="1"/>
          </p:cNvSpPr>
          <p:nvPr/>
        </p:nvSpPr>
        <p:spPr bwMode="auto">
          <a:xfrm>
            <a:off x="838200" y="6248400"/>
            <a:ext cx="1295400" cy="45720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66FF6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itchFamily="34" charset="0"/>
            </a:endParaRPr>
          </a:p>
        </p:txBody>
      </p:sp>
      <p:sp>
        <p:nvSpPr>
          <p:cNvPr id="8" name="Text Box 8"/>
          <p:cNvSpPr txBox="1">
            <a:spLocks noChangeArrowheads="1"/>
          </p:cNvSpPr>
          <p:nvPr/>
        </p:nvSpPr>
        <p:spPr bwMode="auto">
          <a:xfrm>
            <a:off x="1079500" y="764704"/>
            <a:ext cx="6934200" cy="1237262"/>
          </a:xfrm>
          <a:prstGeom prst="rect">
            <a:avLst/>
          </a:prstGeom>
          <a:gradFill rotWithShape="0">
            <a:gsLst>
              <a:gs pos="0">
                <a:srgbClr val="CCFFFF"/>
              </a:gs>
              <a:gs pos="86000">
                <a:srgbClr val="FFFF99"/>
              </a:gs>
            </a:gsLst>
            <a:lin ang="2700000" scaled="1"/>
          </a:gradFill>
          <a:ln w="9525">
            <a:solidFill>
              <a:srgbClr val="C60000"/>
            </a:solidFill>
            <a:miter lim="800000"/>
            <a:headEnd/>
            <a:tailEnd/>
          </a:ln>
          <a:effectLst/>
        </p:spPr>
        <p:txBody>
          <a:bodyPr>
            <a:spAutoFit/>
          </a:bodyPr>
          <a:lstStyle/>
          <a:p>
            <a:pPr algn="ctr">
              <a:lnSpc>
                <a:spcPct val="110000"/>
              </a:lnSpc>
              <a:spcBef>
                <a:spcPct val="20000"/>
              </a:spcBef>
              <a:spcAft>
                <a:spcPct val="10000"/>
              </a:spcAft>
            </a:pPr>
            <a:r>
              <a:rPr lang="he-IL" altLang="he-IL" sz="3600" b="1" dirty="0">
                <a:solidFill>
                  <a:srgbClr val="0000CC"/>
                </a:solidFill>
                <a:cs typeface="+mj-cs"/>
              </a:rPr>
              <a:t>סמכויות מפקח העבודה</a:t>
            </a:r>
          </a:p>
          <a:p>
            <a:pPr algn="ctr">
              <a:lnSpc>
                <a:spcPct val="110000"/>
              </a:lnSpc>
              <a:spcBef>
                <a:spcPct val="20000"/>
              </a:spcBef>
              <a:spcAft>
                <a:spcPct val="10000"/>
              </a:spcAft>
            </a:pPr>
            <a:r>
              <a:rPr lang="he-IL" altLang="he-IL" sz="2400" b="1" dirty="0">
                <a:solidFill>
                  <a:srgbClr val="8B09AF"/>
                </a:solidFill>
                <a:cs typeface="+mj-cs"/>
              </a:rPr>
              <a:t>* לפי פקודת בטיחות בעבודה (4) </a:t>
            </a:r>
          </a:p>
        </p:txBody>
      </p:sp>
      <p:sp>
        <p:nvSpPr>
          <p:cNvPr id="9" name="Text Box 9"/>
          <p:cNvSpPr txBox="1">
            <a:spLocks noChangeArrowheads="1"/>
          </p:cNvSpPr>
          <p:nvPr/>
        </p:nvSpPr>
        <p:spPr bwMode="auto">
          <a:xfrm>
            <a:off x="798732" y="2841679"/>
            <a:ext cx="7467600" cy="3010055"/>
          </a:xfrm>
          <a:prstGeom prst="rect">
            <a:avLst/>
          </a:prstGeom>
          <a:gradFill rotWithShape="0">
            <a:gsLst>
              <a:gs pos="0">
                <a:schemeClr val="hlink"/>
              </a:gs>
              <a:gs pos="100000">
                <a:srgbClr val="CCFFFF"/>
              </a:gs>
            </a:gsLst>
            <a:lin ang="2700000" scaled="1"/>
          </a:gradFill>
          <a:ln w="9525">
            <a:solidFill>
              <a:srgbClr val="C60000"/>
            </a:solidFill>
            <a:miter lim="800000"/>
            <a:headEnd/>
            <a:tailEnd/>
          </a:ln>
          <a:effectLst/>
        </p:spPr>
        <p:txBody>
          <a:bodyPr>
            <a:spAutoFit/>
          </a:bodyPr>
          <a:lstStyle/>
          <a:p>
            <a:pPr>
              <a:lnSpc>
                <a:spcPct val="120000"/>
              </a:lnSpc>
              <a:spcBef>
                <a:spcPct val="50000"/>
              </a:spcBef>
              <a:spcAft>
                <a:spcPct val="20000"/>
              </a:spcAft>
            </a:pPr>
            <a:r>
              <a:rPr lang="he-IL" altLang="he-IL" sz="2400" b="1" dirty="0">
                <a:solidFill>
                  <a:srgbClr val="C00000"/>
                </a:solidFill>
                <a:cs typeface="+mj-cs"/>
              </a:rPr>
              <a:t>6. לדרוש מכל אדם שהוא מוצא במפעל את הידיעות שיש בידו </a:t>
            </a:r>
            <a:r>
              <a:rPr lang="he-IL" altLang="he-IL" sz="2400" b="1" dirty="0" err="1">
                <a:solidFill>
                  <a:srgbClr val="C00000"/>
                </a:solidFill>
                <a:cs typeface="+mj-cs"/>
              </a:rPr>
              <a:t>ליתן</a:t>
            </a:r>
            <a:r>
              <a:rPr lang="he-IL" altLang="he-IL" sz="2400" b="1" dirty="0">
                <a:solidFill>
                  <a:srgbClr val="C00000"/>
                </a:solidFill>
                <a:cs typeface="+mj-cs"/>
              </a:rPr>
              <a:t> בדבר זהותו של תופש המפעל.</a:t>
            </a:r>
          </a:p>
          <a:p>
            <a:pPr>
              <a:lnSpc>
                <a:spcPct val="120000"/>
              </a:lnSpc>
              <a:spcBef>
                <a:spcPct val="50000"/>
              </a:spcBef>
              <a:spcAft>
                <a:spcPct val="20000"/>
              </a:spcAft>
            </a:pPr>
            <a:r>
              <a:rPr lang="he-IL" altLang="he-IL" sz="2400" b="1" dirty="0">
                <a:solidFill>
                  <a:srgbClr val="0000CC"/>
                </a:solidFill>
                <a:cs typeface="+mj-cs"/>
              </a:rPr>
              <a:t>7. לחקור, </a:t>
            </a:r>
            <a:r>
              <a:rPr lang="he-IL" altLang="he-IL" sz="2400" b="1" dirty="0" err="1">
                <a:solidFill>
                  <a:srgbClr val="0000CC"/>
                </a:solidFill>
                <a:cs typeface="+mj-cs"/>
              </a:rPr>
              <a:t>לענינים</a:t>
            </a:r>
            <a:r>
              <a:rPr lang="he-IL" altLang="he-IL" sz="2400" b="1" dirty="0">
                <a:solidFill>
                  <a:srgbClr val="0000CC"/>
                </a:solidFill>
                <a:cs typeface="+mj-cs"/>
              </a:rPr>
              <a:t> שלפי פקודה זו ,בין לבדו ובין אדם אחר, כפי שיראה לנכון, כל אדם שהוא מוצא במפעל או אדם שיש לו סיבה סבירה להניח שהוא עובד במפעל או שהיה עובד בו תוך שלושה החודשים שקדמו לחקירה</a:t>
            </a:r>
          </a:p>
        </p:txBody>
      </p:sp>
      <p:sp>
        <p:nvSpPr>
          <p:cNvPr id="10" name="Line 11"/>
          <p:cNvSpPr>
            <a:spLocks noChangeShapeType="1"/>
          </p:cNvSpPr>
          <p:nvPr/>
        </p:nvSpPr>
        <p:spPr bwMode="auto">
          <a:xfrm>
            <a:off x="1009650" y="3933056"/>
            <a:ext cx="7073900" cy="0"/>
          </a:xfrm>
          <a:prstGeom prst="line">
            <a:avLst/>
          </a:prstGeom>
          <a:noFill/>
          <a:ln w="19050">
            <a:solidFill>
              <a:srgbClr val="80351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Tree>
    <p:extLst>
      <p:ext uri="{BB962C8B-B14F-4D97-AF65-F5344CB8AC3E}">
        <p14:creationId xmlns:p14="http://schemas.microsoft.com/office/powerpoint/2010/main" val="3524336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1)">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heel(1)">
                                      <p:cBhvr>
                                        <p:cTn id="12"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1851025" y="63246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altLang="en-US" sz="1400" b="1">
              <a:solidFill>
                <a:schemeClr val="tx2"/>
              </a:solidFill>
              <a:latin typeface="Arial" pitchFamily="34" charset="0"/>
              <a:cs typeface="David" pitchFamily="34" charset="-79"/>
            </a:endParaRPr>
          </a:p>
        </p:txBody>
      </p:sp>
      <p:sp>
        <p:nvSpPr>
          <p:cNvPr id="7" name="Text Box 7"/>
          <p:cNvSpPr txBox="1">
            <a:spLocks noChangeArrowheads="1"/>
          </p:cNvSpPr>
          <p:nvPr/>
        </p:nvSpPr>
        <p:spPr bwMode="auto">
          <a:xfrm>
            <a:off x="838200" y="6248400"/>
            <a:ext cx="1295400" cy="45720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66FF6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itchFamily="34" charset="0"/>
            </a:endParaRPr>
          </a:p>
        </p:txBody>
      </p:sp>
      <p:sp>
        <p:nvSpPr>
          <p:cNvPr id="8" name="Text Box 8"/>
          <p:cNvSpPr txBox="1">
            <a:spLocks noChangeArrowheads="1"/>
          </p:cNvSpPr>
          <p:nvPr/>
        </p:nvSpPr>
        <p:spPr bwMode="auto">
          <a:xfrm>
            <a:off x="1079500" y="764704"/>
            <a:ext cx="6934200" cy="1237262"/>
          </a:xfrm>
          <a:prstGeom prst="rect">
            <a:avLst/>
          </a:prstGeom>
          <a:gradFill rotWithShape="0">
            <a:gsLst>
              <a:gs pos="0">
                <a:srgbClr val="CCFFFF"/>
              </a:gs>
              <a:gs pos="86000">
                <a:srgbClr val="FFFF99"/>
              </a:gs>
            </a:gsLst>
            <a:lin ang="2700000" scaled="1"/>
          </a:gradFill>
          <a:ln w="9525">
            <a:solidFill>
              <a:srgbClr val="C60000"/>
            </a:solidFill>
            <a:miter lim="800000"/>
            <a:headEnd/>
            <a:tailEnd/>
          </a:ln>
          <a:effectLst/>
        </p:spPr>
        <p:txBody>
          <a:bodyPr>
            <a:spAutoFit/>
          </a:bodyPr>
          <a:lstStyle/>
          <a:p>
            <a:pPr algn="ctr">
              <a:lnSpc>
                <a:spcPct val="110000"/>
              </a:lnSpc>
              <a:spcBef>
                <a:spcPct val="20000"/>
              </a:spcBef>
              <a:spcAft>
                <a:spcPct val="10000"/>
              </a:spcAft>
            </a:pPr>
            <a:r>
              <a:rPr lang="he-IL" altLang="he-IL" sz="3600" b="1" dirty="0">
                <a:solidFill>
                  <a:srgbClr val="0000CC"/>
                </a:solidFill>
                <a:cs typeface="+mj-cs"/>
              </a:rPr>
              <a:t>סמכויות מפקח העבודה</a:t>
            </a:r>
          </a:p>
          <a:p>
            <a:pPr algn="ctr">
              <a:lnSpc>
                <a:spcPct val="110000"/>
              </a:lnSpc>
              <a:spcBef>
                <a:spcPct val="20000"/>
              </a:spcBef>
              <a:spcAft>
                <a:spcPct val="10000"/>
              </a:spcAft>
            </a:pPr>
            <a:r>
              <a:rPr lang="he-IL" altLang="he-IL" sz="2400" b="1" dirty="0">
                <a:solidFill>
                  <a:srgbClr val="8B09AF"/>
                </a:solidFill>
                <a:cs typeface="+mj-cs"/>
              </a:rPr>
              <a:t>* לפי פקודת בטיחות בעבודה (5) </a:t>
            </a:r>
          </a:p>
        </p:txBody>
      </p:sp>
      <p:sp>
        <p:nvSpPr>
          <p:cNvPr id="9" name="Text Box 9"/>
          <p:cNvSpPr txBox="1">
            <a:spLocks noChangeArrowheads="1"/>
          </p:cNvSpPr>
          <p:nvPr/>
        </p:nvSpPr>
        <p:spPr bwMode="auto">
          <a:xfrm>
            <a:off x="1081012" y="2538948"/>
            <a:ext cx="7004050" cy="3488455"/>
          </a:xfrm>
          <a:prstGeom prst="rect">
            <a:avLst/>
          </a:prstGeom>
          <a:gradFill rotWithShape="0">
            <a:gsLst>
              <a:gs pos="0">
                <a:schemeClr val="hlink"/>
              </a:gs>
              <a:gs pos="100000">
                <a:srgbClr val="CCFFFF"/>
              </a:gs>
            </a:gsLst>
            <a:lin ang="2700000" scaled="1"/>
          </a:gradFill>
          <a:ln w="9525">
            <a:solidFill>
              <a:srgbClr val="C60000"/>
            </a:solidFill>
            <a:miter lim="800000"/>
            <a:headEnd/>
            <a:tailEnd/>
          </a:ln>
          <a:effectLst/>
        </p:spPr>
        <p:txBody>
          <a:bodyPr wrap="square">
            <a:spAutoFit/>
          </a:bodyPr>
          <a:lstStyle/>
          <a:p>
            <a:pPr>
              <a:lnSpc>
                <a:spcPct val="120000"/>
              </a:lnSpc>
              <a:spcBef>
                <a:spcPct val="50000"/>
              </a:spcBef>
              <a:spcAft>
                <a:spcPct val="20000"/>
              </a:spcAft>
            </a:pPr>
            <a:endParaRPr lang="he-IL" altLang="he-IL" sz="2400" b="1" dirty="0">
              <a:solidFill>
                <a:srgbClr val="0000CC"/>
              </a:solidFill>
              <a:cs typeface="+mj-cs"/>
            </a:endParaRPr>
          </a:p>
          <a:p>
            <a:pPr>
              <a:lnSpc>
                <a:spcPct val="120000"/>
              </a:lnSpc>
              <a:spcBef>
                <a:spcPct val="50000"/>
              </a:spcBef>
              <a:spcAft>
                <a:spcPct val="20000"/>
              </a:spcAft>
            </a:pPr>
            <a:r>
              <a:rPr lang="he-IL" altLang="he-IL" sz="2400" b="1" dirty="0">
                <a:solidFill>
                  <a:srgbClr val="0000CC"/>
                </a:solidFill>
                <a:cs typeface="+mj-cs"/>
              </a:rPr>
              <a:t>, ולדרוש ממנו להיחקר כאמור ולחתום על הצהרה בדבר אמיתות הדברים שעליהם הוא נחקר, אולם לא יידרש אדם לפי הוראה זו להשיב על שאלה או לתת עדות העלולה להפלילו.</a:t>
            </a:r>
          </a:p>
          <a:p>
            <a:pPr>
              <a:lnSpc>
                <a:spcPct val="120000"/>
              </a:lnSpc>
              <a:spcBef>
                <a:spcPct val="50000"/>
              </a:spcBef>
              <a:spcAft>
                <a:spcPct val="20000"/>
              </a:spcAft>
            </a:pPr>
            <a:r>
              <a:rPr lang="he-IL" altLang="he-IL" sz="2400" b="1" dirty="0">
                <a:solidFill>
                  <a:srgbClr val="0000CC"/>
                </a:solidFill>
                <a:cs typeface="+mj-cs"/>
              </a:rPr>
              <a:t> </a:t>
            </a:r>
          </a:p>
          <a:p>
            <a:pPr>
              <a:lnSpc>
                <a:spcPct val="120000"/>
              </a:lnSpc>
              <a:spcBef>
                <a:spcPct val="50000"/>
              </a:spcBef>
              <a:spcAft>
                <a:spcPct val="20000"/>
              </a:spcAft>
            </a:pPr>
            <a:endParaRPr lang="he-IL" altLang="he-IL" sz="2400" b="1" dirty="0">
              <a:solidFill>
                <a:srgbClr val="0000CC"/>
              </a:solidFill>
              <a:cs typeface="+mj-cs"/>
            </a:endParaRPr>
          </a:p>
        </p:txBody>
      </p:sp>
    </p:spTree>
    <p:extLst>
      <p:ext uri="{BB962C8B-B14F-4D97-AF65-F5344CB8AC3E}">
        <p14:creationId xmlns:p14="http://schemas.microsoft.com/office/powerpoint/2010/main" val="2398115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wheel(1)">
                                      <p:cBhvr>
                                        <p:cTn id="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962070" y="2204864"/>
            <a:ext cx="3634740" cy="3730252"/>
          </a:xfrm>
          <a:prstGeom prst="rect">
            <a:avLst/>
          </a:prstGeom>
          <a:gradFill rotWithShape="0">
            <a:gsLst>
              <a:gs pos="0">
                <a:schemeClr val="hlink"/>
              </a:gs>
              <a:gs pos="100000">
                <a:srgbClr val="CCFFFF"/>
              </a:gs>
            </a:gsLst>
            <a:lin ang="2700000" scaled="1"/>
          </a:gradFill>
          <a:ln w="9525">
            <a:solidFill>
              <a:srgbClr val="803510"/>
            </a:solidFill>
            <a:miter lim="800000"/>
            <a:headEnd/>
            <a:tailEnd/>
          </a:ln>
          <a:effectLst/>
        </p:spPr>
        <p:txBody>
          <a:bodyPr wrap="square">
            <a:spAutoFit/>
          </a:bodyPr>
          <a:lstStyle/>
          <a:p>
            <a:pPr algn="ctr">
              <a:lnSpc>
                <a:spcPct val="120000"/>
              </a:lnSpc>
              <a:spcBef>
                <a:spcPct val="20000"/>
              </a:spcBef>
              <a:spcAft>
                <a:spcPct val="20000"/>
              </a:spcAft>
            </a:pPr>
            <a:r>
              <a:rPr lang="he-IL" altLang="he-IL" sz="3200" b="1" u="sng" dirty="0">
                <a:solidFill>
                  <a:srgbClr val="005841"/>
                </a:solidFill>
              </a:rPr>
              <a:t>צו שיפור</a:t>
            </a:r>
          </a:p>
          <a:p>
            <a:pPr algn="ctr">
              <a:lnSpc>
                <a:spcPct val="120000"/>
              </a:lnSpc>
              <a:spcBef>
                <a:spcPct val="20000"/>
              </a:spcBef>
              <a:spcAft>
                <a:spcPct val="20000"/>
              </a:spcAft>
            </a:pPr>
            <a:r>
              <a:rPr lang="he-IL" altLang="he-IL" sz="2600" b="1" dirty="0">
                <a:solidFill>
                  <a:srgbClr val="08378C"/>
                </a:solidFill>
                <a:cs typeface="Arial (Hebrew)" pitchFamily="42" charset="0"/>
              </a:rPr>
              <a:t>ניתן כאשר יש עבירה </a:t>
            </a:r>
          </a:p>
          <a:p>
            <a:pPr algn="ctr">
              <a:lnSpc>
                <a:spcPct val="120000"/>
              </a:lnSpc>
              <a:spcBef>
                <a:spcPct val="20000"/>
              </a:spcBef>
              <a:spcAft>
                <a:spcPct val="20000"/>
              </a:spcAft>
            </a:pPr>
            <a:r>
              <a:rPr lang="he-IL" altLang="he-IL" sz="2600" b="1" dirty="0">
                <a:solidFill>
                  <a:srgbClr val="08378C"/>
                </a:solidFill>
                <a:cs typeface="Arial (Hebrew)" pitchFamily="42" charset="0"/>
              </a:rPr>
              <a:t>על חוק / תקנה </a:t>
            </a:r>
          </a:p>
          <a:p>
            <a:pPr algn="ctr">
              <a:lnSpc>
                <a:spcPct val="120000"/>
              </a:lnSpc>
              <a:spcBef>
                <a:spcPct val="20000"/>
              </a:spcBef>
              <a:spcAft>
                <a:spcPct val="20000"/>
              </a:spcAft>
            </a:pPr>
            <a:r>
              <a:rPr lang="he-IL" altLang="he-IL" sz="2600" b="1" dirty="0">
                <a:solidFill>
                  <a:srgbClr val="CC00CC"/>
                </a:solidFill>
                <a:cs typeface="Arial (Hebrew)" pitchFamily="42" charset="0"/>
              </a:rPr>
              <a:t>מחייב מתן אורכה</a:t>
            </a:r>
          </a:p>
          <a:p>
            <a:pPr algn="ctr">
              <a:lnSpc>
                <a:spcPct val="120000"/>
              </a:lnSpc>
              <a:spcBef>
                <a:spcPct val="20000"/>
              </a:spcBef>
              <a:spcAft>
                <a:spcPct val="20000"/>
              </a:spcAft>
            </a:pPr>
            <a:r>
              <a:rPr lang="he-IL" altLang="he-IL" sz="2600" b="1" dirty="0">
                <a:solidFill>
                  <a:srgbClr val="CC00CC"/>
                </a:solidFill>
                <a:cs typeface="Arial (Hebrew)" pitchFamily="42" charset="0"/>
              </a:rPr>
              <a:t>של  14 יום</a:t>
            </a:r>
          </a:p>
          <a:p>
            <a:pPr algn="ctr">
              <a:lnSpc>
                <a:spcPct val="120000"/>
              </a:lnSpc>
              <a:spcBef>
                <a:spcPct val="20000"/>
              </a:spcBef>
              <a:spcAft>
                <a:spcPct val="20000"/>
              </a:spcAft>
            </a:pPr>
            <a:r>
              <a:rPr lang="he-IL" altLang="he-IL" dirty="0">
                <a:solidFill>
                  <a:srgbClr val="005841"/>
                </a:solidFill>
              </a:rPr>
              <a:t> </a:t>
            </a:r>
            <a:endParaRPr lang="en-US" altLang="he-IL" dirty="0">
              <a:solidFill>
                <a:srgbClr val="005841"/>
              </a:solidFill>
            </a:endParaRPr>
          </a:p>
        </p:txBody>
      </p:sp>
      <p:sp>
        <p:nvSpPr>
          <p:cNvPr id="7" name="Text Box 6"/>
          <p:cNvSpPr txBox="1">
            <a:spLocks noChangeArrowheads="1"/>
          </p:cNvSpPr>
          <p:nvPr/>
        </p:nvSpPr>
        <p:spPr bwMode="auto">
          <a:xfrm>
            <a:off x="1851025" y="63246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altLang="en-US" sz="1400" b="1">
              <a:solidFill>
                <a:schemeClr val="tx2"/>
              </a:solidFill>
              <a:latin typeface="Arial" pitchFamily="34" charset="0"/>
              <a:cs typeface="David" pitchFamily="34" charset="-79"/>
            </a:endParaRPr>
          </a:p>
        </p:txBody>
      </p:sp>
      <p:sp>
        <p:nvSpPr>
          <p:cNvPr id="8" name="Text Box 7"/>
          <p:cNvSpPr txBox="1">
            <a:spLocks noChangeArrowheads="1"/>
          </p:cNvSpPr>
          <p:nvPr/>
        </p:nvSpPr>
        <p:spPr bwMode="auto">
          <a:xfrm>
            <a:off x="838200" y="6248400"/>
            <a:ext cx="1295400" cy="45720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66FF6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itchFamily="34" charset="0"/>
            </a:endParaRPr>
          </a:p>
        </p:txBody>
      </p:sp>
      <p:sp>
        <p:nvSpPr>
          <p:cNvPr id="9" name="Text Box 8"/>
          <p:cNvSpPr txBox="1">
            <a:spLocks noChangeArrowheads="1"/>
          </p:cNvSpPr>
          <p:nvPr/>
        </p:nvSpPr>
        <p:spPr bwMode="auto">
          <a:xfrm>
            <a:off x="4966380" y="2194762"/>
            <a:ext cx="3581400" cy="3878263"/>
          </a:xfrm>
          <a:prstGeom prst="rect">
            <a:avLst/>
          </a:prstGeom>
          <a:gradFill rotWithShape="0">
            <a:gsLst>
              <a:gs pos="0">
                <a:srgbClr val="CCFFFF"/>
              </a:gs>
              <a:gs pos="95000">
                <a:srgbClr val="FFFF99"/>
              </a:gs>
            </a:gsLst>
            <a:lin ang="2700000" scaled="1"/>
          </a:gradFill>
          <a:ln w="9525">
            <a:solidFill>
              <a:srgbClr val="803510"/>
            </a:solidFill>
            <a:miter lim="800000"/>
            <a:headEnd/>
            <a:tailEnd/>
          </a:ln>
          <a:effectLst/>
        </p:spPr>
        <p:txBody>
          <a:bodyPr>
            <a:spAutoFit/>
          </a:bodyPr>
          <a:lstStyle/>
          <a:p>
            <a:pPr algn="ctr">
              <a:lnSpc>
                <a:spcPct val="120000"/>
              </a:lnSpc>
              <a:spcBef>
                <a:spcPct val="20000"/>
              </a:spcBef>
              <a:spcAft>
                <a:spcPct val="20000"/>
              </a:spcAft>
            </a:pPr>
            <a:r>
              <a:rPr lang="he-IL" altLang="he-IL" sz="3200" b="1" u="sng" dirty="0">
                <a:solidFill>
                  <a:srgbClr val="E8005E"/>
                </a:solidFill>
              </a:rPr>
              <a:t>צו בטיחות</a:t>
            </a:r>
          </a:p>
          <a:p>
            <a:pPr algn="ctr">
              <a:lnSpc>
                <a:spcPct val="120000"/>
              </a:lnSpc>
              <a:spcBef>
                <a:spcPct val="20000"/>
              </a:spcBef>
              <a:spcAft>
                <a:spcPct val="20000"/>
              </a:spcAft>
            </a:pPr>
            <a:r>
              <a:rPr lang="he-IL" altLang="he-IL" sz="2600" b="1" dirty="0">
                <a:solidFill>
                  <a:srgbClr val="08378C"/>
                </a:solidFill>
                <a:cs typeface="Arial (Hebrew)" pitchFamily="42" charset="0"/>
              </a:rPr>
              <a:t>ניתן כאשר קיים סיכון </a:t>
            </a:r>
          </a:p>
          <a:p>
            <a:pPr algn="ctr">
              <a:lnSpc>
                <a:spcPct val="120000"/>
              </a:lnSpc>
              <a:spcBef>
                <a:spcPct val="20000"/>
              </a:spcBef>
              <a:spcAft>
                <a:spcPct val="20000"/>
              </a:spcAft>
            </a:pPr>
            <a:r>
              <a:rPr lang="he-IL" altLang="he-IL" sz="2600" b="1" dirty="0">
                <a:solidFill>
                  <a:srgbClr val="08378C"/>
                </a:solidFill>
                <a:cs typeface="Arial (Hebrew)" pitchFamily="42" charset="0"/>
              </a:rPr>
              <a:t>חמור לעובדים</a:t>
            </a:r>
          </a:p>
          <a:p>
            <a:pPr algn="ctr">
              <a:lnSpc>
                <a:spcPct val="120000"/>
              </a:lnSpc>
              <a:spcBef>
                <a:spcPct val="20000"/>
              </a:spcBef>
              <a:spcAft>
                <a:spcPct val="20000"/>
              </a:spcAft>
            </a:pPr>
            <a:r>
              <a:rPr lang="he-IL" altLang="he-IL" sz="2600" b="1" dirty="0">
                <a:solidFill>
                  <a:srgbClr val="CC00CC"/>
                </a:solidFill>
                <a:cs typeface="Arial (Hebrew)" pitchFamily="42" charset="0"/>
              </a:rPr>
              <a:t>מאפשר עצירת עבודה</a:t>
            </a:r>
          </a:p>
          <a:p>
            <a:pPr algn="ctr">
              <a:lnSpc>
                <a:spcPct val="120000"/>
              </a:lnSpc>
              <a:spcBef>
                <a:spcPct val="20000"/>
              </a:spcBef>
              <a:spcAft>
                <a:spcPct val="20000"/>
              </a:spcAft>
            </a:pPr>
            <a:r>
              <a:rPr lang="he-IL" altLang="he-IL" sz="2600" b="1" dirty="0" err="1">
                <a:solidFill>
                  <a:srgbClr val="CC00CC"/>
                </a:solidFill>
                <a:cs typeface="Arial (Hebrew)" pitchFamily="42" charset="0"/>
              </a:rPr>
              <a:t>מיידית</a:t>
            </a:r>
            <a:r>
              <a:rPr lang="he-IL" altLang="he-IL" sz="2600" b="1" dirty="0">
                <a:solidFill>
                  <a:srgbClr val="CC00CC"/>
                </a:solidFill>
                <a:cs typeface="Arial (Hebrew)" pitchFamily="42" charset="0"/>
              </a:rPr>
              <a:t> על פי שיקול </a:t>
            </a:r>
          </a:p>
          <a:p>
            <a:pPr algn="ctr">
              <a:lnSpc>
                <a:spcPct val="120000"/>
              </a:lnSpc>
              <a:spcBef>
                <a:spcPct val="20000"/>
              </a:spcBef>
              <a:spcAft>
                <a:spcPct val="20000"/>
              </a:spcAft>
            </a:pPr>
            <a:r>
              <a:rPr lang="he-IL" altLang="he-IL" sz="2600" b="1" dirty="0">
                <a:solidFill>
                  <a:srgbClr val="CC00CC"/>
                </a:solidFill>
                <a:cs typeface="Arial (Hebrew)" pitchFamily="42" charset="0"/>
              </a:rPr>
              <a:t>דעת מפקח</a:t>
            </a:r>
            <a:r>
              <a:rPr lang="he-IL" altLang="he-IL" sz="2600" b="1" dirty="0">
                <a:solidFill>
                  <a:srgbClr val="803510"/>
                </a:solidFill>
                <a:cs typeface="Arial (Hebrew)" pitchFamily="42" charset="0"/>
              </a:rPr>
              <a:t>     </a:t>
            </a:r>
            <a:endParaRPr lang="en-US" altLang="he-IL" sz="2600" b="1" dirty="0">
              <a:solidFill>
                <a:srgbClr val="803510"/>
              </a:solidFill>
              <a:cs typeface="Arial (Hebrew)" pitchFamily="42" charset="0"/>
            </a:endParaRPr>
          </a:p>
        </p:txBody>
      </p:sp>
      <p:sp>
        <p:nvSpPr>
          <p:cNvPr id="10" name="Line 12"/>
          <p:cNvSpPr>
            <a:spLocks noChangeShapeType="1"/>
          </p:cNvSpPr>
          <p:nvPr/>
        </p:nvSpPr>
        <p:spPr bwMode="auto">
          <a:xfrm flipH="1">
            <a:off x="1331640" y="4221088"/>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 name="Line 15"/>
          <p:cNvSpPr>
            <a:spLocks noChangeShapeType="1"/>
          </p:cNvSpPr>
          <p:nvPr/>
        </p:nvSpPr>
        <p:spPr bwMode="auto">
          <a:xfrm flipH="1">
            <a:off x="5309280" y="4221088"/>
            <a:ext cx="2895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2" name="Text Box 8"/>
          <p:cNvSpPr txBox="1">
            <a:spLocks noChangeArrowheads="1"/>
          </p:cNvSpPr>
          <p:nvPr/>
        </p:nvSpPr>
        <p:spPr bwMode="auto">
          <a:xfrm>
            <a:off x="962070" y="476670"/>
            <a:ext cx="5266114" cy="1237262"/>
          </a:xfrm>
          <a:prstGeom prst="rect">
            <a:avLst/>
          </a:prstGeom>
          <a:gradFill rotWithShape="0">
            <a:gsLst>
              <a:gs pos="0">
                <a:srgbClr val="CCFFFF"/>
              </a:gs>
              <a:gs pos="94000">
                <a:srgbClr val="FFFF99"/>
              </a:gs>
            </a:gsLst>
            <a:lin ang="2700000" scaled="1"/>
          </a:gradFill>
          <a:ln w="9525">
            <a:solidFill>
              <a:srgbClr val="C60000"/>
            </a:solidFill>
            <a:miter lim="800000"/>
            <a:headEnd/>
            <a:tailEnd/>
          </a:ln>
          <a:effectLst/>
        </p:spPr>
        <p:txBody>
          <a:bodyPr wrap="square">
            <a:spAutoFit/>
          </a:bodyPr>
          <a:lstStyle/>
          <a:p>
            <a:pPr algn="ctr">
              <a:lnSpc>
                <a:spcPct val="110000"/>
              </a:lnSpc>
              <a:spcBef>
                <a:spcPct val="20000"/>
              </a:spcBef>
              <a:spcAft>
                <a:spcPct val="10000"/>
              </a:spcAft>
            </a:pPr>
            <a:r>
              <a:rPr lang="he-IL" altLang="he-IL" sz="3600" b="1" dirty="0">
                <a:solidFill>
                  <a:srgbClr val="0000CC"/>
                </a:solidFill>
                <a:cs typeface="+mj-cs"/>
              </a:rPr>
              <a:t>הטלת צווים</a:t>
            </a:r>
          </a:p>
          <a:p>
            <a:pPr algn="ctr">
              <a:lnSpc>
                <a:spcPct val="110000"/>
              </a:lnSpc>
              <a:spcBef>
                <a:spcPct val="20000"/>
              </a:spcBef>
              <a:spcAft>
                <a:spcPct val="10000"/>
              </a:spcAft>
            </a:pPr>
            <a:r>
              <a:rPr lang="he-IL" altLang="he-IL" sz="2400" b="1" dirty="0">
                <a:solidFill>
                  <a:srgbClr val="8B09AF"/>
                </a:solidFill>
                <a:cs typeface="+mj-cs"/>
              </a:rPr>
              <a:t>* לפי חוק ארגון הפיקוח על העבודה</a:t>
            </a:r>
          </a:p>
        </p:txBody>
      </p:sp>
      <p:pic>
        <p:nvPicPr>
          <p:cNvPr id="5122" name="Picture 2" descr="×ª××× × ×§×©××¨×"/>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435" y="257028"/>
            <a:ext cx="1825728" cy="180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800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851025" y="6324600"/>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en-US" altLang="en-US" sz="1400" b="1">
              <a:solidFill>
                <a:schemeClr val="tx2"/>
              </a:solidFill>
              <a:latin typeface="Arial" pitchFamily="34" charset="0"/>
              <a:cs typeface="David" pitchFamily="34" charset="-79"/>
            </a:endParaRPr>
          </a:p>
        </p:txBody>
      </p:sp>
      <p:sp>
        <p:nvSpPr>
          <p:cNvPr id="7" name="Text Box 8"/>
          <p:cNvSpPr txBox="1">
            <a:spLocks noChangeArrowheads="1"/>
          </p:cNvSpPr>
          <p:nvPr/>
        </p:nvSpPr>
        <p:spPr bwMode="auto">
          <a:xfrm>
            <a:off x="838200" y="6248400"/>
            <a:ext cx="1295400" cy="457200"/>
          </a:xfrm>
          <a:prstGeom prst="rect">
            <a:avLst/>
          </a:prstGeom>
          <a:noFill/>
          <a:ln>
            <a:noFill/>
          </a:ln>
          <a:effectLst/>
          <a:extLst>
            <a:ext uri="{909E8E84-426E-40DD-AFC4-6F175D3DCCD1}">
              <a14:hiddenFill xmlns:a14="http://schemas.microsoft.com/office/drawing/2010/main">
                <a:gradFill rotWithShape="0">
                  <a:gsLst>
                    <a:gs pos="0">
                      <a:srgbClr val="FFFF00"/>
                    </a:gs>
                    <a:gs pos="100000">
                      <a:srgbClr val="66FF66"/>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itchFamily="34" charset="0"/>
            </a:endParaRPr>
          </a:p>
        </p:txBody>
      </p:sp>
      <p:sp>
        <p:nvSpPr>
          <p:cNvPr id="8" name="Text Box 9"/>
          <p:cNvSpPr txBox="1">
            <a:spLocks noChangeArrowheads="1"/>
          </p:cNvSpPr>
          <p:nvPr/>
        </p:nvSpPr>
        <p:spPr bwMode="auto">
          <a:xfrm>
            <a:off x="647264" y="764704"/>
            <a:ext cx="5193788" cy="757130"/>
          </a:xfrm>
          <a:prstGeom prst="rect">
            <a:avLst/>
          </a:prstGeom>
          <a:gradFill rotWithShape="0">
            <a:gsLst>
              <a:gs pos="0">
                <a:srgbClr val="CCFFFF"/>
              </a:gs>
              <a:gs pos="99000">
                <a:srgbClr val="FFFF99"/>
              </a:gs>
            </a:gsLst>
            <a:lin ang="2700000" scaled="1"/>
          </a:gradFill>
          <a:ln w="9525">
            <a:solidFill>
              <a:srgbClr val="803510"/>
            </a:solidFill>
            <a:miter lim="800000"/>
            <a:headEnd/>
            <a:tailEnd/>
          </a:ln>
          <a:effectLst/>
        </p:spPr>
        <p:txBody>
          <a:bodyPr wrap="square">
            <a:spAutoFit/>
          </a:bodyPr>
          <a:lstStyle/>
          <a:p>
            <a:pPr algn="ctr">
              <a:lnSpc>
                <a:spcPct val="120000"/>
              </a:lnSpc>
              <a:spcBef>
                <a:spcPct val="20000"/>
              </a:spcBef>
              <a:spcAft>
                <a:spcPct val="20000"/>
              </a:spcAft>
            </a:pPr>
            <a:r>
              <a:rPr lang="he-IL" altLang="he-IL" sz="3600" b="1" dirty="0">
                <a:solidFill>
                  <a:srgbClr val="0000CC"/>
                </a:solidFill>
                <a:cs typeface="+mj-cs"/>
              </a:rPr>
              <a:t>צו בטיחות מול צו שיפור   </a:t>
            </a:r>
            <a:endParaRPr lang="en-US" altLang="he-IL" sz="3600" b="1" dirty="0">
              <a:solidFill>
                <a:srgbClr val="0000CC"/>
              </a:solidFill>
              <a:cs typeface="+mj-cs"/>
            </a:endParaRPr>
          </a:p>
        </p:txBody>
      </p:sp>
      <p:graphicFrame>
        <p:nvGraphicFramePr>
          <p:cNvPr id="9" name="Group 151"/>
          <p:cNvGraphicFramePr>
            <a:graphicFrameLocks noGrp="1"/>
          </p:cNvGraphicFramePr>
          <p:nvPr>
            <p:extLst>
              <p:ext uri="{D42A27DB-BD31-4B8C-83A1-F6EECF244321}">
                <p14:modId xmlns:p14="http://schemas.microsoft.com/office/powerpoint/2010/main" val="2707307475"/>
              </p:ext>
            </p:extLst>
          </p:nvPr>
        </p:nvGraphicFramePr>
        <p:xfrm>
          <a:off x="691815" y="2276872"/>
          <a:ext cx="7620000" cy="4047728"/>
        </p:xfrm>
        <a:graphic>
          <a:graphicData uri="http://schemas.openxmlformats.org/drawingml/2006/table">
            <a:tbl>
              <a:tblPr rtl="1"/>
              <a:tblGrid>
                <a:gridCol w="381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603500">
                  <a:extLst>
                    <a:ext uri="{9D8B030D-6E8A-4147-A177-3AD203B41FA5}">
                      <a16:colId xmlns:a16="http://schemas.microsoft.com/office/drawing/2014/main" val="20002"/>
                    </a:ext>
                  </a:extLst>
                </a:gridCol>
                <a:gridCol w="2578100">
                  <a:extLst>
                    <a:ext uri="{9D8B030D-6E8A-4147-A177-3AD203B41FA5}">
                      <a16:colId xmlns:a16="http://schemas.microsoft.com/office/drawing/2014/main" val="20003"/>
                    </a:ext>
                  </a:extLst>
                </a:gridCol>
              </a:tblGrid>
              <a:tr h="1091168">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dirty="0">
                          <a:ln>
                            <a:noFill/>
                          </a:ln>
                          <a:solidFill>
                            <a:srgbClr val="0C8481"/>
                          </a:solidFill>
                          <a:effectLst/>
                          <a:latin typeface="Arial" pitchFamily="34" charset="0"/>
                          <a:cs typeface="Arial"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dirty="0">
                          <a:ln>
                            <a:noFill/>
                          </a:ln>
                          <a:solidFill>
                            <a:srgbClr val="0C8481"/>
                          </a:solidFill>
                          <a:effectLst/>
                          <a:latin typeface="Arial" pitchFamily="34" charset="0"/>
                          <a:cs typeface="Arial" pitchFamily="34" charset="0"/>
                        </a:rPr>
                        <a:t>הסיבה </a:t>
                      </a:r>
                    </a:p>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dirty="0">
                          <a:ln>
                            <a:noFill/>
                          </a:ln>
                          <a:solidFill>
                            <a:srgbClr val="0C8481"/>
                          </a:solidFill>
                          <a:effectLst/>
                          <a:latin typeface="Arial" pitchFamily="34" charset="0"/>
                          <a:cs typeface="Arial" pitchFamily="34" charset="0"/>
                        </a:rPr>
                        <a:t>להוצאתו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dirty="0">
                          <a:ln>
                            <a:noFill/>
                          </a:ln>
                          <a:solidFill>
                            <a:srgbClr val="0C8481"/>
                          </a:solidFill>
                          <a:effectLst/>
                          <a:latin typeface="Arial" pitchFamily="34" charset="0"/>
                          <a:cs typeface="Arial" pitchFamily="34" charset="0"/>
                        </a:rPr>
                        <a:t>סיכון לעובדים</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dirty="0">
                          <a:ln>
                            <a:noFill/>
                          </a:ln>
                          <a:solidFill>
                            <a:srgbClr val="0C8481"/>
                          </a:solidFill>
                          <a:effectLst/>
                          <a:latin typeface="Arial" pitchFamily="34" charset="0"/>
                          <a:cs typeface="Arial" pitchFamily="34" charset="0"/>
                        </a:rPr>
                        <a:t>עבירה על חוק או תקנה</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extLst>
                  <a:ext uri="{0D108BD9-81ED-4DB2-BD59-A6C34878D82A}">
                    <a16:rowId xmlns:a16="http://schemas.microsoft.com/office/drawing/2014/main" val="10000"/>
                  </a:ext>
                </a:extLst>
              </a:tr>
              <a:tr h="914400">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rgbClr val="940094"/>
                          </a:solidFill>
                          <a:effectLst/>
                          <a:latin typeface="Arial" pitchFamily="34" charset="0"/>
                          <a:cs typeface="Arial"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rgbClr val="940094"/>
                          </a:solidFill>
                          <a:effectLst/>
                          <a:latin typeface="Arial" pitchFamily="34" charset="0"/>
                          <a:cs typeface="Arial" pitchFamily="34" charset="0"/>
                        </a:rPr>
                        <a:t>מי מוסמך </a:t>
                      </a:r>
                    </a:p>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rgbClr val="940094"/>
                          </a:solidFill>
                          <a:effectLst/>
                          <a:latin typeface="Arial" pitchFamily="34" charset="0"/>
                          <a:cs typeface="Arial" pitchFamily="34" charset="0"/>
                        </a:rPr>
                        <a:t>להוציאו :</a:t>
                      </a:r>
                      <a:endParaRPr kumimoji="0" lang="en-US" altLang="en-US" sz="2200" b="1" i="0" u="none" strike="noStrike" cap="none" normalizeH="0" baseline="0">
                        <a:ln>
                          <a:noFill/>
                        </a:ln>
                        <a:solidFill>
                          <a:srgbClr val="940094"/>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rgbClr val="940094"/>
                          </a:solidFill>
                          <a:effectLst/>
                          <a:latin typeface="Arial" pitchFamily="34" charset="0"/>
                          <a:cs typeface="Arial" pitchFamily="34" charset="0"/>
                        </a:rPr>
                        <a:t>מפעא"ז או מפקח</a:t>
                      </a:r>
                    </a:p>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rgbClr val="940094"/>
                          </a:solidFill>
                          <a:effectLst/>
                          <a:latin typeface="Arial" pitchFamily="34" charset="0"/>
                          <a:cs typeface="Arial" pitchFamily="34" charset="0"/>
                        </a:rPr>
                        <a:t> שהוסמך ע"י מפע"ר</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dirty="0" err="1">
                          <a:ln>
                            <a:noFill/>
                          </a:ln>
                          <a:solidFill>
                            <a:srgbClr val="940094"/>
                          </a:solidFill>
                          <a:effectLst/>
                          <a:latin typeface="Arial" pitchFamily="34" charset="0"/>
                          <a:cs typeface="Arial" pitchFamily="34" charset="0"/>
                        </a:rPr>
                        <a:t>מפעא"ז</a:t>
                      </a:r>
                      <a:r>
                        <a:rPr kumimoji="0" lang="he-IL" altLang="en-US" sz="2200" b="1" i="0" u="none" strike="noStrike" cap="none" normalizeH="0" baseline="0" dirty="0">
                          <a:ln>
                            <a:noFill/>
                          </a:ln>
                          <a:solidFill>
                            <a:srgbClr val="940094"/>
                          </a:solidFill>
                          <a:effectLst/>
                          <a:latin typeface="Arial" pitchFamily="34" charset="0"/>
                          <a:cs typeface="Arial" pitchFamily="34" charset="0"/>
                        </a:rPr>
                        <a:t> או מפקח</a:t>
                      </a:r>
                    </a:p>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dirty="0">
                          <a:ln>
                            <a:noFill/>
                          </a:ln>
                          <a:solidFill>
                            <a:srgbClr val="940094"/>
                          </a:solidFill>
                          <a:effectLst/>
                          <a:latin typeface="Arial" pitchFamily="34" charset="0"/>
                          <a:cs typeface="Arial" pitchFamily="34" charset="0"/>
                        </a:rPr>
                        <a:t> שהוסמך ע"י </a:t>
                      </a:r>
                      <a:r>
                        <a:rPr kumimoji="0" lang="he-IL" altLang="en-US" sz="2200" b="1" i="0" u="none" strike="noStrike" cap="none" normalizeH="0" baseline="0" dirty="0" err="1">
                          <a:ln>
                            <a:noFill/>
                          </a:ln>
                          <a:solidFill>
                            <a:srgbClr val="940094"/>
                          </a:solidFill>
                          <a:effectLst/>
                          <a:latin typeface="Arial" pitchFamily="34" charset="0"/>
                          <a:cs typeface="Arial" pitchFamily="34" charset="0"/>
                        </a:rPr>
                        <a:t>מפעא"ז</a:t>
                      </a:r>
                      <a:endParaRPr kumimoji="0" lang="he-IL" altLang="en-US" sz="2100" b="1" i="0" u="none" strike="noStrike" cap="none" normalizeH="0" baseline="0" dirty="0">
                        <a:ln>
                          <a:noFill/>
                        </a:ln>
                        <a:solidFill>
                          <a:srgbClr val="940094"/>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extLst>
                  <a:ext uri="{0D108BD9-81ED-4DB2-BD59-A6C34878D82A}">
                    <a16:rowId xmlns:a16="http://schemas.microsoft.com/office/drawing/2014/main" val="10001"/>
                  </a:ext>
                </a:extLst>
              </a:tr>
              <a:tr h="560388">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chemeClr val="accent2"/>
                          </a:solidFill>
                          <a:effectLst/>
                          <a:latin typeface="Arial" pitchFamily="34" charset="0"/>
                          <a:cs typeface="Arial" pitchFamily="34"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chemeClr val="accent2"/>
                          </a:solidFill>
                          <a:effectLst/>
                          <a:latin typeface="Arial" pitchFamily="34" charset="0"/>
                          <a:cs typeface="Arial" pitchFamily="34" charset="0"/>
                        </a:rPr>
                        <a:t>המועד לביצוע </a:t>
                      </a:r>
                    </a:p>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chemeClr val="accent2"/>
                          </a:solidFill>
                          <a:effectLst/>
                          <a:latin typeface="Arial" pitchFamily="34" charset="0"/>
                          <a:cs typeface="Arial" pitchFamily="34" charset="0"/>
                        </a:rPr>
                        <a:t>הדרישות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dirty="0" err="1">
                          <a:ln>
                            <a:noFill/>
                          </a:ln>
                          <a:solidFill>
                            <a:schemeClr val="accent2"/>
                          </a:solidFill>
                          <a:effectLst/>
                          <a:latin typeface="Arial" pitchFamily="34" charset="0"/>
                          <a:cs typeface="Arial" pitchFamily="34" charset="0"/>
                        </a:rPr>
                        <a:t>מיידי</a:t>
                      </a:r>
                      <a:r>
                        <a:rPr kumimoji="0" lang="he-IL" altLang="en-US" sz="2200" b="1" i="0" u="none" strike="noStrike" cap="none" normalizeH="0" baseline="0" dirty="0">
                          <a:ln>
                            <a:noFill/>
                          </a:ln>
                          <a:solidFill>
                            <a:schemeClr val="accent2"/>
                          </a:solidFill>
                          <a:effectLst/>
                          <a:latin typeface="Arial" pitchFamily="34" charset="0"/>
                          <a:cs typeface="Arial" pitchFamily="34" charset="0"/>
                        </a:rPr>
                        <a:t> או במועד </a:t>
                      </a:r>
                    </a:p>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dirty="0">
                          <a:ln>
                            <a:noFill/>
                          </a:ln>
                          <a:solidFill>
                            <a:schemeClr val="accent2"/>
                          </a:solidFill>
                          <a:effectLst/>
                          <a:latin typeface="Arial" pitchFamily="34" charset="0"/>
                          <a:cs typeface="Arial" pitchFamily="34" charset="0"/>
                        </a:rPr>
                        <a:t>הנקוב בצו</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100" b="1" i="0" u="none" strike="noStrike" cap="none" normalizeH="0" baseline="0">
                          <a:ln>
                            <a:noFill/>
                          </a:ln>
                          <a:solidFill>
                            <a:schemeClr val="accent2"/>
                          </a:solidFill>
                          <a:effectLst/>
                          <a:latin typeface="Arial" pitchFamily="34" charset="0"/>
                          <a:cs typeface="Arial" pitchFamily="34" charset="0"/>
                        </a:rPr>
                        <a:t>תוך 14 יום או במועד </a:t>
                      </a:r>
                    </a:p>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100" b="1" i="0" u="none" strike="noStrike" cap="none" normalizeH="0" baseline="0">
                          <a:ln>
                            <a:noFill/>
                          </a:ln>
                          <a:solidFill>
                            <a:schemeClr val="accent2"/>
                          </a:solidFill>
                          <a:effectLst/>
                          <a:latin typeface="Arial" pitchFamily="34" charset="0"/>
                          <a:cs typeface="Arial" pitchFamily="34" charset="0"/>
                        </a:rPr>
                        <a:t>הנקוב בצו</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extLst>
                  <a:ext uri="{0D108BD9-81ED-4DB2-BD59-A6C34878D82A}">
                    <a16:rowId xmlns:a16="http://schemas.microsoft.com/office/drawing/2014/main" val="10002"/>
                  </a:ext>
                </a:extLst>
              </a:tr>
              <a:tr h="539750">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rgbClr val="D82900"/>
                          </a:solidFill>
                          <a:effectLst/>
                          <a:latin typeface="Arial" pitchFamily="34" charset="0"/>
                          <a:cs typeface="Arial" pitchFamily="34" charset="0"/>
                        </a:rPr>
                        <a:t>4</a:t>
                      </a:r>
                      <a:endParaRPr kumimoji="0" lang="en-US" altLang="en-US" sz="2200" b="1" i="0" u="none" strike="noStrike" cap="none" normalizeH="0" baseline="0">
                        <a:ln>
                          <a:noFill/>
                        </a:ln>
                        <a:solidFill>
                          <a:srgbClr val="D82900"/>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rgbClr val="D82900"/>
                          </a:solidFill>
                          <a:effectLst/>
                          <a:latin typeface="Arial" pitchFamily="34" charset="0"/>
                          <a:cs typeface="Arial" pitchFamily="34" charset="0"/>
                        </a:rPr>
                        <a:t>אכיפה במקרה</a:t>
                      </a:r>
                    </a:p>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rgbClr val="D82900"/>
                          </a:solidFill>
                          <a:effectLst/>
                          <a:latin typeface="Arial" pitchFamily="34" charset="0"/>
                          <a:cs typeface="Arial" pitchFamily="34" charset="0"/>
                        </a:rPr>
                        <a:t> של הפרתו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rgbClr val="D82900"/>
                          </a:solidFill>
                          <a:effectLst/>
                          <a:latin typeface="Arial" pitchFamily="34" charset="0"/>
                          <a:cs typeface="Arial" pitchFamily="34" charset="0"/>
                        </a:rPr>
                        <a:t>בכוח ע"י המשטרה </a:t>
                      </a:r>
                    </a:p>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rgbClr val="D82900"/>
                          </a:solidFill>
                          <a:effectLst/>
                          <a:latin typeface="Arial" pitchFamily="34" charset="0"/>
                          <a:cs typeface="Arial" pitchFamily="34" charset="0"/>
                        </a:rPr>
                        <a:t>וכן ע"י תביעה</a:t>
                      </a:r>
                    </a:p>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a:ln>
                            <a:noFill/>
                          </a:ln>
                          <a:solidFill>
                            <a:srgbClr val="D82900"/>
                          </a:solidFill>
                          <a:effectLst/>
                          <a:latin typeface="Arial" pitchFamily="34" charset="0"/>
                          <a:cs typeface="Arial" pitchFamily="34" charset="0"/>
                        </a:rPr>
                        <a:t> משפטית</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tc>
                  <a:txBody>
                    <a:bodyPr/>
                    <a:lstStyle>
                      <a:lvl1pPr marL="342900" indent="-342900">
                        <a:spcBef>
                          <a:spcPct val="20000"/>
                        </a:spcBef>
                        <a:defRPr sz="2800">
                          <a:solidFill>
                            <a:schemeClr val="tx1"/>
                          </a:solidFill>
                          <a:latin typeface="Times New Roman" pitchFamily="18" charset="0"/>
                          <a:cs typeface="Times New Roman (Hebrew)" charset="0"/>
                        </a:defRPr>
                      </a:lvl1pPr>
                      <a:lvl2pPr marL="742950" indent="-285750">
                        <a:spcBef>
                          <a:spcPct val="20000"/>
                        </a:spcBef>
                        <a:defRPr sz="2400">
                          <a:solidFill>
                            <a:schemeClr val="tx1"/>
                          </a:solidFill>
                          <a:latin typeface="Times New Roman" pitchFamily="18" charset="0"/>
                          <a:cs typeface="Times New Roman (Hebrew)" charset="0"/>
                        </a:defRPr>
                      </a:lvl2pPr>
                      <a:lvl3pPr marL="1143000" indent="-228600">
                        <a:spcBef>
                          <a:spcPct val="20000"/>
                        </a:spcBef>
                        <a:defRPr sz="2000">
                          <a:solidFill>
                            <a:schemeClr val="tx1"/>
                          </a:solidFill>
                          <a:latin typeface="Times New Roman" pitchFamily="18" charset="0"/>
                          <a:cs typeface="Times New Roman (Hebrew)" charset="0"/>
                        </a:defRPr>
                      </a:lvl3pPr>
                      <a:lvl4pPr marL="1600200" indent="-228600">
                        <a:spcBef>
                          <a:spcPct val="20000"/>
                        </a:spcBef>
                        <a:defRPr>
                          <a:solidFill>
                            <a:schemeClr val="tx1"/>
                          </a:solidFill>
                          <a:latin typeface="Times New Roman" pitchFamily="18" charset="0"/>
                          <a:cs typeface="Times New Roman (Hebrew)" charset="0"/>
                        </a:defRPr>
                      </a:lvl4pPr>
                      <a:lvl5pPr marL="2057400" indent="-228600">
                        <a:spcBef>
                          <a:spcPct val="20000"/>
                        </a:spcBef>
                        <a:defRPr>
                          <a:solidFill>
                            <a:schemeClr val="tx1"/>
                          </a:solidFill>
                          <a:latin typeface="Times New Roman" pitchFamily="18" charset="0"/>
                          <a:cs typeface="Times New Roman (Hebrew)" charset="0"/>
                        </a:defRPr>
                      </a:lvl5pPr>
                      <a:lvl6pPr marL="2514600" indent="-228600" fontAlgn="base">
                        <a:spcBef>
                          <a:spcPct val="20000"/>
                        </a:spcBef>
                        <a:spcAft>
                          <a:spcPct val="0"/>
                        </a:spcAft>
                        <a:defRPr>
                          <a:solidFill>
                            <a:schemeClr val="tx1"/>
                          </a:solidFill>
                          <a:latin typeface="Times New Roman" pitchFamily="18" charset="0"/>
                          <a:cs typeface="Times New Roman (Hebrew)" charset="0"/>
                        </a:defRPr>
                      </a:lvl6pPr>
                      <a:lvl7pPr marL="2971800" indent="-228600" fontAlgn="base">
                        <a:spcBef>
                          <a:spcPct val="20000"/>
                        </a:spcBef>
                        <a:spcAft>
                          <a:spcPct val="0"/>
                        </a:spcAft>
                        <a:defRPr>
                          <a:solidFill>
                            <a:schemeClr val="tx1"/>
                          </a:solidFill>
                          <a:latin typeface="Times New Roman" pitchFamily="18" charset="0"/>
                          <a:cs typeface="Times New Roman (Hebrew)" charset="0"/>
                        </a:defRPr>
                      </a:lvl7pPr>
                      <a:lvl8pPr marL="3429000" indent="-228600" fontAlgn="base">
                        <a:spcBef>
                          <a:spcPct val="20000"/>
                        </a:spcBef>
                        <a:spcAft>
                          <a:spcPct val="0"/>
                        </a:spcAft>
                        <a:defRPr>
                          <a:solidFill>
                            <a:schemeClr val="tx1"/>
                          </a:solidFill>
                          <a:latin typeface="Times New Roman" pitchFamily="18" charset="0"/>
                          <a:cs typeface="Times New Roman (Hebrew)" charset="0"/>
                        </a:defRPr>
                      </a:lvl8pPr>
                      <a:lvl9pPr marL="3886200" indent="-228600" fontAlgn="base">
                        <a:spcBef>
                          <a:spcPct val="20000"/>
                        </a:spcBef>
                        <a:spcAft>
                          <a:spcPct val="0"/>
                        </a:spcAft>
                        <a:defRPr>
                          <a:solidFill>
                            <a:schemeClr val="tx1"/>
                          </a:solidFill>
                          <a:latin typeface="Times New Roman" pitchFamily="18" charset="0"/>
                          <a:cs typeface="Times New Roman (Hebrew)" charset="0"/>
                        </a:defRPr>
                      </a:lvl9pPr>
                    </a:lstStyle>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dirty="0">
                          <a:ln>
                            <a:noFill/>
                          </a:ln>
                          <a:solidFill>
                            <a:srgbClr val="D82900"/>
                          </a:solidFill>
                          <a:effectLst/>
                          <a:latin typeface="Arial" pitchFamily="34" charset="0"/>
                          <a:cs typeface="Arial" pitchFamily="34" charset="0"/>
                        </a:rPr>
                        <a:t>קנס מנהלי וכן </a:t>
                      </a:r>
                    </a:p>
                    <a:p>
                      <a:pPr marL="342900" marR="0" lvl="0" indent="-342900" algn="ctr" defTabSz="914400" rtl="1" eaLnBrk="1" fontAlgn="ctr" latinLnBrk="0" hangingPunct="1">
                        <a:lnSpc>
                          <a:spcPct val="100000"/>
                        </a:lnSpc>
                        <a:spcBef>
                          <a:spcPct val="0"/>
                        </a:spcBef>
                        <a:spcAft>
                          <a:spcPct val="0"/>
                        </a:spcAft>
                        <a:buClrTx/>
                        <a:buSzTx/>
                        <a:buFontTx/>
                        <a:buNone/>
                        <a:tabLst/>
                      </a:pPr>
                      <a:r>
                        <a:rPr kumimoji="0" lang="he-IL" altLang="en-US" sz="2200" b="1" i="0" u="none" strike="noStrike" cap="none" normalizeH="0" baseline="0" dirty="0">
                          <a:ln>
                            <a:noFill/>
                          </a:ln>
                          <a:solidFill>
                            <a:srgbClr val="D82900"/>
                          </a:solidFill>
                          <a:effectLst/>
                          <a:latin typeface="Arial" pitchFamily="34" charset="0"/>
                          <a:cs typeface="Arial" pitchFamily="34" charset="0"/>
                        </a:rPr>
                        <a:t>תביעה משפטית</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EBEBFF"/>
                        </a:gs>
                        <a:gs pos="100000">
                          <a:srgbClr val="FFFDBF"/>
                        </a:gs>
                      </a:gsLst>
                      <a:lin ang="2700000" scaled="1"/>
                    </a:gradFill>
                  </a:tcPr>
                </a:tc>
                <a:extLst>
                  <a:ext uri="{0D108BD9-81ED-4DB2-BD59-A6C34878D82A}">
                    <a16:rowId xmlns:a16="http://schemas.microsoft.com/office/drawing/2014/main" val="10003"/>
                  </a:ext>
                </a:extLst>
              </a:tr>
            </a:tbl>
          </a:graphicData>
        </a:graphic>
      </p:graphicFrame>
      <p:sp>
        <p:nvSpPr>
          <p:cNvPr id="10" name="Text Box 95"/>
          <p:cNvSpPr txBox="1">
            <a:spLocks noChangeArrowheads="1"/>
          </p:cNvSpPr>
          <p:nvPr/>
        </p:nvSpPr>
        <p:spPr bwMode="auto">
          <a:xfrm>
            <a:off x="659452" y="1746120"/>
            <a:ext cx="5181600" cy="528638"/>
          </a:xfrm>
          <a:prstGeom prst="rect">
            <a:avLst/>
          </a:prstGeom>
          <a:gradFill rotWithShape="0">
            <a:gsLst>
              <a:gs pos="0">
                <a:srgbClr val="CCFFFF"/>
              </a:gs>
              <a:gs pos="81000">
                <a:srgbClr val="FFFF99"/>
              </a:gs>
            </a:gsLst>
            <a:lin ang="2700000" scaled="1"/>
          </a:gradFill>
          <a:ln w="9525">
            <a:solidFill>
              <a:srgbClr val="803510"/>
            </a:solidFill>
            <a:miter lim="800000"/>
            <a:headEnd/>
            <a:tailEnd/>
          </a:ln>
          <a:effectLst/>
        </p:spPr>
        <p:txBody>
          <a:bodyPr>
            <a:spAutoFit/>
          </a:bodyPr>
          <a:lstStyle/>
          <a:p>
            <a:pPr fontAlgn="ctr"/>
            <a:r>
              <a:rPr lang="he-IL" altLang="en-US" sz="2800" dirty="0">
                <a:solidFill>
                  <a:srgbClr val="CC0000"/>
                </a:solidFill>
                <a:latin typeface="Arial" pitchFamily="34" charset="0"/>
              </a:rPr>
              <a:t>  צו בטיחות               </a:t>
            </a:r>
            <a:r>
              <a:rPr lang="he-IL" altLang="en-US" sz="2800" dirty="0">
                <a:solidFill>
                  <a:srgbClr val="0C8481"/>
                </a:solidFill>
                <a:latin typeface="Arial" pitchFamily="34" charset="0"/>
              </a:rPr>
              <a:t>צו שיפור</a:t>
            </a:r>
            <a:endParaRPr lang="en-US" altLang="he-IL" sz="2800" dirty="0">
              <a:solidFill>
                <a:srgbClr val="CC0000"/>
              </a:solidFill>
            </a:endParaRPr>
          </a:p>
        </p:txBody>
      </p:sp>
      <p:sp>
        <p:nvSpPr>
          <p:cNvPr id="11" name="Line 152"/>
          <p:cNvSpPr>
            <a:spLocks noChangeShapeType="1"/>
          </p:cNvSpPr>
          <p:nvPr/>
        </p:nvSpPr>
        <p:spPr bwMode="auto">
          <a:xfrm>
            <a:off x="3263900" y="1992301"/>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pic>
        <p:nvPicPr>
          <p:cNvPr id="6146" name="Picture 2" descr="donald duck money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45772"/>
            <a:ext cx="2232247" cy="182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820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7"/>
          <p:cNvSpPr/>
          <p:nvPr/>
        </p:nvSpPr>
        <p:spPr>
          <a:xfrm>
            <a:off x="755576" y="260648"/>
            <a:ext cx="7310014" cy="1107996"/>
          </a:xfrm>
          <a:prstGeom prst="rect">
            <a:avLst/>
          </a:prstGeom>
          <a:noFill/>
        </p:spPr>
        <p:txBody>
          <a:bodyPr wrap="none" lIns="91440" tIns="45720" rIns="91440" bIns="45720">
            <a:spAutoFit/>
          </a:bodyPr>
          <a:lstStyle/>
          <a:p>
            <a:pPr algn="ctr"/>
            <a:r>
              <a:rPr lang="he-IL" sz="6600" b="1" cap="none" spc="0" dirty="0">
                <a:ln w="6600">
                  <a:solidFill>
                    <a:schemeClr val="accent2"/>
                  </a:solidFill>
                  <a:prstDash val="solid"/>
                </a:ln>
                <a:solidFill>
                  <a:srgbClr val="0070C0"/>
                </a:solidFill>
                <a:effectLst>
                  <a:outerShdw dist="38100" dir="2700000" algn="tl" rotWithShape="0">
                    <a:schemeClr val="accent2"/>
                  </a:outerShdw>
                </a:effectLst>
              </a:rPr>
              <a:t>תודה רבה על ההקשבה!</a:t>
            </a:r>
          </a:p>
        </p:txBody>
      </p:sp>
      <p:pic>
        <p:nvPicPr>
          <p:cNvPr id="9" name="נפילה מהגג">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39752" y="1406445"/>
            <a:ext cx="4680520" cy="3829517"/>
          </a:xfrm>
          <a:prstGeom prst="rect">
            <a:avLst/>
          </a:prstGeom>
        </p:spPr>
      </p:pic>
      <p:sp>
        <p:nvSpPr>
          <p:cNvPr id="10" name="מלבן 9"/>
          <p:cNvSpPr/>
          <p:nvPr/>
        </p:nvSpPr>
        <p:spPr>
          <a:xfrm>
            <a:off x="1353194" y="5445224"/>
            <a:ext cx="6408711" cy="1107996"/>
          </a:xfrm>
          <a:prstGeom prst="rect">
            <a:avLst/>
          </a:prstGeom>
        </p:spPr>
        <p:txBody>
          <a:bodyPr wrap="square">
            <a:spAutoFit/>
          </a:bodyPr>
          <a:lstStyle/>
          <a:p>
            <a:pPr algn="ctr"/>
            <a:r>
              <a:rPr lang="he-IL" sz="6600" b="1" dirty="0">
                <a:ln w="6600">
                  <a:solidFill>
                    <a:schemeClr val="accent2"/>
                  </a:solidFill>
                  <a:prstDash val="solid"/>
                </a:ln>
                <a:solidFill>
                  <a:srgbClr val="0070C0"/>
                </a:solidFill>
                <a:effectLst>
                  <a:outerShdw dist="38100" dir="2700000" algn="tl" rotWithShape="0">
                    <a:schemeClr val="accent2"/>
                  </a:outerShdw>
                </a:effectLst>
              </a:rPr>
              <a:t>שאלות?</a:t>
            </a:r>
          </a:p>
        </p:txBody>
      </p:sp>
      <p:pic>
        <p:nvPicPr>
          <p:cNvPr id="1026" name="Picture 2" descr="×ª××¦××ª ×ª××× × ×¢×××¨ gif ××××¨××"/>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090" y="4797152"/>
            <a:ext cx="1695860" cy="144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9280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685800" y="404664"/>
            <a:ext cx="7772400" cy="1143000"/>
          </a:xfrm>
          <a:prstGeom prst="rect">
            <a:avLst/>
          </a:prstGeom>
        </p:spPr>
        <p:txBody>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r>
              <a:rPr lang="he-IL" b="1" dirty="0">
                <a:solidFill>
                  <a:srgbClr val="0000CC"/>
                </a:solidFill>
                <a:effectLst>
                  <a:outerShdw blurRad="38100" dist="38100" dir="2700000" algn="tl">
                    <a:srgbClr val="000000">
                      <a:alpha val="43137"/>
                    </a:srgbClr>
                  </a:outerShdw>
                </a:effectLst>
              </a:rPr>
              <a:t>רקע היסטורי</a:t>
            </a:r>
          </a:p>
        </p:txBody>
      </p:sp>
      <p:sp>
        <p:nvSpPr>
          <p:cNvPr id="6" name="מציין מיקום תוכן 2"/>
          <p:cNvSpPr txBox="1">
            <a:spLocks/>
          </p:cNvSpPr>
          <p:nvPr/>
        </p:nvSpPr>
        <p:spPr>
          <a:xfrm>
            <a:off x="516638" y="1412776"/>
            <a:ext cx="8110723" cy="4824536"/>
          </a:xfrm>
          <a:prstGeom prst="rect">
            <a:avLst/>
          </a:prstGeom>
        </p:spPr>
        <p:txBody>
          <a:bodyPr>
            <a:normAutofit lnSpcReduction="10000"/>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SzPct val="79000"/>
              <a:buFont typeface="Wingdings 2"/>
              <a:buNone/>
            </a:pPr>
            <a:r>
              <a:rPr lang="he-IL" sz="2800" dirty="0">
                <a:solidFill>
                  <a:srgbClr val="FF0000"/>
                </a:solidFill>
                <a:effectLst/>
              </a:rPr>
              <a:t>בתורה נאמר: "כִּי תִבְנֶה בַּיִת חָדָשׁ וְעָשִׂיתָ מַעֲקֶה לְגַגֶּךָ, וְלֹא תָשִׂים דָּמִים בְּבֵיתֶךָ כִּי </a:t>
            </a:r>
            <a:r>
              <a:rPr lang="he-IL" sz="2800" dirty="0" err="1">
                <a:solidFill>
                  <a:srgbClr val="FF0000"/>
                </a:solidFill>
                <a:effectLst/>
              </a:rPr>
              <a:t>יִפֹּל</a:t>
            </a:r>
            <a:r>
              <a:rPr lang="he-IL" sz="2800" dirty="0">
                <a:solidFill>
                  <a:srgbClr val="FF0000"/>
                </a:solidFill>
                <a:effectLst/>
              </a:rPr>
              <a:t> הַנֹּפֵל מִמֶּנּוּ:".</a:t>
            </a:r>
            <a:endParaRPr lang="he-IL" sz="2800" b="1" dirty="0">
              <a:solidFill>
                <a:srgbClr val="FF0000"/>
              </a:solidFill>
              <a:effectLst/>
              <a:latin typeface="Verdana" panose="020B0604030504040204" pitchFamily="34" charset="0"/>
            </a:endParaRPr>
          </a:p>
          <a:p>
            <a:pPr marL="0" indent="0" fontAlgn="auto">
              <a:spcAft>
                <a:spcPts val="0"/>
              </a:spcAft>
              <a:buSzPct val="79000"/>
              <a:buFont typeface="Wingdings 2"/>
              <a:buNone/>
            </a:pPr>
            <a:r>
              <a:rPr lang="he-IL" sz="4000" b="1" dirty="0">
                <a:solidFill>
                  <a:srgbClr val="0000CC"/>
                </a:solidFill>
                <a:effectLst/>
                <a:latin typeface="Verdana" panose="020B0604030504040204" pitchFamily="34" charset="0"/>
              </a:rPr>
              <a:t>                                       </a:t>
            </a:r>
          </a:p>
          <a:p>
            <a:pPr marL="0" indent="0" fontAlgn="auto">
              <a:spcAft>
                <a:spcPts val="0"/>
              </a:spcAft>
              <a:buSzPct val="79000"/>
              <a:buFont typeface="Wingdings 2"/>
              <a:buNone/>
            </a:pPr>
            <a:endParaRPr lang="he-IL" sz="2800" b="1" dirty="0">
              <a:solidFill>
                <a:srgbClr val="0000CC"/>
              </a:solidFill>
              <a:effectLst/>
              <a:latin typeface="Verdana" panose="020B0604030504040204" pitchFamily="34" charset="0"/>
            </a:endParaRPr>
          </a:p>
          <a:p>
            <a:pPr marL="0" indent="0" fontAlgn="auto">
              <a:spcAft>
                <a:spcPts val="0"/>
              </a:spcAft>
              <a:buSzPct val="79000"/>
              <a:buFont typeface="Wingdings 2"/>
              <a:buNone/>
            </a:pPr>
            <a:endParaRPr lang="he-IL" sz="2800" b="1" dirty="0">
              <a:solidFill>
                <a:srgbClr val="0000CC"/>
              </a:solidFill>
              <a:effectLst/>
              <a:latin typeface="Verdana" panose="020B0604030504040204" pitchFamily="34" charset="0"/>
            </a:endParaRPr>
          </a:p>
          <a:p>
            <a:pPr marL="0" indent="0" fontAlgn="auto">
              <a:spcAft>
                <a:spcPts val="0"/>
              </a:spcAft>
              <a:buSzPct val="79000"/>
              <a:buFont typeface="Wingdings 2"/>
              <a:buNone/>
            </a:pPr>
            <a:r>
              <a:rPr lang="he-IL" sz="2800" b="1" dirty="0" err="1">
                <a:solidFill>
                  <a:srgbClr val="0000CC"/>
                </a:solidFill>
                <a:effectLst/>
                <a:latin typeface="Verdana" panose="020B0604030504040204" pitchFamily="34" charset="0"/>
              </a:rPr>
              <a:t>מינהל</a:t>
            </a:r>
            <a:r>
              <a:rPr lang="he-IL" sz="2800" b="1" dirty="0">
                <a:solidFill>
                  <a:srgbClr val="0000CC"/>
                </a:solidFill>
                <a:effectLst/>
                <a:latin typeface="Verdana" panose="020B0604030504040204" pitchFamily="34" charset="0"/>
              </a:rPr>
              <a:t> הבטיחות והבריאות התעסוקתית פועל </a:t>
            </a:r>
            <a:r>
              <a:rPr lang="he-IL" sz="2800" b="1" dirty="0" err="1">
                <a:solidFill>
                  <a:srgbClr val="0000CC"/>
                </a:solidFill>
                <a:effectLst/>
                <a:latin typeface="Verdana" panose="020B0604030504040204" pitchFamily="34" charset="0"/>
              </a:rPr>
              <a:t>מכח</a:t>
            </a:r>
            <a:r>
              <a:rPr lang="he-IL" sz="2800" b="1" dirty="0">
                <a:solidFill>
                  <a:srgbClr val="0000CC"/>
                </a:solidFill>
                <a:effectLst/>
                <a:latin typeface="Verdana" panose="020B0604030504040204" pitchFamily="34" charset="0"/>
              </a:rPr>
              <a:t> חוק ארגון הפיקוח על העבודה, 1954 – </a:t>
            </a:r>
            <a:r>
              <a:rPr lang="he-IL" sz="2800" b="1" dirty="0" err="1">
                <a:solidFill>
                  <a:srgbClr val="0000CC"/>
                </a:solidFill>
                <a:effectLst/>
                <a:latin typeface="Verdana" panose="020B0604030504040204" pitchFamily="34" charset="0"/>
              </a:rPr>
              <a:t>התשי"ד</a:t>
            </a:r>
            <a:r>
              <a:rPr lang="he-IL" sz="2800" b="1" dirty="0">
                <a:solidFill>
                  <a:srgbClr val="0000CC"/>
                </a:solidFill>
                <a:effectLst/>
                <a:latin typeface="Verdana" panose="020B0604030504040204" pitchFamily="34" charset="0"/>
              </a:rPr>
              <a:t> </a:t>
            </a:r>
            <a:r>
              <a:rPr lang="he-IL" sz="2800" b="1" dirty="0" err="1">
                <a:solidFill>
                  <a:srgbClr val="0000CC"/>
                </a:solidFill>
                <a:effectLst/>
                <a:latin typeface="Verdana" panose="020B0604030504040204" pitchFamily="34" charset="0"/>
              </a:rPr>
              <a:t>ומכח</a:t>
            </a:r>
            <a:r>
              <a:rPr lang="he-IL" sz="2800" b="1" dirty="0">
                <a:solidFill>
                  <a:srgbClr val="0000CC"/>
                </a:solidFill>
                <a:effectLst/>
                <a:latin typeface="Verdana" panose="020B0604030504040204" pitchFamily="34" charset="0"/>
              </a:rPr>
              <a:t> פקודת הבטיחות בעבודה, 1970 - </a:t>
            </a:r>
            <a:r>
              <a:rPr lang="he-IL" sz="2800" b="1" dirty="0" err="1">
                <a:solidFill>
                  <a:srgbClr val="0000CC"/>
                </a:solidFill>
                <a:effectLst/>
                <a:latin typeface="Verdana" panose="020B0604030504040204" pitchFamily="34" charset="0"/>
              </a:rPr>
              <a:t>התש"ל</a:t>
            </a:r>
            <a:r>
              <a:rPr lang="he-IL" sz="2800" b="1" dirty="0">
                <a:solidFill>
                  <a:srgbClr val="0000CC"/>
                </a:solidFill>
                <a:effectLst/>
                <a:latin typeface="Verdana" panose="020B0604030504040204" pitchFamily="34" charset="0"/>
              </a:rPr>
              <a:t>. </a:t>
            </a:r>
          </a:p>
          <a:p>
            <a:pPr marL="0" indent="0" fontAlgn="auto">
              <a:spcAft>
                <a:spcPts val="0"/>
              </a:spcAft>
              <a:buSzPct val="79000"/>
              <a:buFont typeface="Wingdings 2"/>
              <a:buNone/>
            </a:pPr>
            <a:r>
              <a:rPr lang="he-IL" sz="2800" b="1" dirty="0">
                <a:solidFill>
                  <a:srgbClr val="0000CC"/>
                </a:solidFill>
                <a:effectLst/>
                <a:latin typeface="Verdana" panose="020B0604030504040204" pitchFamily="34" charset="0"/>
              </a:rPr>
              <a:t>מטרותיו העיקריות של </a:t>
            </a:r>
            <a:r>
              <a:rPr lang="he-IL" sz="2800" b="1" dirty="0" err="1">
                <a:solidFill>
                  <a:srgbClr val="0000CC"/>
                </a:solidFill>
                <a:effectLst/>
                <a:latin typeface="Verdana" panose="020B0604030504040204" pitchFamily="34" charset="0"/>
              </a:rPr>
              <a:t>המינהל</a:t>
            </a:r>
            <a:r>
              <a:rPr lang="he-IL" sz="2800" b="1" dirty="0">
                <a:solidFill>
                  <a:srgbClr val="0000CC"/>
                </a:solidFill>
                <a:effectLst/>
                <a:latin typeface="Verdana" panose="020B0604030504040204" pitchFamily="34" charset="0"/>
              </a:rPr>
              <a:t> הן למנוע תאונות עבודה ולשמור על בריאותם של העובדים במדינת ישראל.  </a:t>
            </a:r>
          </a:p>
          <a:p>
            <a:pPr fontAlgn="auto">
              <a:spcAft>
                <a:spcPts val="0"/>
              </a:spcAft>
            </a:pPr>
            <a:endParaRPr lang="he-IL" sz="2800" b="1" dirty="0">
              <a:solidFill>
                <a:schemeClr val="accent6"/>
              </a:solidFill>
              <a:effectLst/>
            </a:endParaRPr>
          </a:p>
        </p:txBody>
      </p:sp>
      <p:pic>
        <p:nvPicPr>
          <p:cNvPr id="2050" name="Picture 2" descr="×ª××× × ×§×©××¨×"/>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7615" y="290740"/>
            <a:ext cx="921703" cy="11521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ª××¦××ª ×ª××× × ×¢×××¨ âªgif file falling off the worker roof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276872"/>
            <a:ext cx="1750058"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31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barn(inVertical)">
                                      <p:cBhvr>
                                        <p:cTn id="19" dur="5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anim calcmode="lin" valueType="num">
                                      <p:cBhvr>
                                        <p:cTn id="3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a:spLocks noChangeArrowheads="1"/>
          </p:cNvSpPr>
          <p:nvPr/>
        </p:nvSpPr>
        <p:spPr bwMode="auto">
          <a:xfrm>
            <a:off x="3632200" y="1651000"/>
            <a:ext cx="2590800" cy="457200"/>
          </a:xfrm>
          <a:prstGeom prst="rect">
            <a:avLst/>
          </a:prstGeom>
          <a:gradFill rotWithShape="0">
            <a:gsLst>
              <a:gs pos="0">
                <a:srgbClr val="D5EDFD"/>
              </a:gs>
              <a:gs pos="100000">
                <a:srgbClr val="FCFDC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115000"/>
              </a:lnSpc>
              <a:spcBef>
                <a:spcPct val="15000"/>
              </a:spcBef>
              <a:spcAft>
                <a:spcPct val="15000"/>
              </a:spcAft>
            </a:pPr>
            <a:r>
              <a:rPr lang="he-IL" altLang="en-US" b="1" dirty="0">
                <a:solidFill>
                  <a:srgbClr val="4B3D91"/>
                </a:solidFill>
                <a:cs typeface="Arial (Hebrew)" pitchFamily="42" charset="0"/>
              </a:rPr>
              <a:t>שר העבודה</a:t>
            </a:r>
            <a:endParaRPr lang="en-US" altLang="en-US" dirty="0">
              <a:cs typeface="Guttman-Aharoni" pitchFamily="2" charset="-79"/>
            </a:endParaRPr>
          </a:p>
        </p:txBody>
      </p:sp>
      <p:sp>
        <p:nvSpPr>
          <p:cNvPr id="5" name="Line 1028"/>
          <p:cNvSpPr>
            <a:spLocks noChangeShapeType="1"/>
          </p:cNvSpPr>
          <p:nvPr/>
        </p:nvSpPr>
        <p:spPr bwMode="auto">
          <a:xfrm flipH="1">
            <a:off x="4889500" y="2108200"/>
            <a:ext cx="0" cy="431800"/>
          </a:xfrm>
          <a:prstGeom prst="line">
            <a:avLst/>
          </a:prstGeom>
          <a:noFill/>
          <a:ln w="28575" cmpd="sng">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6" name="Rectangle 1029"/>
          <p:cNvSpPr>
            <a:spLocks noChangeArrowheads="1"/>
          </p:cNvSpPr>
          <p:nvPr/>
        </p:nvSpPr>
        <p:spPr bwMode="auto">
          <a:xfrm>
            <a:off x="3733800" y="2514600"/>
            <a:ext cx="2286000" cy="685800"/>
          </a:xfrm>
          <a:prstGeom prst="rect">
            <a:avLst/>
          </a:prstGeom>
          <a:gradFill rotWithShape="0">
            <a:gsLst>
              <a:gs pos="0">
                <a:srgbClr val="DCF0FE"/>
              </a:gs>
              <a:gs pos="100000">
                <a:srgbClr val="FCFED0"/>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he-IL" altLang="en-US" sz="2000" b="1" dirty="0">
                <a:solidFill>
                  <a:srgbClr val="CC0066"/>
                </a:solidFill>
                <a:latin typeface="Arial" pitchFamily="34" charset="0"/>
                <a:cs typeface="Arial (Hebrew)" pitchFamily="42" charset="0"/>
              </a:rPr>
              <a:t>מפקח עבודה ראשי</a:t>
            </a:r>
          </a:p>
          <a:p>
            <a:pPr algn="ctr"/>
            <a:r>
              <a:rPr lang="he-IL" altLang="en-US" sz="2000" b="1" dirty="0">
                <a:solidFill>
                  <a:srgbClr val="CC0066"/>
                </a:solidFill>
                <a:latin typeface="Arial" pitchFamily="34" charset="0"/>
                <a:cs typeface="Arial (Hebrew)" pitchFamily="42" charset="0"/>
              </a:rPr>
              <a:t>(</a:t>
            </a:r>
            <a:r>
              <a:rPr lang="he-IL" altLang="en-US" sz="2000" b="1" dirty="0" err="1">
                <a:solidFill>
                  <a:srgbClr val="CC0066"/>
                </a:solidFill>
                <a:latin typeface="Arial" pitchFamily="34" charset="0"/>
                <a:cs typeface="Arial (Hebrew)" pitchFamily="42" charset="0"/>
              </a:rPr>
              <a:t>מפע"ר</a:t>
            </a:r>
            <a:r>
              <a:rPr lang="he-IL" altLang="en-US" sz="2000" b="1" dirty="0">
                <a:solidFill>
                  <a:srgbClr val="CC0066"/>
                </a:solidFill>
                <a:latin typeface="Arial" pitchFamily="34" charset="0"/>
                <a:cs typeface="Arial (Hebrew)" pitchFamily="42" charset="0"/>
              </a:rPr>
              <a:t>)</a:t>
            </a:r>
            <a:endParaRPr lang="en-US" altLang="en-US" sz="2000" dirty="0">
              <a:latin typeface="Arial" pitchFamily="34" charset="0"/>
              <a:cs typeface="Arial" pitchFamily="34" charset="0"/>
            </a:endParaRPr>
          </a:p>
        </p:txBody>
      </p:sp>
      <p:sp>
        <p:nvSpPr>
          <p:cNvPr id="7" name="Line 1030"/>
          <p:cNvSpPr>
            <a:spLocks noChangeShapeType="1"/>
          </p:cNvSpPr>
          <p:nvPr/>
        </p:nvSpPr>
        <p:spPr bwMode="auto">
          <a:xfrm>
            <a:off x="4889500" y="3200400"/>
            <a:ext cx="0" cy="685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 name="Line 1031"/>
          <p:cNvSpPr>
            <a:spLocks noChangeShapeType="1"/>
          </p:cNvSpPr>
          <p:nvPr/>
        </p:nvSpPr>
        <p:spPr bwMode="auto">
          <a:xfrm flipH="1">
            <a:off x="6019800" y="28575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 name="Rectangle 1032"/>
          <p:cNvSpPr>
            <a:spLocks noChangeArrowheads="1"/>
          </p:cNvSpPr>
          <p:nvPr/>
        </p:nvSpPr>
        <p:spPr bwMode="auto">
          <a:xfrm>
            <a:off x="533400" y="1600200"/>
            <a:ext cx="2628900" cy="1981200"/>
          </a:xfrm>
          <a:prstGeom prst="rect">
            <a:avLst/>
          </a:prstGeom>
          <a:gradFill rotWithShape="0">
            <a:gsLst>
              <a:gs pos="0">
                <a:srgbClr val="D5EDFD"/>
              </a:gs>
              <a:gs pos="100000">
                <a:srgbClr val="FAFDB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10000"/>
              </a:lnSpc>
            </a:pPr>
            <a:r>
              <a:rPr lang="he-IL" altLang="en-US" sz="1800" b="1" u="sng">
                <a:solidFill>
                  <a:srgbClr val="CC0066"/>
                </a:solidFill>
                <a:latin typeface="Arial" pitchFamily="34" charset="0"/>
                <a:cs typeface="Arial (Hebrew)" pitchFamily="42" charset="0"/>
              </a:rPr>
              <a:t>מפקחים יועצים למפע"ר</a:t>
            </a:r>
            <a:r>
              <a:rPr lang="he-IL" altLang="en-US" sz="1800" b="1">
                <a:solidFill>
                  <a:srgbClr val="CC0066"/>
                </a:solidFill>
                <a:latin typeface="Arial" pitchFamily="34" charset="0"/>
                <a:cs typeface="Arial (Hebrew)" pitchFamily="42" charset="0"/>
              </a:rPr>
              <a:t> :</a:t>
            </a:r>
          </a:p>
          <a:p>
            <a:pPr>
              <a:lnSpc>
                <a:spcPct val="110000"/>
              </a:lnSpc>
            </a:pPr>
            <a:r>
              <a:rPr lang="he-IL" altLang="en-US" sz="1800" b="1">
                <a:solidFill>
                  <a:srgbClr val="117583"/>
                </a:solidFill>
                <a:latin typeface="Arial" pitchFamily="34" charset="0"/>
                <a:cs typeface="Arial (Hebrew)" pitchFamily="42" charset="0"/>
              </a:rPr>
              <a:t>מפקח רפואי ארצי</a:t>
            </a:r>
          </a:p>
          <a:p>
            <a:pPr>
              <a:lnSpc>
                <a:spcPct val="110000"/>
              </a:lnSpc>
            </a:pPr>
            <a:r>
              <a:rPr lang="he-IL" altLang="en-US" sz="1800" b="1">
                <a:solidFill>
                  <a:srgbClr val="8B09AF"/>
                </a:solidFill>
                <a:latin typeface="Arial" pitchFamily="34" charset="0"/>
                <a:cs typeface="Arial (Hebrew)" pitchFamily="42" charset="0"/>
              </a:rPr>
              <a:t>מפקח קרינה ארצי</a:t>
            </a:r>
          </a:p>
          <a:p>
            <a:pPr>
              <a:lnSpc>
                <a:spcPct val="110000"/>
              </a:lnSpc>
            </a:pPr>
            <a:r>
              <a:rPr lang="he-IL" altLang="en-US" sz="1800" b="1">
                <a:solidFill>
                  <a:srgbClr val="C45118"/>
                </a:solidFill>
                <a:latin typeface="Arial" pitchFamily="34" charset="0"/>
                <a:cs typeface="Arial (Hebrew)" pitchFamily="42" charset="0"/>
              </a:rPr>
              <a:t>מרכז בטיחות ארצי</a:t>
            </a:r>
          </a:p>
          <a:p>
            <a:pPr>
              <a:lnSpc>
                <a:spcPct val="110000"/>
              </a:lnSpc>
            </a:pPr>
            <a:r>
              <a:rPr lang="he-IL" altLang="en-US" sz="1800" b="1">
                <a:solidFill>
                  <a:schemeClr val="accent2"/>
                </a:solidFill>
                <a:latin typeface="Arial" pitchFamily="34" charset="0"/>
                <a:cs typeface="Arial (Hebrew)" pitchFamily="42" charset="0"/>
              </a:rPr>
              <a:t>מרכז גהות וחומ"ס ארצי</a:t>
            </a:r>
          </a:p>
          <a:p>
            <a:pPr>
              <a:lnSpc>
                <a:spcPct val="110000"/>
              </a:lnSpc>
            </a:pPr>
            <a:r>
              <a:rPr lang="he-IL" altLang="en-US" sz="1800" b="1">
                <a:solidFill>
                  <a:srgbClr val="CC0066"/>
                </a:solidFill>
                <a:latin typeface="Arial" pitchFamily="34" charset="0"/>
                <a:cs typeface="Arial (Hebrew)" pitchFamily="42" charset="0"/>
              </a:rPr>
              <a:t>מרכז חקלאות ארצי</a:t>
            </a:r>
            <a:endParaRPr lang="en-US" altLang="en-US" sz="1400">
              <a:latin typeface="Arial" pitchFamily="34" charset="0"/>
              <a:cs typeface="Arial" pitchFamily="34" charset="0"/>
            </a:endParaRPr>
          </a:p>
        </p:txBody>
      </p:sp>
      <p:sp>
        <p:nvSpPr>
          <p:cNvPr id="10" name="Rectangle 1034"/>
          <p:cNvSpPr>
            <a:spLocks noChangeArrowheads="1"/>
          </p:cNvSpPr>
          <p:nvPr/>
        </p:nvSpPr>
        <p:spPr bwMode="auto">
          <a:xfrm>
            <a:off x="6324600" y="2438400"/>
            <a:ext cx="2286000" cy="609600"/>
          </a:xfrm>
          <a:prstGeom prst="rect">
            <a:avLst/>
          </a:prstGeom>
          <a:gradFill rotWithShape="0">
            <a:gsLst>
              <a:gs pos="0">
                <a:srgbClr val="AEDCFC"/>
              </a:gs>
              <a:gs pos="100000">
                <a:srgbClr val="FBFDBD"/>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he-IL" altLang="en-US" sz="1800" b="1" dirty="0">
                <a:solidFill>
                  <a:srgbClr val="CC0066"/>
                </a:solidFill>
                <a:latin typeface="Arial" pitchFamily="34" charset="0"/>
                <a:cs typeface="Arial (Hebrew)" pitchFamily="42" charset="0"/>
              </a:rPr>
              <a:t>סגן מפקח עבודה ראשי</a:t>
            </a:r>
          </a:p>
          <a:p>
            <a:r>
              <a:rPr lang="he-IL" altLang="en-US" sz="1800" b="1" dirty="0">
                <a:solidFill>
                  <a:srgbClr val="CC0066"/>
                </a:solidFill>
                <a:latin typeface="Arial" pitchFamily="34" charset="0"/>
                <a:cs typeface="Arial (Hebrew)" pitchFamily="42" charset="0"/>
              </a:rPr>
              <a:t>         (</a:t>
            </a:r>
            <a:r>
              <a:rPr lang="he-IL" altLang="en-US" sz="1800" b="1" dirty="0" err="1">
                <a:solidFill>
                  <a:srgbClr val="CC0066"/>
                </a:solidFill>
                <a:latin typeface="Arial" pitchFamily="34" charset="0"/>
                <a:cs typeface="Arial (Hebrew)" pitchFamily="42" charset="0"/>
              </a:rPr>
              <a:t>סמפע"ר</a:t>
            </a:r>
            <a:r>
              <a:rPr lang="he-IL" altLang="en-US" sz="1800" b="1" dirty="0">
                <a:solidFill>
                  <a:srgbClr val="CC0066"/>
                </a:solidFill>
                <a:latin typeface="Arial" pitchFamily="34" charset="0"/>
                <a:cs typeface="Arial (Hebrew)" pitchFamily="42" charset="0"/>
              </a:rPr>
              <a:t>)</a:t>
            </a:r>
            <a:endParaRPr lang="en-US" altLang="en-US" sz="1400" dirty="0">
              <a:latin typeface="Arial" pitchFamily="34" charset="0"/>
              <a:cs typeface="Arial" pitchFamily="34" charset="0"/>
            </a:endParaRPr>
          </a:p>
        </p:txBody>
      </p:sp>
      <p:sp>
        <p:nvSpPr>
          <p:cNvPr id="11" name="Rectangle 1035"/>
          <p:cNvSpPr>
            <a:spLocks noChangeArrowheads="1"/>
          </p:cNvSpPr>
          <p:nvPr/>
        </p:nvSpPr>
        <p:spPr bwMode="auto">
          <a:xfrm>
            <a:off x="6527800" y="3175000"/>
            <a:ext cx="1981200" cy="609600"/>
          </a:xfrm>
          <a:prstGeom prst="rect">
            <a:avLst/>
          </a:prstGeom>
          <a:gradFill rotWithShape="0">
            <a:gsLst>
              <a:gs pos="0">
                <a:srgbClr val="AEDCFC"/>
              </a:gs>
              <a:gs pos="100000">
                <a:srgbClr val="F6FF9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altLang="en-US" sz="1800" b="1">
                <a:solidFill>
                  <a:srgbClr val="2F3369"/>
                </a:solidFill>
                <a:latin typeface="Arial" pitchFamily="34" charset="0"/>
                <a:cs typeface="Arial (Hebrew)" pitchFamily="42" charset="0"/>
              </a:rPr>
              <a:t>מבדקה (מעבדה)</a:t>
            </a:r>
          </a:p>
          <a:p>
            <a:pPr algn="ctr"/>
            <a:r>
              <a:rPr lang="he-IL" altLang="en-US" sz="1800" b="1">
                <a:solidFill>
                  <a:srgbClr val="2F3369"/>
                </a:solidFill>
                <a:latin typeface="Arial" pitchFamily="34" charset="0"/>
                <a:cs typeface="Arial (Hebrew)" pitchFamily="42" charset="0"/>
              </a:rPr>
              <a:t>סביבתית</a:t>
            </a:r>
            <a:endParaRPr lang="en-US" altLang="en-US" sz="1400">
              <a:latin typeface="Arial" pitchFamily="34" charset="0"/>
              <a:cs typeface="Arial" pitchFamily="34" charset="0"/>
            </a:endParaRPr>
          </a:p>
        </p:txBody>
      </p:sp>
      <p:sp>
        <p:nvSpPr>
          <p:cNvPr id="12" name="Line 1036"/>
          <p:cNvSpPr>
            <a:spLocks noChangeShapeType="1"/>
          </p:cNvSpPr>
          <p:nvPr/>
        </p:nvSpPr>
        <p:spPr bwMode="auto">
          <a:xfrm>
            <a:off x="4902200" y="3462338"/>
            <a:ext cx="1614488" cy="4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3" name="Line 1037"/>
          <p:cNvSpPr>
            <a:spLocks noChangeShapeType="1"/>
          </p:cNvSpPr>
          <p:nvPr/>
        </p:nvSpPr>
        <p:spPr bwMode="auto">
          <a:xfrm flipH="1" flipV="1">
            <a:off x="1409700" y="3886200"/>
            <a:ext cx="65913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4" name="Line 1039"/>
          <p:cNvSpPr>
            <a:spLocks noChangeShapeType="1"/>
          </p:cNvSpPr>
          <p:nvPr/>
        </p:nvSpPr>
        <p:spPr bwMode="auto">
          <a:xfrm flipH="1">
            <a:off x="3352800" y="3886200"/>
            <a:ext cx="0" cy="25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5" name="Line 1041"/>
          <p:cNvSpPr>
            <a:spLocks noChangeShapeType="1"/>
          </p:cNvSpPr>
          <p:nvPr/>
        </p:nvSpPr>
        <p:spPr bwMode="auto">
          <a:xfrm>
            <a:off x="8001000" y="388620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6" name="Rectangle 1042"/>
          <p:cNvSpPr>
            <a:spLocks noChangeArrowheads="1"/>
          </p:cNvSpPr>
          <p:nvPr/>
        </p:nvSpPr>
        <p:spPr bwMode="auto">
          <a:xfrm>
            <a:off x="7150100" y="4089400"/>
            <a:ext cx="1676400" cy="596900"/>
          </a:xfrm>
          <a:prstGeom prst="rect">
            <a:avLst/>
          </a:prstGeom>
          <a:gradFill rotWithShape="0">
            <a:gsLst>
              <a:gs pos="0">
                <a:srgbClr val="D5EDFD"/>
              </a:gs>
              <a:gs pos="100000">
                <a:srgbClr val="FFFFCC"/>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pPr>
            <a:r>
              <a:rPr lang="he-IL" altLang="en-US" sz="1800" b="1" dirty="0" err="1">
                <a:latin typeface="Arial" pitchFamily="34" charset="0"/>
                <a:cs typeface="Arial (Hebrew)" pitchFamily="42" charset="0"/>
              </a:rPr>
              <a:t>מפעא"ז</a:t>
            </a:r>
            <a:endParaRPr lang="he-IL" altLang="en-US" sz="1800" b="1" dirty="0">
              <a:latin typeface="Arial" pitchFamily="34" charset="0"/>
              <a:cs typeface="Arial (Hebrew)" pitchFamily="42" charset="0"/>
            </a:endParaRPr>
          </a:p>
          <a:p>
            <a:pPr algn="ctr">
              <a:lnSpc>
                <a:spcPct val="110000"/>
              </a:lnSpc>
            </a:pPr>
            <a:r>
              <a:rPr lang="he-IL" altLang="en-US" sz="1800" b="1" dirty="0">
                <a:latin typeface="Arial" pitchFamily="34" charset="0"/>
                <a:cs typeface="Arial (Hebrew)" pitchFamily="42" charset="0"/>
              </a:rPr>
              <a:t>חיפה והצפון</a:t>
            </a:r>
            <a:endParaRPr lang="en-US" altLang="en-US" sz="1800" dirty="0">
              <a:latin typeface="Arial" pitchFamily="34" charset="0"/>
              <a:cs typeface="Arial" pitchFamily="34" charset="0"/>
            </a:endParaRPr>
          </a:p>
        </p:txBody>
      </p:sp>
      <p:sp>
        <p:nvSpPr>
          <p:cNvPr id="17" name="Text Box 1043"/>
          <p:cNvSpPr txBox="1">
            <a:spLocks noChangeArrowheads="1"/>
          </p:cNvSpPr>
          <p:nvPr/>
        </p:nvSpPr>
        <p:spPr bwMode="auto">
          <a:xfrm>
            <a:off x="1816100" y="4864100"/>
            <a:ext cx="5867400" cy="1474788"/>
          </a:xfrm>
          <a:prstGeom prst="rect">
            <a:avLst/>
          </a:prstGeom>
          <a:gradFill rotWithShape="0">
            <a:gsLst>
              <a:gs pos="0">
                <a:srgbClr val="BDE3FD"/>
              </a:gs>
              <a:gs pos="100000">
                <a:srgbClr val="FDFBB5"/>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en-US" sz="1800" b="1" u="sng" dirty="0">
                <a:solidFill>
                  <a:srgbClr val="7B2DAB"/>
                </a:solidFill>
                <a:latin typeface="Arial" pitchFamily="34" charset="0"/>
                <a:cs typeface="Arial (Hebrew)" pitchFamily="42" charset="0"/>
              </a:rPr>
              <a:t>במשרדי הפיקוח האזורי מתקיים בד”כ מערך </a:t>
            </a:r>
            <a:r>
              <a:rPr lang="he-IL" altLang="en-US" sz="1800" b="1" u="sng" dirty="0" err="1">
                <a:solidFill>
                  <a:srgbClr val="7B2DAB"/>
                </a:solidFill>
                <a:latin typeface="Arial" pitchFamily="34" charset="0"/>
                <a:cs typeface="Arial (Hebrew)" pitchFamily="42" charset="0"/>
              </a:rPr>
              <a:t>כפיפויות</a:t>
            </a:r>
            <a:r>
              <a:rPr lang="he-IL" altLang="en-US" sz="1800" b="1" u="sng" dirty="0">
                <a:solidFill>
                  <a:srgbClr val="7B2DAB"/>
                </a:solidFill>
                <a:latin typeface="Arial" pitchFamily="34" charset="0"/>
                <a:cs typeface="Arial (Hebrew)" pitchFamily="42" charset="0"/>
              </a:rPr>
              <a:t> כלהלן </a:t>
            </a:r>
            <a:r>
              <a:rPr lang="he-IL" altLang="en-US" sz="1800" b="1" dirty="0">
                <a:solidFill>
                  <a:srgbClr val="7B2DAB"/>
                </a:solidFill>
                <a:latin typeface="Arial" pitchFamily="34" charset="0"/>
                <a:cs typeface="Arial (Hebrew)" pitchFamily="42" charset="0"/>
              </a:rPr>
              <a:t>:</a:t>
            </a:r>
            <a:endParaRPr lang="he-IL" altLang="en-US" sz="1800" b="1" dirty="0">
              <a:latin typeface="Arial" pitchFamily="34" charset="0"/>
              <a:cs typeface="Arial (Hebrew)" pitchFamily="42" charset="0"/>
            </a:endParaRPr>
          </a:p>
          <a:p>
            <a:pPr algn="ctr"/>
            <a:r>
              <a:rPr lang="he-IL" altLang="en-US" sz="1800" b="1" dirty="0">
                <a:latin typeface="Arial" pitchFamily="34" charset="0"/>
                <a:cs typeface="Arial (Hebrew)" pitchFamily="42" charset="0"/>
              </a:rPr>
              <a:t>  סגן מפקח עבודה אזורי</a:t>
            </a:r>
          </a:p>
          <a:p>
            <a:pPr algn="ctr"/>
            <a:r>
              <a:rPr lang="he-IL" altLang="en-US" sz="1800" b="1" dirty="0">
                <a:latin typeface="Arial" pitchFamily="34" charset="0"/>
                <a:cs typeface="Arial (Hebrew)" pitchFamily="42" charset="0"/>
              </a:rPr>
              <a:t>ראש קבוצה</a:t>
            </a:r>
          </a:p>
          <a:p>
            <a:pPr algn="ctr"/>
            <a:r>
              <a:rPr lang="he-IL" altLang="en-US" sz="1800" b="1" dirty="0">
                <a:latin typeface="Arial" pitchFamily="34" charset="0"/>
                <a:cs typeface="Arial (Hebrew)" pitchFamily="42" charset="0"/>
              </a:rPr>
              <a:t>מפקח עבודה בכיר</a:t>
            </a:r>
            <a:endParaRPr lang="en-US" altLang="en-US" sz="1800" b="1" dirty="0">
              <a:latin typeface="Arial" pitchFamily="34" charset="0"/>
              <a:cs typeface="Arial (Hebrew)" pitchFamily="42" charset="0"/>
            </a:endParaRPr>
          </a:p>
          <a:p>
            <a:pPr algn="ctr"/>
            <a:r>
              <a:rPr lang="he-IL" altLang="en-US" sz="1800" b="1" dirty="0">
                <a:latin typeface="Arial" pitchFamily="34" charset="0"/>
                <a:cs typeface="Arial (Hebrew)" pitchFamily="42" charset="0"/>
              </a:rPr>
              <a:t>מפקח עבודה</a:t>
            </a:r>
            <a:endParaRPr lang="en-US" altLang="en-US" sz="1800" dirty="0">
              <a:latin typeface="Arial" pitchFamily="34" charset="0"/>
              <a:cs typeface="Arial" pitchFamily="34" charset="0"/>
            </a:endParaRPr>
          </a:p>
        </p:txBody>
      </p:sp>
      <p:sp>
        <p:nvSpPr>
          <p:cNvPr id="18" name="Rectangle 1052"/>
          <p:cNvSpPr>
            <a:spLocks noChangeArrowheads="1"/>
          </p:cNvSpPr>
          <p:nvPr/>
        </p:nvSpPr>
        <p:spPr bwMode="auto">
          <a:xfrm>
            <a:off x="4572000" y="4114800"/>
            <a:ext cx="2044700" cy="533400"/>
          </a:xfrm>
          <a:prstGeom prst="rect">
            <a:avLst/>
          </a:prstGeom>
          <a:gradFill rotWithShape="0">
            <a:gsLst>
              <a:gs pos="0">
                <a:srgbClr val="D8EFFE"/>
              </a:gs>
              <a:gs pos="100000">
                <a:srgbClr val="FFFFCC"/>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altLang="en-US" sz="1800" b="1">
                <a:latin typeface="Arial" pitchFamily="34" charset="0"/>
                <a:cs typeface="Arial (Hebrew)" pitchFamily="42" charset="0"/>
              </a:rPr>
              <a:t>מפעא"ז ת”א והמרכז</a:t>
            </a:r>
            <a:endParaRPr lang="en-US" altLang="en-US" sz="1800">
              <a:latin typeface="Arial" pitchFamily="34" charset="0"/>
              <a:cs typeface="Arial" pitchFamily="34" charset="0"/>
            </a:endParaRPr>
          </a:p>
        </p:txBody>
      </p:sp>
      <p:sp>
        <p:nvSpPr>
          <p:cNvPr id="19" name="Rectangle 1053"/>
          <p:cNvSpPr>
            <a:spLocks noChangeArrowheads="1"/>
          </p:cNvSpPr>
          <p:nvPr/>
        </p:nvSpPr>
        <p:spPr bwMode="auto">
          <a:xfrm>
            <a:off x="2540000" y="4127500"/>
            <a:ext cx="1600200" cy="495300"/>
          </a:xfrm>
          <a:prstGeom prst="rect">
            <a:avLst/>
          </a:prstGeom>
          <a:gradFill rotWithShape="0">
            <a:gsLst>
              <a:gs pos="0">
                <a:srgbClr val="DCF0FE"/>
              </a:gs>
              <a:gs pos="100000">
                <a:srgbClr val="FEFFCF"/>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altLang="en-US" sz="1800" b="1">
                <a:latin typeface="Arial" pitchFamily="34" charset="0"/>
                <a:cs typeface="Arial (Hebrew)" pitchFamily="42" charset="0"/>
              </a:rPr>
              <a:t>מפעא"ז ירושלים</a:t>
            </a:r>
            <a:endParaRPr lang="en-US" altLang="en-US" sz="1800">
              <a:latin typeface="Arial" pitchFamily="34" charset="0"/>
              <a:cs typeface="Arial" pitchFamily="34" charset="0"/>
            </a:endParaRPr>
          </a:p>
        </p:txBody>
      </p:sp>
      <p:sp>
        <p:nvSpPr>
          <p:cNvPr id="20" name="Rectangle 1054"/>
          <p:cNvSpPr>
            <a:spLocks noChangeArrowheads="1"/>
          </p:cNvSpPr>
          <p:nvPr/>
        </p:nvSpPr>
        <p:spPr bwMode="auto">
          <a:xfrm>
            <a:off x="482600" y="4114800"/>
            <a:ext cx="1714500" cy="533400"/>
          </a:xfrm>
          <a:prstGeom prst="rect">
            <a:avLst/>
          </a:prstGeom>
          <a:gradFill rotWithShape="0">
            <a:gsLst>
              <a:gs pos="0">
                <a:srgbClr val="B4E0FE"/>
              </a:gs>
              <a:gs pos="100000">
                <a:srgbClr val="FFFFCC"/>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altLang="en-US" sz="1800" b="1">
                <a:latin typeface="Arial" pitchFamily="34" charset="0"/>
                <a:cs typeface="Arial (Hebrew)" pitchFamily="42" charset="0"/>
              </a:rPr>
              <a:t>מפעא"ז באר שבע</a:t>
            </a:r>
          </a:p>
          <a:p>
            <a:pPr algn="ctr"/>
            <a:r>
              <a:rPr lang="he-IL" altLang="en-US" sz="1800" b="1">
                <a:latin typeface="Arial" pitchFamily="34" charset="0"/>
                <a:cs typeface="Arial (Hebrew)" pitchFamily="42" charset="0"/>
              </a:rPr>
              <a:t>והדרום </a:t>
            </a:r>
            <a:endParaRPr lang="en-US" altLang="en-US" sz="1800">
              <a:latin typeface="Arial" pitchFamily="34" charset="0"/>
              <a:cs typeface="Arial" pitchFamily="34" charset="0"/>
            </a:endParaRPr>
          </a:p>
        </p:txBody>
      </p:sp>
      <p:sp>
        <p:nvSpPr>
          <p:cNvPr id="21" name="Line 1083"/>
          <p:cNvSpPr>
            <a:spLocks noChangeShapeType="1"/>
          </p:cNvSpPr>
          <p:nvPr/>
        </p:nvSpPr>
        <p:spPr bwMode="auto">
          <a:xfrm>
            <a:off x="1447800" y="5486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2" name="Text Box 1094"/>
          <p:cNvSpPr txBox="1">
            <a:spLocks noChangeArrowheads="1"/>
          </p:cNvSpPr>
          <p:nvPr/>
        </p:nvSpPr>
        <p:spPr bwMode="auto">
          <a:xfrm>
            <a:off x="1943100" y="463458"/>
            <a:ext cx="5257800" cy="1061829"/>
          </a:xfrm>
          <a:prstGeom prst="rect">
            <a:avLst/>
          </a:prstGeom>
          <a:gradFill rotWithShape="0">
            <a:gsLst>
              <a:gs pos="24000">
                <a:schemeClr val="accent1">
                  <a:lumMod val="20000"/>
                  <a:lumOff val="80000"/>
                </a:schemeClr>
              </a:gs>
              <a:gs pos="100000">
                <a:srgbClr val="FFFFCC"/>
              </a:gs>
            </a:gsLst>
            <a:lin ang="2700000" scaled="1"/>
          </a:gradFill>
          <a:ln w="9525">
            <a:solidFill>
              <a:srgbClr val="C60000"/>
            </a:solidFill>
            <a:miter lim="800000"/>
            <a:headEnd/>
            <a:tailEnd/>
          </a:ln>
          <a:effectLst/>
        </p:spPr>
        <p:txBody>
          <a:bodyPr>
            <a:spAutoFit/>
          </a:bodyPr>
          <a:lstStyle/>
          <a:p>
            <a:pPr algn="ctr">
              <a:lnSpc>
                <a:spcPct val="105000"/>
              </a:lnSpc>
              <a:spcBef>
                <a:spcPct val="10000"/>
              </a:spcBef>
              <a:spcAft>
                <a:spcPct val="10000"/>
              </a:spcAft>
            </a:pPr>
            <a:r>
              <a:rPr lang="he-IL" altLang="en-US" sz="3000" b="1" dirty="0">
                <a:solidFill>
                  <a:srgbClr val="108B94"/>
                </a:solidFill>
              </a:rPr>
              <a:t>משרד העבודה רווחה ושירותים חברתיים</a:t>
            </a:r>
            <a:endParaRPr lang="he-IL" altLang="en-US" sz="3000" dirty="0"/>
          </a:p>
        </p:txBody>
      </p:sp>
      <p:sp>
        <p:nvSpPr>
          <p:cNvPr id="23" name="Line 1097"/>
          <p:cNvSpPr>
            <a:spLocks noChangeShapeType="1"/>
          </p:cNvSpPr>
          <p:nvPr/>
        </p:nvSpPr>
        <p:spPr bwMode="auto">
          <a:xfrm flipH="1">
            <a:off x="1422400" y="389890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4" name="Line 1099"/>
          <p:cNvSpPr>
            <a:spLocks noChangeShapeType="1"/>
          </p:cNvSpPr>
          <p:nvPr/>
        </p:nvSpPr>
        <p:spPr bwMode="auto">
          <a:xfrm>
            <a:off x="1206500" y="4648200"/>
            <a:ext cx="622300" cy="723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 name="Line 1101"/>
          <p:cNvSpPr>
            <a:spLocks noChangeShapeType="1"/>
          </p:cNvSpPr>
          <p:nvPr/>
        </p:nvSpPr>
        <p:spPr bwMode="auto">
          <a:xfrm flipH="1">
            <a:off x="7683499" y="4686300"/>
            <a:ext cx="609600" cy="7239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 name="Line 1102"/>
          <p:cNvSpPr>
            <a:spLocks noChangeShapeType="1"/>
          </p:cNvSpPr>
          <p:nvPr/>
        </p:nvSpPr>
        <p:spPr bwMode="auto">
          <a:xfrm>
            <a:off x="3352800" y="4622800"/>
            <a:ext cx="0" cy="228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 name="Line 1103"/>
          <p:cNvSpPr>
            <a:spLocks noChangeShapeType="1"/>
          </p:cNvSpPr>
          <p:nvPr/>
        </p:nvSpPr>
        <p:spPr bwMode="auto">
          <a:xfrm flipH="1">
            <a:off x="5524500" y="4660900"/>
            <a:ext cx="3175" cy="203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8" name="Line 1105"/>
          <p:cNvSpPr>
            <a:spLocks noChangeShapeType="1"/>
          </p:cNvSpPr>
          <p:nvPr/>
        </p:nvSpPr>
        <p:spPr bwMode="auto">
          <a:xfrm>
            <a:off x="5537200" y="3887788"/>
            <a:ext cx="0" cy="2397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9" name="Line 1031"/>
          <p:cNvSpPr>
            <a:spLocks noChangeShapeType="1"/>
          </p:cNvSpPr>
          <p:nvPr/>
        </p:nvSpPr>
        <p:spPr bwMode="auto">
          <a:xfrm flipH="1">
            <a:off x="3152503" y="2862942"/>
            <a:ext cx="581297" cy="217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Tree>
    <p:extLst>
      <p:ext uri="{BB962C8B-B14F-4D97-AF65-F5344CB8AC3E}">
        <p14:creationId xmlns:p14="http://schemas.microsoft.com/office/powerpoint/2010/main" val="2352135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389719" y="454592"/>
            <a:ext cx="3960440" cy="523220"/>
          </a:xfrm>
          <a:prstGeom prst="rect">
            <a:avLst/>
          </a:prstGeom>
        </p:spPr>
        <p:txBody>
          <a:bodyPr wrap="square">
            <a:spAutoFit/>
          </a:bodyPr>
          <a:lstStyle/>
          <a:p>
            <a:r>
              <a:rPr lang="he-IL" altLang="he-IL" sz="2800" b="1" dirty="0">
                <a:solidFill>
                  <a:srgbClr val="0000CC"/>
                </a:solidFill>
                <a:effectLst>
                  <a:outerShdw blurRad="38100" dist="38100" dir="2700000" algn="tl">
                    <a:srgbClr val="000000">
                      <a:alpha val="43137"/>
                    </a:srgbClr>
                  </a:outerShdw>
                </a:effectLst>
                <a:latin typeface="+mj-lt"/>
                <a:cs typeface="+mj-cs"/>
              </a:rPr>
              <a:t>המבנה הארגוני של המחוז</a:t>
            </a:r>
            <a:endParaRPr lang="he-IL" sz="2800" b="1" dirty="0">
              <a:solidFill>
                <a:srgbClr val="0000CC"/>
              </a:solidFill>
              <a:effectLst>
                <a:outerShdw blurRad="38100" dist="38100" dir="2700000" algn="tl">
                  <a:srgbClr val="000000">
                    <a:alpha val="43137"/>
                  </a:srgbClr>
                </a:outerShdw>
              </a:effectLst>
              <a:latin typeface="+mj-lt"/>
              <a:cs typeface="+mj-cs"/>
            </a:endParaRPr>
          </a:p>
        </p:txBody>
      </p:sp>
      <p:grpSp>
        <p:nvGrpSpPr>
          <p:cNvPr id="7" name="קבוצה 6"/>
          <p:cNvGrpSpPr/>
          <p:nvPr/>
        </p:nvGrpSpPr>
        <p:grpSpPr>
          <a:xfrm>
            <a:off x="251521" y="265590"/>
            <a:ext cx="8568952" cy="6064342"/>
            <a:chOff x="600891" y="1052736"/>
            <a:chExt cx="7922190" cy="5295330"/>
          </a:xfrm>
        </p:grpSpPr>
        <p:cxnSp>
          <p:nvCxnSpPr>
            <p:cNvPr id="8" name="_s2052"/>
            <p:cNvCxnSpPr>
              <a:cxnSpLocks noChangeShapeType="1"/>
              <a:stCxn id="43" idx="1"/>
              <a:endCxn id="38" idx="2"/>
            </p:cNvCxnSpPr>
            <p:nvPr/>
          </p:nvCxnSpPr>
          <p:spPr bwMode="auto">
            <a:xfrm rot="10800000">
              <a:off x="7516560" y="1986773"/>
              <a:ext cx="129874" cy="50379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9" name="_s2053"/>
            <p:cNvCxnSpPr>
              <a:cxnSpLocks noChangeShapeType="1"/>
              <a:stCxn id="42" idx="1"/>
              <a:endCxn id="38" idx="2"/>
            </p:cNvCxnSpPr>
            <p:nvPr/>
          </p:nvCxnSpPr>
          <p:spPr bwMode="auto">
            <a:xfrm rot="10800000">
              <a:off x="7516560" y="1986773"/>
              <a:ext cx="129874" cy="3346354"/>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 name="_s2054"/>
            <p:cNvCxnSpPr>
              <a:cxnSpLocks noChangeShapeType="1"/>
              <a:stCxn id="41" idx="1"/>
              <a:endCxn id="38" idx="2"/>
            </p:cNvCxnSpPr>
            <p:nvPr/>
          </p:nvCxnSpPr>
          <p:spPr bwMode="auto">
            <a:xfrm rot="10800000">
              <a:off x="7516560" y="1986773"/>
              <a:ext cx="129874" cy="121535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1" name="_s2055"/>
            <p:cNvCxnSpPr>
              <a:cxnSpLocks noChangeShapeType="1"/>
              <a:stCxn id="40" idx="1"/>
              <a:endCxn id="38" idx="2"/>
            </p:cNvCxnSpPr>
            <p:nvPr/>
          </p:nvCxnSpPr>
          <p:spPr bwMode="auto">
            <a:xfrm rot="10800000">
              <a:off x="7516560" y="1986773"/>
              <a:ext cx="129874" cy="263663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2" name="_s2056"/>
            <p:cNvCxnSpPr>
              <a:cxnSpLocks noChangeShapeType="1"/>
              <a:stCxn id="39" idx="1"/>
              <a:endCxn id="38" idx="2"/>
            </p:cNvCxnSpPr>
            <p:nvPr/>
          </p:nvCxnSpPr>
          <p:spPr bwMode="auto">
            <a:xfrm rot="10800000">
              <a:off x="7516560" y="1986773"/>
              <a:ext cx="129874" cy="192507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3" name="_s2057"/>
            <p:cNvCxnSpPr>
              <a:cxnSpLocks noChangeShapeType="1"/>
              <a:stCxn id="38" idx="1"/>
              <a:endCxn id="23" idx="2"/>
            </p:cNvCxnSpPr>
            <p:nvPr/>
          </p:nvCxnSpPr>
          <p:spPr bwMode="auto">
            <a:xfrm rot="10800000">
              <a:off x="4334655" y="1595140"/>
              <a:ext cx="2730391" cy="11583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4" name="_s2062"/>
            <p:cNvCxnSpPr>
              <a:cxnSpLocks noChangeShapeType="1"/>
              <a:stCxn id="33" idx="1"/>
            </p:cNvCxnSpPr>
            <p:nvPr/>
          </p:nvCxnSpPr>
          <p:spPr bwMode="auto">
            <a:xfrm rot="10800000">
              <a:off x="3459023" y="3170868"/>
              <a:ext cx="145093" cy="291427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 name="_s2063"/>
            <p:cNvCxnSpPr>
              <a:cxnSpLocks noChangeShapeType="1"/>
              <a:stCxn id="32" idx="1"/>
            </p:cNvCxnSpPr>
            <p:nvPr/>
          </p:nvCxnSpPr>
          <p:spPr bwMode="auto">
            <a:xfrm rot="10800000">
              <a:off x="3459023" y="3170868"/>
              <a:ext cx="145093" cy="2118132"/>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6" name="_s2064"/>
            <p:cNvCxnSpPr>
              <a:cxnSpLocks noChangeShapeType="1"/>
              <a:stCxn id="31" idx="1"/>
            </p:cNvCxnSpPr>
            <p:nvPr/>
          </p:nvCxnSpPr>
          <p:spPr bwMode="auto">
            <a:xfrm rot="10800000">
              <a:off x="3459023" y="3170868"/>
              <a:ext cx="145093" cy="132383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7" name="_s2065"/>
            <p:cNvCxnSpPr>
              <a:cxnSpLocks noChangeShapeType="1"/>
              <a:stCxn id="30" idx="1"/>
            </p:cNvCxnSpPr>
            <p:nvPr/>
          </p:nvCxnSpPr>
          <p:spPr bwMode="auto">
            <a:xfrm rot="10800000">
              <a:off x="3459023" y="3170868"/>
              <a:ext cx="145093" cy="529533"/>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8" name="_s2066"/>
            <p:cNvCxnSpPr>
              <a:cxnSpLocks noChangeShapeType="1"/>
              <a:stCxn id="29" idx="1"/>
              <a:endCxn id="25" idx="2"/>
            </p:cNvCxnSpPr>
            <p:nvPr/>
          </p:nvCxnSpPr>
          <p:spPr bwMode="auto">
            <a:xfrm rot="10800000">
              <a:off x="2305126" y="3167733"/>
              <a:ext cx="131143" cy="212126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9" name="_s2067"/>
            <p:cNvCxnSpPr>
              <a:cxnSpLocks noChangeShapeType="1"/>
              <a:stCxn id="28" idx="1"/>
              <a:endCxn id="25" idx="2"/>
            </p:cNvCxnSpPr>
            <p:nvPr/>
          </p:nvCxnSpPr>
          <p:spPr bwMode="auto">
            <a:xfrm rot="10800000">
              <a:off x="2305126" y="3167733"/>
              <a:ext cx="131143" cy="1326969"/>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 name="_s2068"/>
            <p:cNvCxnSpPr>
              <a:cxnSpLocks noChangeShapeType="1"/>
              <a:stCxn id="27" idx="1"/>
              <a:endCxn id="25" idx="2"/>
            </p:cNvCxnSpPr>
            <p:nvPr/>
          </p:nvCxnSpPr>
          <p:spPr bwMode="auto">
            <a:xfrm rot="10800000">
              <a:off x="2305126" y="3167732"/>
              <a:ext cx="131143" cy="53267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1" name="_s2069"/>
            <p:cNvCxnSpPr>
              <a:cxnSpLocks noChangeShapeType="1"/>
            </p:cNvCxnSpPr>
            <p:nvPr/>
          </p:nvCxnSpPr>
          <p:spPr bwMode="auto">
            <a:xfrm rot="5400000" flipH="1">
              <a:off x="4801350" y="1936058"/>
              <a:ext cx="264767" cy="1167848"/>
            </a:xfrm>
            <a:prstGeom prst="bentConnector3">
              <a:avLst>
                <a:gd name="adj1" fmla="val 5035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2" name="_s2073"/>
            <p:cNvCxnSpPr>
              <a:cxnSpLocks noChangeShapeType="1"/>
              <a:stCxn id="24" idx="0"/>
              <a:endCxn id="23" idx="2"/>
            </p:cNvCxnSpPr>
            <p:nvPr/>
          </p:nvCxnSpPr>
          <p:spPr bwMode="auto">
            <a:xfrm rot="16200000">
              <a:off x="4204301" y="1713226"/>
              <a:ext cx="264767" cy="1015"/>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23" name="_s2074"/>
            <p:cNvSpPr>
              <a:spLocks noChangeArrowheads="1"/>
            </p:cNvSpPr>
            <p:nvPr/>
          </p:nvSpPr>
          <p:spPr bwMode="auto">
            <a:xfrm>
              <a:off x="3896332" y="1052736"/>
              <a:ext cx="876647" cy="529533"/>
            </a:xfrm>
            <a:prstGeom prst="roundRect">
              <a:avLst>
                <a:gd name="adj" fmla="val 16667"/>
              </a:avLst>
            </a:prstGeom>
            <a:solidFill>
              <a:srgbClr val="99CCFF"/>
            </a:solidFill>
            <a:ln w="28575">
              <a:solidFill>
                <a:srgbClr val="0000FF"/>
              </a:solidFill>
              <a:round/>
              <a:headEnd/>
              <a:tailEnd/>
            </a:ln>
          </p:spPr>
          <p:txBody>
            <a:bodyPr wrap="none"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dirty="0">
                  <a:solidFill>
                    <a:srgbClr val="FF0000"/>
                  </a:solidFill>
                </a:rPr>
                <a:t>מפקח</a:t>
              </a:r>
            </a:p>
            <a:p>
              <a:pPr algn="ctr"/>
              <a:r>
                <a:rPr lang="he-IL" altLang="he-IL" sz="1000" b="1" i="1" dirty="0">
                  <a:solidFill>
                    <a:srgbClr val="FF0000"/>
                  </a:solidFill>
                </a:rPr>
                <a:t> עבודה</a:t>
              </a:r>
            </a:p>
            <a:p>
              <a:pPr algn="ctr"/>
              <a:r>
                <a:rPr lang="he-IL" altLang="he-IL" sz="1000" b="1" i="1" dirty="0">
                  <a:solidFill>
                    <a:srgbClr val="FF0000"/>
                  </a:solidFill>
                </a:rPr>
                <a:t> אזורי</a:t>
              </a:r>
              <a:endParaRPr lang="en-US" altLang="he-IL" sz="1000" b="1" i="1" dirty="0">
                <a:solidFill>
                  <a:srgbClr val="FF0000"/>
                </a:solidFill>
              </a:endParaRPr>
            </a:p>
            <a:p>
              <a:pPr algn="ctr"/>
              <a:endParaRPr lang="en-US" altLang="he-IL" sz="700" dirty="0">
                <a:solidFill>
                  <a:srgbClr val="FF0000"/>
                </a:solidFill>
              </a:endParaRPr>
            </a:p>
          </p:txBody>
        </p:sp>
        <p:sp>
          <p:nvSpPr>
            <p:cNvPr id="24" name="_s2075"/>
            <p:cNvSpPr>
              <a:spLocks noChangeArrowheads="1"/>
            </p:cNvSpPr>
            <p:nvPr/>
          </p:nvSpPr>
          <p:spPr bwMode="auto">
            <a:xfrm>
              <a:off x="3896332" y="1847036"/>
              <a:ext cx="876647" cy="529533"/>
            </a:xfrm>
            <a:prstGeom prst="roundRect">
              <a:avLst>
                <a:gd name="adj" fmla="val 16667"/>
              </a:avLst>
            </a:prstGeom>
            <a:solidFill>
              <a:srgbClr val="99CCFF"/>
            </a:solidFill>
            <a:ln w="28575">
              <a:solidFill>
                <a:srgbClr val="0000FF"/>
              </a:solidFill>
              <a:round/>
              <a:headEnd/>
              <a:tailEnd/>
            </a:ln>
          </p:spPr>
          <p:txBody>
            <a:bodyPr wrap="none"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dirty="0">
                  <a:solidFill>
                    <a:srgbClr val="FF0000"/>
                  </a:solidFill>
                </a:rPr>
                <a:t>סגן מפקח</a:t>
              </a:r>
            </a:p>
            <a:p>
              <a:pPr algn="ctr"/>
              <a:r>
                <a:rPr lang="he-IL" altLang="he-IL" sz="1000" b="1" i="1" dirty="0">
                  <a:solidFill>
                    <a:srgbClr val="FF0000"/>
                  </a:solidFill>
                </a:rPr>
                <a:t>עבודה</a:t>
              </a:r>
            </a:p>
            <a:p>
              <a:pPr algn="ctr"/>
              <a:r>
                <a:rPr lang="he-IL" altLang="he-IL" sz="1000" b="1" i="1" dirty="0">
                  <a:solidFill>
                    <a:srgbClr val="FF0000"/>
                  </a:solidFill>
                </a:rPr>
                <a:t>אזורי</a:t>
              </a:r>
              <a:endParaRPr lang="en-US" altLang="he-IL" sz="1000" b="1" i="1" dirty="0">
                <a:solidFill>
                  <a:srgbClr val="FF0000"/>
                </a:solidFill>
              </a:endParaRPr>
            </a:p>
            <a:p>
              <a:pPr algn="ctr"/>
              <a:endParaRPr lang="en-US" altLang="he-IL" sz="700" dirty="0">
                <a:solidFill>
                  <a:srgbClr val="FF0000"/>
                </a:solidFill>
              </a:endParaRPr>
            </a:p>
          </p:txBody>
        </p:sp>
        <p:sp>
          <p:nvSpPr>
            <p:cNvPr id="25" name="_s2076"/>
            <p:cNvSpPr>
              <a:spLocks noChangeArrowheads="1"/>
            </p:cNvSpPr>
            <p:nvPr/>
          </p:nvSpPr>
          <p:spPr bwMode="auto">
            <a:xfrm>
              <a:off x="1866801" y="2638199"/>
              <a:ext cx="876647" cy="529533"/>
            </a:xfrm>
            <a:prstGeom prst="roundRect">
              <a:avLst>
                <a:gd name="adj" fmla="val 16667"/>
              </a:avLst>
            </a:prstGeom>
            <a:solidFill>
              <a:srgbClr val="99CCFF"/>
            </a:solidFill>
            <a:ln w="28575">
              <a:solidFill>
                <a:srgbClr val="0000FF"/>
              </a:solidFill>
              <a:round/>
              <a:headEnd/>
              <a:tailEnd/>
            </a:ln>
          </p:spPr>
          <p:txBody>
            <a:bodyPr wrap="none"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dirty="0">
                  <a:solidFill>
                    <a:srgbClr val="FF0000"/>
                  </a:solidFill>
                </a:rPr>
                <a:t>ראש צוות </a:t>
              </a:r>
            </a:p>
            <a:p>
              <a:pPr algn="ctr"/>
              <a:r>
                <a:rPr lang="he-IL" altLang="he-IL" sz="1000" b="1" i="1" dirty="0">
                  <a:solidFill>
                    <a:srgbClr val="FF0000"/>
                  </a:solidFill>
                </a:rPr>
                <a:t>מפקחי</a:t>
              </a:r>
            </a:p>
            <a:p>
              <a:pPr algn="ctr"/>
              <a:r>
                <a:rPr lang="he-IL" altLang="he-IL" sz="1000" b="1" i="1" dirty="0">
                  <a:solidFill>
                    <a:srgbClr val="FF0000"/>
                  </a:solidFill>
                </a:rPr>
                <a:t>בנייה</a:t>
              </a:r>
              <a:endParaRPr lang="en-US" altLang="he-IL" sz="1000" b="1" i="1" dirty="0">
                <a:solidFill>
                  <a:srgbClr val="FF0000"/>
                </a:solidFill>
              </a:endParaRPr>
            </a:p>
            <a:p>
              <a:pPr algn="ctr"/>
              <a:endParaRPr lang="en-US" altLang="he-IL" sz="700" dirty="0">
                <a:solidFill>
                  <a:srgbClr val="FF0000"/>
                </a:solidFill>
              </a:endParaRPr>
            </a:p>
          </p:txBody>
        </p:sp>
        <p:sp>
          <p:nvSpPr>
            <p:cNvPr id="26" name="_s2079"/>
            <p:cNvSpPr>
              <a:spLocks noChangeArrowheads="1"/>
            </p:cNvSpPr>
            <p:nvPr/>
          </p:nvSpPr>
          <p:spPr bwMode="auto">
            <a:xfrm>
              <a:off x="5065195" y="2641335"/>
              <a:ext cx="876647" cy="529533"/>
            </a:xfrm>
            <a:prstGeom prst="roundRect">
              <a:avLst>
                <a:gd name="adj" fmla="val 16667"/>
              </a:avLst>
            </a:prstGeom>
            <a:solidFill>
              <a:srgbClr val="99CCFF"/>
            </a:solidFill>
            <a:ln w="28575">
              <a:solidFill>
                <a:srgbClr val="0000FF"/>
              </a:solidFill>
              <a:round/>
              <a:headEnd/>
              <a:tailEnd/>
            </a:ln>
          </p:spPr>
          <p:txBody>
            <a:bodyPr wrap="none"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מפקח</a:t>
              </a:r>
            </a:p>
            <a:p>
              <a:pPr algn="ctr"/>
              <a:r>
                <a:rPr lang="he-IL" altLang="he-IL" sz="1000" b="1" i="1">
                  <a:solidFill>
                    <a:srgbClr val="FF0000"/>
                  </a:solidFill>
                </a:rPr>
                <a:t>מתקני</a:t>
              </a:r>
            </a:p>
            <a:p>
              <a:pPr algn="ctr"/>
              <a:r>
                <a:rPr lang="he-IL" altLang="he-IL" sz="1000" b="1" i="1">
                  <a:solidFill>
                    <a:srgbClr val="FF0000"/>
                  </a:solidFill>
                </a:rPr>
                <a:t>גפ"מ ודלק</a:t>
              </a:r>
              <a:endParaRPr lang="en-US" altLang="he-IL" sz="1000" b="1" i="1">
                <a:solidFill>
                  <a:srgbClr val="FF0000"/>
                </a:solidFill>
              </a:endParaRPr>
            </a:p>
          </p:txBody>
        </p:sp>
        <p:sp>
          <p:nvSpPr>
            <p:cNvPr id="27" name="_s2080"/>
            <p:cNvSpPr>
              <a:spLocks noChangeArrowheads="1"/>
            </p:cNvSpPr>
            <p:nvPr/>
          </p:nvSpPr>
          <p:spPr bwMode="auto">
            <a:xfrm>
              <a:off x="2436268" y="3435635"/>
              <a:ext cx="875633" cy="529533"/>
            </a:xfrm>
            <a:prstGeom prst="roundRect">
              <a:avLst>
                <a:gd name="adj" fmla="val 16667"/>
              </a:avLst>
            </a:prstGeom>
            <a:solidFill>
              <a:srgbClr val="99CCFF"/>
            </a:solidFill>
            <a:ln w="28575">
              <a:solidFill>
                <a:srgbClr val="0000FF"/>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מפקח</a:t>
              </a:r>
            </a:p>
            <a:p>
              <a:pPr algn="ctr"/>
              <a:r>
                <a:rPr lang="he-IL" altLang="he-IL" sz="1000" b="1" i="1">
                  <a:solidFill>
                    <a:srgbClr val="FF0000"/>
                  </a:solidFill>
                </a:rPr>
                <a:t>עבודה</a:t>
              </a:r>
              <a:endParaRPr lang="en-US" altLang="he-IL" sz="1000" b="1" i="1">
                <a:solidFill>
                  <a:srgbClr val="FF0000"/>
                </a:solidFill>
              </a:endParaRPr>
            </a:p>
            <a:p>
              <a:pPr algn="ctr"/>
              <a:endParaRPr lang="en-US" altLang="he-IL" sz="1000">
                <a:solidFill>
                  <a:srgbClr val="FF0000"/>
                </a:solidFill>
              </a:endParaRPr>
            </a:p>
          </p:txBody>
        </p:sp>
        <p:sp>
          <p:nvSpPr>
            <p:cNvPr id="28" name="_s2081"/>
            <p:cNvSpPr>
              <a:spLocks noChangeArrowheads="1"/>
            </p:cNvSpPr>
            <p:nvPr/>
          </p:nvSpPr>
          <p:spPr bwMode="auto">
            <a:xfrm>
              <a:off x="2436268" y="4229934"/>
              <a:ext cx="875633" cy="529533"/>
            </a:xfrm>
            <a:prstGeom prst="roundRect">
              <a:avLst>
                <a:gd name="adj" fmla="val 16667"/>
              </a:avLst>
            </a:prstGeom>
            <a:solidFill>
              <a:srgbClr val="99CCFF"/>
            </a:solidFill>
            <a:ln w="28575">
              <a:solidFill>
                <a:srgbClr val="0000FF"/>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מפקח</a:t>
              </a:r>
            </a:p>
            <a:p>
              <a:pPr algn="ctr"/>
              <a:r>
                <a:rPr lang="he-IL" altLang="he-IL" sz="1000" b="1" i="1">
                  <a:solidFill>
                    <a:srgbClr val="FF0000"/>
                  </a:solidFill>
                </a:rPr>
                <a:t>עבודה</a:t>
              </a:r>
              <a:endParaRPr lang="en-US" altLang="he-IL" sz="1000" b="1" i="1">
                <a:solidFill>
                  <a:srgbClr val="FF0000"/>
                </a:solidFill>
              </a:endParaRPr>
            </a:p>
            <a:p>
              <a:pPr algn="ctr"/>
              <a:endParaRPr lang="en-US" altLang="he-IL" sz="1000">
                <a:solidFill>
                  <a:srgbClr val="FF0000"/>
                </a:solidFill>
              </a:endParaRPr>
            </a:p>
          </p:txBody>
        </p:sp>
        <p:sp>
          <p:nvSpPr>
            <p:cNvPr id="29" name="_s2082"/>
            <p:cNvSpPr>
              <a:spLocks noChangeArrowheads="1"/>
            </p:cNvSpPr>
            <p:nvPr/>
          </p:nvSpPr>
          <p:spPr bwMode="auto">
            <a:xfrm>
              <a:off x="2436268" y="5024234"/>
              <a:ext cx="875633" cy="529533"/>
            </a:xfrm>
            <a:prstGeom prst="roundRect">
              <a:avLst>
                <a:gd name="adj" fmla="val 16667"/>
              </a:avLst>
            </a:prstGeom>
            <a:solidFill>
              <a:srgbClr val="99CCFF"/>
            </a:solidFill>
            <a:ln w="28575">
              <a:solidFill>
                <a:srgbClr val="0000FF"/>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מפקח</a:t>
              </a:r>
            </a:p>
            <a:p>
              <a:pPr algn="ctr"/>
              <a:r>
                <a:rPr lang="he-IL" altLang="he-IL" sz="1000" b="1" i="1">
                  <a:solidFill>
                    <a:srgbClr val="FF0000"/>
                  </a:solidFill>
                </a:rPr>
                <a:t>עבודה</a:t>
              </a:r>
              <a:endParaRPr lang="en-US" altLang="he-IL" sz="1000" b="1" i="1">
                <a:solidFill>
                  <a:srgbClr val="FF0000"/>
                </a:solidFill>
              </a:endParaRPr>
            </a:p>
            <a:p>
              <a:pPr algn="ctr"/>
              <a:endParaRPr lang="en-US" altLang="he-IL" sz="1000">
                <a:solidFill>
                  <a:srgbClr val="FF0000"/>
                </a:solidFill>
              </a:endParaRPr>
            </a:p>
          </p:txBody>
        </p:sp>
        <p:sp>
          <p:nvSpPr>
            <p:cNvPr id="30" name="_s2083"/>
            <p:cNvSpPr>
              <a:spLocks noChangeArrowheads="1"/>
            </p:cNvSpPr>
            <p:nvPr/>
          </p:nvSpPr>
          <p:spPr bwMode="auto">
            <a:xfrm>
              <a:off x="3604116" y="3435635"/>
              <a:ext cx="875633" cy="529533"/>
            </a:xfrm>
            <a:prstGeom prst="roundRect">
              <a:avLst>
                <a:gd name="adj" fmla="val 16667"/>
              </a:avLst>
            </a:prstGeom>
            <a:solidFill>
              <a:srgbClr val="99CCFF"/>
            </a:solidFill>
            <a:ln w="28575">
              <a:solidFill>
                <a:srgbClr val="0000FF"/>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מפקח</a:t>
              </a:r>
            </a:p>
            <a:p>
              <a:pPr algn="ctr"/>
              <a:r>
                <a:rPr lang="he-IL" altLang="he-IL" sz="1000" b="1" i="1">
                  <a:solidFill>
                    <a:srgbClr val="FF0000"/>
                  </a:solidFill>
                </a:rPr>
                <a:t>עבודה</a:t>
              </a:r>
              <a:endParaRPr lang="en-US" altLang="he-IL" sz="1000" b="1" i="1">
                <a:solidFill>
                  <a:srgbClr val="FF0000"/>
                </a:solidFill>
              </a:endParaRPr>
            </a:p>
            <a:p>
              <a:pPr algn="ctr"/>
              <a:endParaRPr lang="en-US" altLang="he-IL" sz="700">
                <a:solidFill>
                  <a:srgbClr val="FF0000"/>
                </a:solidFill>
              </a:endParaRPr>
            </a:p>
          </p:txBody>
        </p:sp>
        <p:sp>
          <p:nvSpPr>
            <p:cNvPr id="31" name="_s2084"/>
            <p:cNvSpPr>
              <a:spLocks noChangeArrowheads="1"/>
            </p:cNvSpPr>
            <p:nvPr/>
          </p:nvSpPr>
          <p:spPr bwMode="auto">
            <a:xfrm>
              <a:off x="3604116" y="4229934"/>
              <a:ext cx="875633" cy="529533"/>
            </a:xfrm>
            <a:prstGeom prst="roundRect">
              <a:avLst>
                <a:gd name="adj" fmla="val 16667"/>
              </a:avLst>
            </a:prstGeom>
            <a:solidFill>
              <a:srgbClr val="99CCFF"/>
            </a:solidFill>
            <a:ln w="28575">
              <a:solidFill>
                <a:srgbClr val="0000FF"/>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מפקח</a:t>
              </a:r>
            </a:p>
            <a:p>
              <a:pPr algn="ctr"/>
              <a:r>
                <a:rPr lang="he-IL" altLang="he-IL" sz="1000" b="1" i="1">
                  <a:solidFill>
                    <a:srgbClr val="FF0000"/>
                  </a:solidFill>
                </a:rPr>
                <a:t>עבודה</a:t>
              </a:r>
              <a:endParaRPr lang="en-US" altLang="he-IL" sz="1000" b="1" i="1">
                <a:solidFill>
                  <a:srgbClr val="FF0000"/>
                </a:solidFill>
              </a:endParaRPr>
            </a:p>
            <a:p>
              <a:pPr algn="ctr"/>
              <a:endParaRPr lang="en-US" altLang="he-IL" sz="700">
                <a:solidFill>
                  <a:srgbClr val="FF0000"/>
                </a:solidFill>
              </a:endParaRPr>
            </a:p>
          </p:txBody>
        </p:sp>
        <p:sp>
          <p:nvSpPr>
            <p:cNvPr id="32" name="_s2085"/>
            <p:cNvSpPr>
              <a:spLocks noChangeArrowheads="1"/>
            </p:cNvSpPr>
            <p:nvPr/>
          </p:nvSpPr>
          <p:spPr bwMode="auto">
            <a:xfrm>
              <a:off x="3604116" y="5024234"/>
              <a:ext cx="875633" cy="529533"/>
            </a:xfrm>
            <a:prstGeom prst="roundRect">
              <a:avLst>
                <a:gd name="adj" fmla="val 16667"/>
              </a:avLst>
            </a:prstGeom>
            <a:solidFill>
              <a:srgbClr val="99CCFF"/>
            </a:solidFill>
            <a:ln w="28575">
              <a:solidFill>
                <a:srgbClr val="0000FF"/>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מפקח</a:t>
              </a:r>
            </a:p>
            <a:p>
              <a:pPr algn="ctr"/>
              <a:r>
                <a:rPr lang="he-IL" altLang="he-IL" sz="1000" b="1" i="1">
                  <a:solidFill>
                    <a:srgbClr val="FF0000"/>
                  </a:solidFill>
                </a:rPr>
                <a:t>עבודה</a:t>
              </a:r>
              <a:endParaRPr lang="en-US" altLang="he-IL" sz="1000" b="1" i="1">
                <a:solidFill>
                  <a:srgbClr val="FF0000"/>
                </a:solidFill>
              </a:endParaRPr>
            </a:p>
            <a:p>
              <a:pPr algn="ctr"/>
              <a:endParaRPr lang="en-US" altLang="he-IL" sz="1000">
                <a:solidFill>
                  <a:srgbClr val="FF0000"/>
                </a:solidFill>
              </a:endParaRPr>
            </a:p>
          </p:txBody>
        </p:sp>
        <p:sp>
          <p:nvSpPr>
            <p:cNvPr id="33" name="_s2086"/>
            <p:cNvSpPr>
              <a:spLocks noChangeArrowheads="1"/>
            </p:cNvSpPr>
            <p:nvPr/>
          </p:nvSpPr>
          <p:spPr bwMode="auto">
            <a:xfrm>
              <a:off x="3604116" y="5818533"/>
              <a:ext cx="875633" cy="529533"/>
            </a:xfrm>
            <a:prstGeom prst="roundRect">
              <a:avLst>
                <a:gd name="adj" fmla="val 16667"/>
              </a:avLst>
            </a:prstGeom>
            <a:solidFill>
              <a:srgbClr val="99CCFF"/>
            </a:solidFill>
            <a:ln w="28575">
              <a:solidFill>
                <a:srgbClr val="0000FF"/>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מפקח</a:t>
              </a:r>
            </a:p>
            <a:p>
              <a:pPr algn="ctr"/>
              <a:r>
                <a:rPr lang="he-IL" altLang="he-IL" sz="1000" b="1" i="1">
                  <a:solidFill>
                    <a:srgbClr val="FF0000"/>
                  </a:solidFill>
                </a:rPr>
                <a:t>עבודה</a:t>
              </a:r>
              <a:endParaRPr lang="en-US" altLang="he-IL" sz="1000" b="1" i="1">
                <a:solidFill>
                  <a:srgbClr val="FF0000"/>
                </a:solidFill>
              </a:endParaRPr>
            </a:p>
            <a:p>
              <a:pPr algn="ctr"/>
              <a:endParaRPr lang="en-US" altLang="he-IL" sz="1000">
                <a:solidFill>
                  <a:srgbClr val="FF0000"/>
                </a:solidFill>
              </a:endParaRPr>
            </a:p>
          </p:txBody>
        </p:sp>
        <p:sp>
          <p:nvSpPr>
            <p:cNvPr id="34" name="_s2087"/>
            <p:cNvSpPr>
              <a:spLocks noChangeArrowheads="1"/>
            </p:cNvSpPr>
            <p:nvPr/>
          </p:nvSpPr>
          <p:spPr bwMode="auto">
            <a:xfrm>
              <a:off x="787481" y="3435635"/>
              <a:ext cx="876647" cy="529533"/>
            </a:xfrm>
            <a:prstGeom prst="roundRect">
              <a:avLst>
                <a:gd name="adj" fmla="val 16667"/>
              </a:avLst>
            </a:prstGeom>
            <a:solidFill>
              <a:srgbClr val="99CCFF"/>
            </a:solidFill>
            <a:ln w="28575">
              <a:solidFill>
                <a:srgbClr val="0000FF"/>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dirty="0">
                  <a:solidFill>
                    <a:srgbClr val="FF0000"/>
                  </a:solidFill>
                </a:rPr>
                <a:t>מפקח</a:t>
              </a:r>
            </a:p>
            <a:p>
              <a:pPr algn="ctr"/>
              <a:r>
                <a:rPr lang="he-IL" altLang="he-IL" sz="1000" b="1" i="1" dirty="0">
                  <a:solidFill>
                    <a:srgbClr val="FF0000"/>
                  </a:solidFill>
                </a:rPr>
                <a:t>עבודה</a:t>
              </a:r>
              <a:endParaRPr lang="en-US" altLang="he-IL" sz="1000" b="1" i="1" dirty="0">
                <a:solidFill>
                  <a:srgbClr val="FF0000"/>
                </a:solidFill>
              </a:endParaRPr>
            </a:p>
            <a:p>
              <a:pPr algn="ctr"/>
              <a:endParaRPr lang="en-US" altLang="he-IL" sz="700" dirty="0">
                <a:solidFill>
                  <a:srgbClr val="FF0000"/>
                </a:solidFill>
              </a:endParaRPr>
            </a:p>
          </p:txBody>
        </p:sp>
        <p:sp>
          <p:nvSpPr>
            <p:cNvPr id="35" name="_s2088"/>
            <p:cNvSpPr>
              <a:spLocks noChangeArrowheads="1"/>
            </p:cNvSpPr>
            <p:nvPr/>
          </p:nvSpPr>
          <p:spPr bwMode="auto">
            <a:xfrm>
              <a:off x="787481" y="4229934"/>
              <a:ext cx="876647" cy="529533"/>
            </a:xfrm>
            <a:prstGeom prst="roundRect">
              <a:avLst>
                <a:gd name="adj" fmla="val 16667"/>
              </a:avLst>
            </a:prstGeom>
            <a:solidFill>
              <a:srgbClr val="99CCFF"/>
            </a:solidFill>
            <a:ln w="28575">
              <a:solidFill>
                <a:srgbClr val="0000FF"/>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מפקח</a:t>
              </a:r>
            </a:p>
            <a:p>
              <a:pPr algn="ctr"/>
              <a:r>
                <a:rPr lang="he-IL" altLang="he-IL" sz="1000" b="1" i="1">
                  <a:solidFill>
                    <a:srgbClr val="FF0000"/>
                  </a:solidFill>
                </a:rPr>
                <a:t>עבודה</a:t>
              </a:r>
              <a:endParaRPr lang="en-US" altLang="he-IL" sz="1000" b="1" i="1">
                <a:solidFill>
                  <a:srgbClr val="FF0000"/>
                </a:solidFill>
              </a:endParaRPr>
            </a:p>
            <a:p>
              <a:pPr algn="ctr"/>
              <a:endParaRPr lang="en-US" altLang="he-IL" sz="700">
                <a:solidFill>
                  <a:srgbClr val="FF0000"/>
                </a:solidFill>
              </a:endParaRPr>
            </a:p>
          </p:txBody>
        </p:sp>
        <p:sp>
          <p:nvSpPr>
            <p:cNvPr id="36" name="_s2089"/>
            <p:cNvSpPr>
              <a:spLocks noChangeArrowheads="1"/>
            </p:cNvSpPr>
            <p:nvPr/>
          </p:nvSpPr>
          <p:spPr bwMode="auto">
            <a:xfrm>
              <a:off x="800671" y="5024234"/>
              <a:ext cx="876647" cy="529533"/>
            </a:xfrm>
            <a:prstGeom prst="roundRect">
              <a:avLst>
                <a:gd name="adj" fmla="val 16667"/>
              </a:avLst>
            </a:prstGeom>
            <a:solidFill>
              <a:srgbClr val="99CCFF"/>
            </a:solidFill>
            <a:ln w="28575">
              <a:solidFill>
                <a:srgbClr val="0000FF"/>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מפקח</a:t>
              </a:r>
            </a:p>
            <a:p>
              <a:pPr algn="ctr"/>
              <a:r>
                <a:rPr lang="he-IL" altLang="he-IL" sz="1000" b="1" i="1">
                  <a:solidFill>
                    <a:srgbClr val="FF0000"/>
                  </a:solidFill>
                </a:rPr>
                <a:t>עבודה</a:t>
              </a:r>
              <a:endParaRPr lang="en-US" altLang="he-IL" sz="1000" b="1" i="1">
                <a:solidFill>
                  <a:srgbClr val="FF0000"/>
                </a:solidFill>
              </a:endParaRPr>
            </a:p>
            <a:p>
              <a:pPr algn="ctr"/>
              <a:endParaRPr lang="en-US" altLang="he-IL" sz="1000">
                <a:solidFill>
                  <a:srgbClr val="FF0000"/>
                </a:solidFill>
              </a:endParaRPr>
            </a:p>
          </p:txBody>
        </p:sp>
        <p:sp>
          <p:nvSpPr>
            <p:cNvPr id="37" name="_s2090"/>
            <p:cNvSpPr>
              <a:spLocks noChangeArrowheads="1"/>
            </p:cNvSpPr>
            <p:nvPr/>
          </p:nvSpPr>
          <p:spPr bwMode="auto">
            <a:xfrm>
              <a:off x="787481" y="5818533"/>
              <a:ext cx="876647" cy="529533"/>
            </a:xfrm>
            <a:prstGeom prst="roundRect">
              <a:avLst>
                <a:gd name="adj" fmla="val 16667"/>
              </a:avLst>
            </a:prstGeom>
            <a:solidFill>
              <a:srgbClr val="99CCFF"/>
            </a:solidFill>
            <a:ln w="28575">
              <a:solidFill>
                <a:srgbClr val="0000FF"/>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מפקח</a:t>
              </a:r>
            </a:p>
            <a:p>
              <a:pPr algn="ctr"/>
              <a:r>
                <a:rPr lang="he-IL" altLang="he-IL" sz="1000" b="1" i="1">
                  <a:solidFill>
                    <a:srgbClr val="FF0000"/>
                  </a:solidFill>
                </a:rPr>
                <a:t>עבודה</a:t>
              </a:r>
              <a:endParaRPr lang="en-US" altLang="he-IL" sz="1000" b="1" i="1">
                <a:solidFill>
                  <a:srgbClr val="FF0000"/>
                </a:solidFill>
              </a:endParaRPr>
            </a:p>
            <a:p>
              <a:pPr algn="ctr"/>
              <a:endParaRPr lang="en-US" altLang="he-IL" sz="1000">
                <a:solidFill>
                  <a:srgbClr val="FF0000"/>
                </a:solidFill>
              </a:endParaRPr>
            </a:p>
          </p:txBody>
        </p:sp>
        <p:sp>
          <p:nvSpPr>
            <p:cNvPr id="38" name="_s2091"/>
            <p:cNvSpPr>
              <a:spLocks noChangeArrowheads="1"/>
            </p:cNvSpPr>
            <p:nvPr/>
          </p:nvSpPr>
          <p:spPr bwMode="auto">
            <a:xfrm>
              <a:off x="7077222" y="1446208"/>
              <a:ext cx="877662" cy="529533"/>
            </a:xfrm>
            <a:prstGeom prst="roundRect">
              <a:avLst>
                <a:gd name="adj" fmla="val 16667"/>
              </a:avLst>
            </a:prstGeom>
            <a:solidFill>
              <a:srgbClr val="CC99FF"/>
            </a:solidFill>
            <a:ln w="28575">
              <a:solidFill>
                <a:srgbClr val="800080"/>
              </a:solidFill>
              <a:round/>
              <a:headEnd/>
              <a:tailEnd/>
            </a:ln>
          </p:spPr>
          <p:txBody>
            <a:bodyPr wrap="none" lIns="0" tIns="0" rIns="0" bIns="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dirty="0">
                  <a:solidFill>
                    <a:srgbClr val="FF0000"/>
                  </a:solidFill>
                </a:rPr>
                <a:t>רכזת</a:t>
              </a:r>
            </a:p>
            <a:p>
              <a:pPr algn="ctr"/>
              <a:r>
                <a:rPr lang="he-IL" altLang="he-IL" sz="1000" b="1" i="1" dirty="0">
                  <a:solidFill>
                    <a:srgbClr val="FF0000"/>
                  </a:solidFill>
                </a:rPr>
                <a:t>פיקוח</a:t>
              </a:r>
              <a:endParaRPr lang="en-US" altLang="he-IL" sz="1000" b="1" i="1" dirty="0">
                <a:solidFill>
                  <a:srgbClr val="FF0000"/>
                </a:solidFill>
              </a:endParaRPr>
            </a:p>
            <a:p>
              <a:pPr algn="ctr"/>
              <a:endParaRPr lang="en-US" altLang="he-IL" sz="700" dirty="0">
                <a:solidFill>
                  <a:srgbClr val="FF0000"/>
                </a:solidFill>
              </a:endParaRPr>
            </a:p>
          </p:txBody>
        </p:sp>
        <p:sp>
          <p:nvSpPr>
            <p:cNvPr id="39" name="_s2092"/>
            <p:cNvSpPr>
              <a:spLocks noChangeArrowheads="1"/>
            </p:cNvSpPr>
            <p:nvPr/>
          </p:nvSpPr>
          <p:spPr bwMode="auto">
            <a:xfrm>
              <a:off x="7646434" y="3648919"/>
              <a:ext cx="876647" cy="522178"/>
            </a:xfrm>
            <a:prstGeom prst="roundRect">
              <a:avLst>
                <a:gd name="adj" fmla="val 16667"/>
              </a:avLst>
            </a:prstGeom>
            <a:solidFill>
              <a:srgbClr val="CC99FF"/>
            </a:solidFill>
            <a:ln w="28575">
              <a:solidFill>
                <a:srgbClr val="7030A0"/>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רכזת</a:t>
              </a:r>
            </a:p>
            <a:p>
              <a:pPr algn="ctr"/>
              <a:r>
                <a:rPr lang="he-IL" altLang="he-IL" sz="1000" b="1" i="1">
                  <a:solidFill>
                    <a:srgbClr val="FF0000"/>
                  </a:solidFill>
                </a:rPr>
                <a:t>תיקיון</a:t>
              </a:r>
              <a:endParaRPr lang="en-US" altLang="he-IL" sz="1000" b="1" i="1">
                <a:solidFill>
                  <a:srgbClr val="FF0000"/>
                </a:solidFill>
              </a:endParaRPr>
            </a:p>
            <a:p>
              <a:pPr algn="ctr"/>
              <a:endParaRPr lang="en-US" altLang="he-IL" sz="700">
                <a:solidFill>
                  <a:srgbClr val="FF0000"/>
                </a:solidFill>
              </a:endParaRPr>
            </a:p>
          </p:txBody>
        </p:sp>
        <p:sp>
          <p:nvSpPr>
            <p:cNvPr id="40" name="_s2093"/>
            <p:cNvSpPr>
              <a:spLocks noChangeArrowheads="1"/>
            </p:cNvSpPr>
            <p:nvPr/>
          </p:nvSpPr>
          <p:spPr bwMode="auto">
            <a:xfrm>
              <a:off x="7646434" y="4358640"/>
              <a:ext cx="876647" cy="527694"/>
            </a:xfrm>
            <a:prstGeom prst="roundRect">
              <a:avLst>
                <a:gd name="adj" fmla="val 16667"/>
              </a:avLst>
            </a:prstGeom>
            <a:solidFill>
              <a:srgbClr val="CC99FF"/>
            </a:solidFill>
            <a:ln w="28575">
              <a:solidFill>
                <a:srgbClr val="7030A0"/>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רכזת</a:t>
              </a:r>
            </a:p>
            <a:p>
              <a:pPr algn="ctr">
                <a:buFontTx/>
                <a:buChar char="•"/>
              </a:pPr>
              <a:r>
                <a:rPr lang="he-IL" altLang="he-IL" sz="1000" b="1" i="1">
                  <a:solidFill>
                    <a:srgbClr val="FF0000"/>
                  </a:solidFill>
                </a:rPr>
                <a:t>תיקיון</a:t>
              </a:r>
              <a:endParaRPr lang="en-US" altLang="he-IL" sz="1000" b="1" i="1">
                <a:solidFill>
                  <a:srgbClr val="FF0000"/>
                </a:solidFill>
              </a:endParaRPr>
            </a:p>
            <a:p>
              <a:pPr algn="ctr"/>
              <a:endParaRPr lang="en-US" altLang="he-IL" sz="700">
                <a:solidFill>
                  <a:srgbClr val="FF0000"/>
                </a:solidFill>
              </a:endParaRPr>
            </a:p>
          </p:txBody>
        </p:sp>
        <p:sp>
          <p:nvSpPr>
            <p:cNvPr id="41" name="_s2094"/>
            <p:cNvSpPr>
              <a:spLocks noChangeArrowheads="1"/>
            </p:cNvSpPr>
            <p:nvPr/>
          </p:nvSpPr>
          <p:spPr bwMode="auto">
            <a:xfrm>
              <a:off x="7646434" y="2939197"/>
              <a:ext cx="876647" cy="527694"/>
            </a:xfrm>
            <a:prstGeom prst="roundRect">
              <a:avLst>
                <a:gd name="adj" fmla="val 16667"/>
              </a:avLst>
            </a:prstGeom>
            <a:solidFill>
              <a:srgbClr val="CC99FF"/>
            </a:solidFill>
            <a:ln w="28575">
              <a:solidFill>
                <a:srgbClr val="7030A0"/>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רכזת</a:t>
              </a:r>
            </a:p>
            <a:p>
              <a:pPr algn="ctr"/>
              <a:r>
                <a:rPr lang="he-IL" altLang="he-IL" sz="1000" b="1" i="1">
                  <a:solidFill>
                    <a:srgbClr val="FF0000"/>
                  </a:solidFill>
                </a:rPr>
                <a:t>תיקיון</a:t>
              </a:r>
              <a:endParaRPr lang="en-US" altLang="he-IL" sz="1000" b="1" i="1">
                <a:solidFill>
                  <a:srgbClr val="FF0000"/>
                </a:solidFill>
              </a:endParaRPr>
            </a:p>
            <a:p>
              <a:pPr algn="ctr"/>
              <a:endParaRPr lang="en-US" altLang="he-IL" sz="700">
                <a:solidFill>
                  <a:srgbClr val="FF0000"/>
                </a:solidFill>
              </a:endParaRPr>
            </a:p>
          </p:txBody>
        </p:sp>
        <p:sp>
          <p:nvSpPr>
            <p:cNvPr id="42" name="_s2095"/>
            <p:cNvSpPr>
              <a:spLocks noChangeArrowheads="1"/>
            </p:cNvSpPr>
            <p:nvPr/>
          </p:nvSpPr>
          <p:spPr bwMode="auto">
            <a:xfrm>
              <a:off x="7646434" y="5070200"/>
              <a:ext cx="876647" cy="525856"/>
            </a:xfrm>
            <a:prstGeom prst="roundRect">
              <a:avLst>
                <a:gd name="adj" fmla="val 16667"/>
              </a:avLst>
            </a:prstGeom>
            <a:solidFill>
              <a:srgbClr val="CC99FF"/>
            </a:solidFill>
            <a:ln w="28575">
              <a:solidFill>
                <a:srgbClr val="7030A0"/>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רכזת</a:t>
              </a:r>
            </a:p>
            <a:p>
              <a:pPr algn="ctr"/>
              <a:r>
                <a:rPr lang="he-IL" altLang="he-IL" sz="1000" b="1" i="1">
                  <a:solidFill>
                    <a:srgbClr val="FF0000"/>
                  </a:solidFill>
                </a:rPr>
                <a:t>תיקיון</a:t>
              </a:r>
              <a:endParaRPr lang="en-US" altLang="he-IL" sz="1000" b="1" i="1">
                <a:solidFill>
                  <a:srgbClr val="FF0000"/>
                </a:solidFill>
              </a:endParaRPr>
            </a:p>
            <a:p>
              <a:pPr algn="ctr"/>
              <a:endParaRPr lang="en-US" altLang="he-IL" sz="700">
                <a:solidFill>
                  <a:srgbClr val="FF0000"/>
                </a:solidFill>
              </a:endParaRPr>
            </a:p>
          </p:txBody>
        </p:sp>
        <p:sp>
          <p:nvSpPr>
            <p:cNvPr id="43" name="_s2096"/>
            <p:cNvSpPr>
              <a:spLocks noChangeArrowheads="1"/>
            </p:cNvSpPr>
            <p:nvPr/>
          </p:nvSpPr>
          <p:spPr bwMode="auto">
            <a:xfrm>
              <a:off x="7646434" y="2227637"/>
              <a:ext cx="876647" cy="525856"/>
            </a:xfrm>
            <a:prstGeom prst="roundRect">
              <a:avLst>
                <a:gd name="adj" fmla="val 16667"/>
              </a:avLst>
            </a:prstGeom>
            <a:solidFill>
              <a:srgbClr val="CC99FF"/>
            </a:solidFill>
            <a:ln w="28575">
              <a:solidFill>
                <a:srgbClr val="7030A0"/>
              </a:solidFill>
              <a:round/>
              <a:headEnd/>
              <a:tailEnd/>
            </a:ln>
          </p:spPr>
          <p:txBody>
            <a:bodyPr wrap="none" lIns="0" tIns="0" rIns="0" bIns="0" anchor="ctr" anchorCtr="1"/>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רכזת</a:t>
              </a:r>
            </a:p>
            <a:p>
              <a:pPr algn="ctr"/>
              <a:r>
                <a:rPr lang="he-IL" altLang="he-IL" sz="1000" b="1" i="1">
                  <a:solidFill>
                    <a:srgbClr val="FF0000"/>
                  </a:solidFill>
                </a:rPr>
                <a:t>תיקיון</a:t>
              </a:r>
              <a:endParaRPr lang="en-US" altLang="he-IL" sz="1000" b="1" i="1">
                <a:solidFill>
                  <a:srgbClr val="FF0000"/>
                </a:solidFill>
              </a:endParaRPr>
            </a:p>
            <a:p>
              <a:pPr algn="ctr"/>
              <a:endParaRPr lang="en-US" altLang="he-IL" sz="700">
                <a:solidFill>
                  <a:srgbClr val="FF0000"/>
                </a:solidFill>
              </a:endParaRPr>
            </a:p>
          </p:txBody>
        </p:sp>
        <p:sp>
          <p:nvSpPr>
            <p:cNvPr id="44" name="_s1055"/>
            <p:cNvSpPr>
              <a:spLocks noChangeArrowheads="1"/>
            </p:cNvSpPr>
            <p:nvPr/>
          </p:nvSpPr>
          <p:spPr bwMode="auto">
            <a:xfrm>
              <a:off x="6153901" y="2652367"/>
              <a:ext cx="876647" cy="527694"/>
            </a:xfrm>
            <a:prstGeom prst="roundRect">
              <a:avLst>
                <a:gd name="adj" fmla="val 16667"/>
              </a:avLst>
            </a:prstGeom>
            <a:solidFill>
              <a:srgbClr val="99CCFF"/>
            </a:solidFill>
            <a:ln w="28575">
              <a:solidFill>
                <a:srgbClr val="0000FF"/>
              </a:solidFill>
              <a:round/>
              <a:headEnd/>
              <a:tailEnd/>
            </a:ln>
          </p:spPr>
          <p:txBody>
            <a:bodyPr wrap="none"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a:solidFill>
                    <a:srgbClr val="FF0000"/>
                  </a:solidFill>
                </a:rPr>
                <a:t>מפקח </a:t>
              </a:r>
            </a:p>
            <a:p>
              <a:pPr algn="ctr"/>
              <a:r>
                <a:rPr lang="he-IL" altLang="he-IL" sz="1000" b="1" i="1">
                  <a:solidFill>
                    <a:srgbClr val="FF0000"/>
                  </a:solidFill>
                </a:rPr>
                <a:t>רפואי אזורי</a:t>
              </a:r>
              <a:endParaRPr lang="en-US" altLang="he-IL" sz="1000" b="1" i="1">
                <a:solidFill>
                  <a:srgbClr val="FF0000"/>
                </a:solidFill>
              </a:endParaRPr>
            </a:p>
          </p:txBody>
        </p:sp>
        <p:sp>
          <p:nvSpPr>
            <p:cNvPr id="45" name="_s2076"/>
            <p:cNvSpPr>
              <a:spLocks noChangeArrowheads="1"/>
            </p:cNvSpPr>
            <p:nvPr/>
          </p:nvSpPr>
          <p:spPr bwMode="auto">
            <a:xfrm>
              <a:off x="787481" y="2638199"/>
              <a:ext cx="876647" cy="529533"/>
            </a:xfrm>
            <a:prstGeom prst="roundRect">
              <a:avLst>
                <a:gd name="adj" fmla="val 16667"/>
              </a:avLst>
            </a:prstGeom>
            <a:solidFill>
              <a:srgbClr val="99CCFF"/>
            </a:solidFill>
            <a:ln w="28575">
              <a:solidFill>
                <a:srgbClr val="0000FF"/>
              </a:solidFill>
              <a:round/>
              <a:headEnd/>
              <a:tailEnd/>
            </a:ln>
          </p:spPr>
          <p:txBody>
            <a:bodyPr wrap="none"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dirty="0">
                  <a:solidFill>
                    <a:srgbClr val="FF0000"/>
                  </a:solidFill>
                </a:rPr>
                <a:t>ראש צוות </a:t>
              </a:r>
            </a:p>
            <a:p>
              <a:pPr algn="ctr"/>
              <a:r>
                <a:rPr lang="he-IL" altLang="he-IL" sz="1000" b="1" i="1" dirty="0">
                  <a:solidFill>
                    <a:srgbClr val="FF0000"/>
                  </a:solidFill>
                </a:rPr>
                <a:t>מפקחי</a:t>
              </a:r>
            </a:p>
            <a:p>
              <a:pPr algn="ctr"/>
              <a:r>
                <a:rPr lang="he-IL" altLang="he-IL" sz="1000" b="1" i="1" dirty="0">
                  <a:solidFill>
                    <a:srgbClr val="FF0000"/>
                  </a:solidFill>
                </a:rPr>
                <a:t>תעשייה</a:t>
              </a:r>
              <a:endParaRPr lang="en-US" altLang="he-IL" sz="1000" b="1" i="1" dirty="0">
                <a:solidFill>
                  <a:srgbClr val="FF0000"/>
                </a:solidFill>
              </a:endParaRPr>
            </a:p>
            <a:p>
              <a:pPr algn="ctr"/>
              <a:endParaRPr lang="en-US" altLang="he-IL" sz="700" dirty="0">
                <a:solidFill>
                  <a:srgbClr val="FF0000"/>
                </a:solidFill>
              </a:endParaRPr>
            </a:p>
          </p:txBody>
        </p:sp>
        <p:cxnSp>
          <p:nvCxnSpPr>
            <p:cNvPr id="46" name="מחבר ישר 45"/>
            <p:cNvCxnSpPr/>
            <p:nvPr/>
          </p:nvCxnSpPr>
          <p:spPr bwMode="auto">
            <a:xfrm flipH="1">
              <a:off x="611366" y="2508032"/>
              <a:ext cx="3738444"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מחבר ישר 46"/>
            <p:cNvCxnSpPr/>
            <p:nvPr/>
          </p:nvCxnSpPr>
          <p:spPr bwMode="auto">
            <a:xfrm flipH="1">
              <a:off x="2333897" y="2508032"/>
              <a:ext cx="29823" cy="8745"/>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מחבר ישר 47"/>
            <p:cNvCxnSpPr>
              <a:endCxn id="25" idx="0"/>
            </p:cNvCxnSpPr>
            <p:nvPr/>
          </p:nvCxnSpPr>
          <p:spPr bwMode="auto">
            <a:xfrm>
              <a:off x="2305124" y="2508032"/>
              <a:ext cx="1" cy="130167"/>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מחבר ישר 48"/>
            <p:cNvCxnSpPr/>
            <p:nvPr/>
          </p:nvCxnSpPr>
          <p:spPr bwMode="auto">
            <a:xfrm>
              <a:off x="1220669" y="2516777"/>
              <a:ext cx="1471" cy="103955"/>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מחבר ישר 49"/>
            <p:cNvCxnSpPr/>
            <p:nvPr/>
          </p:nvCxnSpPr>
          <p:spPr bwMode="auto">
            <a:xfrm>
              <a:off x="611365" y="2508032"/>
              <a:ext cx="0" cy="3575267"/>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מחבר ישר 50"/>
            <p:cNvCxnSpPr/>
            <p:nvPr/>
          </p:nvCxnSpPr>
          <p:spPr bwMode="auto">
            <a:xfrm flipH="1" flipV="1">
              <a:off x="600891" y="3291840"/>
              <a:ext cx="10474" cy="13249"/>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מחבר ישר 51"/>
            <p:cNvCxnSpPr>
              <a:endCxn id="37" idx="1"/>
            </p:cNvCxnSpPr>
            <p:nvPr/>
          </p:nvCxnSpPr>
          <p:spPr bwMode="auto">
            <a:xfrm>
              <a:off x="611365" y="6083299"/>
              <a:ext cx="176116" cy="1"/>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מחבר ישר 52"/>
            <p:cNvCxnSpPr/>
            <p:nvPr/>
          </p:nvCxnSpPr>
          <p:spPr bwMode="auto">
            <a:xfrm>
              <a:off x="606128" y="5328558"/>
              <a:ext cx="176116" cy="1"/>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מחבר ישר 53"/>
            <p:cNvCxnSpPr/>
            <p:nvPr/>
          </p:nvCxnSpPr>
          <p:spPr bwMode="auto">
            <a:xfrm>
              <a:off x="600891" y="4494700"/>
              <a:ext cx="176116" cy="1"/>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מחבר ישר 54"/>
            <p:cNvCxnSpPr/>
            <p:nvPr/>
          </p:nvCxnSpPr>
          <p:spPr bwMode="auto">
            <a:xfrm>
              <a:off x="601863" y="3682458"/>
              <a:ext cx="176116" cy="1"/>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6" name="_s2078"/>
          <p:cNvSpPr>
            <a:spLocks noChangeArrowheads="1"/>
          </p:cNvSpPr>
          <p:nvPr/>
        </p:nvSpPr>
        <p:spPr bwMode="auto">
          <a:xfrm>
            <a:off x="3975133" y="2084891"/>
            <a:ext cx="948216" cy="606434"/>
          </a:xfrm>
          <a:prstGeom prst="roundRect">
            <a:avLst>
              <a:gd name="adj" fmla="val 16667"/>
            </a:avLst>
          </a:prstGeom>
          <a:solidFill>
            <a:srgbClr val="99CCFF"/>
          </a:solidFill>
          <a:ln w="25400">
            <a:solidFill>
              <a:srgbClr val="0000FF"/>
            </a:solidFill>
            <a:round/>
            <a:headEnd/>
            <a:tailEnd/>
          </a:ln>
        </p:spPr>
        <p:txBody>
          <a:bodyPr wrap="none"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dirty="0">
                <a:solidFill>
                  <a:srgbClr val="FF0000"/>
                </a:solidFill>
              </a:rPr>
              <a:t>מפקח </a:t>
            </a:r>
          </a:p>
          <a:p>
            <a:pPr algn="ctr"/>
            <a:r>
              <a:rPr lang="he-IL" altLang="he-IL" sz="1000" b="1" i="1" dirty="0">
                <a:solidFill>
                  <a:srgbClr val="FF0000"/>
                </a:solidFill>
              </a:rPr>
              <a:t>מערכת</a:t>
            </a:r>
          </a:p>
          <a:p>
            <a:pPr algn="ctr"/>
            <a:r>
              <a:rPr lang="he-IL" altLang="he-IL" sz="1000" b="1" i="1" dirty="0">
                <a:solidFill>
                  <a:srgbClr val="FF0000"/>
                </a:solidFill>
              </a:rPr>
              <a:t>הביטחון</a:t>
            </a:r>
            <a:endParaRPr lang="en-US" altLang="he-IL" sz="1000" b="1" i="1" dirty="0">
              <a:solidFill>
                <a:srgbClr val="FF0000"/>
              </a:solidFill>
            </a:endParaRPr>
          </a:p>
          <a:p>
            <a:pPr algn="ctr"/>
            <a:endParaRPr lang="en-US" altLang="he-IL" sz="700" dirty="0">
              <a:solidFill>
                <a:srgbClr val="FF0000"/>
              </a:solidFill>
            </a:endParaRPr>
          </a:p>
        </p:txBody>
      </p:sp>
      <p:sp>
        <p:nvSpPr>
          <p:cNvPr id="57" name="_s2078"/>
          <p:cNvSpPr>
            <a:spLocks noChangeArrowheads="1"/>
          </p:cNvSpPr>
          <p:nvPr/>
        </p:nvSpPr>
        <p:spPr bwMode="auto">
          <a:xfrm>
            <a:off x="2868880" y="2097525"/>
            <a:ext cx="948216" cy="606434"/>
          </a:xfrm>
          <a:prstGeom prst="roundRect">
            <a:avLst>
              <a:gd name="adj" fmla="val 16667"/>
            </a:avLst>
          </a:prstGeom>
          <a:solidFill>
            <a:srgbClr val="99CCFF"/>
          </a:solidFill>
          <a:ln w="25400">
            <a:solidFill>
              <a:srgbClr val="0000FF"/>
            </a:solidFill>
            <a:round/>
            <a:headEnd/>
            <a:tailEnd/>
          </a:ln>
        </p:spPr>
        <p:txBody>
          <a:bodyPr wrap="none"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he-IL" altLang="he-IL" sz="1000" b="1" i="1" dirty="0">
                <a:solidFill>
                  <a:srgbClr val="FF0000"/>
                </a:solidFill>
              </a:rPr>
              <a:t>ראש צוות </a:t>
            </a:r>
          </a:p>
          <a:p>
            <a:pPr algn="ctr"/>
            <a:r>
              <a:rPr lang="he-IL" altLang="he-IL" sz="1000" b="1" i="1" dirty="0">
                <a:solidFill>
                  <a:srgbClr val="FF0000"/>
                </a:solidFill>
              </a:rPr>
              <a:t>מפקחי חקלאות </a:t>
            </a:r>
          </a:p>
          <a:p>
            <a:pPr algn="ctr"/>
            <a:r>
              <a:rPr lang="he-IL" altLang="he-IL" sz="1000" b="1" i="1" dirty="0">
                <a:solidFill>
                  <a:srgbClr val="FF0000"/>
                </a:solidFill>
              </a:rPr>
              <a:t>ותעשייה</a:t>
            </a:r>
            <a:endParaRPr lang="en-US" altLang="he-IL" sz="700" dirty="0">
              <a:solidFill>
                <a:srgbClr val="FF0000"/>
              </a:solidFill>
            </a:endParaRPr>
          </a:p>
        </p:txBody>
      </p:sp>
      <p:cxnSp>
        <p:nvCxnSpPr>
          <p:cNvPr id="60" name="מחבר ישר 59"/>
          <p:cNvCxnSpPr/>
          <p:nvPr/>
        </p:nvCxnSpPr>
        <p:spPr bwMode="auto">
          <a:xfrm>
            <a:off x="3342987" y="1956662"/>
            <a:ext cx="1" cy="14907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מחבר ישר 60"/>
          <p:cNvCxnSpPr/>
          <p:nvPr/>
        </p:nvCxnSpPr>
        <p:spPr bwMode="auto">
          <a:xfrm flipH="1">
            <a:off x="4447046" y="1927237"/>
            <a:ext cx="2195" cy="14907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מחבר ישר 62"/>
          <p:cNvCxnSpPr/>
          <p:nvPr/>
        </p:nvCxnSpPr>
        <p:spPr bwMode="auto">
          <a:xfrm>
            <a:off x="252572" y="2384517"/>
            <a:ext cx="190494" cy="1"/>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366657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כותרת 1"/>
          <p:cNvSpPr>
            <a:spLocks noGrp="1"/>
          </p:cNvSpPr>
          <p:nvPr>
            <p:ph type="title"/>
          </p:nvPr>
        </p:nvSpPr>
        <p:spPr>
          <a:xfrm>
            <a:off x="685800" y="260648"/>
            <a:ext cx="7772400" cy="1143000"/>
          </a:xfrm>
        </p:spPr>
        <p:txBody>
          <a:bodyPr>
            <a:normAutofit fontScale="90000"/>
          </a:bodyPr>
          <a:lstStyle/>
          <a:p>
            <a:r>
              <a:rPr lang="he-IL" altLang="he-IL" b="1" dirty="0">
                <a:solidFill>
                  <a:srgbClr val="0000CC"/>
                </a:solidFill>
                <a:effectLst>
                  <a:outerShdw blurRad="38100" dist="38100" dir="2700000" algn="tl">
                    <a:srgbClr val="000000">
                      <a:alpha val="43137"/>
                    </a:srgbClr>
                  </a:outerShdw>
                </a:effectLst>
                <a:cs typeface="Narkisim" panose="020E0502050101010101" pitchFamily="34" charset="-79"/>
              </a:rPr>
              <a:t>אתרי הפעילות העיקריים של האגף:</a:t>
            </a:r>
            <a:r>
              <a:rPr lang="he-IL" altLang="he-IL" b="1" dirty="0">
                <a:solidFill>
                  <a:srgbClr val="0000CC"/>
                </a:solidFill>
                <a:effectLst>
                  <a:outerShdw blurRad="38100" dist="38100" dir="2700000" algn="tl">
                    <a:srgbClr val="000000">
                      <a:alpha val="43137"/>
                    </a:srgbClr>
                  </a:outerShdw>
                </a:effectLst>
              </a:rPr>
              <a:t> </a:t>
            </a:r>
            <a:endParaRPr lang="he-IL" b="1" dirty="0">
              <a:solidFill>
                <a:srgbClr val="0000CC"/>
              </a:solidFill>
              <a:effectLst>
                <a:outerShdw blurRad="38100" dist="38100" dir="2700000" algn="tl">
                  <a:srgbClr val="000000">
                    <a:alpha val="43137"/>
                  </a:srgbClr>
                </a:outerShdw>
              </a:effectLst>
            </a:endParaRPr>
          </a:p>
        </p:txBody>
      </p:sp>
      <p:sp>
        <p:nvSpPr>
          <p:cNvPr id="7" name="מציין מיקום תוכן 2"/>
          <p:cNvSpPr>
            <a:spLocks noGrp="1"/>
          </p:cNvSpPr>
          <p:nvPr>
            <p:ph idx="1"/>
          </p:nvPr>
        </p:nvSpPr>
        <p:spPr>
          <a:xfrm>
            <a:off x="685800" y="1412776"/>
            <a:ext cx="7772400" cy="4713137"/>
          </a:xfrm>
        </p:spPr>
        <p:txBody>
          <a:bodyPr/>
          <a:lstStyle/>
          <a:p>
            <a:pPr>
              <a:buClr>
                <a:srgbClr val="00B0F0"/>
              </a:buClr>
              <a:buFont typeface="Arial" panose="020B0604020202020204" pitchFamily="34" charset="0"/>
              <a:buChar char="•"/>
            </a:pPr>
            <a:r>
              <a:rPr lang="he-IL" altLang="he-IL" dirty="0">
                <a:solidFill>
                  <a:srgbClr val="0000CC"/>
                </a:solidFill>
                <a:cs typeface="Narkisim" panose="020E0502050101010101" pitchFamily="34" charset="-79"/>
              </a:rPr>
              <a:t>מפעלי תעשייה</a:t>
            </a:r>
          </a:p>
          <a:p>
            <a:pPr>
              <a:buClr>
                <a:srgbClr val="00B0F0"/>
              </a:buClr>
              <a:buFont typeface="Arial" panose="020B0604020202020204" pitchFamily="34" charset="0"/>
              <a:buChar char="•"/>
            </a:pPr>
            <a:r>
              <a:rPr lang="he-IL" altLang="he-IL" dirty="0">
                <a:solidFill>
                  <a:srgbClr val="0000CC"/>
                </a:solidFill>
                <a:cs typeface="Narkisim" panose="020E0502050101010101" pitchFamily="34" charset="-79"/>
              </a:rPr>
              <a:t>בתי מלאכה</a:t>
            </a:r>
          </a:p>
          <a:p>
            <a:pPr>
              <a:buClr>
                <a:srgbClr val="00B0F0"/>
              </a:buClr>
              <a:buFont typeface="Arial" panose="020B0604020202020204" pitchFamily="34" charset="0"/>
              <a:buChar char="•"/>
            </a:pPr>
            <a:r>
              <a:rPr lang="he-IL" altLang="he-IL" dirty="0">
                <a:solidFill>
                  <a:srgbClr val="0000CC"/>
                </a:solidFill>
                <a:cs typeface="Narkisim" panose="020E0502050101010101" pitchFamily="34" charset="-79"/>
              </a:rPr>
              <a:t>אתרי בנייה ומחצבות</a:t>
            </a:r>
          </a:p>
          <a:p>
            <a:pPr>
              <a:buClr>
                <a:srgbClr val="00B0F0"/>
              </a:buClr>
              <a:buFont typeface="Arial" panose="020B0604020202020204" pitchFamily="34" charset="0"/>
              <a:buChar char="•"/>
            </a:pPr>
            <a:r>
              <a:rPr lang="he-IL" altLang="he-IL" dirty="0">
                <a:solidFill>
                  <a:srgbClr val="0000CC"/>
                </a:solidFill>
                <a:cs typeface="Narkisim" panose="020E0502050101010101" pitchFamily="34" charset="-79"/>
              </a:rPr>
              <a:t>קיבוצים ומשקים חקלאיים</a:t>
            </a:r>
          </a:p>
          <a:p>
            <a:pPr>
              <a:buClr>
                <a:srgbClr val="00B0F0"/>
              </a:buClr>
              <a:buFont typeface="Arial" panose="020B0604020202020204" pitchFamily="34" charset="0"/>
              <a:buChar char="•"/>
            </a:pPr>
            <a:r>
              <a:rPr lang="he-IL" altLang="he-IL" dirty="0">
                <a:solidFill>
                  <a:srgbClr val="0000CC"/>
                </a:solidFill>
                <a:cs typeface="Narkisim" panose="020E0502050101010101" pitchFamily="34" charset="-79"/>
              </a:rPr>
              <a:t>מוסדות בריאות ומעבדות מחקר</a:t>
            </a:r>
          </a:p>
          <a:p>
            <a:pPr>
              <a:buClr>
                <a:srgbClr val="00B0F0"/>
              </a:buClr>
              <a:buFont typeface="Arial" panose="020B0604020202020204" pitchFamily="34" charset="0"/>
              <a:buChar char="•"/>
            </a:pPr>
            <a:r>
              <a:rPr lang="he-IL" altLang="he-IL" dirty="0">
                <a:solidFill>
                  <a:srgbClr val="0000CC"/>
                </a:solidFill>
                <a:cs typeface="Narkisim" panose="020E0502050101010101" pitchFamily="34" charset="-79"/>
              </a:rPr>
              <a:t>רשויות מקומיות</a:t>
            </a:r>
          </a:p>
          <a:p>
            <a:pPr>
              <a:buClr>
                <a:srgbClr val="00B0F0"/>
              </a:buClr>
              <a:buFont typeface="Arial" panose="020B0604020202020204" pitchFamily="34" charset="0"/>
              <a:buChar char="•"/>
            </a:pPr>
            <a:r>
              <a:rPr lang="he-IL" altLang="he-IL" dirty="0">
                <a:solidFill>
                  <a:srgbClr val="0000CC"/>
                </a:solidFill>
                <a:cs typeface="Narkisim" panose="020E0502050101010101" pitchFamily="34" charset="-79"/>
              </a:rPr>
              <a:t>מערכת הביטחון ומחנות צה"ל</a:t>
            </a:r>
          </a:p>
          <a:p>
            <a:pPr>
              <a:buClr>
                <a:srgbClr val="00B0F0"/>
              </a:buClr>
              <a:buFont typeface="Arial" panose="020B0604020202020204" pitchFamily="34" charset="0"/>
              <a:buChar char="•"/>
            </a:pPr>
            <a:r>
              <a:rPr lang="he-IL" altLang="he-IL" dirty="0">
                <a:solidFill>
                  <a:srgbClr val="0000CC"/>
                </a:solidFill>
                <a:cs typeface="Narkisim" panose="020E0502050101010101" pitchFamily="34" charset="-79"/>
              </a:rPr>
              <a:t>בתי מלון ובנייני מגורים, וכו'</a:t>
            </a:r>
          </a:p>
          <a:p>
            <a:endParaRPr lang="he-IL" dirty="0">
              <a:solidFill>
                <a:srgbClr val="0000CC"/>
              </a:solidFill>
            </a:endParaRPr>
          </a:p>
        </p:txBody>
      </p:sp>
      <p:pic>
        <p:nvPicPr>
          <p:cNvPr id="8" name="Picture 5" descr="http://fun.mivzakon.co.il/images/41724/L/41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32681"/>
            <a:ext cx="2304256" cy="41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6097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4BC444C4-B0CF-4E92-9B03-69E38C69C1F0}" type="slidenum">
              <a:rPr lang="he-IL" smtClean="0"/>
              <a:pPr/>
              <a:t>7</a:t>
            </a:fld>
            <a:endParaRPr lang="en-US"/>
          </a:p>
        </p:txBody>
      </p:sp>
      <p:sp>
        <p:nvSpPr>
          <p:cNvPr id="6" name="Rectangle 4"/>
          <p:cNvSpPr>
            <a:spLocks noGrp="1" noChangeArrowheads="1"/>
          </p:cNvSpPr>
          <p:nvPr>
            <p:ph type="title"/>
          </p:nvPr>
        </p:nvSpPr>
        <p:spPr>
          <a:xfrm>
            <a:off x="685800" y="609600"/>
            <a:ext cx="7772400" cy="947192"/>
          </a:xfrm>
          <a:noFill/>
        </p:spPr>
        <p:txBody>
          <a:bodyPr anchor="t">
            <a:noAutofit/>
          </a:bodyPr>
          <a:lstStyle/>
          <a:p>
            <a:pPr algn="ctr"/>
            <a:r>
              <a:rPr lang="he-IL" altLang="he-IL" sz="2400" i="1" dirty="0"/>
              <a:t> </a:t>
            </a:r>
            <a:r>
              <a:rPr lang="he-IL" altLang="he-IL" sz="2400" b="1" dirty="0">
                <a:solidFill>
                  <a:srgbClr val="0000CC"/>
                </a:solidFill>
                <a:effectLst>
                  <a:outerShdw blurRad="38100" dist="38100" dir="2700000" algn="tl">
                    <a:srgbClr val="000000">
                      <a:alpha val="43137"/>
                    </a:srgbClr>
                  </a:outerShdw>
                </a:effectLst>
              </a:rPr>
              <a:t> פעילות משותפת עם משרדי הממשלה ועם גורמים  אחרים במדינה אשר עוסקים בתחומים משלימים לתחומי פעילות המשרד</a:t>
            </a:r>
            <a:br>
              <a:rPr lang="he-IL" altLang="he-IL" sz="2400" b="1" dirty="0">
                <a:solidFill>
                  <a:srgbClr val="0000CC"/>
                </a:solidFill>
                <a:effectLst>
                  <a:outerShdw blurRad="38100" dist="38100" dir="2700000" algn="tl">
                    <a:srgbClr val="000000">
                      <a:alpha val="43137"/>
                    </a:srgbClr>
                  </a:outerShdw>
                </a:effectLst>
              </a:rPr>
            </a:br>
            <a:endParaRPr lang="en-US" altLang="he-IL" sz="2400" b="1" dirty="0">
              <a:solidFill>
                <a:srgbClr val="0000CC"/>
              </a:solidFill>
              <a:effectLst>
                <a:outerShdw blurRad="38100" dist="38100" dir="2700000" algn="tl">
                  <a:srgbClr val="000000">
                    <a:alpha val="43137"/>
                  </a:srgbClr>
                </a:outerShdw>
              </a:effectLst>
            </a:endParaRPr>
          </a:p>
        </p:txBody>
      </p:sp>
      <p:sp>
        <p:nvSpPr>
          <p:cNvPr id="7" name="אליפסה 6"/>
          <p:cNvSpPr/>
          <p:nvPr/>
        </p:nvSpPr>
        <p:spPr bwMode="auto">
          <a:xfrm>
            <a:off x="107504" y="3348083"/>
            <a:ext cx="2952328" cy="1440161"/>
          </a:xfrm>
          <a:prstGeom prst="ellipse">
            <a:avLst/>
          </a:prstGeom>
          <a:solidFill>
            <a:schemeClr val="accent5">
              <a:lumMod val="75000"/>
            </a:schemeClr>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buClr>
                <a:srgbClr val="00B0F0"/>
              </a:buClr>
              <a:buNone/>
              <a:defRPr/>
            </a:pPr>
            <a:r>
              <a:rPr lang="he-IL" sz="2800" b="1" dirty="0">
                <a:solidFill>
                  <a:srgbClr val="FF3300"/>
                </a:solidFill>
                <a:cs typeface="Narkisim" pitchFamily="34" charset="-79"/>
              </a:rPr>
              <a:t>משרד הפנים </a:t>
            </a:r>
            <a:r>
              <a:rPr lang="he-IL" sz="2400" dirty="0">
                <a:solidFill>
                  <a:srgbClr val="0000CC"/>
                </a:solidFill>
                <a:cs typeface="Narkisim" pitchFamily="34" charset="-79"/>
              </a:rPr>
              <a:t>מחלקות רישוי עסקים</a:t>
            </a:r>
          </a:p>
        </p:txBody>
      </p:sp>
      <p:sp>
        <p:nvSpPr>
          <p:cNvPr id="9" name="אליפסה 8"/>
          <p:cNvSpPr/>
          <p:nvPr/>
        </p:nvSpPr>
        <p:spPr bwMode="auto">
          <a:xfrm>
            <a:off x="3203848" y="2360682"/>
            <a:ext cx="2952328" cy="1947916"/>
          </a:xfrm>
          <a:prstGeom prst="ellipse">
            <a:avLst/>
          </a:prstGeom>
          <a:solidFill>
            <a:srgbClr val="FFFF00"/>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buClr>
                <a:srgbClr val="00B0F0"/>
              </a:buClr>
              <a:buNone/>
              <a:defRPr/>
            </a:pPr>
            <a:r>
              <a:rPr lang="he-IL" sz="2800" b="1" dirty="0">
                <a:solidFill>
                  <a:srgbClr val="FF3300"/>
                </a:solidFill>
                <a:cs typeface="Narkisim" pitchFamily="34" charset="-79"/>
              </a:rPr>
              <a:t>משרד להגנת הסביבה</a:t>
            </a:r>
          </a:p>
          <a:p>
            <a:pPr marL="0" indent="0" algn="ctr">
              <a:buClr>
                <a:srgbClr val="00B0F0"/>
              </a:buClr>
              <a:buNone/>
              <a:defRPr/>
            </a:pPr>
            <a:r>
              <a:rPr lang="he-IL" sz="2000" dirty="0">
                <a:solidFill>
                  <a:srgbClr val="0000CC"/>
                </a:solidFill>
                <a:cs typeface="Narkisim" pitchFamily="34" charset="-79"/>
              </a:rPr>
              <a:t>הוועדה הטכנית לאסבסט ואבק מזיק</a:t>
            </a:r>
          </a:p>
        </p:txBody>
      </p:sp>
      <p:sp>
        <p:nvSpPr>
          <p:cNvPr id="12" name="אליפסה 11"/>
          <p:cNvSpPr/>
          <p:nvPr/>
        </p:nvSpPr>
        <p:spPr bwMode="auto">
          <a:xfrm>
            <a:off x="2326143" y="4454670"/>
            <a:ext cx="3168352" cy="1782641"/>
          </a:xfrm>
          <a:prstGeom prst="ellipse">
            <a:avLst/>
          </a:prstGeom>
          <a:solidFill>
            <a:schemeClr val="bg1">
              <a:lumMod val="65000"/>
            </a:schemeClr>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buClr>
                <a:srgbClr val="00B0F0"/>
              </a:buClr>
              <a:buNone/>
            </a:pPr>
            <a:r>
              <a:rPr lang="he-IL" altLang="he-IL" sz="2800" b="1" dirty="0">
                <a:solidFill>
                  <a:srgbClr val="FF3300"/>
                </a:solidFill>
                <a:cs typeface="Narkisim" panose="020E0502050101010101" pitchFamily="34" charset="-79"/>
              </a:rPr>
              <a:t>משרד האנרגיה והתשתיות</a:t>
            </a:r>
          </a:p>
          <a:p>
            <a:pPr marL="0" indent="0" algn="ctr">
              <a:buClr>
                <a:srgbClr val="00B0F0"/>
              </a:buClr>
              <a:buNone/>
            </a:pPr>
            <a:r>
              <a:rPr lang="he-IL" altLang="he-IL" sz="2000" dirty="0">
                <a:solidFill>
                  <a:srgbClr val="0000CC"/>
                </a:solidFill>
                <a:cs typeface="Narkisim" panose="020E0502050101010101" pitchFamily="34" charset="-79"/>
              </a:rPr>
              <a:t>זיקוק </a:t>
            </a:r>
            <a:r>
              <a:rPr lang="he-IL" altLang="he-IL" sz="2000" dirty="0" err="1">
                <a:solidFill>
                  <a:srgbClr val="0000CC"/>
                </a:solidFill>
                <a:cs typeface="Narkisim" panose="020E0502050101010101" pitchFamily="34" charset="-79"/>
              </a:rPr>
              <a:t>דלקים</a:t>
            </a:r>
            <a:r>
              <a:rPr lang="he-IL" altLang="he-IL" sz="2000" dirty="0">
                <a:solidFill>
                  <a:srgbClr val="0000CC"/>
                </a:solidFill>
                <a:cs typeface="Narkisim" panose="020E0502050101010101" pitchFamily="34" charset="-79"/>
              </a:rPr>
              <a:t> ויצור חשמל</a:t>
            </a:r>
          </a:p>
        </p:txBody>
      </p:sp>
      <p:sp>
        <p:nvSpPr>
          <p:cNvPr id="15" name="אליפסה 14"/>
          <p:cNvSpPr/>
          <p:nvPr/>
        </p:nvSpPr>
        <p:spPr bwMode="auto">
          <a:xfrm>
            <a:off x="5768892" y="4492269"/>
            <a:ext cx="3204356" cy="1512168"/>
          </a:xfrm>
          <a:prstGeom prst="ellipse">
            <a:avLst/>
          </a:prstGeom>
          <a:solidFill>
            <a:schemeClr val="accent3"/>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buClr>
                <a:srgbClr val="00B0F0"/>
              </a:buClr>
              <a:buNone/>
            </a:pPr>
            <a:r>
              <a:rPr lang="he-IL" altLang="he-IL" sz="2800" b="1" dirty="0">
                <a:solidFill>
                  <a:srgbClr val="FF3300"/>
                </a:solidFill>
                <a:cs typeface="Narkisim" panose="020E0502050101010101" pitchFamily="34" charset="-79"/>
              </a:rPr>
              <a:t>משרד החקלאות</a:t>
            </a:r>
          </a:p>
          <a:p>
            <a:pPr marL="0" indent="0" algn="ctr">
              <a:buClr>
                <a:srgbClr val="00B0F0"/>
              </a:buClr>
              <a:buNone/>
            </a:pPr>
            <a:r>
              <a:rPr lang="he-IL" altLang="he-IL" sz="2000" dirty="0">
                <a:solidFill>
                  <a:srgbClr val="0000CC"/>
                </a:solidFill>
                <a:cs typeface="Narkisim" panose="020E0502050101010101" pitchFamily="34" charset="-79"/>
              </a:rPr>
              <a:t>חומרי הדברה והמיכון החקלאי</a:t>
            </a:r>
          </a:p>
        </p:txBody>
      </p:sp>
      <p:sp>
        <p:nvSpPr>
          <p:cNvPr id="16" name="אליפסה 15"/>
          <p:cNvSpPr/>
          <p:nvPr/>
        </p:nvSpPr>
        <p:spPr bwMode="auto">
          <a:xfrm>
            <a:off x="6030566" y="1619890"/>
            <a:ext cx="2952328" cy="1728193"/>
          </a:xfrm>
          <a:prstGeom prst="ellipse">
            <a:avLst/>
          </a:prstGeom>
          <a:solidFill>
            <a:schemeClr val="accent1">
              <a:lumMod val="20000"/>
              <a:lumOff val="80000"/>
            </a:schemeClr>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buClr>
                <a:srgbClr val="00B0F0"/>
              </a:buClr>
              <a:buNone/>
              <a:defRPr/>
            </a:pPr>
            <a:r>
              <a:rPr lang="he-IL" sz="2800" b="1" dirty="0">
                <a:solidFill>
                  <a:srgbClr val="FF3300"/>
                </a:solidFill>
                <a:cs typeface="Narkisim" pitchFamily="34" charset="-79"/>
              </a:rPr>
              <a:t>משרד התחבורה</a:t>
            </a:r>
          </a:p>
          <a:p>
            <a:pPr marL="0" indent="0" algn="ctr">
              <a:buClr>
                <a:srgbClr val="00B0F0"/>
              </a:buClr>
              <a:buNone/>
              <a:defRPr/>
            </a:pPr>
            <a:r>
              <a:rPr lang="he-IL" sz="2000" dirty="0">
                <a:solidFill>
                  <a:srgbClr val="0000CC"/>
                </a:solidFill>
                <a:cs typeface="Narkisim" pitchFamily="34" charset="-79"/>
              </a:rPr>
              <a:t>בטיחות בנמלי הים והאוויר</a:t>
            </a:r>
          </a:p>
        </p:txBody>
      </p:sp>
      <p:sp>
        <p:nvSpPr>
          <p:cNvPr id="17" name="אליפסה 16"/>
          <p:cNvSpPr/>
          <p:nvPr/>
        </p:nvSpPr>
        <p:spPr bwMode="auto">
          <a:xfrm>
            <a:off x="539552" y="1484784"/>
            <a:ext cx="3090231" cy="1617728"/>
          </a:xfrm>
          <a:prstGeom prst="ellipse">
            <a:avLst/>
          </a:prstGeom>
          <a:solidFill>
            <a:schemeClr val="bg1">
              <a:lumMod val="85000"/>
            </a:schemeClr>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buClr>
                <a:srgbClr val="00B0F0"/>
              </a:buClr>
              <a:buNone/>
              <a:defRPr/>
            </a:pPr>
            <a:r>
              <a:rPr lang="he-IL" sz="2400" b="1" dirty="0">
                <a:solidFill>
                  <a:srgbClr val="FF3300"/>
                </a:solidFill>
                <a:cs typeface="Narkisim" pitchFamily="34" charset="-79"/>
              </a:rPr>
              <a:t>משרד לביטחון פנים</a:t>
            </a:r>
          </a:p>
          <a:p>
            <a:pPr marL="0" indent="0" algn="ctr">
              <a:buClr>
                <a:srgbClr val="00B0F0"/>
              </a:buClr>
              <a:buNone/>
              <a:defRPr/>
            </a:pPr>
            <a:r>
              <a:rPr lang="he-IL" sz="2000" dirty="0">
                <a:solidFill>
                  <a:srgbClr val="0000CC"/>
                </a:solidFill>
                <a:cs typeface="Narkisim" pitchFamily="34" charset="-79"/>
              </a:rPr>
              <a:t>הרשות הארצית לכבאות והצלה</a:t>
            </a:r>
          </a:p>
        </p:txBody>
      </p:sp>
    </p:spTree>
    <p:extLst>
      <p:ext uri="{BB962C8B-B14F-4D97-AF65-F5344CB8AC3E}">
        <p14:creationId xmlns:p14="http://schemas.microsoft.com/office/powerpoint/2010/main" val="137060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4BC444C4-B0CF-4E92-9B03-69E38C69C1F0}" type="slidenum">
              <a:rPr lang="he-IL" smtClean="0"/>
              <a:pPr/>
              <a:t>8</a:t>
            </a:fld>
            <a:endParaRPr lang="en-US"/>
          </a:p>
        </p:txBody>
      </p:sp>
      <p:sp>
        <p:nvSpPr>
          <p:cNvPr id="6" name="Rectangle 4"/>
          <p:cNvSpPr>
            <a:spLocks noGrp="1" noChangeArrowheads="1"/>
          </p:cNvSpPr>
          <p:nvPr>
            <p:ph type="title"/>
          </p:nvPr>
        </p:nvSpPr>
        <p:spPr>
          <a:xfrm>
            <a:off x="685800" y="609600"/>
            <a:ext cx="7772400" cy="947192"/>
          </a:xfrm>
          <a:noFill/>
        </p:spPr>
        <p:txBody>
          <a:bodyPr anchor="t">
            <a:noAutofit/>
          </a:bodyPr>
          <a:lstStyle/>
          <a:p>
            <a:pPr algn="ctr"/>
            <a:r>
              <a:rPr lang="he-IL" altLang="he-IL" sz="2400" i="1" dirty="0"/>
              <a:t> </a:t>
            </a:r>
            <a:r>
              <a:rPr lang="he-IL" altLang="he-IL" sz="2400" b="1" dirty="0">
                <a:solidFill>
                  <a:srgbClr val="0000CC"/>
                </a:solidFill>
                <a:effectLst>
                  <a:outerShdw blurRad="38100" dist="38100" dir="2700000" algn="tl">
                    <a:srgbClr val="000000">
                      <a:alpha val="43137"/>
                    </a:srgbClr>
                  </a:outerShdw>
                </a:effectLst>
              </a:rPr>
              <a:t> פעילות משותפת עם משרדי הממשלה ועם גורמים  אחרים במדינה אשר עוסקים בתחומים משלימים לתחומי פעילות המשרד</a:t>
            </a:r>
            <a:br>
              <a:rPr lang="he-IL" altLang="he-IL" sz="2400" b="1" dirty="0">
                <a:solidFill>
                  <a:srgbClr val="0000CC"/>
                </a:solidFill>
                <a:effectLst>
                  <a:outerShdw blurRad="38100" dist="38100" dir="2700000" algn="tl">
                    <a:srgbClr val="000000">
                      <a:alpha val="43137"/>
                    </a:srgbClr>
                  </a:outerShdw>
                </a:effectLst>
              </a:rPr>
            </a:br>
            <a:endParaRPr lang="en-US" altLang="he-IL" sz="2400" b="1" dirty="0">
              <a:solidFill>
                <a:srgbClr val="0000CC"/>
              </a:solidFill>
              <a:effectLst>
                <a:outerShdw blurRad="38100" dist="38100" dir="2700000" algn="tl">
                  <a:srgbClr val="000000">
                    <a:alpha val="43137"/>
                  </a:srgbClr>
                </a:outerShdw>
              </a:effectLst>
            </a:endParaRPr>
          </a:p>
        </p:txBody>
      </p:sp>
      <p:sp>
        <p:nvSpPr>
          <p:cNvPr id="7" name="אליפסה 6"/>
          <p:cNvSpPr/>
          <p:nvPr/>
        </p:nvSpPr>
        <p:spPr bwMode="auto">
          <a:xfrm>
            <a:off x="5796136" y="1412776"/>
            <a:ext cx="3199781" cy="1718625"/>
          </a:xfrm>
          <a:prstGeom prst="ellipse">
            <a:avLst/>
          </a:prstGeom>
          <a:solidFill>
            <a:schemeClr val="accent3"/>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buClr>
                <a:srgbClr val="00B0F0"/>
              </a:buClr>
              <a:buNone/>
            </a:pPr>
            <a:r>
              <a:rPr lang="he-IL" altLang="he-IL" sz="2800" b="1" dirty="0">
                <a:solidFill>
                  <a:srgbClr val="FF3300"/>
                </a:solidFill>
                <a:cs typeface="Narkisim" panose="020E0502050101010101" pitchFamily="34" charset="-79"/>
              </a:rPr>
              <a:t>משטרת ישראל</a:t>
            </a:r>
          </a:p>
          <a:p>
            <a:pPr marL="0" indent="0" algn="ctr">
              <a:buClr>
                <a:srgbClr val="00B0F0"/>
              </a:buClr>
              <a:buNone/>
            </a:pPr>
            <a:r>
              <a:rPr lang="he-IL" altLang="he-IL" sz="2000" dirty="0">
                <a:solidFill>
                  <a:srgbClr val="0000CC"/>
                </a:solidFill>
                <a:cs typeface="Narkisim" panose="020E0502050101010101" pitchFamily="34" charset="-79"/>
              </a:rPr>
              <a:t>חקירות של תאונות עבודה, אחסון והפעלת זיקוקי די-נור</a:t>
            </a:r>
          </a:p>
        </p:txBody>
      </p:sp>
      <p:sp>
        <p:nvSpPr>
          <p:cNvPr id="9" name="אליפסה 8"/>
          <p:cNvSpPr/>
          <p:nvPr/>
        </p:nvSpPr>
        <p:spPr bwMode="auto">
          <a:xfrm>
            <a:off x="3011197" y="2636912"/>
            <a:ext cx="3774307" cy="2160240"/>
          </a:xfrm>
          <a:prstGeom prst="ellipse">
            <a:avLst/>
          </a:prstGeom>
          <a:solidFill>
            <a:schemeClr val="accent1">
              <a:lumMod val="60000"/>
              <a:lumOff val="40000"/>
            </a:schemeClr>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lnSpc>
                <a:spcPct val="90000"/>
              </a:lnSpc>
              <a:buClr>
                <a:srgbClr val="00B0F0"/>
              </a:buClr>
              <a:buNone/>
            </a:pPr>
            <a:r>
              <a:rPr lang="he-IL" altLang="he-IL" sz="2800" b="1" dirty="0">
                <a:solidFill>
                  <a:srgbClr val="FF3300"/>
                </a:solidFill>
                <a:cs typeface="Narkisim" panose="020E0502050101010101" pitchFamily="34" charset="-79"/>
              </a:rPr>
              <a:t>המוסד לבטיחות </a:t>
            </a:r>
            <a:r>
              <a:rPr lang="he-IL" altLang="he-IL" sz="2800" b="1" dirty="0" err="1">
                <a:solidFill>
                  <a:srgbClr val="FF3300"/>
                </a:solidFill>
                <a:cs typeface="Narkisim" panose="020E0502050101010101" pitchFamily="34" charset="-79"/>
              </a:rPr>
              <a:t>ולגיהות</a:t>
            </a:r>
            <a:r>
              <a:rPr lang="he-IL" altLang="he-IL" sz="2800" dirty="0">
                <a:solidFill>
                  <a:srgbClr val="FF3300"/>
                </a:solidFill>
                <a:cs typeface="Narkisim" panose="020E0502050101010101" pitchFamily="34" charset="-79"/>
              </a:rPr>
              <a:t>  </a:t>
            </a:r>
          </a:p>
          <a:p>
            <a:pPr marL="0" indent="0" algn="ctr">
              <a:lnSpc>
                <a:spcPct val="90000"/>
              </a:lnSpc>
              <a:buClr>
                <a:srgbClr val="00B0F0"/>
              </a:buClr>
              <a:buNone/>
            </a:pPr>
            <a:r>
              <a:rPr lang="he-IL" altLang="he-IL" sz="2000" dirty="0">
                <a:solidFill>
                  <a:srgbClr val="0000CC"/>
                </a:solidFill>
                <a:cs typeface="Narkisim" panose="020E0502050101010101" pitchFamily="34" charset="-79"/>
              </a:rPr>
              <a:t>גוף ציבורי שהוקם במטרה לקדם את תנאי הבטיחות </a:t>
            </a:r>
            <a:r>
              <a:rPr lang="he-IL" altLang="he-IL" sz="2000" dirty="0" err="1">
                <a:solidFill>
                  <a:srgbClr val="0000CC"/>
                </a:solidFill>
                <a:cs typeface="Narkisim" panose="020E0502050101010101" pitchFamily="34" charset="-79"/>
              </a:rPr>
              <a:t>והגיהות</a:t>
            </a:r>
            <a:r>
              <a:rPr lang="he-IL" altLang="he-IL" sz="2000" dirty="0">
                <a:solidFill>
                  <a:srgbClr val="0000CC"/>
                </a:solidFill>
                <a:cs typeface="Narkisim" panose="020E0502050101010101" pitchFamily="34" charset="-79"/>
              </a:rPr>
              <a:t> בעבודה.</a:t>
            </a:r>
          </a:p>
        </p:txBody>
      </p:sp>
      <p:sp>
        <p:nvSpPr>
          <p:cNvPr id="12" name="אליפסה 11"/>
          <p:cNvSpPr/>
          <p:nvPr/>
        </p:nvSpPr>
        <p:spPr bwMode="auto">
          <a:xfrm>
            <a:off x="2843808" y="4919447"/>
            <a:ext cx="2952328" cy="1440161"/>
          </a:xfrm>
          <a:prstGeom prst="ellipse">
            <a:avLst/>
          </a:prstGeom>
          <a:solidFill>
            <a:srgbClr val="0000CC"/>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nSpc>
                <a:spcPct val="90000"/>
              </a:lnSpc>
              <a:buClr>
                <a:srgbClr val="00B0F0"/>
              </a:buClr>
              <a:buNone/>
            </a:pPr>
            <a:r>
              <a:rPr lang="he-IL" altLang="he-IL" sz="2400" b="1" dirty="0">
                <a:solidFill>
                  <a:srgbClr val="FF3300"/>
                </a:solidFill>
                <a:cs typeface="Narkisim" panose="020E0502050101010101" pitchFamily="34" charset="-79"/>
              </a:rPr>
              <a:t>מחלקות לרפואה תעסוקתית של קופות החולים</a:t>
            </a:r>
          </a:p>
        </p:txBody>
      </p:sp>
      <p:sp>
        <p:nvSpPr>
          <p:cNvPr id="15" name="אליפסה 14"/>
          <p:cNvSpPr/>
          <p:nvPr/>
        </p:nvSpPr>
        <p:spPr bwMode="auto">
          <a:xfrm>
            <a:off x="6012160" y="4365104"/>
            <a:ext cx="2952328" cy="1728192"/>
          </a:xfrm>
          <a:prstGeom prst="ellipse">
            <a:avLst/>
          </a:prstGeom>
          <a:solidFill>
            <a:srgbClr val="FFC000"/>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lnSpc>
                <a:spcPct val="90000"/>
              </a:lnSpc>
              <a:buClr>
                <a:srgbClr val="00B0F0"/>
              </a:buClr>
              <a:buNone/>
            </a:pPr>
            <a:r>
              <a:rPr lang="he-IL" altLang="he-IL" sz="2800" b="1" dirty="0">
                <a:solidFill>
                  <a:srgbClr val="FF3300"/>
                </a:solidFill>
                <a:cs typeface="Narkisim" panose="020E0502050101010101" pitchFamily="34" charset="-79"/>
              </a:rPr>
              <a:t>מפקדת פיקוד העורף</a:t>
            </a:r>
          </a:p>
          <a:p>
            <a:pPr marL="0" indent="0" algn="ctr">
              <a:lnSpc>
                <a:spcPct val="90000"/>
              </a:lnSpc>
              <a:buClr>
                <a:srgbClr val="00B0F0"/>
              </a:buClr>
              <a:buNone/>
            </a:pPr>
            <a:r>
              <a:rPr lang="he-IL" altLang="he-IL" sz="2000" dirty="0">
                <a:solidFill>
                  <a:srgbClr val="0000CC"/>
                </a:solidFill>
                <a:cs typeface="Narkisim" panose="020E0502050101010101" pitchFamily="34" charset="-79"/>
              </a:rPr>
              <a:t>אחסון חומרים מסוכנים</a:t>
            </a:r>
          </a:p>
        </p:txBody>
      </p:sp>
      <p:sp>
        <p:nvSpPr>
          <p:cNvPr id="16" name="אליפסה 15"/>
          <p:cNvSpPr/>
          <p:nvPr/>
        </p:nvSpPr>
        <p:spPr bwMode="auto">
          <a:xfrm>
            <a:off x="38207" y="1498845"/>
            <a:ext cx="3600400" cy="1930155"/>
          </a:xfrm>
          <a:prstGeom prst="ellipse">
            <a:avLst/>
          </a:prstGeom>
          <a:solidFill>
            <a:srgbClr val="CCFFFF"/>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buClr>
                <a:srgbClr val="00B0F0"/>
              </a:buClr>
              <a:buNone/>
            </a:pPr>
            <a:r>
              <a:rPr lang="he-IL" altLang="he-IL" sz="3600" b="1" i="1" dirty="0">
                <a:solidFill>
                  <a:srgbClr val="336600"/>
                </a:solidFill>
              </a:rPr>
              <a:t> </a:t>
            </a:r>
            <a:r>
              <a:rPr lang="he-IL" altLang="he-IL" sz="2800" b="1" dirty="0">
                <a:solidFill>
                  <a:srgbClr val="FF3300"/>
                </a:solidFill>
                <a:cs typeface="Narkisim" panose="020E0502050101010101" pitchFamily="34" charset="-79"/>
              </a:rPr>
              <a:t>משרד הבריאות</a:t>
            </a:r>
            <a:endParaRPr lang="he-IL" altLang="he-IL" sz="2800" dirty="0">
              <a:cs typeface="Narkisim" panose="020E0502050101010101" pitchFamily="34" charset="-79"/>
            </a:endParaRPr>
          </a:p>
          <a:p>
            <a:pPr marL="0" indent="0" algn="ctr">
              <a:buClr>
                <a:srgbClr val="00B0F0"/>
              </a:buClr>
              <a:buNone/>
            </a:pPr>
            <a:r>
              <a:rPr lang="he-IL" altLang="he-IL" sz="2000" dirty="0">
                <a:solidFill>
                  <a:srgbClr val="0000CC"/>
                </a:solidFill>
                <a:cs typeface="Narkisim" panose="020E0502050101010101" pitchFamily="34" charset="-79"/>
              </a:rPr>
              <a:t>בריאות הציבור, טיפול ופיקוח על חומרים רעלים והרחקת פסולת רעילה</a:t>
            </a:r>
          </a:p>
        </p:txBody>
      </p:sp>
      <p:sp>
        <p:nvSpPr>
          <p:cNvPr id="17" name="אליפסה 16"/>
          <p:cNvSpPr/>
          <p:nvPr/>
        </p:nvSpPr>
        <p:spPr bwMode="auto">
          <a:xfrm>
            <a:off x="0" y="3794219"/>
            <a:ext cx="3240360" cy="1727590"/>
          </a:xfrm>
          <a:prstGeom prst="ellipse">
            <a:avLst/>
          </a:prstGeom>
          <a:solidFill>
            <a:srgbClr val="009900"/>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lnSpc>
                <a:spcPct val="90000"/>
              </a:lnSpc>
              <a:buClr>
                <a:srgbClr val="00B0F0"/>
              </a:buClr>
              <a:buNone/>
            </a:pPr>
            <a:r>
              <a:rPr lang="he-IL" altLang="he-IL" sz="2800" b="1" dirty="0">
                <a:solidFill>
                  <a:srgbClr val="FF3300"/>
                </a:solidFill>
                <a:cs typeface="Narkisim" panose="020E0502050101010101" pitchFamily="34" charset="-79"/>
              </a:rPr>
              <a:t>הועדה לאנרגיה אטומית</a:t>
            </a:r>
          </a:p>
          <a:p>
            <a:pPr marL="0" indent="0" algn="ctr">
              <a:lnSpc>
                <a:spcPct val="90000"/>
              </a:lnSpc>
              <a:buClr>
                <a:srgbClr val="00B0F0"/>
              </a:buClr>
              <a:buNone/>
            </a:pPr>
            <a:r>
              <a:rPr lang="he-IL" altLang="he-IL" sz="2000" dirty="0">
                <a:solidFill>
                  <a:srgbClr val="0000CC"/>
                </a:solidFill>
                <a:cs typeface="Narkisim" panose="020E0502050101010101" pitchFamily="34" charset="-79"/>
              </a:rPr>
              <a:t>בדיקות פיקוח בנושאי קרינה מייננת</a:t>
            </a:r>
          </a:p>
        </p:txBody>
      </p:sp>
    </p:spTree>
    <p:extLst>
      <p:ext uri="{BB962C8B-B14F-4D97-AF65-F5344CB8AC3E}">
        <p14:creationId xmlns:p14="http://schemas.microsoft.com/office/powerpoint/2010/main" val="176015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4BC444C4-B0CF-4E92-9B03-69E38C69C1F0}" type="slidenum">
              <a:rPr lang="he-IL" smtClean="0"/>
              <a:pPr/>
              <a:t>9</a:t>
            </a:fld>
            <a:endParaRPr lang="en-US"/>
          </a:p>
        </p:txBody>
      </p:sp>
      <p:sp>
        <p:nvSpPr>
          <p:cNvPr id="6" name="Rectangle 4"/>
          <p:cNvSpPr>
            <a:spLocks noGrp="1" noChangeArrowheads="1"/>
          </p:cNvSpPr>
          <p:nvPr>
            <p:ph type="title"/>
          </p:nvPr>
        </p:nvSpPr>
        <p:spPr>
          <a:xfrm>
            <a:off x="685800" y="609600"/>
            <a:ext cx="7772400" cy="947192"/>
          </a:xfrm>
          <a:noFill/>
        </p:spPr>
        <p:txBody>
          <a:bodyPr anchor="t">
            <a:noAutofit/>
          </a:bodyPr>
          <a:lstStyle/>
          <a:p>
            <a:pPr algn="ctr"/>
            <a:r>
              <a:rPr lang="he-IL" altLang="he-IL" sz="2400" i="1" dirty="0"/>
              <a:t> </a:t>
            </a:r>
            <a:r>
              <a:rPr lang="he-IL" altLang="he-IL" sz="2400" b="1" dirty="0">
                <a:solidFill>
                  <a:srgbClr val="0000CC"/>
                </a:solidFill>
                <a:effectLst>
                  <a:outerShdw blurRad="38100" dist="38100" dir="2700000" algn="tl">
                    <a:srgbClr val="000000">
                      <a:alpha val="43137"/>
                    </a:srgbClr>
                  </a:outerShdw>
                </a:effectLst>
              </a:rPr>
              <a:t> פעילות משותפת עם משרדי הממשלה ועם גורמים  אחרים במדינה אשר עוסקים בתחומים משלימים לתחומי פעילות המשרד</a:t>
            </a:r>
            <a:br>
              <a:rPr lang="he-IL" altLang="he-IL" sz="2400" b="1" dirty="0">
                <a:solidFill>
                  <a:srgbClr val="0000CC"/>
                </a:solidFill>
                <a:effectLst>
                  <a:outerShdw blurRad="38100" dist="38100" dir="2700000" algn="tl">
                    <a:srgbClr val="000000">
                      <a:alpha val="43137"/>
                    </a:srgbClr>
                  </a:outerShdw>
                </a:effectLst>
              </a:rPr>
            </a:br>
            <a:endParaRPr lang="en-US" altLang="he-IL" sz="2400" b="1" dirty="0">
              <a:solidFill>
                <a:srgbClr val="0000CC"/>
              </a:solidFill>
              <a:effectLst>
                <a:outerShdw blurRad="38100" dist="38100" dir="2700000" algn="tl">
                  <a:srgbClr val="000000">
                    <a:alpha val="43137"/>
                  </a:srgbClr>
                </a:outerShdw>
              </a:effectLst>
            </a:endParaRPr>
          </a:p>
        </p:txBody>
      </p:sp>
      <p:sp>
        <p:nvSpPr>
          <p:cNvPr id="9" name="אליפסה 8"/>
          <p:cNvSpPr/>
          <p:nvPr/>
        </p:nvSpPr>
        <p:spPr bwMode="auto">
          <a:xfrm>
            <a:off x="4355976" y="1498845"/>
            <a:ext cx="4680519" cy="2740881"/>
          </a:xfrm>
          <a:prstGeom prst="ellipse">
            <a:avLst/>
          </a:prstGeom>
          <a:solidFill>
            <a:schemeClr val="accent3"/>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a:buClr>
                <a:srgbClr val="00B0F0"/>
              </a:buClr>
            </a:pPr>
            <a:r>
              <a:rPr lang="he-IL" altLang="he-IL" sz="2800" b="1" dirty="0">
                <a:solidFill>
                  <a:srgbClr val="FF3300"/>
                </a:solidFill>
                <a:cs typeface="Narkisim" panose="020E0502050101010101" pitchFamily="34" charset="-79"/>
              </a:rPr>
              <a:t>מכון התקנים הישראלי</a:t>
            </a:r>
          </a:p>
          <a:p>
            <a:pPr lvl="1" algn="ctr">
              <a:buClr>
                <a:srgbClr val="00B0F0"/>
              </a:buClr>
              <a:buSzPct val="90000"/>
            </a:pPr>
            <a:r>
              <a:rPr lang="he-IL" altLang="he-IL" sz="2000" dirty="0">
                <a:solidFill>
                  <a:srgbClr val="0000CC"/>
                </a:solidFill>
                <a:cs typeface="Narkisim" panose="020E0502050101010101" pitchFamily="34" charset="-79"/>
              </a:rPr>
              <a:t> המכון עוסק בתקינה, בדיקות תווי תקן ואבטחת איכות. במסגרת זו אגף הפיקוח יוזם ומשתתף בהכנת תקנים בעלי היבטים בטיחותיים</a:t>
            </a:r>
          </a:p>
        </p:txBody>
      </p:sp>
      <p:sp>
        <p:nvSpPr>
          <p:cNvPr id="16" name="אליפסה 15"/>
          <p:cNvSpPr/>
          <p:nvPr/>
        </p:nvSpPr>
        <p:spPr bwMode="auto">
          <a:xfrm>
            <a:off x="38206" y="1628799"/>
            <a:ext cx="4173754" cy="2165419"/>
          </a:xfrm>
          <a:prstGeom prst="ellipse">
            <a:avLst/>
          </a:prstGeom>
          <a:solidFill>
            <a:srgbClr val="CCFFFF"/>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lnSpc>
                <a:spcPct val="90000"/>
              </a:lnSpc>
              <a:buClr>
                <a:srgbClr val="00B0F0"/>
              </a:buClr>
              <a:buNone/>
            </a:pPr>
            <a:r>
              <a:rPr lang="he-IL" altLang="he-IL" sz="2800" b="1" dirty="0">
                <a:solidFill>
                  <a:srgbClr val="FF3300"/>
                </a:solidFill>
                <a:cs typeface="Narkisim" panose="020E0502050101010101" pitchFamily="34" charset="-79"/>
              </a:rPr>
              <a:t>ארגון הממונים על הבטיחות </a:t>
            </a:r>
            <a:r>
              <a:rPr lang="he-IL" altLang="he-IL" sz="2800" b="1" dirty="0" err="1">
                <a:solidFill>
                  <a:srgbClr val="FF3300"/>
                </a:solidFill>
                <a:cs typeface="Narkisim" panose="020E0502050101010101" pitchFamily="34" charset="-79"/>
              </a:rPr>
              <a:t>והגיהות</a:t>
            </a:r>
            <a:r>
              <a:rPr lang="he-IL" altLang="he-IL" sz="2800" b="1" dirty="0">
                <a:solidFill>
                  <a:srgbClr val="FF3300"/>
                </a:solidFill>
                <a:cs typeface="Narkisim" panose="020E0502050101010101" pitchFamily="34" charset="-79"/>
              </a:rPr>
              <a:t> בישראל</a:t>
            </a:r>
          </a:p>
          <a:p>
            <a:pPr lvl="1" algn="ctr">
              <a:lnSpc>
                <a:spcPct val="90000"/>
              </a:lnSpc>
              <a:buClr>
                <a:srgbClr val="00B0F0"/>
              </a:buClr>
              <a:buSzPct val="90000"/>
            </a:pPr>
            <a:r>
              <a:rPr lang="he-IL" altLang="he-IL" sz="2000" dirty="0">
                <a:solidFill>
                  <a:srgbClr val="0000CC"/>
                </a:solidFill>
                <a:cs typeface="Narkisim" panose="020E0502050101010101" pitchFamily="34" charset="-79"/>
              </a:rPr>
              <a:t>עמותה בה חברים ממוני בטיחות בלבד</a:t>
            </a:r>
          </a:p>
        </p:txBody>
      </p:sp>
      <p:sp>
        <p:nvSpPr>
          <p:cNvPr id="17" name="אליפסה 16"/>
          <p:cNvSpPr/>
          <p:nvPr/>
        </p:nvSpPr>
        <p:spPr bwMode="auto">
          <a:xfrm>
            <a:off x="5652120" y="4365104"/>
            <a:ext cx="3312368" cy="2130917"/>
          </a:xfrm>
          <a:prstGeom prst="ellipse">
            <a:avLst/>
          </a:prstGeom>
          <a:solidFill>
            <a:srgbClr val="FFC000"/>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lnSpc>
                <a:spcPct val="90000"/>
              </a:lnSpc>
              <a:buClr>
                <a:srgbClr val="00B0F0"/>
              </a:buClr>
              <a:buNone/>
            </a:pPr>
            <a:r>
              <a:rPr lang="he-IL" altLang="he-IL" sz="2800" b="1" dirty="0">
                <a:solidFill>
                  <a:srgbClr val="FF3300"/>
                </a:solidFill>
                <a:cs typeface="Narkisim" panose="020E0502050101010101" pitchFamily="34" charset="-79"/>
              </a:rPr>
              <a:t>משרד המשפטים</a:t>
            </a:r>
          </a:p>
          <a:p>
            <a:pPr lvl="1" algn="ctr">
              <a:lnSpc>
                <a:spcPct val="90000"/>
              </a:lnSpc>
              <a:buClr>
                <a:srgbClr val="00B0F0"/>
              </a:buClr>
              <a:buSzPct val="90000"/>
            </a:pPr>
            <a:r>
              <a:rPr lang="he-IL" altLang="he-IL" sz="2000" dirty="0">
                <a:solidFill>
                  <a:srgbClr val="0000CC"/>
                </a:solidFill>
                <a:cs typeface="Narkisim" panose="020E0502050101010101" pitchFamily="34" charset="-79"/>
              </a:rPr>
              <a:t>בית דין לעבודה – תביעות משפטיות.</a:t>
            </a:r>
          </a:p>
          <a:p>
            <a:pPr lvl="1" algn="ctr">
              <a:lnSpc>
                <a:spcPct val="90000"/>
              </a:lnSpc>
              <a:buClr>
                <a:srgbClr val="00B0F0"/>
              </a:buClr>
              <a:buSzPct val="90000"/>
            </a:pPr>
            <a:r>
              <a:rPr lang="he-IL" altLang="he-IL" sz="2000" dirty="0">
                <a:solidFill>
                  <a:srgbClr val="0000CC"/>
                </a:solidFill>
                <a:cs typeface="Narkisim" panose="020E0502050101010101" pitchFamily="34" charset="-79"/>
              </a:rPr>
              <a:t>פרקליטות – חקירת תאונות עבודה</a:t>
            </a:r>
          </a:p>
        </p:txBody>
      </p:sp>
      <p:sp>
        <p:nvSpPr>
          <p:cNvPr id="10" name="אליפסה 9"/>
          <p:cNvSpPr/>
          <p:nvPr/>
        </p:nvSpPr>
        <p:spPr bwMode="auto">
          <a:xfrm>
            <a:off x="201750" y="3861048"/>
            <a:ext cx="5234345" cy="2448272"/>
          </a:xfrm>
          <a:prstGeom prst="ellipse">
            <a:avLst/>
          </a:prstGeom>
          <a:solidFill>
            <a:schemeClr val="accent1"/>
          </a:solidFill>
          <a:ln w="9525" cap="rnd" cmpd="dbl"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indent="0" algn="ctr">
              <a:buClr>
                <a:srgbClr val="00B0F0"/>
              </a:buClr>
              <a:buNone/>
            </a:pPr>
            <a:r>
              <a:rPr lang="he-IL" altLang="he-IL" sz="2800" b="1" dirty="0">
                <a:solidFill>
                  <a:srgbClr val="FF3300"/>
                </a:solidFill>
                <a:cs typeface="Narkisim" panose="020E0502050101010101" pitchFamily="34" charset="-79"/>
              </a:rPr>
              <a:t>המדור לבטיחות במרכז החקלאי</a:t>
            </a:r>
          </a:p>
          <a:p>
            <a:pPr lvl="1" algn="ctr">
              <a:buClr>
                <a:srgbClr val="00B0F0"/>
              </a:buClr>
              <a:buSzPct val="90000"/>
            </a:pPr>
            <a:r>
              <a:rPr lang="he-IL" altLang="he-IL" sz="2000" dirty="0">
                <a:solidFill>
                  <a:srgbClr val="0000CC"/>
                </a:solidFill>
                <a:cs typeface="Narkisim" panose="020E0502050101010101" pitchFamily="34" charset="-79"/>
              </a:rPr>
              <a:t>עורכים ביקורים במשקים חקלאיים במטרה לחשוף מחדלים בטיחותיים ולהציע פתרונות נאותים</a:t>
            </a:r>
          </a:p>
          <a:p>
            <a:pPr marL="0" indent="0">
              <a:buClr>
                <a:srgbClr val="00B0F0"/>
              </a:buClr>
              <a:buNone/>
            </a:pPr>
            <a:r>
              <a:rPr lang="he-IL" altLang="he-IL" b="1" dirty="0">
                <a:cs typeface="Narkisim" panose="020E0502050101010101" pitchFamily="34" charset="-79"/>
              </a:rPr>
              <a:t> </a:t>
            </a:r>
            <a:endParaRPr lang="he-IL" altLang="he-IL" sz="2400" dirty="0">
              <a:solidFill>
                <a:srgbClr val="0000CC"/>
              </a:solidFill>
              <a:cs typeface="Narkisim" panose="020E0502050101010101" pitchFamily="34" charset="-79"/>
            </a:endParaRPr>
          </a:p>
        </p:txBody>
      </p:sp>
    </p:spTree>
    <p:extLst>
      <p:ext uri="{BB962C8B-B14F-4D97-AF65-F5344CB8AC3E}">
        <p14:creationId xmlns:p14="http://schemas.microsoft.com/office/powerpoint/2010/main" val="278701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2853</TotalTime>
  <Words>1463</Words>
  <Application>Microsoft Office PowerPoint</Application>
  <PresentationFormat>שקף</PresentationFormat>
  <Paragraphs>294</Paragraphs>
  <Slides>27</Slides>
  <Notes>0</Notes>
  <HiddenSlides>0</HiddenSlides>
  <MMClips>1</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27</vt:i4>
      </vt:variant>
    </vt:vector>
  </HeadingPairs>
  <TitlesOfParts>
    <vt:vector size="33" baseType="lpstr">
      <vt:lpstr>Arial</vt:lpstr>
      <vt:lpstr>Century Schoolbook</vt:lpstr>
      <vt:lpstr>Times New Roman</vt:lpstr>
      <vt:lpstr>Verdana</vt:lpstr>
      <vt:lpstr>Wingdings 2</vt:lpstr>
      <vt:lpstr>Flow</vt:lpstr>
      <vt:lpstr>מצגת של PowerPoint‏</vt:lpstr>
      <vt:lpstr>מצגת של PowerPoint‏</vt:lpstr>
      <vt:lpstr>מצגת של PowerPoint‏</vt:lpstr>
      <vt:lpstr>מצגת של PowerPoint‏</vt:lpstr>
      <vt:lpstr>מצגת של PowerPoint‏</vt:lpstr>
      <vt:lpstr>אתרי הפעילות העיקריים של האגף: </vt:lpstr>
      <vt:lpstr>  פעילות משותפת עם משרדי הממשלה ועם גורמים  אחרים במדינה אשר עוסקים בתחומים משלימים לתחומי פעילות המשרד </vt:lpstr>
      <vt:lpstr>  פעילות משותפת עם משרדי הממשלה ועם גורמים  אחרים במדינה אשר עוסקים בתחומים משלימים לתחומי פעילות המשרד </vt:lpstr>
      <vt:lpstr>  פעילות משותפת עם משרדי הממשלה ועם גורמים  אחרים במדינה אשר עוסקים בתחומים משלימים לתחומי פעילות המשרד </vt:lpstr>
      <vt:lpstr>  פעילות משותפת עם משרדי הממשלה ועם גורמים  אחרים במדינה אשר עוסקים בתחומים משלימים לתחומי פעילות המשרד </vt:lpstr>
      <vt:lpstr>מטרות מינהל הבטיחות והבריאות התעסוקתית</vt:lpstr>
      <vt:lpstr>מטרות מינהל הבטיחות והבריאות התעסוקתית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282</cp:revision>
  <cp:lastPrinted>1601-01-01T00:00:00Z</cp:lastPrinted>
  <dcterms:created xsi:type="dcterms:W3CDTF">1601-01-01T00:00:00Z</dcterms:created>
  <dcterms:modified xsi:type="dcterms:W3CDTF">2019-07-22T07:04:34Z</dcterms:modified>
</cp:coreProperties>
</file>