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7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3801AF-20AA-4306-B204-AB7970D60939}" type="datetimeFigureOut">
              <a:rPr lang="he-IL" smtClean="0"/>
              <a:t>ט'/טבת/תשע"ד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D7BD54-2822-4164-AA84-C6B6DD0A70B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מהנדס חיים שנקר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סיכונים בהפעלת מכונות הרמה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40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7099191" cy="11430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סיכונים:</a:t>
            </a: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e-IL" sz="5400" b="1" dirty="0" smtClean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             התהפכות</a:t>
            </a:r>
            <a:endParaRPr lang="he-IL" dirty="0"/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 rot="10356487">
            <a:off x="4146877" y="1655310"/>
            <a:ext cx="1617545" cy="1331541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54 w 21600"/>
              <a:gd name="T19" fmla="*/ 3174 h 21600"/>
              <a:gd name="T20" fmla="*/ 18446 w 21600"/>
              <a:gd name="T21" fmla="*/ 18426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4187" y="5925"/>
                </a:moveTo>
                <a:cubicBezTo>
                  <a:pt x="13193" y="5234"/>
                  <a:pt x="12011" y="4864"/>
                  <a:pt x="10800" y="4864"/>
                </a:cubicBezTo>
                <a:cubicBezTo>
                  <a:pt x="9328" y="4863"/>
                  <a:pt x="7909" y="5410"/>
                  <a:pt x="6818" y="6397"/>
                </a:cubicBezTo>
                <a:lnTo>
                  <a:pt x="3555" y="2789"/>
                </a:lnTo>
                <a:cubicBezTo>
                  <a:pt x="5541" y="994"/>
                  <a:pt x="8122" y="-1"/>
                  <a:pt x="10800" y="0"/>
                </a:cubicBezTo>
                <a:cubicBezTo>
                  <a:pt x="13003" y="0"/>
                  <a:pt x="15154" y="673"/>
                  <a:pt x="16963" y="1931"/>
                </a:cubicBezTo>
                <a:lnTo>
                  <a:pt x="18504" y="-286"/>
                </a:lnTo>
                <a:lnTo>
                  <a:pt x="19789" y="6857"/>
                </a:lnTo>
                <a:lnTo>
                  <a:pt x="12646" y="8142"/>
                </a:lnTo>
                <a:lnTo>
                  <a:pt x="14187" y="5925"/>
                </a:ln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412776"/>
            <a:ext cx="11334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4836666" y="3585592"/>
            <a:ext cx="533400" cy="457200"/>
          </a:xfrm>
          <a:prstGeom prst="downArrow">
            <a:avLst>
              <a:gd name="adj1" fmla="val 56546"/>
              <a:gd name="adj2" fmla="val 59028"/>
            </a:avLst>
          </a:prstGeom>
          <a:solidFill>
            <a:srgbClr val="0034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75" y="4042792"/>
            <a:ext cx="3084984" cy="286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77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mtClean="0"/>
              <a:t>סיכונים:</a:t>
            </a: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201" y="1844824"/>
            <a:ext cx="1884363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291682" y="3067199"/>
            <a:ext cx="533400" cy="457200"/>
          </a:xfrm>
          <a:prstGeom prst="downArrow">
            <a:avLst>
              <a:gd name="adj1" fmla="val 56546"/>
              <a:gd name="adj2" fmla="val 59028"/>
            </a:avLst>
          </a:prstGeom>
          <a:solidFill>
            <a:srgbClr val="0034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195736" y="4293096"/>
            <a:ext cx="5112568" cy="260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8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עומס יתר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8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שחיקה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8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קורוזיה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8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התעייפות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65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1412777"/>
            <a:ext cx="351155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79"/>
            <a:ext cx="2016224" cy="15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flipH="1" flipV="1">
            <a:off x="1475656" y="764703"/>
            <a:ext cx="2038400" cy="1233735"/>
          </a:xfrm>
          <a:prstGeom prst="lightningBol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345" y="2840361"/>
            <a:ext cx="53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מלבן 2"/>
          <p:cNvSpPr/>
          <p:nvPr/>
        </p:nvSpPr>
        <p:spPr>
          <a:xfrm>
            <a:off x="2816224" y="3911530"/>
            <a:ext cx="3699992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4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מגע בחוטים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4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חיבור גלוי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4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הארקה לקויה</a:t>
            </a:r>
          </a:p>
          <a:p>
            <a:pPr lvl="0"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he-IL" sz="4400" b="1" dirty="0">
                <a:solidFill>
                  <a:srgbClr val="000000"/>
                </a:solidFill>
                <a:latin typeface="Times New Roman" pitchFamily="18" charset="0"/>
                <a:cs typeface="Aharoni" pitchFamily="2" charset="-79"/>
              </a:rPr>
              <a:t>הגנה לא תקינה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46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5"/>
          <p:cNvGrpSpPr>
            <a:grpSpLocks/>
          </p:cNvGrpSpPr>
          <p:nvPr/>
        </p:nvGrpSpPr>
        <p:grpSpPr bwMode="auto">
          <a:xfrm>
            <a:off x="612775" y="1844675"/>
            <a:ext cx="7920038" cy="4503738"/>
            <a:chOff x="1437" y="981"/>
            <a:chExt cx="4173" cy="2432"/>
          </a:xfrm>
        </p:grpSpPr>
        <p:sp>
          <p:nvSpPr>
            <p:cNvPr id="3" name="Rectangle 2" descr="עננים"/>
            <p:cNvSpPr>
              <a:spLocks noChangeArrowheads="1"/>
            </p:cNvSpPr>
            <p:nvPr/>
          </p:nvSpPr>
          <p:spPr bwMode="auto">
            <a:xfrm>
              <a:off x="1437" y="981"/>
              <a:ext cx="4173" cy="2431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38100">
              <a:solidFill>
                <a:srgbClr val="0033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" name="Rectangle 3" descr="קו אופקי מקווקו"/>
            <p:cNvSpPr>
              <a:spLocks noChangeArrowheads="1"/>
            </p:cNvSpPr>
            <p:nvPr/>
          </p:nvSpPr>
          <p:spPr bwMode="auto">
            <a:xfrm>
              <a:off x="1437" y="3272"/>
              <a:ext cx="4173" cy="140"/>
            </a:xfrm>
            <a:prstGeom prst="rect">
              <a:avLst/>
            </a:prstGeom>
            <a:pattFill prst="dashHorz">
              <a:fgClr>
                <a:srgbClr val="808080"/>
              </a:fgClr>
              <a:bgClr>
                <a:srgbClr val="0000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2039" y="2923"/>
              <a:ext cx="310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577" y="2717"/>
              <a:ext cx="410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מפסק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ראשי</a:t>
              </a: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 rot="2190388" flipH="1">
              <a:off x="4006" y="1479"/>
              <a:ext cx="21" cy="1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rot="2190388" flipH="1">
              <a:off x="4109" y="1482"/>
              <a:ext cx="21" cy="1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 rot="38427" flipH="1">
              <a:off x="4172" y="1487"/>
              <a:ext cx="22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rot="38427" flipH="1">
              <a:off x="4068" y="1487"/>
              <a:ext cx="20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 rot="5400000">
              <a:off x="4063" y="1367"/>
              <a:ext cx="1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rot="5400000">
              <a:off x="4063" y="1451"/>
              <a:ext cx="11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 rot="2190388" flipH="1">
              <a:off x="4257" y="1479"/>
              <a:ext cx="20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 rot="-3125729">
              <a:off x="4381" y="1470"/>
              <a:ext cx="21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38427" flipH="1">
              <a:off x="4319" y="1487"/>
              <a:ext cx="21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5400000">
              <a:off x="4249" y="1430"/>
              <a:ext cx="12" cy="1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 rot="5400000">
              <a:off x="4314" y="1451"/>
              <a:ext cx="11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 rot="11756723" flipV="1">
              <a:off x="3671" y="1477"/>
              <a:ext cx="265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 rot="11756723" flipV="1">
              <a:off x="3416" y="1405"/>
              <a:ext cx="266" cy="2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 rot="11756723" flipV="1">
              <a:off x="3161" y="1331"/>
              <a:ext cx="265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11756723" flipV="1">
              <a:off x="2906" y="1258"/>
              <a:ext cx="265" cy="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11756723" flipV="1">
              <a:off x="2650" y="1185"/>
              <a:ext cx="266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 rot="11756723" flipV="1">
              <a:off x="2395" y="1112"/>
              <a:ext cx="265" cy="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 rot="-1988213">
              <a:off x="1746" y="1431"/>
              <a:ext cx="253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 rot="-1988213">
              <a:off x="1958" y="1293"/>
              <a:ext cx="254" cy="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 rot="-1988213">
              <a:off x="2170" y="1154"/>
              <a:ext cx="254" cy="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 rot="-1053053">
              <a:off x="2416" y="1070"/>
              <a:ext cx="27" cy="2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 rot="1180517">
              <a:off x="2365" y="1070"/>
              <a:ext cx="26" cy="2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 rot="18390388" flipH="1">
              <a:off x="2390" y="2896"/>
              <a:ext cx="20" cy="2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 rot="18390388" flipH="1">
              <a:off x="2393" y="2792"/>
              <a:ext cx="21" cy="2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 rot="16238427" flipH="1">
              <a:off x="2392" y="2742"/>
              <a:ext cx="20" cy="19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 rot="16238427" flipH="1">
              <a:off x="2392" y="2846"/>
              <a:ext cx="21" cy="1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308" y="2827"/>
              <a:ext cx="22" cy="24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74" y="2827"/>
              <a:ext cx="23" cy="24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 rot="18390388" flipH="1">
              <a:off x="2389" y="2647"/>
              <a:ext cx="21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 rot="18390388" flipH="1">
              <a:off x="2393" y="2544"/>
              <a:ext cx="21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 rot="16238427" flipH="1">
              <a:off x="2391" y="2493"/>
              <a:ext cx="21" cy="1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 rot="16238427" flipH="1">
              <a:off x="2392" y="2597"/>
              <a:ext cx="21" cy="1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2308" y="2577"/>
              <a:ext cx="22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2474" y="2577"/>
              <a:ext cx="23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 rot="18390388" flipH="1">
              <a:off x="2390" y="2396"/>
              <a:ext cx="20" cy="2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 rot="18390388" flipH="1">
              <a:off x="2393" y="2293"/>
              <a:ext cx="22" cy="2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 rot="16238427" flipH="1">
              <a:off x="2392" y="2243"/>
              <a:ext cx="19" cy="19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 rot="16238427" flipH="1">
              <a:off x="2392" y="2347"/>
              <a:ext cx="21" cy="1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308" y="2328"/>
              <a:ext cx="22" cy="24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2474" y="2328"/>
              <a:ext cx="23" cy="24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 rot="18390388" flipH="1">
              <a:off x="2390" y="2148"/>
              <a:ext cx="20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 rot="18390388" flipH="1">
              <a:off x="2394" y="2044"/>
              <a:ext cx="20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 rot="16238427" flipH="1">
              <a:off x="2391" y="1994"/>
              <a:ext cx="21" cy="1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 rot="16238427" flipH="1">
              <a:off x="2393" y="2097"/>
              <a:ext cx="20" cy="1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308" y="2078"/>
              <a:ext cx="22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2474" y="2078"/>
              <a:ext cx="23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 rot="18390388" flipH="1">
              <a:off x="2390" y="1897"/>
              <a:ext cx="20" cy="21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 rot="18390388" flipH="1">
              <a:off x="2393" y="1794"/>
              <a:ext cx="22" cy="2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 rot="16238427" flipH="1">
              <a:off x="2392" y="1743"/>
              <a:ext cx="20" cy="19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 rot="16238427" flipH="1">
              <a:off x="2392" y="1847"/>
              <a:ext cx="21" cy="18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2308" y="1828"/>
              <a:ext cx="22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2474" y="1828"/>
              <a:ext cx="23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 rot="18390388" flipH="1">
              <a:off x="2389" y="1649"/>
              <a:ext cx="21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 rot="18390388" flipH="1">
              <a:off x="2393" y="1545"/>
              <a:ext cx="21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 rot="16238427" flipH="1">
              <a:off x="2391" y="1495"/>
              <a:ext cx="21" cy="1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 rot="16238427" flipH="1">
              <a:off x="2392" y="1598"/>
              <a:ext cx="21" cy="1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2308" y="1579"/>
              <a:ext cx="22" cy="2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474" y="1579"/>
              <a:ext cx="23" cy="2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 rot="38427" flipH="1">
              <a:off x="1686" y="1485"/>
              <a:ext cx="21" cy="9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 rot="2190388" flipH="1">
              <a:off x="1749" y="1480"/>
              <a:ext cx="22" cy="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 rot="2190388" flipH="1">
              <a:off x="1853" y="1482"/>
              <a:ext cx="21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 rot="38427" flipH="1">
              <a:off x="1917" y="1487"/>
              <a:ext cx="21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 rot="38427" flipH="1">
              <a:off x="1812" y="1488"/>
              <a:ext cx="20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 rot="5400000">
              <a:off x="1807" y="1368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 rot="5400000">
              <a:off x="1807" y="1451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 rot="2190388" flipH="1">
              <a:off x="2000" y="1480"/>
              <a:ext cx="21" cy="1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 rot="2190388" flipH="1">
              <a:off x="2104" y="1482"/>
              <a:ext cx="20" cy="1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 rot="38427" flipH="1">
              <a:off x="2167" y="1487"/>
              <a:ext cx="21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 rot="38427" flipH="1">
              <a:off x="2063" y="1488"/>
              <a:ext cx="20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 rot="5400000">
              <a:off x="2057" y="1368"/>
              <a:ext cx="1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 rot="5400000">
              <a:off x="2057" y="1451"/>
              <a:ext cx="1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 rot="2190388" flipH="1">
              <a:off x="2252" y="1480"/>
              <a:ext cx="20" cy="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 rot="2190388" flipH="1">
              <a:off x="2355" y="1482"/>
              <a:ext cx="21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 rot="38427" flipH="1">
              <a:off x="2419" y="1487"/>
              <a:ext cx="20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 rot="38427" flipH="1">
              <a:off x="2314" y="1488"/>
              <a:ext cx="21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 rot="5400000">
              <a:off x="2308" y="1368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 rot="5400000">
              <a:off x="2308" y="1451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 rot="2190388" flipH="1">
              <a:off x="2503" y="1480"/>
              <a:ext cx="20" cy="1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 rot="2190388" flipH="1">
              <a:off x="2606" y="1482"/>
              <a:ext cx="21" cy="1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 rot="38427" flipH="1">
              <a:off x="2669" y="1487"/>
              <a:ext cx="22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 rot="38427" flipH="1">
              <a:off x="2565" y="1488"/>
              <a:ext cx="20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 rot="5400000">
              <a:off x="2559" y="1368"/>
              <a:ext cx="12" cy="2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 rot="5400000">
              <a:off x="2559" y="1451"/>
              <a:ext cx="12" cy="2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 rot="2190388" flipH="1">
              <a:off x="2754" y="1480"/>
              <a:ext cx="21" cy="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 rot="2190388" flipH="1">
              <a:off x="2858" y="1482"/>
              <a:ext cx="21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 rot="38427" flipH="1">
              <a:off x="2921" y="1487"/>
              <a:ext cx="21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 rot="38427" flipH="1">
              <a:off x="2816" y="1488"/>
              <a:ext cx="20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 rot="5400000">
              <a:off x="2811" y="1368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 rot="5400000">
              <a:off x="2811" y="1451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 rot="2190388" flipH="1">
              <a:off x="3004" y="1480"/>
              <a:ext cx="21" cy="1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 rot="2190388" flipH="1">
              <a:off x="3108" y="1482"/>
              <a:ext cx="20" cy="1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 rot="38427" flipH="1">
              <a:off x="3171" y="1487"/>
              <a:ext cx="20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 rot="38427" flipH="1">
              <a:off x="3067" y="1488"/>
              <a:ext cx="20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 rot="5400000">
              <a:off x="3061" y="1369"/>
              <a:ext cx="12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 rot="5400000">
              <a:off x="3061" y="1452"/>
              <a:ext cx="12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 rot="2190388" flipH="1">
              <a:off x="3254" y="1480"/>
              <a:ext cx="21" cy="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 rot="2190388" flipH="1">
              <a:off x="3357" y="1482"/>
              <a:ext cx="21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 rot="38427" flipH="1">
              <a:off x="3421" y="1487"/>
              <a:ext cx="20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 rot="38427" flipH="1">
              <a:off x="3316" y="1488"/>
              <a:ext cx="20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 rot="5400000">
              <a:off x="3310" y="1369"/>
              <a:ext cx="12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 rot="5400000">
              <a:off x="3310" y="1452"/>
              <a:ext cx="12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 rot="2190388" flipH="1">
              <a:off x="3505" y="1480"/>
              <a:ext cx="20" cy="1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 rot="2190388" flipH="1">
              <a:off x="3608" y="1482"/>
              <a:ext cx="21" cy="1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 rot="38427" flipH="1">
              <a:off x="3671" y="1487"/>
              <a:ext cx="21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 rot="38427" flipH="1">
              <a:off x="3567" y="1488"/>
              <a:ext cx="21" cy="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 rot="5400000">
              <a:off x="3561" y="1368"/>
              <a:ext cx="1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 rot="5400000">
              <a:off x="3561" y="1451"/>
              <a:ext cx="1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 rot="2190388" flipH="1">
              <a:off x="3755" y="1480"/>
              <a:ext cx="22" cy="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 rot="2190388" flipH="1">
              <a:off x="3860" y="1482"/>
              <a:ext cx="20" cy="1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 rot="38427" flipH="1">
              <a:off x="3923" y="1487"/>
              <a:ext cx="21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 rot="38427" flipH="1">
              <a:off x="3819" y="1488"/>
              <a:ext cx="20" cy="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 rot="5400000">
              <a:off x="3813" y="1368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 rot="5400000">
              <a:off x="3813" y="1451"/>
              <a:ext cx="12" cy="2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1495" y="1471"/>
              <a:ext cx="245" cy="163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72549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1" name="Line 120"/>
            <p:cNvSpPr>
              <a:spLocks noChangeShapeType="1"/>
            </p:cNvSpPr>
            <p:nvPr/>
          </p:nvSpPr>
          <p:spPr bwMode="auto">
            <a:xfrm>
              <a:off x="1495" y="15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 rot="18390388" flipH="1">
              <a:off x="2387" y="3097"/>
              <a:ext cx="22" cy="2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 rot="18390388" flipH="1">
              <a:off x="2393" y="2983"/>
              <a:ext cx="22" cy="2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4" name="Rectangle 123"/>
            <p:cNvSpPr>
              <a:spLocks noChangeArrowheads="1"/>
            </p:cNvSpPr>
            <p:nvPr/>
          </p:nvSpPr>
          <p:spPr bwMode="auto">
            <a:xfrm rot="16238427" flipH="1">
              <a:off x="2390" y="2930"/>
              <a:ext cx="23" cy="2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 rot="16238427" flipH="1">
              <a:off x="2391" y="3043"/>
              <a:ext cx="22" cy="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2283" y="3038"/>
              <a:ext cx="29" cy="2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2491" y="3038"/>
              <a:ext cx="30" cy="2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>
              <a:off x="2347" y="3065"/>
              <a:ext cx="108" cy="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 rot="18390388" flipH="1">
              <a:off x="2389" y="1344"/>
              <a:ext cx="19" cy="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0" name="Rectangle 129"/>
            <p:cNvSpPr>
              <a:spLocks noChangeArrowheads="1"/>
            </p:cNvSpPr>
            <p:nvPr/>
          </p:nvSpPr>
          <p:spPr bwMode="auto">
            <a:xfrm rot="18390388" flipH="1">
              <a:off x="2393" y="1253"/>
              <a:ext cx="18" cy="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 rot="16238427" flipH="1">
              <a:off x="2393" y="1206"/>
              <a:ext cx="18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 rot="16238427" flipH="1">
              <a:off x="2393" y="1298"/>
              <a:ext cx="17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2330" y="1269"/>
              <a:ext cx="17" cy="2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2455" y="1269"/>
              <a:ext cx="18" cy="2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>
              <a:off x="2330" y="1569"/>
              <a:ext cx="226" cy="2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99"/>
                </a:cxn>
                <a:cxn ang="0">
                  <a:pos x="362" y="499"/>
                </a:cxn>
                <a:cxn ang="0">
                  <a:pos x="499" y="363"/>
                </a:cxn>
                <a:cxn ang="0">
                  <a:pos x="499" y="91"/>
                </a:cxn>
                <a:cxn ang="0">
                  <a:pos x="272" y="0"/>
                </a:cxn>
                <a:cxn ang="0">
                  <a:pos x="0" y="0"/>
                </a:cxn>
              </a:cxnLst>
              <a:rect l="0" t="0" r="r" b="b"/>
              <a:pathLst>
                <a:path w="499" h="499">
                  <a:moveTo>
                    <a:pt x="0" y="0"/>
                  </a:moveTo>
                  <a:lnTo>
                    <a:pt x="0" y="499"/>
                  </a:lnTo>
                  <a:lnTo>
                    <a:pt x="362" y="499"/>
                  </a:lnTo>
                  <a:lnTo>
                    <a:pt x="499" y="363"/>
                  </a:lnTo>
                  <a:lnTo>
                    <a:pt x="499" y="91"/>
                  </a:lnTo>
                  <a:lnTo>
                    <a:pt x="272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gamma/>
                    <a:shade val="76078"/>
                    <a:invGamma/>
                  </a:srgbClr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2393" y="1619"/>
              <a:ext cx="163" cy="13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37" name="Text Box 136"/>
            <p:cNvSpPr txBox="1">
              <a:spLocks noChangeArrowheads="1"/>
            </p:cNvSpPr>
            <p:nvPr/>
          </p:nvSpPr>
          <p:spPr bwMode="auto">
            <a:xfrm>
              <a:off x="2769" y="1824"/>
              <a:ext cx="390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תא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מפעיל</a:t>
              </a: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38" name="Text Box 137"/>
            <p:cNvSpPr txBox="1">
              <a:spLocks noChangeArrowheads="1"/>
            </p:cNvSpPr>
            <p:nvPr/>
          </p:nvSpPr>
          <p:spPr bwMode="auto">
            <a:xfrm>
              <a:off x="1734" y="1900"/>
              <a:ext cx="383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ארון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חשמל</a:t>
              </a: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2194" y="1369"/>
              <a:ext cx="154" cy="155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0" name="Line 139"/>
            <p:cNvSpPr>
              <a:spLocks noChangeShapeType="1"/>
            </p:cNvSpPr>
            <p:nvPr/>
          </p:nvSpPr>
          <p:spPr bwMode="auto">
            <a:xfrm>
              <a:off x="2558" y="1757"/>
              <a:ext cx="194" cy="1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1" name="Line 140"/>
            <p:cNvSpPr>
              <a:spLocks noChangeShapeType="1"/>
            </p:cNvSpPr>
            <p:nvPr/>
          </p:nvSpPr>
          <p:spPr bwMode="auto">
            <a:xfrm flipH="1">
              <a:off x="1922" y="1525"/>
              <a:ext cx="272" cy="3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grpSp>
          <p:nvGrpSpPr>
            <p:cNvPr id="142" name="Group 141"/>
            <p:cNvGrpSpPr>
              <a:grpSpLocks/>
            </p:cNvGrpSpPr>
            <p:nvPr/>
          </p:nvGrpSpPr>
          <p:grpSpPr bwMode="auto">
            <a:xfrm>
              <a:off x="4484" y="1641"/>
              <a:ext cx="1085" cy="1772"/>
              <a:chOff x="3835" y="2251"/>
              <a:chExt cx="1268" cy="2070"/>
            </a:xfrm>
          </p:grpSpPr>
          <p:sp>
            <p:nvSpPr>
              <p:cNvPr id="162" name="Line 142"/>
              <p:cNvSpPr>
                <a:spLocks noChangeShapeType="1"/>
              </p:cNvSpPr>
              <p:nvPr/>
            </p:nvSpPr>
            <p:spPr bwMode="auto">
              <a:xfrm>
                <a:off x="3857" y="2612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3" name="Line 143"/>
              <p:cNvSpPr>
                <a:spLocks noChangeShapeType="1"/>
              </p:cNvSpPr>
              <p:nvPr/>
            </p:nvSpPr>
            <p:spPr bwMode="auto">
              <a:xfrm>
                <a:off x="3859" y="3028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4" name="Line 144"/>
              <p:cNvSpPr>
                <a:spLocks noChangeShapeType="1"/>
              </p:cNvSpPr>
              <p:nvPr/>
            </p:nvSpPr>
            <p:spPr bwMode="auto">
              <a:xfrm>
                <a:off x="3861" y="3414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5" name="Oval 145"/>
              <p:cNvSpPr>
                <a:spLocks noChangeArrowheads="1"/>
              </p:cNvSpPr>
              <p:nvPr/>
            </p:nvSpPr>
            <p:spPr bwMode="auto">
              <a:xfrm>
                <a:off x="3839" y="3559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6" name="Rectangle 146"/>
              <p:cNvSpPr>
                <a:spLocks noChangeArrowheads="1"/>
              </p:cNvSpPr>
              <p:nvPr/>
            </p:nvSpPr>
            <p:spPr bwMode="auto">
              <a:xfrm>
                <a:off x="3844" y="2601"/>
                <a:ext cx="1246" cy="21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7" name="Rectangle 147"/>
              <p:cNvSpPr>
                <a:spLocks noChangeArrowheads="1"/>
              </p:cNvSpPr>
              <p:nvPr/>
            </p:nvSpPr>
            <p:spPr bwMode="auto">
              <a:xfrm>
                <a:off x="3843" y="3019"/>
                <a:ext cx="1246" cy="21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8" name="Rectangle 148"/>
              <p:cNvSpPr>
                <a:spLocks noChangeArrowheads="1"/>
              </p:cNvSpPr>
              <p:nvPr/>
            </p:nvSpPr>
            <p:spPr bwMode="auto">
              <a:xfrm>
                <a:off x="3842" y="3400"/>
                <a:ext cx="1246" cy="21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69" name="Rectangle 149"/>
              <p:cNvSpPr>
                <a:spLocks noChangeArrowheads="1"/>
              </p:cNvSpPr>
              <p:nvPr/>
            </p:nvSpPr>
            <p:spPr bwMode="auto">
              <a:xfrm rot="-715325">
                <a:off x="4699" y="3538"/>
                <a:ext cx="40" cy="783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0" name="Rectangle 150"/>
              <p:cNvSpPr>
                <a:spLocks noChangeArrowheads="1"/>
              </p:cNvSpPr>
              <p:nvPr/>
            </p:nvSpPr>
            <p:spPr bwMode="auto">
              <a:xfrm rot="715325" flipH="1">
                <a:off x="4200" y="3531"/>
                <a:ext cx="41" cy="784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grpSp>
            <p:nvGrpSpPr>
              <p:cNvPr id="171" name="Group 151"/>
              <p:cNvGrpSpPr>
                <a:grpSpLocks/>
              </p:cNvGrpSpPr>
              <p:nvPr/>
            </p:nvGrpSpPr>
            <p:grpSpPr bwMode="auto">
              <a:xfrm>
                <a:off x="4157" y="2251"/>
                <a:ext cx="625" cy="1878"/>
                <a:chOff x="4830" y="2062"/>
                <a:chExt cx="682" cy="2049"/>
              </a:xfrm>
            </p:grpSpPr>
            <p:sp>
              <p:nvSpPr>
                <p:cNvPr id="180" name="Rectangle 152"/>
                <p:cNvSpPr>
                  <a:spLocks noChangeArrowheads="1"/>
                </p:cNvSpPr>
                <p:nvPr/>
              </p:nvSpPr>
              <p:spPr bwMode="auto">
                <a:xfrm rot="3090757" flipH="1">
                  <a:off x="5145" y="3116"/>
                  <a:ext cx="52" cy="40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1" name="Rectangle 153"/>
                <p:cNvSpPr>
                  <a:spLocks noChangeArrowheads="1"/>
                </p:cNvSpPr>
                <p:nvPr/>
              </p:nvSpPr>
              <p:spPr bwMode="auto">
                <a:xfrm rot="2888237" flipH="1">
                  <a:off x="5159" y="2864"/>
                  <a:ext cx="46" cy="362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2" name="Rectangle 154"/>
                <p:cNvSpPr>
                  <a:spLocks noChangeArrowheads="1"/>
                </p:cNvSpPr>
                <p:nvPr/>
              </p:nvSpPr>
              <p:spPr bwMode="auto">
                <a:xfrm rot="2888237" flipH="1">
                  <a:off x="5145" y="2592"/>
                  <a:ext cx="46" cy="362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3" name="Rectangle 155"/>
                <p:cNvSpPr>
                  <a:spLocks noChangeArrowheads="1"/>
                </p:cNvSpPr>
                <p:nvPr/>
              </p:nvSpPr>
              <p:spPr bwMode="auto">
                <a:xfrm rot="2888237" flipH="1">
                  <a:off x="5125" y="2381"/>
                  <a:ext cx="46" cy="362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4" name="Rectangle 156"/>
                <p:cNvSpPr>
                  <a:spLocks noChangeArrowheads="1"/>
                </p:cNvSpPr>
                <p:nvPr/>
              </p:nvSpPr>
              <p:spPr bwMode="auto">
                <a:xfrm rot="2888237" flipH="1">
                  <a:off x="5133" y="2277"/>
                  <a:ext cx="46" cy="182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5" name="Rectangle 157"/>
                <p:cNvSpPr>
                  <a:spLocks noChangeArrowheads="1"/>
                </p:cNvSpPr>
                <p:nvPr/>
              </p:nvSpPr>
              <p:spPr bwMode="auto">
                <a:xfrm rot="3602507" flipH="1">
                  <a:off x="5128" y="3343"/>
                  <a:ext cx="46" cy="499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6" name="Rectangle 158"/>
                <p:cNvSpPr>
                  <a:spLocks noChangeArrowheads="1"/>
                </p:cNvSpPr>
                <p:nvPr/>
              </p:nvSpPr>
              <p:spPr bwMode="auto">
                <a:xfrm rot="4271287" flipH="1">
                  <a:off x="5135" y="3565"/>
                  <a:ext cx="46" cy="59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7" name="Rectangle 159"/>
                <p:cNvSpPr>
                  <a:spLocks noChangeArrowheads="1"/>
                </p:cNvSpPr>
                <p:nvPr/>
              </p:nvSpPr>
              <p:spPr bwMode="auto">
                <a:xfrm rot="4271287" flipH="1">
                  <a:off x="5125" y="3770"/>
                  <a:ext cx="46" cy="63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8" name="Rectangle 160"/>
                <p:cNvSpPr>
                  <a:spLocks noChangeArrowheads="1"/>
                </p:cNvSpPr>
                <p:nvPr/>
              </p:nvSpPr>
              <p:spPr bwMode="auto">
                <a:xfrm>
                  <a:off x="4921" y="3702"/>
                  <a:ext cx="499" cy="4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89" name="Rectangle 161"/>
                <p:cNvSpPr>
                  <a:spLocks noChangeArrowheads="1"/>
                </p:cNvSpPr>
                <p:nvPr/>
              </p:nvSpPr>
              <p:spPr bwMode="auto">
                <a:xfrm>
                  <a:off x="4876" y="3974"/>
                  <a:ext cx="589" cy="4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0" name="Rectangle 162"/>
                <p:cNvSpPr>
                  <a:spLocks noChangeArrowheads="1"/>
                </p:cNvSpPr>
                <p:nvPr/>
              </p:nvSpPr>
              <p:spPr bwMode="auto">
                <a:xfrm rot="-2888237">
                  <a:off x="5162" y="2285"/>
                  <a:ext cx="46" cy="182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1" name="Rectangle 163"/>
                <p:cNvSpPr>
                  <a:spLocks noChangeArrowheads="1"/>
                </p:cNvSpPr>
                <p:nvPr/>
              </p:nvSpPr>
              <p:spPr bwMode="auto">
                <a:xfrm rot="-2888237">
                  <a:off x="5171" y="2368"/>
                  <a:ext cx="46" cy="362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2" name="Rectangle 164"/>
                <p:cNvSpPr>
                  <a:spLocks noChangeArrowheads="1"/>
                </p:cNvSpPr>
                <p:nvPr/>
              </p:nvSpPr>
              <p:spPr bwMode="auto">
                <a:xfrm rot="-2888237">
                  <a:off x="5149" y="2591"/>
                  <a:ext cx="46" cy="362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3" name="Rectangle 165"/>
                <p:cNvSpPr>
                  <a:spLocks noChangeArrowheads="1"/>
                </p:cNvSpPr>
                <p:nvPr/>
              </p:nvSpPr>
              <p:spPr bwMode="auto">
                <a:xfrm rot="-2888237">
                  <a:off x="5155" y="2860"/>
                  <a:ext cx="46" cy="362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4" name="Rectangle 166"/>
                <p:cNvSpPr>
                  <a:spLocks noChangeArrowheads="1"/>
                </p:cNvSpPr>
                <p:nvPr/>
              </p:nvSpPr>
              <p:spPr bwMode="auto">
                <a:xfrm rot="-3090757">
                  <a:off x="5148" y="3109"/>
                  <a:ext cx="52" cy="408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5" name="Rectangle 167"/>
                <p:cNvSpPr>
                  <a:spLocks noChangeArrowheads="1"/>
                </p:cNvSpPr>
                <p:nvPr/>
              </p:nvSpPr>
              <p:spPr bwMode="auto">
                <a:xfrm rot="-3602507">
                  <a:off x="5168" y="3339"/>
                  <a:ext cx="46" cy="49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6" name="Rectangle 168"/>
                <p:cNvSpPr>
                  <a:spLocks noChangeArrowheads="1"/>
                </p:cNvSpPr>
                <p:nvPr/>
              </p:nvSpPr>
              <p:spPr bwMode="auto">
                <a:xfrm rot="-3893820">
                  <a:off x="5172" y="3559"/>
                  <a:ext cx="46" cy="63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97" name="Rectangle 169"/>
                <p:cNvSpPr>
                  <a:spLocks noChangeArrowheads="1"/>
                </p:cNvSpPr>
                <p:nvPr/>
              </p:nvSpPr>
              <p:spPr bwMode="auto">
                <a:xfrm rot="-4271287">
                  <a:off x="5171" y="3769"/>
                  <a:ext cx="46" cy="63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grpSp>
              <p:nvGrpSpPr>
                <p:cNvPr id="198" name="Group 170"/>
                <p:cNvGrpSpPr>
                  <a:grpSpLocks/>
                </p:cNvGrpSpPr>
                <p:nvPr/>
              </p:nvGrpSpPr>
              <p:grpSpPr bwMode="auto">
                <a:xfrm>
                  <a:off x="5082" y="2062"/>
                  <a:ext cx="182" cy="588"/>
                  <a:chOff x="4003" y="2689"/>
                  <a:chExt cx="266" cy="861"/>
                </a:xfrm>
              </p:grpSpPr>
              <p:sp>
                <p:nvSpPr>
                  <p:cNvPr id="206" name="Rectangle 171"/>
                  <p:cNvSpPr>
                    <a:spLocks noChangeArrowheads="1"/>
                  </p:cNvSpPr>
                  <p:nvPr/>
                </p:nvSpPr>
                <p:spPr bwMode="auto">
                  <a:xfrm rot="-910080">
                    <a:off x="4225" y="2695"/>
                    <a:ext cx="44" cy="85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he-IL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cs typeface="Aharoni" pitchFamily="2" charset="-79"/>
                    </a:endParaRPr>
                  </a:p>
                </p:txBody>
              </p:sp>
              <p:sp>
                <p:nvSpPr>
                  <p:cNvPr id="207" name="Rectangle 172"/>
                  <p:cNvSpPr>
                    <a:spLocks noChangeArrowheads="1"/>
                  </p:cNvSpPr>
                  <p:nvPr/>
                </p:nvSpPr>
                <p:spPr bwMode="auto">
                  <a:xfrm rot="910080" flipH="1">
                    <a:off x="4003" y="2689"/>
                    <a:ext cx="44" cy="85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he-IL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cs typeface="Aharoni" pitchFamily="2" charset="-79"/>
                    </a:endParaRPr>
                  </a:p>
                </p:txBody>
              </p:sp>
            </p:grpSp>
            <p:sp>
              <p:nvSpPr>
                <p:cNvPr id="199" name="Rectangle 173"/>
                <p:cNvSpPr>
                  <a:spLocks noChangeArrowheads="1"/>
                </p:cNvSpPr>
                <p:nvPr/>
              </p:nvSpPr>
              <p:spPr bwMode="auto">
                <a:xfrm rot="137608" flipH="1">
                  <a:off x="4983" y="2630"/>
                  <a:ext cx="44" cy="85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0" name="Rectangle 174"/>
                <p:cNvSpPr>
                  <a:spLocks noChangeArrowheads="1"/>
                </p:cNvSpPr>
                <p:nvPr/>
              </p:nvSpPr>
              <p:spPr bwMode="auto">
                <a:xfrm rot="-137608">
                  <a:off x="5315" y="2633"/>
                  <a:ext cx="44" cy="85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1" name="Rectangle 175"/>
                <p:cNvSpPr>
                  <a:spLocks noChangeArrowheads="1"/>
                </p:cNvSpPr>
                <p:nvPr/>
              </p:nvSpPr>
              <p:spPr bwMode="auto">
                <a:xfrm>
                  <a:off x="5012" y="2614"/>
                  <a:ext cx="317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2" name="Rectangle 176"/>
                <p:cNvSpPr>
                  <a:spLocks noChangeArrowheads="1"/>
                </p:cNvSpPr>
                <p:nvPr/>
              </p:nvSpPr>
              <p:spPr bwMode="auto">
                <a:xfrm>
                  <a:off x="5012" y="2886"/>
                  <a:ext cx="317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3" name="Rectangle 177"/>
                <p:cNvSpPr>
                  <a:spLocks noChangeArrowheads="1"/>
                </p:cNvSpPr>
                <p:nvPr/>
              </p:nvSpPr>
              <p:spPr bwMode="auto">
                <a:xfrm>
                  <a:off x="5012" y="3158"/>
                  <a:ext cx="317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4" name="Rectangle 178"/>
                <p:cNvSpPr>
                  <a:spLocks noChangeArrowheads="1"/>
                </p:cNvSpPr>
                <p:nvPr/>
              </p:nvSpPr>
              <p:spPr bwMode="auto">
                <a:xfrm>
                  <a:off x="5012" y="3430"/>
                  <a:ext cx="317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205" name="Rectangle 179"/>
                <p:cNvSpPr>
                  <a:spLocks noChangeArrowheads="1"/>
                </p:cNvSpPr>
                <p:nvPr/>
              </p:nvSpPr>
              <p:spPr bwMode="auto">
                <a:xfrm>
                  <a:off x="5057" y="2433"/>
                  <a:ext cx="227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</p:grpSp>
          <p:sp>
            <p:nvSpPr>
              <p:cNvPr id="172" name="Oval 180"/>
              <p:cNvSpPr>
                <a:spLocks noChangeArrowheads="1"/>
              </p:cNvSpPr>
              <p:nvPr/>
            </p:nvSpPr>
            <p:spPr bwMode="auto">
              <a:xfrm>
                <a:off x="3835" y="2757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3" name="Oval 181"/>
              <p:cNvSpPr>
                <a:spLocks noChangeArrowheads="1"/>
              </p:cNvSpPr>
              <p:nvPr/>
            </p:nvSpPr>
            <p:spPr bwMode="auto">
              <a:xfrm>
                <a:off x="3837" y="3173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4" name="Line 182"/>
              <p:cNvSpPr>
                <a:spLocks noChangeShapeType="1"/>
              </p:cNvSpPr>
              <p:nvPr/>
            </p:nvSpPr>
            <p:spPr bwMode="auto">
              <a:xfrm>
                <a:off x="5081" y="2614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5" name="Line 183"/>
              <p:cNvSpPr>
                <a:spLocks noChangeShapeType="1"/>
              </p:cNvSpPr>
              <p:nvPr/>
            </p:nvSpPr>
            <p:spPr bwMode="auto">
              <a:xfrm>
                <a:off x="5083" y="3030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6" name="Line 184"/>
              <p:cNvSpPr>
                <a:spLocks noChangeShapeType="1"/>
              </p:cNvSpPr>
              <p:nvPr/>
            </p:nvSpPr>
            <p:spPr bwMode="auto">
              <a:xfrm>
                <a:off x="5085" y="3416"/>
                <a:ext cx="0" cy="16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7" name="Oval 185"/>
              <p:cNvSpPr>
                <a:spLocks noChangeArrowheads="1"/>
              </p:cNvSpPr>
              <p:nvPr/>
            </p:nvSpPr>
            <p:spPr bwMode="auto">
              <a:xfrm>
                <a:off x="5062" y="3561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8" name="Oval 186"/>
              <p:cNvSpPr>
                <a:spLocks noChangeArrowheads="1"/>
              </p:cNvSpPr>
              <p:nvPr/>
            </p:nvSpPr>
            <p:spPr bwMode="auto">
              <a:xfrm>
                <a:off x="5058" y="2759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79" name="Oval 187"/>
              <p:cNvSpPr>
                <a:spLocks noChangeArrowheads="1"/>
              </p:cNvSpPr>
              <p:nvPr/>
            </p:nvSpPr>
            <p:spPr bwMode="auto">
              <a:xfrm>
                <a:off x="5060" y="3175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</p:grpSp>
        <p:grpSp>
          <p:nvGrpSpPr>
            <p:cNvPr id="143" name="Group 211"/>
            <p:cNvGrpSpPr>
              <a:grpSpLocks/>
            </p:cNvGrpSpPr>
            <p:nvPr/>
          </p:nvGrpSpPr>
          <p:grpSpPr bwMode="auto">
            <a:xfrm>
              <a:off x="3785" y="1535"/>
              <a:ext cx="155" cy="784"/>
              <a:chOff x="2744" y="2127"/>
              <a:chExt cx="181" cy="916"/>
            </a:xfrm>
          </p:grpSpPr>
          <p:sp>
            <p:nvSpPr>
              <p:cNvPr id="152" name="Line 212"/>
              <p:cNvSpPr>
                <a:spLocks noChangeShapeType="1"/>
              </p:cNvSpPr>
              <p:nvPr/>
            </p:nvSpPr>
            <p:spPr bwMode="auto">
              <a:xfrm>
                <a:off x="2832" y="2913"/>
                <a:ext cx="0" cy="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grpSp>
            <p:nvGrpSpPr>
              <p:cNvPr id="153" name="Group 213"/>
              <p:cNvGrpSpPr>
                <a:grpSpLocks/>
              </p:cNvGrpSpPr>
              <p:nvPr/>
            </p:nvGrpSpPr>
            <p:grpSpPr bwMode="auto">
              <a:xfrm>
                <a:off x="2744" y="2127"/>
                <a:ext cx="181" cy="91"/>
                <a:chOff x="2590" y="2432"/>
                <a:chExt cx="181" cy="91"/>
              </a:xfrm>
            </p:grpSpPr>
            <p:sp>
              <p:nvSpPr>
                <p:cNvPr id="1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2590" y="2432"/>
                  <a:ext cx="181" cy="6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60" name="Oval 215"/>
                <p:cNvSpPr>
                  <a:spLocks noChangeArrowheads="1"/>
                </p:cNvSpPr>
                <p:nvPr/>
              </p:nvSpPr>
              <p:spPr bwMode="auto">
                <a:xfrm>
                  <a:off x="2608" y="2478"/>
                  <a:ext cx="45" cy="45"/>
                </a:xfrm>
                <a:prstGeom prst="ellipse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  <p:sp>
              <p:nvSpPr>
                <p:cNvPr id="161" name="Oval 216"/>
                <p:cNvSpPr>
                  <a:spLocks noChangeArrowheads="1"/>
                </p:cNvSpPr>
                <p:nvPr/>
              </p:nvSpPr>
              <p:spPr bwMode="auto">
                <a:xfrm>
                  <a:off x="2699" y="2478"/>
                  <a:ext cx="45" cy="45"/>
                </a:xfrm>
                <a:prstGeom prst="ellipse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e-IL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Aharoni" pitchFamily="2" charset="-79"/>
                  </a:endParaRPr>
                </a:p>
              </p:txBody>
            </p:sp>
          </p:grpSp>
          <p:sp>
            <p:nvSpPr>
              <p:cNvPr id="154" name="Line 217"/>
              <p:cNvSpPr>
                <a:spLocks noChangeShapeType="1"/>
              </p:cNvSpPr>
              <p:nvPr/>
            </p:nvSpPr>
            <p:spPr bwMode="auto">
              <a:xfrm>
                <a:off x="2783" y="2221"/>
                <a:ext cx="0" cy="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55" name="Line 218"/>
              <p:cNvSpPr>
                <a:spLocks noChangeShapeType="1"/>
              </p:cNvSpPr>
              <p:nvPr/>
            </p:nvSpPr>
            <p:spPr bwMode="auto">
              <a:xfrm>
                <a:off x="2877" y="2220"/>
                <a:ext cx="0" cy="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56" name="Freeform 219"/>
              <p:cNvSpPr>
                <a:spLocks/>
              </p:cNvSpPr>
              <p:nvPr/>
            </p:nvSpPr>
            <p:spPr bwMode="auto">
              <a:xfrm>
                <a:off x="2786" y="2837"/>
                <a:ext cx="91" cy="91"/>
              </a:xfrm>
              <a:custGeom>
                <a:avLst/>
                <a:gdLst>
                  <a:gd name="T0" fmla="*/ 1 w 182"/>
                  <a:gd name="T1" fmla="*/ 0 h 181"/>
                  <a:gd name="T2" fmla="*/ 1 w 182"/>
                  <a:gd name="T3" fmla="*/ 1 h 181"/>
                  <a:gd name="T4" fmla="*/ 1 w 182"/>
                  <a:gd name="T5" fmla="*/ 1 h 181"/>
                  <a:gd name="T6" fmla="*/ 0 w 182"/>
                  <a:gd name="T7" fmla="*/ 1 h 181"/>
                  <a:gd name="T8" fmla="*/ 1 w 182"/>
                  <a:gd name="T9" fmla="*/ 0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"/>
                  <a:gd name="T16" fmla="*/ 0 h 181"/>
                  <a:gd name="T17" fmla="*/ 182 w 182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" h="181">
                    <a:moveTo>
                      <a:pt x="91" y="0"/>
                    </a:moveTo>
                    <a:cubicBezTo>
                      <a:pt x="121" y="0"/>
                      <a:pt x="182" y="15"/>
                      <a:pt x="182" y="45"/>
                    </a:cubicBezTo>
                    <a:cubicBezTo>
                      <a:pt x="182" y="75"/>
                      <a:pt x="121" y="181"/>
                      <a:pt x="91" y="181"/>
                    </a:cubicBezTo>
                    <a:cubicBezTo>
                      <a:pt x="61" y="181"/>
                      <a:pt x="0" y="75"/>
                      <a:pt x="0" y="45"/>
                    </a:cubicBezTo>
                    <a:cubicBezTo>
                      <a:pt x="0" y="15"/>
                      <a:pt x="61" y="0"/>
                      <a:pt x="91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57" name="Freeform 220"/>
              <p:cNvSpPr>
                <a:spLocks/>
              </p:cNvSpPr>
              <p:nvPr/>
            </p:nvSpPr>
            <p:spPr bwMode="auto">
              <a:xfrm>
                <a:off x="2783" y="2952"/>
                <a:ext cx="85" cy="91"/>
              </a:xfrm>
              <a:custGeom>
                <a:avLst/>
                <a:gdLst>
                  <a:gd name="T0" fmla="*/ 0 w 400"/>
                  <a:gd name="T1" fmla="*/ 0 h 477"/>
                  <a:gd name="T2" fmla="*/ 0 w 400"/>
                  <a:gd name="T3" fmla="*/ 0 h 477"/>
                  <a:gd name="T4" fmla="*/ 0 w 400"/>
                  <a:gd name="T5" fmla="*/ 0 h 477"/>
                  <a:gd name="T6" fmla="*/ 0 w 400"/>
                  <a:gd name="T7" fmla="*/ 0 h 477"/>
                  <a:gd name="T8" fmla="*/ 0 w 400"/>
                  <a:gd name="T9" fmla="*/ 0 h 477"/>
                  <a:gd name="T10" fmla="*/ 0 w 400"/>
                  <a:gd name="T11" fmla="*/ 0 h 477"/>
                  <a:gd name="T12" fmla="*/ 0 w 400"/>
                  <a:gd name="T13" fmla="*/ 0 h 477"/>
                  <a:gd name="T14" fmla="*/ 0 w 400"/>
                  <a:gd name="T15" fmla="*/ 0 h 477"/>
                  <a:gd name="T16" fmla="*/ 0 w 400"/>
                  <a:gd name="T17" fmla="*/ 0 h 477"/>
                  <a:gd name="T18" fmla="*/ 0 w 400"/>
                  <a:gd name="T19" fmla="*/ 0 h 477"/>
                  <a:gd name="T20" fmla="*/ 0 w 400"/>
                  <a:gd name="T21" fmla="*/ 0 h 477"/>
                  <a:gd name="T22" fmla="*/ 0 w 400"/>
                  <a:gd name="T23" fmla="*/ 0 h 477"/>
                  <a:gd name="T24" fmla="*/ 0 w 400"/>
                  <a:gd name="T25" fmla="*/ 0 h 477"/>
                  <a:gd name="T26" fmla="*/ 0 w 400"/>
                  <a:gd name="T27" fmla="*/ 0 h 477"/>
                  <a:gd name="T28" fmla="*/ 0 w 400"/>
                  <a:gd name="T29" fmla="*/ 0 h 477"/>
                  <a:gd name="T30" fmla="*/ 0 w 400"/>
                  <a:gd name="T31" fmla="*/ 0 h 477"/>
                  <a:gd name="T32" fmla="*/ 0 w 400"/>
                  <a:gd name="T33" fmla="*/ 0 h 4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0"/>
                  <a:gd name="T52" fmla="*/ 0 h 477"/>
                  <a:gd name="T53" fmla="*/ 400 w 400"/>
                  <a:gd name="T54" fmla="*/ 477 h 47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0" h="477">
                    <a:moveTo>
                      <a:pt x="211" y="23"/>
                    </a:moveTo>
                    <a:cubicBezTo>
                      <a:pt x="234" y="23"/>
                      <a:pt x="294" y="0"/>
                      <a:pt x="302" y="23"/>
                    </a:cubicBezTo>
                    <a:cubicBezTo>
                      <a:pt x="310" y="46"/>
                      <a:pt x="280" y="129"/>
                      <a:pt x="257" y="159"/>
                    </a:cubicBezTo>
                    <a:cubicBezTo>
                      <a:pt x="234" y="189"/>
                      <a:pt x="181" y="182"/>
                      <a:pt x="166" y="205"/>
                    </a:cubicBezTo>
                    <a:cubicBezTo>
                      <a:pt x="151" y="228"/>
                      <a:pt x="159" y="272"/>
                      <a:pt x="166" y="295"/>
                    </a:cubicBezTo>
                    <a:cubicBezTo>
                      <a:pt x="173" y="318"/>
                      <a:pt x="188" y="341"/>
                      <a:pt x="211" y="341"/>
                    </a:cubicBezTo>
                    <a:cubicBezTo>
                      <a:pt x="234" y="341"/>
                      <a:pt x="294" y="310"/>
                      <a:pt x="302" y="295"/>
                    </a:cubicBezTo>
                    <a:cubicBezTo>
                      <a:pt x="310" y="280"/>
                      <a:pt x="257" y="257"/>
                      <a:pt x="257" y="250"/>
                    </a:cubicBezTo>
                    <a:cubicBezTo>
                      <a:pt x="257" y="243"/>
                      <a:pt x="279" y="243"/>
                      <a:pt x="302" y="250"/>
                    </a:cubicBezTo>
                    <a:cubicBezTo>
                      <a:pt x="325" y="257"/>
                      <a:pt x="386" y="272"/>
                      <a:pt x="393" y="295"/>
                    </a:cubicBezTo>
                    <a:cubicBezTo>
                      <a:pt x="400" y="318"/>
                      <a:pt x="377" y="356"/>
                      <a:pt x="347" y="386"/>
                    </a:cubicBezTo>
                    <a:cubicBezTo>
                      <a:pt x="317" y="416"/>
                      <a:pt x="264" y="477"/>
                      <a:pt x="211" y="477"/>
                    </a:cubicBezTo>
                    <a:cubicBezTo>
                      <a:pt x="158" y="477"/>
                      <a:pt x="60" y="431"/>
                      <a:pt x="30" y="386"/>
                    </a:cubicBezTo>
                    <a:cubicBezTo>
                      <a:pt x="0" y="341"/>
                      <a:pt x="7" y="250"/>
                      <a:pt x="30" y="205"/>
                    </a:cubicBezTo>
                    <a:cubicBezTo>
                      <a:pt x="53" y="160"/>
                      <a:pt x="143" y="144"/>
                      <a:pt x="166" y="114"/>
                    </a:cubicBezTo>
                    <a:cubicBezTo>
                      <a:pt x="189" y="84"/>
                      <a:pt x="159" y="38"/>
                      <a:pt x="166" y="23"/>
                    </a:cubicBezTo>
                    <a:cubicBezTo>
                      <a:pt x="173" y="8"/>
                      <a:pt x="188" y="23"/>
                      <a:pt x="211" y="23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  <p:sp>
            <p:nvSpPr>
              <p:cNvPr id="158" name="Oval 221"/>
              <p:cNvSpPr>
                <a:spLocks noChangeArrowheads="1"/>
              </p:cNvSpPr>
              <p:nvPr/>
            </p:nvSpPr>
            <p:spPr bwMode="auto">
              <a:xfrm>
                <a:off x="2807" y="2853"/>
                <a:ext cx="46" cy="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Aharoni" pitchFamily="2" charset="-79"/>
                </a:endParaRPr>
              </a:p>
            </p:txBody>
          </p:sp>
        </p:grpSp>
        <p:sp>
          <p:nvSpPr>
            <p:cNvPr id="144" name="Line 222"/>
            <p:cNvSpPr>
              <a:spLocks noChangeShapeType="1"/>
            </p:cNvSpPr>
            <p:nvPr/>
          </p:nvSpPr>
          <p:spPr bwMode="auto">
            <a:xfrm>
              <a:off x="3863" y="1213"/>
              <a:ext cx="0" cy="16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5" name="Line 223"/>
            <p:cNvSpPr>
              <a:spLocks noChangeShapeType="1"/>
            </p:cNvSpPr>
            <p:nvPr/>
          </p:nvSpPr>
          <p:spPr bwMode="auto">
            <a:xfrm>
              <a:off x="4485" y="1214"/>
              <a:ext cx="0" cy="16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6" name="Line 224"/>
            <p:cNvSpPr>
              <a:spLocks noChangeShapeType="1"/>
            </p:cNvSpPr>
            <p:nvPr/>
          </p:nvSpPr>
          <p:spPr bwMode="auto">
            <a:xfrm>
              <a:off x="3863" y="2417"/>
              <a:ext cx="6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47" name="Text Box 225"/>
            <p:cNvSpPr txBox="1">
              <a:spLocks noChangeArrowheads="1"/>
            </p:cNvSpPr>
            <p:nvPr/>
          </p:nvSpPr>
          <p:spPr bwMode="auto">
            <a:xfrm>
              <a:off x="4002" y="2241"/>
              <a:ext cx="381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8 מטר</a:t>
              </a: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48" name="Text Box 226"/>
            <p:cNvSpPr txBox="1">
              <a:spLocks noChangeArrowheads="1"/>
            </p:cNvSpPr>
            <p:nvPr/>
          </p:nvSpPr>
          <p:spPr bwMode="auto">
            <a:xfrm>
              <a:off x="4673" y="1199"/>
              <a:ext cx="713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8398" dir="1593903" algn="ctr" rotWithShape="0">
                <a:srgbClr val="0000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קו חשמל </a:t>
              </a: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/>
              </a:r>
              <a:b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</a:br>
              <a:r>
                <a: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V</a:t>
              </a:r>
              <a:r>
                <a:rPr kumimoji="0" lang="he-IL" sz="2000" b="1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 160,000 </a:t>
              </a:r>
              <a:endPara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49" name="AutoShape 228"/>
            <p:cNvSpPr>
              <a:spLocks noChangeArrowheads="1"/>
            </p:cNvSpPr>
            <p:nvPr/>
          </p:nvSpPr>
          <p:spPr bwMode="auto">
            <a:xfrm>
              <a:off x="3843" y="1543"/>
              <a:ext cx="38" cy="39"/>
            </a:xfrm>
            <a:prstGeom prst="plus">
              <a:avLst>
                <a:gd name="adj" fmla="val 37778"/>
              </a:avLst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  <p:sp>
          <p:nvSpPr>
            <p:cNvPr id="150" name="Text Box 229"/>
            <p:cNvSpPr txBox="1">
              <a:spLocks noChangeArrowheads="1"/>
            </p:cNvSpPr>
            <p:nvPr/>
          </p:nvSpPr>
          <p:spPr bwMode="auto">
            <a:xfrm>
              <a:off x="3295" y="1824"/>
              <a:ext cx="410" cy="5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Aharoni" pitchFamily="2" charset="-79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מפסק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גובל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haroni" pitchFamily="2" charset="-79"/>
                  <a:cs typeface="Aharoni" pitchFamily="2" charset="-79"/>
                </a:rPr>
                <a:t>לעגלה</a:t>
              </a: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  <p:sp>
          <p:nvSpPr>
            <p:cNvPr id="151" name="Line 230"/>
            <p:cNvSpPr>
              <a:spLocks noChangeShapeType="1"/>
            </p:cNvSpPr>
            <p:nvPr/>
          </p:nvSpPr>
          <p:spPr bwMode="auto">
            <a:xfrm flipH="1">
              <a:off x="3708" y="1563"/>
              <a:ext cx="155" cy="2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haroni" pitchFamily="2" charset="-79"/>
              </a:endParaRPr>
            </a:p>
          </p:txBody>
        </p:sp>
      </p:grp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510" y="548680"/>
            <a:ext cx="4140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763571"/>
      </p:ext>
    </p:extLst>
  </p:cSld>
  <p:clrMapOvr>
    <a:masterClrMapping/>
  </p:clrMapOvr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</TotalTime>
  <Words>40</Words>
  <Application>Microsoft Office PowerPoint</Application>
  <PresentationFormat>‫הצגה על המסך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זרם מדחף</vt:lpstr>
      <vt:lpstr>סיכונים בהפעלת מכונות הרמה</vt:lpstr>
      <vt:lpstr>סיכונים: </vt:lpstr>
      <vt:lpstr>סיכונים: </vt:lpstr>
      <vt:lpstr>מצגת של PowerPoint</vt:lpstr>
      <vt:lpstr>מצגת של PowerPoint</vt:lpstr>
    </vt:vector>
  </TitlesOfParts>
  <Company>Yaron'S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סיכונים בהפעלת מכונות הרמה</dc:title>
  <dc:creator>ron</dc:creator>
  <cp:lastModifiedBy>ron</cp:lastModifiedBy>
  <cp:revision>39</cp:revision>
  <dcterms:created xsi:type="dcterms:W3CDTF">2013-07-30T16:12:54Z</dcterms:created>
  <dcterms:modified xsi:type="dcterms:W3CDTF">2013-12-12T13:10:53Z</dcterms:modified>
</cp:coreProperties>
</file>