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 bookmarkIdSeed="4">
  <p:sldMasterIdLst>
    <p:sldMasterId id="2147483792" r:id="rId1"/>
  </p:sldMasterIdLst>
  <p:notesMasterIdLst>
    <p:notesMasterId r:id="rId136"/>
  </p:notesMasterIdLst>
  <p:sldIdLst>
    <p:sldId id="256" r:id="rId2"/>
    <p:sldId id="257" r:id="rId3"/>
    <p:sldId id="403" r:id="rId4"/>
    <p:sldId id="39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404" r:id="rId13"/>
    <p:sldId id="269" r:id="rId14"/>
    <p:sldId id="337" r:id="rId15"/>
    <p:sldId id="338" r:id="rId16"/>
    <p:sldId id="276" r:id="rId17"/>
    <p:sldId id="340" r:id="rId18"/>
    <p:sldId id="336" r:id="rId19"/>
    <p:sldId id="281" r:id="rId20"/>
    <p:sldId id="283" r:id="rId21"/>
    <p:sldId id="284" r:id="rId22"/>
    <p:sldId id="285" r:id="rId23"/>
    <p:sldId id="286" r:id="rId24"/>
    <p:sldId id="287" r:id="rId25"/>
    <p:sldId id="413" r:id="rId26"/>
    <p:sldId id="299" r:id="rId27"/>
    <p:sldId id="290" r:id="rId28"/>
    <p:sldId id="291" r:id="rId29"/>
    <p:sldId id="436" r:id="rId30"/>
    <p:sldId id="293" r:id="rId31"/>
    <p:sldId id="416" r:id="rId32"/>
    <p:sldId id="349" r:id="rId33"/>
    <p:sldId id="350" r:id="rId34"/>
    <p:sldId id="294" r:id="rId35"/>
    <p:sldId id="355" r:id="rId36"/>
    <p:sldId id="431" r:id="rId37"/>
    <p:sldId id="351" r:id="rId38"/>
    <p:sldId id="352" r:id="rId39"/>
    <p:sldId id="353" r:id="rId40"/>
    <p:sldId id="354" r:id="rId41"/>
    <p:sldId id="295" r:id="rId42"/>
    <p:sldId id="356" r:id="rId43"/>
    <p:sldId id="357" r:id="rId44"/>
    <p:sldId id="296" r:id="rId45"/>
    <p:sldId id="297" r:id="rId46"/>
    <p:sldId id="298" r:id="rId47"/>
    <p:sldId id="358" r:id="rId48"/>
    <p:sldId id="292" r:id="rId49"/>
    <p:sldId id="363" r:id="rId50"/>
    <p:sldId id="362" r:id="rId51"/>
    <p:sldId id="360" r:id="rId52"/>
    <p:sldId id="359" r:id="rId53"/>
    <p:sldId id="303" r:id="rId54"/>
    <p:sldId id="300" r:id="rId55"/>
    <p:sldId id="302" r:id="rId56"/>
    <p:sldId id="365" r:id="rId57"/>
    <p:sldId id="366" r:id="rId58"/>
    <p:sldId id="304" r:id="rId59"/>
    <p:sldId id="305" r:id="rId60"/>
    <p:sldId id="379" r:id="rId61"/>
    <p:sldId id="306" r:id="rId62"/>
    <p:sldId id="307" r:id="rId63"/>
    <p:sldId id="301" r:id="rId64"/>
    <p:sldId id="308" r:id="rId65"/>
    <p:sldId id="408" r:id="rId66"/>
    <p:sldId id="367" r:id="rId67"/>
    <p:sldId id="368" r:id="rId68"/>
    <p:sldId id="309" r:id="rId69"/>
    <p:sldId id="407" r:id="rId70"/>
    <p:sldId id="310" r:id="rId71"/>
    <p:sldId id="420" r:id="rId72"/>
    <p:sldId id="421" r:id="rId73"/>
    <p:sldId id="424" r:id="rId74"/>
    <p:sldId id="425" r:id="rId75"/>
    <p:sldId id="373" r:id="rId76"/>
    <p:sldId id="371" r:id="rId77"/>
    <p:sldId id="372" r:id="rId78"/>
    <p:sldId id="383" r:id="rId79"/>
    <p:sldId id="384" r:id="rId80"/>
    <p:sldId id="385" r:id="rId81"/>
    <p:sldId id="389" r:id="rId82"/>
    <p:sldId id="388" r:id="rId83"/>
    <p:sldId id="390" r:id="rId84"/>
    <p:sldId id="391" r:id="rId85"/>
    <p:sldId id="392" r:id="rId86"/>
    <p:sldId id="387" r:id="rId87"/>
    <p:sldId id="418" r:id="rId88"/>
    <p:sldId id="419" r:id="rId89"/>
    <p:sldId id="374" r:id="rId90"/>
    <p:sldId id="375" r:id="rId91"/>
    <p:sldId id="377" r:id="rId92"/>
    <p:sldId id="376" r:id="rId93"/>
    <p:sldId id="378" r:id="rId94"/>
    <p:sldId id="393" r:id="rId95"/>
    <p:sldId id="394" r:id="rId96"/>
    <p:sldId id="395" r:id="rId97"/>
    <p:sldId id="396" r:id="rId98"/>
    <p:sldId id="414" r:id="rId99"/>
    <p:sldId id="422" r:id="rId100"/>
    <p:sldId id="423" r:id="rId101"/>
    <p:sldId id="311" r:id="rId102"/>
    <p:sldId id="313" r:id="rId103"/>
    <p:sldId id="314" r:id="rId104"/>
    <p:sldId id="312" r:id="rId105"/>
    <p:sldId id="317" r:id="rId106"/>
    <p:sldId id="331" r:id="rId107"/>
    <p:sldId id="426" r:id="rId108"/>
    <p:sldId id="380" r:id="rId109"/>
    <p:sldId id="382" r:id="rId110"/>
    <p:sldId id="381" r:id="rId111"/>
    <p:sldId id="315" r:id="rId112"/>
    <p:sldId id="410" r:id="rId113"/>
    <p:sldId id="344" r:id="rId114"/>
    <p:sldId id="411" r:id="rId115"/>
    <p:sldId id="409" r:id="rId116"/>
    <p:sldId id="324" r:id="rId117"/>
    <p:sldId id="319" r:id="rId118"/>
    <p:sldId id="329" r:id="rId119"/>
    <p:sldId id="332" r:id="rId120"/>
    <p:sldId id="320" r:id="rId121"/>
    <p:sldId id="325" r:id="rId122"/>
    <p:sldId id="326" r:id="rId123"/>
    <p:sldId id="428" r:id="rId124"/>
    <p:sldId id="429" r:id="rId125"/>
    <p:sldId id="430" r:id="rId126"/>
    <p:sldId id="432" r:id="rId127"/>
    <p:sldId id="327" r:id="rId128"/>
    <p:sldId id="328" r:id="rId129"/>
    <p:sldId id="322" r:id="rId130"/>
    <p:sldId id="323" r:id="rId131"/>
    <p:sldId id="321" r:id="rId132"/>
    <p:sldId id="427" r:id="rId133"/>
    <p:sldId id="334" r:id="rId134"/>
    <p:sldId id="415" r:id="rId13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E"/>
    <a:srgbClr val="0000CC"/>
    <a:srgbClr val="0000AC"/>
    <a:srgbClr val="EA0000"/>
    <a:srgbClr val="FFEEB7"/>
    <a:srgbClr val="FFD1D1"/>
    <a:srgbClr val="FFBDBD"/>
    <a:srgbClr val="FFFFCC"/>
    <a:srgbClr val="FF7171"/>
    <a:srgbClr val="FFF2E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937" autoAdjust="0"/>
    <p:restoredTop sz="94706" autoAdjust="0"/>
  </p:normalViewPr>
  <p:slideViewPr>
    <p:cSldViewPr>
      <p:cViewPr varScale="1">
        <p:scale>
          <a:sx n="59" d="100"/>
          <a:sy n="59" d="100"/>
        </p:scale>
        <p:origin x="-117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8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EC89BD3-495F-42D6-9885-68611877AAEA}" type="datetimeFigureOut">
              <a:rPr lang="he-IL" smtClean="0"/>
              <a:pPr/>
              <a:t>י"א/אלול/תשע"ו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8EB8BEE-B682-47C3-A97E-42710B686201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5ACC-52CA-4B49-B583-E1451F3FDF7B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457F-D28F-4F0F-A5C5-8517E9842CC1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3A5C-8C4F-4ECC-9BBA-937828ECFA55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EFE2-6BB0-4D09-9F1A-F668214F270C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2678-31D3-4314-8409-3FD6F9962737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602D-807B-4DAF-83B4-315B2397FF8F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94FF-6F3E-412D-B119-C9D4C2D83620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0FE9D-5AD1-4FB3-965F-C6856357F122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AE5A-BED6-4B9F-A7EF-8063A0F9DD09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676C-467E-4082-8C68-3CF9447C0022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09B3-2C9F-4006-833B-5E2536BCD35D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CE76B-AE26-4804-A5BB-DB5CDAB66208}" type="datetime8">
              <a:rPr lang="he-IL" smtClean="0"/>
              <a:pPr/>
              <a:t>14 ספטמבר 16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BF35F-EEFB-4631-A212-536FCBAF38DC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&#1513;&#1512;&#1508;\&#1505;&#1512;&#1496;&#1497;%20&#1492;&#1493;&#1493;&#1497;&#1491;&#1488;&#1493;%20&#1513;&#1500;&#1497;\&#1492;&#1512;&#1497;&#1505;&#1492;%20&#1489;&#1508;&#1497;&#1510;&#1493;&#1509;%20&#1502;&#1513;&#1514;&#1489;&#1513;&#1514;\Demolition%20Gone%20Bad!&#1488;&#1489;&#1511;..fl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513;&#1512;&#1508;\&#1505;&#1512;&#1496;&#1497;%20&#1492;&#1493;&#1493;&#1497;&#1491;&#1488;&#1493;%20&#1513;&#1500;&#1497;\&#1492;&#1512;&#1497;&#1505;&#1492;%20&#1489;&#1508;&#1497;&#1510;&#1493;&#1509;%20&#1502;&#1513;&#1514;&#1489;&#1513;&#1514;\L.Implosion%20Gone%20Wrong.avi" TargetMode="External"/><Relationship Id="rId5" Type="http://schemas.openxmlformats.org/officeDocument/2006/relationships/image" Target="../media/image75.png"/><Relationship Id="rId4" Type="http://schemas.openxmlformats.org/officeDocument/2006/relationships/hyperlink" Target="file:///C:\Users\&#1513;&#1512;&#1508;\&#1505;&#1512;&#1496;&#1497;%20&#1492;&#1493;&#1493;&#1497;&#1491;&#1488;&#1493;%20&#1513;&#1500;&#1497;\&#1492;&#1512;&#1497;&#1505;&#1492;%20&#1489;&#1508;&#1497;&#1510;&#1493;&#1509;%20&#1502;&#1513;&#1514;&#1489;&#1513;&#1514;\L.Implosion%20Gone%20Wrong.avi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&#1513;&#1512;&#1508;\&#1505;&#1512;&#1496;&#1497;%20&#1492;&#1493;&#1493;&#1497;&#1491;&#1488;&#1493;%20&#1513;&#1500;&#1497;\&#1492;&#1512;&#1497;&#1505;&#1492;%20&#1502;&#1499;&#1504;&#1497;&#1514;%20&#1502;&#1513;&#1514;&#1489;&#1513;&#1514;\Demolition%20went%20wrong.avi" TargetMode="External"/><Relationship Id="rId3" Type="http://schemas.openxmlformats.org/officeDocument/2006/relationships/video" Target="file:///C:\Users\Public\Pictures\&#1492;&#1512;&#1497;&#1505;&#1493;&#1514;%20&#1513;&#1500;&#1497;%20&#1493;&#1488;&#1495;&#1512;&#1493;&#1514;\&#1488;&#1513;&#1511;&#1500;&#1493;&#1503;%208.2.2012\1%20&#1489;&#1488;&#1490;&#1512;.mp4" TargetMode="External"/><Relationship Id="rId7" Type="http://schemas.openxmlformats.org/officeDocument/2006/relationships/image" Target="../media/image80.png"/><Relationship Id="rId12" Type="http://schemas.openxmlformats.org/officeDocument/2006/relationships/image" Target="../media/image83.jpeg"/><Relationship Id="rId2" Type="http://schemas.openxmlformats.org/officeDocument/2006/relationships/video" Target="file:///C:\Users\&#1513;&#1512;&#1508;\&#1505;&#1512;&#1496;&#1497;%20&#1492;&#1493;&#1493;&#1497;&#1491;&#1488;&#1493;%20&#1513;&#1500;&#1497;\&#1492;&#1512;&#1497;&#1505;&#1492;%20&#1502;&#1499;&#1504;&#1497;&#1514;%20&#1502;&#1513;&#1514;&#1489;&#1513;&#1514;\Demolition%20went%20wrong.avi" TargetMode="External"/><Relationship Id="rId1" Type="http://schemas.openxmlformats.org/officeDocument/2006/relationships/video" Target="file:///C:\Users\&#1513;&#1512;&#1508;\&#1505;&#1512;&#1496;&#1497;%20&#1492;&#1493;&#1493;&#1497;&#1491;&#1488;&#1493;%20&#1513;&#1500;&#1497;\&#1492;&#1512;&#1497;&#1505;&#1492;%20&#1502;&#1499;&#1504;&#1497;&#1514;%20&#1502;&#1513;&#1514;&#1489;&#1513;&#1514;\Tragic%20demolition.avi" TargetMode="External"/><Relationship Id="rId6" Type="http://schemas.openxmlformats.org/officeDocument/2006/relationships/hyperlink" Target="file:///C:\Users\&#1513;&#1512;&#1508;\&#1505;&#1512;&#1496;&#1497;%20&#1492;&#1493;&#1493;&#1497;&#1491;&#1488;&#1493;%20&#1513;&#1500;&#1497;\&#1492;&#1512;&#1497;&#1505;&#1492;%20&#1502;&#1499;&#1504;&#1497;&#1514;%20&#1502;&#1513;&#1514;&#1489;&#1513;&#1514;\Tragic%20demolition.avi" TargetMode="External"/><Relationship Id="rId11" Type="http://schemas.openxmlformats.org/officeDocument/2006/relationships/image" Target="../media/image82.jpeg"/><Relationship Id="rId5" Type="http://schemas.openxmlformats.org/officeDocument/2006/relationships/image" Target="../media/image79.png"/><Relationship Id="rId10" Type="http://schemas.openxmlformats.org/officeDocument/2006/relationships/hyperlink" Target="file:///C:\Users\Public\Pictures\&#1492;&#1512;&#1497;&#1505;&#1493;&#1514;%20&#1513;&#1500;&#1497;%20&#1493;&#1488;&#1495;&#1512;&#1493;&#1514;\&#1488;&#1513;&#1511;&#1500;&#1493;&#1503;%208.2.2012\1%20&#1489;&#1488;&#1490;&#1512;.mp4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1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jpeg"/><Relationship Id="rId2" Type="http://schemas.openxmlformats.org/officeDocument/2006/relationships/video" Target="file:///C:\Users\Public\Pictures\&#1492;&#1512;&#1497;&#1505;&#1493;&#1514;%20&#1513;&#1500;&#1497;%20&#1493;&#1488;&#1495;&#1512;&#1493;&#1514;\&#1488;&#1513;&#1511;&#1500;&#1493;&#1503;%208.2.2012\1%20&#1489;&#1488;&#1490;&#1512;.mp4" TargetMode="External"/><Relationship Id="rId1" Type="http://schemas.openxmlformats.org/officeDocument/2006/relationships/video" Target="file:///C:\Users\&#1513;&#1512;&#1508;\&#1505;&#1512;&#1496;&#1497;%20&#1492;&#1493;&#1493;&#1497;&#1491;&#1488;&#1493;%20&#1513;&#1500;&#1497;\&#1492;&#1512;&#1497;&#1505;&#1492;%20&#1502;&#1499;&#1504;&#1497;&#1514;%20&#1502;&#1513;&#1514;&#1489;&#1513;&#1514;\Tragic%20demolition.avi" TargetMode="External"/><Relationship Id="rId6" Type="http://schemas.openxmlformats.org/officeDocument/2006/relationships/hyperlink" Target="file:///C:\Users\Public\Pictures\&#1492;&#1512;&#1497;&#1505;&#1493;&#1514;%20&#1513;&#1500;&#1497;%20&#1493;&#1488;&#1495;&#1512;&#1493;&#1514;\&#1488;&#1513;&#1511;&#1500;&#1493;&#1503;%208.2.2012\1%20&#1489;&#1488;&#1490;&#1512;.mp4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ublic\Pictures\&#1492;&#1512;&#1497;&#1505;&#1493;&#1514;%20&#1513;&#1500;&#1497;%20&#1493;&#1488;&#1495;&#1512;&#1493;&#1514;\&#1488;&#1513;&#1511;&#1500;&#1493;&#1503;%208.2.2012\22.07.2013%2019.10.avi" TargetMode="External"/><Relationship Id="rId5" Type="http://schemas.openxmlformats.org/officeDocument/2006/relationships/hyperlink" Target="file:///C:\Users\&#1513;&#1512;&#1508;\&#1505;&#1512;&#1496;&#1497;%20&#1492;&#1493;&#1493;&#1497;&#1491;&#1488;&#1493;%20&#1513;&#1500;&#1497;\1.%2022.07.2013%20&#1488;&#1513;&#1511;&#1500;&#1493;&#1503;%20%2019.10&#1504;&#1505;&#1497;&#1493;&#1503;%201.avi" TargetMode="External"/><Relationship Id="rId4" Type="http://schemas.openxmlformats.org/officeDocument/2006/relationships/image" Target="../media/image87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513;&#1512;&#1508;\&#1505;&#1512;&#1496;&#1497;%20&#1492;&#1493;&#1493;&#1497;&#1491;&#1488;&#1493;%20&#1513;&#1500;&#1497;\&#1492;&#1512;&#1497;&#1505;&#1492;%20&#1489;&#1508;&#1497;&#1510;&#1493;&#1509;%20&#1502;&#1513;&#1514;&#1489;&#1513;&#1514;\Verungl&#252;ckte%20Kirchturm-Sprengung%20in%20Stuttgart-Moenchfeld.avi" TargetMode="External"/><Relationship Id="rId5" Type="http://schemas.openxmlformats.org/officeDocument/2006/relationships/hyperlink" Target="file:///C:\Users\&#1513;&#1512;&#1508;\&#1505;&#1512;&#1496;&#1497;%20&#1492;&#1493;&#1493;&#1497;&#1491;&#1488;&#1493;%20&#1513;&#1500;&#1497;\&#1492;&#1512;&#1497;&#1505;&#1492;%20&#1489;&#1508;&#1497;&#1510;&#1493;&#1509;%20&#1502;&#1513;&#1514;&#1489;&#1513;&#1514;\Verungl&#252;ckte%20Kirchturm-Sprengung%20in%20Stuttgart-Moenchfeld.avi" TargetMode="Externa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513;&#1512;&#1508;\&#1505;&#1512;&#1496;&#1497;%20&#1492;&#1493;&#1493;&#1497;&#1491;&#1488;&#1493;%20&#1513;&#1500;&#1497;\Four%20Sisters%20Go%20Down.avi" TargetMode="External"/><Relationship Id="rId5" Type="http://schemas.openxmlformats.org/officeDocument/2006/relationships/hyperlink" Target="file:///C:\Users\&#1513;&#1512;&#1508;\&#1505;&#1512;&#1496;&#1497;%20&#1492;&#1493;&#1493;&#1497;&#1491;&#1488;&#1493;%20&#1513;&#1500;&#1497;\Four%20Sisters%20Go%20Down.avi" TargetMode="External"/><Relationship Id="rId4" Type="http://schemas.openxmlformats.org/officeDocument/2006/relationships/hyperlink" Target="file:///C:\Users\&#1513;&#1512;&#1508;\&#1505;&#1512;&#1496;&#1497;%20&#1492;&#1493;&#1493;&#1497;&#1491;&#1488;&#1493;%20&#1513;&#1500;&#1497;\Smokestack%20Explosion,%20Demolition,%20then%20Collapse,%20Port%20Angeles,%20Washington.avi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513;&#1512;&#1508;\&#1505;&#1512;&#1496;&#1497;%20&#1492;&#1493;&#1493;&#1497;&#1491;&#1488;&#1493;%20&#1513;&#1500;&#1497;\Silo%20Demolition%20&#1489;&#1508;&#1496;&#1497;&#1513;..avi" TargetMode="External"/><Relationship Id="rId4" Type="http://schemas.openxmlformats.org/officeDocument/2006/relationships/hyperlink" Target="file:///C:\Users\&#1513;&#1512;&#1508;\&#1505;&#1512;&#1496;&#1497;%20&#1492;&#1493;&#1493;&#1497;&#1491;&#1488;&#1493;%20&#1513;&#1500;&#1497;\Silo%20Demolition%20&#1489;&#1508;&#1496;&#1497;&#1513;..avi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513;&#1512;&#1508;\&#1505;&#1512;&#1496;&#1497;%20&#1492;&#1493;&#1493;&#1497;&#1491;&#1488;&#1493;%20&#1513;&#1500;&#1497;\Mohave.%20Smoke%20Stack.%20March%2011,%202011.%20Laughlin,%20Nevada.avi" TargetMode="External"/><Relationship Id="rId4" Type="http://schemas.openxmlformats.org/officeDocument/2006/relationships/hyperlink" Target="file:///C:\Users\&#1513;&#1512;&#1508;\&#1505;&#1512;&#1496;&#1497;%20&#1492;&#1493;&#1493;&#1497;&#1491;&#1488;&#1493;%20&#1513;&#1500;&#1497;\Mohave.%20Smoke%20Stack.%20March%2011,%202011.%20Laughlin,%20Nevada.avi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513;&#1512;&#1508;\&#1505;&#1512;&#1496;&#1497;%20&#1492;&#1493;&#1493;&#1497;&#1491;&#1488;&#1493;%20&#1513;&#1500;&#1497;\&#1492;&#1512;&#1497;&#1505;&#1492;%20&#1489;&#1508;&#1497;&#1510;&#1493;&#1509;%20&#1502;&#1513;&#1514;&#1489;&#1513;&#1514;\Demolition%20Accident%20-%20Chimney%20falls%20into%20factory.avi" TargetMode="External"/><Relationship Id="rId4" Type="http://schemas.openxmlformats.org/officeDocument/2006/relationships/hyperlink" Target="file:///C:\Users\&#1513;&#1512;&#1508;\&#1505;&#1512;&#1496;&#1497;%20&#1492;&#1493;&#1493;&#1497;&#1491;&#1488;&#1493;%20&#1513;&#1500;&#1497;\&#1492;&#1512;&#1497;&#1505;&#1492;%20&#1489;&#1508;&#1497;&#1510;&#1493;&#1509;%20&#1502;&#1513;&#1514;&#1489;&#1513;&#1514;\Demolition%20Accident%20-%20Chimney%20falls%20into%20factory.avi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&#1513;&#1512;&#1508;\&#1505;&#1512;&#1496;&#1497;%20&#1492;&#1493;&#1493;&#1497;&#1491;&#1488;&#1493;%20&#1513;&#1500;&#1497;\&#1492;&#1512;&#1497;&#1505;&#1492;%20&#1489;&#1508;&#1497;&#1510;&#1493;&#1509;%20&#1502;&#1513;&#1514;&#1489;&#1513;&#1514;\Ohio%20Edison%20Mad%20River%20Power%20Plant's%20old%20smoke%20stack%20falls%20the%20wrong%20way.flv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Users\&#1513;&#1512;&#1508;\&#1505;&#1512;&#1496;&#1497;%20&#1492;&#1493;&#1493;&#1497;&#1491;&#1488;&#1493;%20&#1513;&#1500;&#1497;\&#1492;&#1512;&#1497;&#1505;&#1492;%20&#1489;&#1508;&#1497;&#1510;&#1493;&#1509;%20&#1502;&#1513;&#1514;&#1489;&#1513;&#1514;\Mad%20River%20Tower%20Demolition%20Failure.avi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513;&#1512;&#1508;\&#1505;&#1512;&#1496;&#1497;%20&#1492;&#1493;&#1493;&#1497;&#1491;&#1488;&#1493;%20&#1513;&#1500;&#1497;\Florida%20PL%20Changes%20Coast%20Skyline_4xvid.avi" TargetMode="External"/><Relationship Id="rId4" Type="http://schemas.openxmlformats.org/officeDocument/2006/relationships/hyperlink" Target="file:///C:\Users\&#1513;&#1512;&#1508;\&#1505;&#1512;&#1496;&#1497;%20&#1492;&#1493;&#1493;&#1497;&#1491;&#1488;&#1493;%20&#1513;&#1500;&#1497;\Florida%20PL%20Changes%20Coast%20Skyline_4xvid.avi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513;&#1512;&#1508;\&#1505;&#1512;&#1496;&#1497;%20&#1492;&#1493;&#1493;&#1497;&#1491;&#1488;&#1493;%20&#1513;&#1500;&#1497;\Weedon%20Implosion.3&#1488;&#1512;&#1493;&#1489;&#1493;&#1514;%20&#1493;&#1489;&#1504;&#1497;&#1503;.avi" TargetMode="External"/><Relationship Id="rId4" Type="http://schemas.openxmlformats.org/officeDocument/2006/relationships/hyperlink" Target="file:///C:\Users\&#1513;&#1512;&#1508;\&#1505;&#1512;&#1496;&#1497;%20&#1492;&#1493;&#1493;&#1497;&#1491;&#1488;&#1493;%20&#1513;&#1500;&#1497;\Weedon%20Implosion.3&#1488;&#1512;&#1493;&#1489;&#1493;&#1514;%20&#1493;&#1489;&#1504;&#1497;&#1503;.avi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Public\Videos\&#1505;&#1488;&#1503;.&#1493;&#1493;&#1497;&#1491;&#1488;&#1493;\&#1505;&#1488;&#1503;%20&#1489;&#1489;&#1514;%20&#1497;&#1501;.&#1508;&#1497;&#1510;&#1493;&#1509;%20&#1502;&#1490;&#1490;%20&#1511;&#1493;&#1500;&#1493;&#1504;&#1497;.av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ublic\Pictures\&#1492;&#1512;&#1497;&#1505;&#1493;&#1514;%20&#1513;&#1500;&#1497;%20&#1493;&#1488;&#1495;&#1512;&#1493;&#1514;\&#1505;&#1488;&#1503;&#1488;&#1493;&#1511;'&#1504;&#1493;&#1489;'2011\&#1505;&#1488;&#1503;.&#1493;&#1493;&#1497;&#1491;&#1488;&#1493;\&#1502;&#1500;&#1493;&#1503;_&#1505;&#1488;&#1503;%20&#1502;&#1511;&#1493;&#1500;&#1493;&#1504;&#1497;.%20&#1502;&#1497;&#1493;&#1513;&#1512;.mp4" TargetMode="External"/><Relationship Id="rId4" Type="http://schemas.openxmlformats.org/officeDocument/2006/relationships/image" Target="../media/image61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&#1513;&#1512;&#1508;\&#1505;&#1512;&#1496;&#1497;%20&#1492;&#1493;&#1493;&#1497;&#1491;&#1488;&#1493;%20&#1513;&#1500;&#1497;\Retired%20North%20Texas%20Power%20Plant%20Imploded.avi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בי'ח לסוכר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-107063"/>
            <a:ext cx="4752528" cy="706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4644008" y="188640"/>
            <a:ext cx="4176464" cy="4968552"/>
          </a:xfrm>
        </p:spPr>
        <p:txBody>
          <a:bodyPr>
            <a:noAutofit/>
          </a:bodyPr>
          <a:lstStyle/>
          <a:p>
            <a:pPr algn="r"/>
            <a:r>
              <a:rPr lang="he-IL" sz="6000" b="1" smtClean="0">
                <a:solidFill>
                  <a:srgbClr val="002060"/>
                </a:solidFill>
                <a:effectLst/>
              </a:rPr>
              <a:t>שימוש</a:t>
            </a:r>
            <a:r>
              <a:rPr lang="he-IL" sz="8000" b="1" smtClean="0">
                <a:solidFill>
                  <a:srgbClr val="002060"/>
                </a:solidFill>
              </a:rPr>
              <a:t> </a:t>
            </a:r>
            <a:r>
              <a:rPr lang="he-IL" sz="6600" b="1" smtClean="0">
                <a:solidFill>
                  <a:srgbClr val="EA0000"/>
                </a:solidFill>
                <a:effectLst/>
              </a:rPr>
              <a:t>ב</a:t>
            </a:r>
            <a:r>
              <a:rPr lang="he-IL" sz="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חומרי נפץ </a:t>
            </a:r>
            <a:r>
              <a:rPr lang="he-IL" sz="9600" b="1" smtClean="0">
                <a:ln w="12700">
                  <a:solidFill>
                    <a:srgbClr val="EA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להריסת</a:t>
            </a:r>
            <a:br>
              <a:rPr lang="he-IL" sz="9600" b="1" smtClean="0">
                <a:ln w="12700">
                  <a:solidFill>
                    <a:srgbClr val="EA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e-IL" sz="9600" b="1" smtClean="0">
                <a:ln w="12700">
                  <a:solidFill>
                    <a:srgbClr val="EA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מיבנים</a:t>
            </a:r>
            <a:endParaRPr lang="he-IL" sz="9600" b="1">
              <a:ln w="12700">
                <a:solidFill>
                  <a:srgbClr val="EA000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995936" y="5373216"/>
            <a:ext cx="4608512" cy="1268760"/>
          </a:xfrm>
        </p:spPr>
        <p:txBody>
          <a:bodyPr>
            <a:normAutofit/>
          </a:bodyPr>
          <a:lstStyle/>
          <a:p>
            <a:pPr algn="r"/>
            <a:r>
              <a:rPr lang="he-IL" sz="2800" smtClean="0">
                <a:solidFill>
                  <a:schemeClr val="tx2">
                    <a:lumMod val="75000"/>
                  </a:schemeClr>
                </a:solidFill>
              </a:rPr>
              <a:t>ממונה על פיצוצים \הנדסאי</a:t>
            </a:r>
          </a:p>
          <a:p>
            <a:pPr algn="r"/>
            <a:r>
              <a:rPr lang="he-IL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רומן </a:t>
            </a:r>
            <a:r>
              <a:rPr lang="he-IL" sz="2400" smtClean="0">
                <a:solidFill>
                  <a:srgbClr val="C00000"/>
                </a:solidFill>
              </a:rPr>
              <a:t>(יורם) </a:t>
            </a:r>
            <a:r>
              <a:rPr lang="he-IL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בנרם  </a:t>
            </a:r>
            <a:r>
              <a:rPr lang="he-IL" sz="2000" b="1" smtClean="0">
                <a:solidFill>
                  <a:srgbClr val="C00000"/>
                </a:solidFill>
              </a:rPr>
              <a:t>050-5528566</a:t>
            </a:r>
            <a:endParaRPr lang="he-IL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043608" y="5157192"/>
            <a:ext cx="7776864" cy="1008112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1331640" y="1340768"/>
            <a:ext cx="7128792" cy="7200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 descr="מיטעו שטח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204864"/>
            <a:ext cx="8478020" cy="2449528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99592" y="0"/>
            <a:ext cx="7560840" cy="1340768"/>
          </a:xfrm>
        </p:spPr>
        <p:txBody>
          <a:bodyPr>
            <a:normAutofit/>
          </a:bodyPr>
          <a:lstStyle/>
          <a:p>
            <a:pPr algn="r"/>
            <a:r>
              <a:rPr lang="he-IL" sz="3100" smtClean="0"/>
              <a:t>המשך 2.</a:t>
            </a:r>
            <a:r>
              <a:rPr lang="en-US" smtClean="0"/>
              <a:t/>
            </a:r>
            <a:br>
              <a:rPr lang="en-US" smtClean="0"/>
            </a:br>
            <a:r>
              <a:rPr lang="he-IL" b="1" smtClean="0"/>
              <a:t>מיטעני שטח     </a:t>
            </a:r>
            <a:r>
              <a:rPr lang="en-US" sz="3600" smtClean="0"/>
              <a:t>(plaster charges)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15616" y="1484784"/>
            <a:ext cx="7704856" cy="4824536"/>
          </a:xfrm>
        </p:spPr>
        <p:txBody>
          <a:bodyPr>
            <a:normAutofit lnSpcReduction="10000"/>
          </a:bodyPr>
          <a:lstStyle/>
          <a:p>
            <a:pPr marL="1620838" indent="-449263">
              <a:buClr>
                <a:srgbClr val="FF3300"/>
              </a:buClr>
              <a:buSzPct val="105000"/>
              <a:buFont typeface="+mj-cs"/>
              <a:buAutoNum type="hebrew2Minus" startAt="2"/>
            </a:pPr>
            <a:r>
              <a:rPr lang="he-IL" sz="2800" smtClean="0"/>
              <a:t>כיוון ההפעלה : </a:t>
            </a:r>
            <a:r>
              <a:rPr lang="he-IL" sz="2800" b="1" smtClean="0"/>
              <a:t>בניצב לשטח המטרה</a:t>
            </a:r>
            <a:r>
              <a:rPr lang="he-IL" sz="2800" smtClean="0"/>
              <a:t>.</a:t>
            </a:r>
          </a:p>
          <a:p>
            <a:pPr marL="596900" indent="-514350">
              <a:buClr>
                <a:srgbClr val="FF3300"/>
              </a:buClr>
              <a:buSzPct val="100000"/>
              <a:buFont typeface="+mj-cs"/>
              <a:buAutoNum type="hebrew2Minus" startAt="2"/>
            </a:pPr>
            <a:endParaRPr lang="he-IL" sz="2800" smtClean="0"/>
          </a:p>
          <a:p>
            <a:pPr marL="596900" indent="-514350">
              <a:buClr>
                <a:srgbClr val="FF3300"/>
              </a:buClr>
              <a:buSzPct val="100000"/>
              <a:buFont typeface="+mj-cs"/>
              <a:buAutoNum type="hebrew2Minus" startAt="2"/>
            </a:pPr>
            <a:endParaRPr lang="he-IL" sz="2800" smtClean="0"/>
          </a:p>
          <a:p>
            <a:pPr marL="596900" indent="-514350">
              <a:buClr>
                <a:srgbClr val="FF3300"/>
              </a:buClr>
              <a:buSzPct val="100000"/>
              <a:buFont typeface="+mj-cs"/>
              <a:buAutoNum type="hebrew2Minus" startAt="2"/>
            </a:pPr>
            <a:endParaRPr lang="he-IL" sz="2800" smtClean="0"/>
          </a:p>
          <a:p>
            <a:pPr marL="596900" indent="-514350">
              <a:buClr>
                <a:srgbClr val="FF3300"/>
              </a:buClr>
              <a:buSzPct val="100000"/>
              <a:buFont typeface="+mj-cs"/>
              <a:buAutoNum type="hebrew2Minus" startAt="2"/>
            </a:pPr>
            <a:endParaRPr lang="he-IL" sz="2800" smtClean="0"/>
          </a:p>
          <a:p>
            <a:pPr marL="596900" indent="-514350">
              <a:buClr>
                <a:srgbClr val="FF3300"/>
              </a:buClr>
              <a:buSzPct val="100000"/>
              <a:buFont typeface="+mj-cs"/>
              <a:buAutoNum type="hebrew2Minus" startAt="2"/>
            </a:pPr>
            <a:endParaRPr lang="he-IL" sz="2800" smtClean="0"/>
          </a:p>
          <a:p>
            <a:pPr marL="596900" indent="-514350">
              <a:buClr>
                <a:srgbClr val="FF3300"/>
              </a:buClr>
              <a:buSzPct val="100000"/>
              <a:buFont typeface="+mj-cs"/>
              <a:buAutoNum type="hebrew2Minus" startAt="2"/>
            </a:pPr>
            <a:endParaRPr lang="he-IL" sz="2800" smtClean="0"/>
          </a:p>
          <a:p>
            <a:pPr marL="596900" indent="-514350">
              <a:buClr>
                <a:srgbClr val="FF3300"/>
              </a:buClr>
              <a:buSzPct val="100000"/>
              <a:buFont typeface="+mj-cs"/>
              <a:buAutoNum type="hebrew2Minus" startAt="2"/>
            </a:pPr>
            <a:endParaRPr lang="he-IL" sz="2800" smtClean="0"/>
          </a:p>
          <a:p>
            <a:pPr marL="596900" indent="-514350">
              <a:buClr>
                <a:srgbClr val="FF3300"/>
              </a:buClr>
              <a:buSzPct val="100000"/>
              <a:buFont typeface="+mj-cs"/>
              <a:buAutoNum type="hebrew2Minus" startAt="2"/>
            </a:pPr>
            <a:r>
              <a:rPr lang="he-IL" sz="2800" b="1" smtClean="0"/>
              <a:t>אטימת המיטען.  </a:t>
            </a:r>
            <a:r>
              <a:rPr lang="he-IL" sz="2800" smtClean="0"/>
              <a:t>בשקי חול, עפר וכד'.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מגבירה יעילות ומקטינה תופעות לוואי בלתי רצויות.</a:t>
            </a: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03848" y="6305550"/>
            <a:ext cx="2895600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3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99592" y="908720"/>
            <a:ext cx="7740352" cy="561662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>
                <a:solidFill>
                  <a:srgbClr val="C00000"/>
                </a:solidFill>
              </a:rPr>
              <a:t>א</a:t>
            </a:r>
            <a:r>
              <a:rPr lang="he-IL" smtClean="0"/>
              <a:t>. </a:t>
            </a:r>
            <a:r>
              <a:rPr lang="he-IL" b="1" smtClean="0"/>
              <a:t>פרמטרים בבחירת שיטת ההריסה :</a:t>
            </a:r>
          </a:p>
          <a:p>
            <a:pPr marL="546100" indent="-463550">
              <a:buClr>
                <a:srgbClr val="0000CC"/>
              </a:buClr>
            </a:pPr>
            <a:r>
              <a:rPr lang="he-IL" smtClean="0">
                <a:solidFill>
                  <a:schemeClr val="bg1">
                    <a:lumMod val="50000"/>
                  </a:schemeClr>
                </a:solidFill>
              </a:rPr>
              <a:t>נתונים טכניים :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he-IL" sz="2800" smtClean="0">
                <a:solidFill>
                  <a:schemeClr val="bg1">
                    <a:lumMod val="50000"/>
                  </a:schemeClr>
                </a:solidFill>
              </a:rPr>
              <a:t>1) </a:t>
            </a:r>
            <a:r>
              <a:rPr lang="he-IL" smtClean="0">
                <a:solidFill>
                  <a:schemeClr val="bg1">
                    <a:lumMod val="50000"/>
                  </a:schemeClr>
                </a:solidFill>
              </a:rPr>
              <a:t>המיבנה - </a:t>
            </a:r>
            <a:r>
              <a:rPr lang="he-IL" sz="2800" smtClean="0">
                <a:solidFill>
                  <a:schemeClr val="bg1">
                    <a:lumMod val="50000"/>
                  </a:schemeClr>
                </a:solidFill>
              </a:rPr>
              <a:t>חומרים, קונסטרוקציה, סטטיקה וכד'.</a:t>
            </a:r>
            <a:endParaRPr lang="en-US" sz="2800" smtClean="0">
              <a:solidFill>
                <a:schemeClr val="bg1">
                  <a:lumMod val="50000"/>
                </a:schemeClr>
              </a:solidFill>
            </a:endParaRPr>
          </a:p>
          <a:p>
            <a:pPr marL="546100" indent="0">
              <a:buClr>
                <a:srgbClr val="0000CC"/>
              </a:buClr>
              <a:buNone/>
            </a:pPr>
            <a:r>
              <a:rPr lang="he-IL" sz="2800" smtClean="0">
                <a:solidFill>
                  <a:schemeClr val="bg1">
                    <a:lumMod val="50000"/>
                  </a:schemeClr>
                </a:solidFill>
              </a:rPr>
              <a:t>2) </a:t>
            </a:r>
            <a:r>
              <a:rPr lang="he-IL" smtClean="0">
                <a:solidFill>
                  <a:schemeClr val="bg1">
                    <a:lumMod val="50000"/>
                  </a:schemeClr>
                </a:solidFill>
              </a:rPr>
              <a:t>תנאי השטח -  </a:t>
            </a:r>
            <a:r>
              <a:rPr lang="he-IL" sz="2800" smtClean="0">
                <a:solidFill>
                  <a:schemeClr val="bg1">
                    <a:lumMod val="50000"/>
                  </a:schemeClr>
                </a:solidFill>
              </a:rPr>
              <a:t>טופוגרפיה, קרקע, אובייקטים סמוכים וכד'.</a:t>
            </a:r>
            <a:r>
              <a:rPr lang="he-IL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546100" indent="-463550">
              <a:buClr>
                <a:srgbClr val="0000CC"/>
              </a:buClr>
            </a:pPr>
            <a:r>
              <a:rPr lang="he-IL" smtClean="0">
                <a:solidFill>
                  <a:schemeClr val="bg1">
                    <a:lumMod val="50000"/>
                  </a:schemeClr>
                </a:solidFill>
              </a:rPr>
              <a:t>התוצאה הנדרשת -   </a:t>
            </a:r>
            <a:r>
              <a:rPr lang="he-IL" sz="2800" smtClean="0">
                <a:solidFill>
                  <a:schemeClr val="bg1">
                    <a:lumMod val="50000"/>
                  </a:schemeClr>
                </a:solidFill>
              </a:rPr>
              <a:t>מקום הנפילה הרצוי,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80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he-IL" sz="2800" smtClean="0">
                <a:solidFill>
                  <a:schemeClr val="bg1">
                    <a:lumMod val="50000"/>
                  </a:schemeClr>
                </a:solidFill>
              </a:rPr>
              <a:t>כיוון וצורת הנפילה,  גודל חלקים  וכד'.</a:t>
            </a:r>
          </a:p>
          <a:p>
            <a:pPr marL="546100" indent="-463550">
              <a:buClr>
                <a:srgbClr val="0000CC"/>
              </a:buClr>
            </a:pPr>
            <a:r>
              <a:rPr lang="he-IL" smtClean="0"/>
              <a:t>זמן ביצוע נדרש ולו"ז.</a:t>
            </a:r>
          </a:p>
          <a:p>
            <a:pPr marL="546100" indent="-463550">
              <a:buClr>
                <a:srgbClr val="0000CC"/>
              </a:buClr>
            </a:pPr>
            <a:r>
              <a:rPr lang="he-IL" smtClean="0"/>
              <a:t>עלויות ישירות ועקיפות.</a:t>
            </a:r>
          </a:p>
          <a:p>
            <a:pPr marL="546100" indent="-463550">
              <a:buClr>
                <a:srgbClr val="0000CC"/>
              </a:buClr>
            </a:pPr>
            <a:r>
              <a:rPr lang="he-IL" smtClean="0"/>
              <a:t>שיקולי</a:t>
            </a:r>
            <a:r>
              <a:rPr lang="he-IL" b="1" smtClean="0"/>
              <a:t> בטיחות</a:t>
            </a:r>
            <a:r>
              <a:rPr lang="he-IL" smtClean="0"/>
              <a:t> !</a:t>
            </a:r>
          </a:p>
          <a:p>
            <a:pPr marL="546100" indent="-463550">
              <a:buClr>
                <a:srgbClr val="0000CC"/>
              </a:buClr>
            </a:pPr>
            <a:endParaRPr lang="he-IL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75856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100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704856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מבנה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39552" y="1268760"/>
            <a:ext cx="8136904" cy="525658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z="3600" b="1" smtClean="0">
                <a:solidFill>
                  <a:srgbClr val="C00000"/>
                </a:solidFill>
              </a:rPr>
              <a:t>ב</a:t>
            </a:r>
            <a:r>
              <a:rPr lang="he-IL" sz="3600" smtClean="0"/>
              <a:t>.</a:t>
            </a:r>
            <a:r>
              <a:rPr lang="he-IL" smtClean="0"/>
              <a:t> </a:t>
            </a:r>
            <a:r>
              <a:rPr lang="he-IL" sz="3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90000"/>
                  </a:schemeClr>
                </a:solidFill>
              </a:rPr>
              <a:t>הכנת תכנית הריסה </a:t>
            </a:r>
            <a:r>
              <a:rPr lang="he-IL" smtClean="0"/>
              <a:t>(תקנות  </a:t>
            </a:r>
            <a:r>
              <a:rPr lang="he-IL" sz="2800" smtClean="0"/>
              <a:t>194</a:t>
            </a:r>
            <a:r>
              <a:rPr lang="he-IL" smtClean="0"/>
              <a:t> - </a:t>
            </a:r>
            <a:r>
              <a:rPr lang="he-IL" sz="2800" smtClean="0"/>
              <a:t>185</a:t>
            </a:r>
            <a:r>
              <a:rPr lang="he-IL" smtClean="0"/>
              <a:t> )</a:t>
            </a:r>
            <a:endParaRPr lang="he-IL" u="sng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00CC"/>
              </a:buClr>
              <a:buNone/>
            </a:pPr>
            <a:r>
              <a:rPr lang="he-IL" sz="2800" b="1" smtClean="0">
                <a:solidFill>
                  <a:srgbClr val="0000CC"/>
                </a:solidFill>
              </a:rPr>
              <a:t>שלב 1</a:t>
            </a:r>
            <a:r>
              <a:rPr lang="he-IL" b="1" smtClean="0"/>
              <a:t>.</a:t>
            </a:r>
            <a:r>
              <a:rPr lang="he-IL" sz="4400" b="1" smtClean="0"/>
              <a:t> </a:t>
            </a:r>
            <a:r>
              <a:rPr lang="he-IL" b="1" smtClean="0"/>
              <a:t> איסוף נתונים :</a:t>
            </a:r>
          </a:p>
          <a:p>
            <a:pPr marL="546100" indent="-273050">
              <a:buClr>
                <a:srgbClr val="0000CC"/>
              </a:buClr>
            </a:pPr>
            <a:r>
              <a:rPr lang="he-IL" sz="2800" b="1" smtClean="0"/>
              <a:t>המבנה:  </a:t>
            </a:r>
            <a:r>
              <a:rPr lang="he-IL" sz="2600" smtClean="0"/>
              <a:t>צילומים, תכניות, חישוב כמויות וכד' </a:t>
            </a:r>
            <a:r>
              <a:rPr lang="he-IL" sz="2800" smtClean="0"/>
              <a:t>.</a:t>
            </a:r>
            <a:endParaRPr lang="he-IL" sz="2800" b="1" smtClean="0"/>
          </a:p>
          <a:p>
            <a:pPr marL="546100" indent="-273050">
              <a:buClr>
                <a:srgbClr val="0000CC"/>
              </a:buClr>
            </a:pPr>
            <a:r>
              <a:rPr lang="he-IL" sz="2800" b="1" smtClean="0"/>
              <a:t>הסביבה: </a:t>
            </a:r>
            <a:r>
              <a:rPr lang="he-IL" sz="2600" smtClean="0"/>
              <a:t>תכנית תנוחה, אובייקטים סמוכים (צילומים),</a:t>
            </a:r>
          </a:p>
          <a:p>
            <a:pPr marL="546100" indent="0">
              <a:buClr>
                <a:srgbClr val="0000CC"/>
              </a:buClr>
              <a:buNone/>
            </a:pPr>
            <a:r>
              <a:rPr lang="he-IL" sz="2600" smtClean="0"/>
              <a:t>תשתיות באתר, קרקע וכד' </a:t>
            </a:r>
            <a:r>
              <a:rPr lang="he-IL" sz="2800" smtClean="0"/>
              <a:t>.</a:t>
            </a:r>
          </a:p>
          <a:p>
            <a:pPr marL="546100" indent="-273050">
              <a:buClr>
                <a:srgbClr val="0000CC"/>
              </a:buClr>
            </a:pPr>
            <a:r>
              <a:rPr lang="he-IL" sz="2800" b="1" smtClean="0"/>
              <a:t>סקר סיכונים.</a:t>
            </a:r>
            <a:r>
              <a:rPr lang="he-IL" sz="2600" smtClean="0"/>
              <a:t>  השפעה על הסביבה, מבנים ותשתיות.</a:t>
            </a:r>
            <a:endParaRPr lang="he-IL" sz="2600" b="1" smtClean="0"/>
          </a:p>
          <a:p>
            <a:pPr marL="546100" indent="-273050">
              <a:buClr>
                <a:srgbClr val="0000CC"/>
              </a:buClr>
            </a:pPr>
            <a:r>
              <a:rPr lang="he-IL" sz="2800" b="1" smtClean="0"/>
              <a:t>איתור כל הגורמים שישפיעו על הפרויקט;  </a:t>
            </a:r>
            <a:r>
              <a:rPr lang="he-IL" sz="2800" smtClean="0"/>
              <a:t>דרישות</a:t>
            </a:r>
            <a:r>
              <a:rPr lang="he-IL" sz="2800" b="1" smtClean="0"/>
              <a:t> </a:t>
            </a:r>
            <a:r>
              <a:rPr lang="he-IL" sz="2800" smtClean="0"/>
              <a:t>ואילוצים</a:t>
            </a:r>
            <a:r>
              <a:rPr lang="he-IL" sz="2800" b="1" smtClean="0"/>
              <a:t> </a:t>
            </a:r>
            <a:r>
              <a:rPr lang="he-IL" sz="2800" smtClean="0"/>
              <a:t>מצד</a:t>
            </a:r>
            <a:r>
              <a:rPr lang="he-IL" sz="2800" b="1" smtClean="0"/>
              <a:t> </a:t>
            </a:r>
            <a:r>
              <a:rPr lang="he-IL" sz="2800" smtClean="0"/>
              <a:t>-</a:t>
            </a:r>
            <a:r>
              <a:rPr lang="he-IL" sz="2800" b="1" smtClean="0"/>
              <a:t>  </a:t>
            </a:r>
            <a:r>
              <a:rPr lang="he-IL" sz="2800" smtClean="0"/>
              <a:t>המתכנן, הפיקוח, עיריה, משטרה, חח"י, קבלנים אחרים באתר, איכות הסביבה, וכד' .</a:t>
            </a:r>
          </a:p>
          <a:p>
            <a:pPr marL="546100" indent="-273050">
              <a:buClr>
                <a:srgbClr val="0000CC"/>
              </a:buClr>
              <a:buNone/>
            </a:pPr>
            <a:endParaRPr lang="he-IL" sz="2400" b="1" smtClean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75856" y="6337126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101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704856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מבנה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83568" y="1340768"/>
            <a:ext cx="7992888" cy="5112568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z="2800" smtClean="0"/>
              <a:t>המשך </a:t>
            </a:r>
            <a:r>
              <a:rPr lang="he-IL" sz="2800" b="1" smtClean="0">
                <a:solidFill>
                  <a:srgbClr val="C00000"/>
                </a:solidFill>
              </a:rPr>
              <a:t>ב</a:t>
            </a:r>
            <a:r>
              <a:rPr lang="he-IL" sz="2800" smtClean="0"/>
              <a:t> </a:t>
            </a:r>
            <a:r>
              <a:rPr lang="he-IL" sz="2800" b="1" smtClean="0"/>
              <a:t>.   </a:t>
            </a:r>
            <a:r>
              <a:rPr lang="he-IL" sz="2800" b="1" smtClean="0">
                <a:solidFill>
                  <a:srgbClr val="0000CC"/>
                </a:solidFill>
              </a:rPr>
              <a:t>שלבי </a:t>
            </a:r>
            <a:r>
              <a:rPr lang="he-IL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הכנת תכנית הריסה</a:t>
            </a:r>
            <a:r>
              <a:rPr lang="he-IL" sz="2800" b="1" smtClean="0"/>
              <a:t>: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rabicPeriod" startAt="2"/>
            </a:pPr>
            <a:r>
              <a:rPr lang="he-IL" sz="2400" b="1" smtClean="0"/>
              <a:t>ניתוח הסכמה הסטטית של המבנה;    </a:t>
            </a:r>
            <a:r>
              <a:rPr lang="he-IL" sz="2400" smtClean="0"/>
              <a:t>לימוד הקונסטרוקציה וניתוח הדינמיקה שתיווצר באפשרויות תקיפה שונות . (סימולציות במחשב).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rabicPeriod" startAt="2"/>
            </a:pPr>
            <a:r>
              <a:rPr lang="he-IL" sz="2400" b="1" smtClean="0"/>
              <a:t>הכנת מספר אלטרנטיבות ובחירת התכנית האופטימלית.</a:t>
            </a:r>
            <a:endParaRPr lang="he-IL" sz="2400" smtClean="0"/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rabicPeriod" startAt="2"/>
            </a:pPr>
            <a:r>
              <a:rPr lang="he-IL" sz="2400" b="1" smtClean="0"/>
              <a:t>תאום ראשוני עם מפקח העבודה .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rabicPeriod" startAt="2"/>
            </a:pPr>
            <a:r>
              <a:rPr lang="he-IL" sz="2400" b="1" smtClean="0"/>
              <a:t>רשימת עבודות ההכנה הדרושות </a:t>
            </a:r>
            <a:r>
              <a:rPr lang="he-IL" sz="2400" smtClean="0"/>
              <a:t>(קידוח, ניסור, שבירה,</a:t>
            </a:r>
          </a:p>
          <a:p>
            <a:pPr marL="514350" indent="111125">
              <a:buClr>
                <a:srgbClr val="0000CC"/>
              </a:buClr>
              <a:buSzPct val="100000"/>
              <a:buNone/>
            </a:pPr>
            <a:r>
              <a:rPr lang="he-IL" sz="2400" smtClean="0"/>
              <a:t>חפירה, מצע סופג, פיצוצי הכנה  וכד' ); </a:t>
            </a:r>
            <a:r>
              <a:rPr lang="he-IL" sz="2400" b="1" smtClean="0"/>
              <a:t>לו"ז.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rabicPeriod" startAt="6"/>
            </a:pPr>
            <a:r>
              <a:rPr lang="he-IL" sz="2400" b="1" smtClean="0"/>
              <a:t>אמצעים, חומרים ואביזרים שנחוצים. </a:t>
            </a:r>
            <a:r>
              <a:rPr lang="he-IL" sz="2400" smtClean="0"/>
              <a:t>(זמינים ? )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rabicPeriod" startAt="6"/>
            </a:pPr>
            <a:r>
              <a:rPr lang="he-IL" sz="2400" b="1" smtClean="0"/>
              <a:t>קביעת אמצעי הבטיחות, בהתאם לתקנות .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rabicPeriod" startAt="6"/>
            </a:pPr>
            <a:r>
              <a:rPr lang="he-IL" sz="2400" b="1" smtClean="0"/>
              <a:t>ניסויים על אלמנטים במבנה. </a:t>
            </a:r>
            <a:r>
              <a:rPr lang="he-IL" sz="2400" smtClean="0"/>
              <a:t>או על חומרים זהים .</a:t>
            </a:r>
            <a:endParaRPr lang="he-IL" sz="2400" b="1" smtClean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75856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102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560840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מבנה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39552" y="1296144"/>
            <a:ext cx="8280920" cy="5661248"/>
          </a:xfrm>
        </p:spPr>
        <p:txBody>
          <a:bodyPr>
            <a:normAutofit/>
          </a:bodyPr>
          <a:lstStyle/>
          <a:p>
            <a:pPr marL="457200" indent="-280988">
              <a:buClr>
                <a:srgbClr val="0000CC"/>
              </a:buClr>
              <a:buSzPct val="100000"/>
              <a:buNone/>
            </a:pPr>
            <a:r>
              <a:rPr lang="he-IL" sz="2800" smtClean="0"/>
              <a:t>המשך </a:t>
            </a:r>
            <a:r>
              <a:rPr lang="he-IL" sz="2800" b="1" smtClean="0">
                <a:solidFill>
                  <a:srgbClr val="C00000"/>
                </a:solidFill>
              </a:rPr>
              <a:t>ב</a:t>
            </a:r>
            <a:r>
              <a:rPr lang="he-IL" sz="2800" b="1" smtClean="0"/>
              <a:t>.   </a:t>
            </a:r>
            <a:r>
              <a:rPr lang="he-IL" sz="2800" b="1" smtClean="0">
                <a:solidFill>
                  <a:srgbClr val="0000CC"/>
                </a:solidFill>
              </a:rPr>
              <a:t>שלבי </a:t>
            </a:r>
            <a:r>
              <a:rPr lang="he-IL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הכנת תכנית הריסה</a:t>
            </a:r>
            <a:r>
              <a:rPr lang="he-IL" sz="2800" b="1" smtClean="0"/>
              <a:t>:</a:t>
            </a:r>
          </a:p>
          <a:p>
            <a:pPr marL="457200" indent="-457200">
              <a:buClr>
                <a:srgbClr val="0000CC"/>
              </a:buClr>
              <a:buSzPct val="100000"/>
              <a:buFont typeface="+mj-lt"/>
              <a:buAutoNum type="arabicPeriod" startAt="9"/>
            </a:pPr>
            <a:r>
              <a:rPr lang="he-IL" sz="2400" b="1" smtClean="0"/>
              <a:t>גיבוש והכנת תכנית פיצוץ מפורטת</a:t>
            </a:r>
            <a:r>
              <a:rPr lang="he-IL" b="1" smtClean="0"/>
              <a:t> </a:t>
            </a:r>
            <a:r>
              <a:rPr lang="he-IL" sz="2400" smtClean="0"/>
              <a:t>(בהתאם לתקנה 185)</a:t>
            </a:r>
            <a:r>
              <a:rPr lang="he-IL" sz="2400" b="1" smtClean="0"/>
              <a:t>: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he-IL" sz="2600" smtClean="0"/>
              <a:t>1) הסבר כללי</a:t>
            </a:r>
            <a:r>
              <a:rPr lang="he-IL" smtClean="0"/>
              <a:t> </a:t>
            </a:r>
            <a:r>
              <a:rPr lang="he-IL" sz="2600" smtClean="0"/>
              <a:t>.</a:t>
            </a:r>
            <a:r>
              <a:rPr lang="en-US" sz="2600" smtClean="0"/>
              <a:t/>
            </a:r>
            <a:br>
              <a:rPr lang="en-US" sz="2600" smtClean="0"/>
            </a:br>
            <a:r>
              <a:rPr lang="he-IL" sz="2600" smtClean="0"/>
              <a:t>2) תאור המבנה. </a:t>
            </a:r>
            <a:r>
              <a:rPr lang="he-IL" sz="2400" smtClean="0"/>
              <a:t>מידות, נתונים, שרטוטים, פרטים חשובים.</a:t>
            </a:r>
            <a:r>
              <a:rPr lang="en-US" sz="2600" smtClean="0"/>
              <a:t/>
            </a:r>
            <a:br>
              <a:rPr lang="en-US" sz="2600" smtClean="0"/>
            </a:br>
            <a:r>
              <a:rPr lang="he-IL" sz="2600" smtClean="0"/>
              <a:t>3) תכנית האתר \ השטח .</a:t>
            </a:r>
            <a:r>
              <a:rPr lang="en-US" sz="2600" smtClean="0"/>
              <a:t/>
            </a:r>
            <a:br>
              <a:rPr lang="en-US" sz="2600" smtClean="0"/>
            </a:br>
            <a:r>
              <a:rPr lang="he-IL" sz="2600" smtClean="0"/>
              <a:t>4) תכנית הפיצוץ: הקריסה המתוכננת, קידוח, חומרי נפץ,      </a:t>
            </a:r>
            <a:r>
              <a:rPr lang="he-IL" sz="260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he-IL" sz="2600" smtClean="0"/>
              <a:t>   השהיות, סיכומי כמויות חנ"פ ואביזרים .</a:t>
            </a:r>
            <a:r>
              <a:rPr lang="en-US" sz="2600" smtClean="0"/>
              <a:t/>
            </a:r>
            <a:br>
              <a:rPr lang="en-US" sz="2600" smtClean="0"/>
            </a:br>
            <a:r>
              <a:rPr lang="he-IL" sz="2600" smtClean="0"/>
              <a:t>5) תכנית בטיחות. </a:t>
            </a:r>
            <a:r>
              <a:rPr lang="he-IL" sz="2400" smtClean="0"/>
              <a:t>נהלים ואמצעים, כולל נוהל לתקלות.</a:t>
            </a:r>
            <a:r>
              <a:rPr lang="en-US" sz="2600" smtClean="0"/>
              <a:t/>
            </a:r>
            <a:br>
              <a:rPr lang="en-US" sz="2600" smtClean="0"/>
            </a:br>
            <a:r>
              <a:rPr lang="he-IL" sz="2600" smtClean="0"/>
              <a:t>ניספחים: אישורים, סקר סייסמי, סקר השפעה וכד' .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rabicPeriod" startAt="9"/>
            </a:pPr>
            <a:r>
              <a:rPr lang="he-IL" sz="2400" b="1" smtClean="0"/>
              <a:t>תיעוד מצב מבנים שכנים . </a:t>
            </a:r>
            <a:r>
              <a:rPr lang="he-IL" sz="2400" smtClean="0"/>
              <a:t>(+ צילומים ) .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rabicPeriod" startAt="9"/>
            </a:pPr>
            <a:r>
              <a:rPr lang="he-IL" sz="2400" b="1" smtClean="0"/>
              <a:t>תאום מועד ההריסה עם כל הגורמים הרלבנטים 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75856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103</a:t>
            </a:fld>
            <a:endParaRPr lang="he-IL"/>
          </a:p>
        </p:txBody>
      </p:sp>
      <p:cxnSp>
        <p:nvCxnSpPr>
          <p:cNvPr id="7" name="מחבר ישר 6"/>
          <p:cNvCxnSpPr/>
          <p:nvPr/>
        </p:nvCxnSpPr>
        <p:spPr>
          <a:xfrm>
            <a:off x="1475656" y="2348880"/>
            <a:ext cx="2376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לבן מעוגל 8"/>
          <p:cNvSpPr/>
          <p:nvPr/>
        </p:nvSpPr>
        <p:spPr>
          <a:xfrm>
            <a:off x="1043608" y="2420888"/>
            <a:ext cx="7488832" cy="2880320"/>
          </a:xfrm>
          <a:prstGeom prst="roundRect">
            <a:avLst>
              <a:gd name="adj" fmla="val 34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560840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מבנה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55576" y="1124744"/>
            <a:ext cx="7632848" cy="5661248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z="2800" b="1" smtClean="0">
                <a:solidFill>
                  <a:srgbClr val="C00000"/>
                </a:solidFill>
              </a:rPr>
              <a:t>ג.</a:t>
            </a:r>
            <a:r>
              <a:rPr lang="he-IL" sz="2800" smtClean="0"/>
              <a:t> </a:t>
            </a:r>
            <a:r>
              <a:rPr lang="he-IL" sz="2800" b="1" smtClean="0"/>
              <a:t>הערכות לצמצום תופעות לוואי שליליות :</a:t>
            </a:r>
          </a:p>
          <a:p>
            <a:pPr>
              <a:buClr>
                <a:srgbClr val="EA0000"/>
              </a:buClr>
            </a:pPr>
            <a:r>
              <a:rPr lang="he-IL" sz="2800" smtClean="0"/>
              <a:t>חובה למנוע כל פגיעה  ונזק סביבתי   ולצמצם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מיטרדים והפרעות.</a:t>
            </a:r>
            <a:endParaRPr lang="en-US" sz="2800" smtClean="0"/>
          </a:p>
          <a:p>
            <a:pPr>
              <a:buClr>
                <a:srgbClr val="EA0000"/>
              </a:buClr>
            </a:pPr>
            <a:r>
              <a:rPr lang="he-IL" sz="2800" smtClean="0">
                <a:solidFill>
                  <a:srgbClr val="C00000"/>
                </a:solidFill>
              </a:rPr>
              <a:t>תוצאות בלתי רצויות מהפיצוץ ומהקריסה </a:t>
            </a:r>
            <a:r>
              <a:rPr lang="he-IL" sz="2800" smtClean="0"/>
              <a:t>:</a:t>
            </a:r>
            <a:endParaRPr lang="en-US" sz="2800" smtClean="0"/>
          </a:p>
          <a:p>
            <a:pPr marL="722313" indent="-369888">
              <a:buClr>
                <a:srgbClr val="EA0000"/>
              </a:buClr>
              <a:buFont typeface="+mj-lt"/>
              <a:buAutoNum type="arabicPeriod"/>
            </a:pPr>
            <a:r>
              <a:rPr lang="he-IL" sz="2400" b="1" smtClean="0"/>
              <a:t>ריסוק חזק של המבנה </a:t>
            </a:r>
            <a:r>
              <a:rPr lang="he-IL" sz="2800" smtClean="0"/>
              <a:t>- </a:t>
            </a:r>
            <a:r>
              <a:rPr lang="he-IL" sz="2400" smtClean="0"/>
              <a:t>פיזור חלקים ורגמות.</a:t>
            </a:r>
            <a:endParaRPr lang="en-US" sz="2400" smtClean="0"/>
          </a:p>
          <a:p>
            <a:pPr marL="722313" indent="-369888">
              <a:buClr>
                <a:srgbClr val="EA0000"/>
              </a:buClr>
              <a:buFont typeface="+mj-lt"/>
              <a:buAutoNum type="arabicPeriod"/>
            </a:pPr>
            <a:r>
              <a:rPr lang="he-IL" sz="2400" b="1" smtClean="0"/>
              <a:t>קריסה חלקית של המבנה </a:t>
            </a:r>
            <a:r>
              <a:rPr lang="he-IL" sz="2800" smtClean="0"/>
              <a:t>- </a:t>
            </a:r>
            <a:r>
              <a:rPr lang="he-IL" sz="2400" smtClean="0"/>
              <a:t>חלקים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he-IL" sz="2400" smtClean="0"/>
              <a:t>תלויים ומסוכנים, או ערעור יציבות המבנה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he-IL" sz="2400" smtClean="0"/>
              <a:t>וכשלון ההקרסה.</a:t>
            </a:r>
          </a:p>
          <a:p>
            <a:pPr marL="722313" indent="-369888">
              <a:buClr>
                <a:srgbClr val="EA0000"/>
              </a:buClr>
              <a:buFont typeface="+mj-lt"/>
              <a:buAutoNum type="arabicPeriod"/>
            </a:pPr>
            <a:r>
              <a:rPr lang="he-IL" sz="2400" b="1" smtClean="0"/>
              <a:t>אבק כבד ועשן.</a:t>
            </a:r>
          </a:p>
          <a:p>
            <a:pPr marL="722313" indent="-369888">
              <a:buClr>
                <a:srgbClr val="EA0000"/>
              </a:buClr>
              <a:buFont typeface="+mj-lt"/>
              <a:buAutoNum type="arabicPeriod"/>
            </a:pPr>
            <a:r>
              <a:rPr lang="he-IL" sz="2400" b="1" smtClean="0"/>
              <a:t>הדף אוויר חזק </a:t>
            </a:r>
            <a:r>
              <a:rPr lang="he-IL" sz="2400" smtClean="0"/>
              <a:t>(מעל </a:t>
            </a:r>
            <a:r>
              <a:rPr lang="en-US" sz="2400" smtClean="0"/>
              <a:t>0.03psi</a:t>
            </a:r>
            <a:r>
              <a:rPr lang="he-IL" sz="2400" smtClean="0"/>
              <a:t> ), </a:t>
            </a:r>
            <a:r>
              <a:rPr lang="he-IL" sz="2400" b="1" smtClean="0"/>
              <a:t>רעש מעל </a:t>
            </a:r>
            <a:r>
              <a:rPr lang="en-US" sz="2400" smtClean="0"/>
              <a:t>130 </a:t>
            </a:r>
            <a:r>
              <a:rPr lang="en-US" sz="1600" b="1" smtClean="0"/>
              <a:t>Db</a:t>
            </a:r>
            <a:r>
              <a:rPr lang="en-US" sz="2400" smtClean="0"/>
              <a:t> </a:t>
            </a:r>
            <a:r>
              <a:rPr lang="he-IL" sz="2400" smtClean="0"/>
              <a:t>.</a:t>
            </a:r>
          </a:p>
          <a:p>
            <a:pPr marL="722313" indent="-369888">
              <a:buClr>
                <a:srgbClr val="EA0000"/>
              </a:buClr>
              <a:buFont typeface="+mj-lt"/>
              <a:buAutoNum type="arabicPeriod"/>
            </a:pPr>
            <a:r>
              <a:rPr lang="he-IL" sz="2400" b="1" smtClean="0"/>
              <a:t>זעזועי קרקע </a:t>
            </a:r>
            <a:r>
              <a:rPr lang="he-IL" sz="2400" smtClean="0"/>
              <a:t>מעל למותר בחוק (</a:t>
            </a:r>
            <a:r>
              <a:rPr lang="he-IL" sz="2000" smtClean="0"/>
              <a:t>בעיקר מפגיעת המבנה</a:t>
            </a:r>
            <a:r>
              <a:rPr lang="he-IL" sz="2400" smtClean="0"/>
              <a:t>). </a:t>
            </a:r>
            <a:endParaRPr lang="he-IL" smtClean="0"/>
          </a:p>
          <a:p>
            <a:pPr>
              <a:buClr>
                <a:srgbClr val="0000CC"/>
              </a:buClr>
            </a:pP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228184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104</a:t>
            </a:fld>
            <a:endParaRPr lang="he-IL"/>
          </a:p>
        </p:txBody>
      </p:sp>
      <p:sp>
        <p:nvSpPr>
          <p:cNvPr id="8" name="לחצן פעולה: קדימה או הבא 7">
            <a:hlinkClick r:id="rId3" action="ppaction://hlinkfile" highlightClick="1"/>
          </p:cNvPr>
          <p:cNvSpPr/>
          <p:nvPr/>
        </p:nvSpPr>
        <p:spPr>
          <a:xfrm>
            <a:off x="2123728" y="4725144"/>
            <a:ext cx="1656184" cy="576064"/>
          </a:xfrm>
          <a:prstGeom prst="actionButtonForwardNex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mtClean="0">
                <a:solidFill>
                  <a:srgbClr val="FFC000"/>
                </a:solidFill>
              </a:rPr>
              <a:t>אבק כבד</a:t>
            </a:r>
            <a:endParaRPr lang="he-IL">
              <a:solidFill>
                <a:srgbClr val="FFC000"/>
              </a:solidFill>
            </a:endParaRPr>
          </a:p>
        </p:txBody>
      </p:sp>
      <p:sp>
        <p:nvSpPr>
          <p:cNvPr id="9" name="לחצן פעולה: סרט 8">
            <a:hlinkClick r:id="rId4" action="ppaction://hlinkfile" highlightClick="1"/>
          </p:cNvPr>
          <p:cNvSpPr/>
          <p:nvPr/>
        </p:nvSpPr>
        <p:spPr>
          <a:xfrm>
            <a:off x="107504" y="4906864"/>
            <a:ext cx="792088" cy="610368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L.Implosion Gone Wron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7504" y="3573016"/>
            <a:ext cx="1728192" cy="1296144"/>
          </a:xfrm>
          <a:prstGeom prst="rect">
            <a:avLst/>
          </a:prstGeom>
        </p:spPr>
      </p:pic>
      <p:sp useBgFill="1">
        <p:nvSpPr>
          <p:cNvPr id="11" name="חץ שמאלה 10"/>
          <p:cNvSpPr/>
          <p:nvPr/>
        </p:nvSpPr>
        <p:spPr>
          <a:xfrm>
            <a:off x="107504" y="6093296"/>
            <a:ext cx="4896544" cy="692696"/>
          </a:xfrm>
          <a:prstGeom prst="leftArrow">
            <a:avLst>
              <a:gd name="adj1" fmla="val 68527"/>
              <a:gd name="adj2" fmla="val 106285"/>
            </a:avLst>
          </a:prstGeom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smtClean="0">
                <a:solidFill>
                  <a:srgbClr val="002060"/>
                </a:solidFill>
              </a:rPr>
              <a:t>דרכי  טיפול  בבעיות  הנ"ל</a:t>
            </a:r>
            <a:endParaRPr lang="he-IL" sz="24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60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uiExpand="1" build="p"/>
      <p:bldP spid="8" grpId="0" animBg="1"/>
      <p:bldP spid="9" grpId="0" animBg="1"/>
      <p:bldP spid="1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8100392" cy="1224136"/>
          </a:xfrm>
        </p:spPr>
        <p:txBody>
          <a:bodyPr>
            <a:normAutofit/>
          </a:bodyPr>
          <a:lstStyle/>
          <a:p>
            <a:r>
              <a:rPr lang="he-IL" sz="3200" smtClean="0">
                <a:solidFill>
                  <a:schemeClr val="tx1"/>
                </a:solidFill>
                <a:effectLst/>
              </a:rPr>
              <a:t>המשך ג.  </a:t>
            </a:r>
            <a:r>
              <a:rPr lang="he-IL" sz="4400" b="1" smtClean="0">
                <a:solidFill>
                  <a:srgbClr val="002060"/>
                </a:solidFill>
              </a:rPr>
              <a:t>טיפול מונע בתופעות לוואי :</a:t>
            </a:r>
            <a:endParaRPr lang="he-IL" sz="4400" b="1">
              <a:solidFill>
                <a:srgbClr val="00206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11560" y="1484784"/>
            <a:ext cx="8280920" cy="5040560"/>
          </a:xfrm>
        </p:spPr>
        <p:txBody>
          <a:bodyPr>
            <a:normAutofit/>
          </a:bodyPr>
          <a:lstStyle/>
          <a:p>
            <a:pPr marL="546100" indent="-465138">
              <a:buClr>
                <a:srgbClr val="C00000"/>
              </a:buClr>
              <a:buSzPct val="85000"/>
              <a:buFont typeface="+mj-lt"/>
              <a:buAutoNum type="arabicPeriod"/>
            </a:pPr>
            <a:r>
              <a:rPr lang="he-IL" sz="2800" b="1" smtClean="0">
                <a:solidFill>
                  <a:srgbClr val="C00000"/>
                </a:solidFill>
              </a:rPr>
              <a:t>ריסוק מוגזם.  </a:t>
            </a:r>
            <a:r>
              <a:rPr lang="he-IL" sz="2800" smtClean="0"/>
              <a:t>ניגרם מעודף טעינה </a:t>
            </a:r>
            <a:r>
              <a:rPr lang="he-IL" sz="2400" smtClean="0"/>
              <a:t>(הרבה ועוד קצת...)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he-IL" sz="2800" smtClean="0">
                <a:solidFill>
                  <a:srgbClr val="0000AC"/>
                </a:solidFill>
              </a:rPr>
              <a:t>יש לטעון </a:t>
            </a:r>
            <a:r>
              <a:rPr lang="he-IL" sz="2800" b="1" smtClean="0">
                <a:solidFill>
                  <a:srgbClr val="0000AC"/>
                </a:solidFill>
              </a:rPr>
              <a:t>בדיוק</a:t>
            </a:r>
            <a:r>
              <a:rPr lang="he-IL" sz="2800" smtClean="0">
                <a:solidFill>
                  <a:srgbClr val="0000AC"/>
                </a:solidFill>
              </a:rPr>
              <a:t> לפי התיכנון !</a:t>
            </a:r>
          </a:p>
          <a:p>
            <a:pPr marL="546100" indent="-465138">
              <a:buClr>
                <a:srgbClr val="C00000"/>
              </a:buClr>
              <a:buSzPct val="85000"/>
              <a:buFont typeface="+mj-lt"/>
              <a:buAutoNum type="arabicPeriod"/>
            </a:pPr>
            <a:r>
              <a:rPr lang="he-IL" sz="2800" b="1" smtClean="0">
                <a:solidFill>
                  <a:srgbClr val="C00000"/>
                </a:solidFill>
              </a:rPr>
              <a:t>קריסה חלקית</a:t>
            </a:r>
            <a:r>
              <a:rPr lang="he-IL" sz="2800" smtClean="0"/>
              <a:t>.</a:t>
            </a:r>
            <a:r>
              <a:rPr lang="he-IL" sz="3600" smtClean="0"/>
              <a:t> </a:t>
            </a:r>
            <a:r>
              <a:rPr lang="he-IL" sz="2800" smtClean="0"/>
              <a:t>בד"כ מאי הבנת דינמיקת הקריסה.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>
                <a:solidFill>
                  <a:srgbClr val="0000AC"/>
                </a:solidFill>
              </a:rPr>
              <a:t>א) יש לתכנן בעזרת קונסטרוקטור מומחה ולהריץ הדמיות לפי דרכי הפעולה השונות האפשריות.</a:t>
            </a:r>
            <a:r>
              <a:rPr lang="en-US" sz="2800" smtClean="0">
                <a:solidFill>
                  <a:srgbClr val="0000AC"/>
                </a:solidFill>
              </a:rPr>
              <a:t/>
            </a:r>
            <a:br>
              <a:rPr lang="en-US" sz="2800" smtClean="0">
                <a:solidFill>
                  <a:srgbClr val="0000AC"/>
                </a:solidFill>
              </a:rPr>
            </a:br>
            <a:r>
              <a:rPr lang="he-IL" sz="2800" smtClean="0">
                <a:solidFill>
                  <a:srgbClr val="0000AC"/>
                </a:solidFill>
              </a:rPr>
              <a:t>ב) יש לקבוע את התיזמון וההשהיות לפי ניתוח זמן מדויק של תהליך הקריסה.</a:t>
            </a:r>
          </a:p>
          <a:p>
            <a:pPr marL="546100" indent="-465138">
              <a:buClr>
                <a:srgbClr val="C00000"/>
              </a:buClr>
              <a:buSzPct val="85000"/>
              <a:buFont typeface="+mj-lt"/>
              <a:buAutoNum type="arabicPeriod"/>
            </a:pPr>
            <a:r>
              <a:rPr lang="he-IL" sz="2800" b="1" smtClean="0">
                <a:solidFill>
                  <a:srgbClr val="C00000"/>
                </a:solidFill>
              </a:rPr>
              <a:t>אבק\עשן.</a:t>
            </a:r>
            <a:r>
              <a:rPr lang="he-IL" sz="3600" b="1" smtClean="0">
                <a:solidFill>
                  <a:srgbClr val="C00000"/>
                </a:solidFill>
              </a:rPr>
              <a:t> </a:t>
            </a:r>
            <a:r>
              <a:rPr lang="he-IL" sz="2800" smtClean="0">
                <a:solidFill>
                  <a:srgbClr val="0000AC"/>
                </a:solidFill>
              </a:rPr>
              <a:t>א) להתחשב בתחזית כיוון ועוצמת הרוח.</a:t>
            </a:r>
            <a:r>
              <a:rPr lang="en-US" sz="2800" smtClean="0">
                <a:solidFill>
                  <a:srgbClr val="0000AC"/>
                </a:solidFill>
              </a:rPr>
              <a:t/>
            </a:r>
            <a:br>
              <a:rPr lang="en-US" sz="2800" smtClean="0">
                <a:solidFill>
                  <a:srgbClr val="0000AC"/>
                </a:solidFill>
              </a:rPr>
            </a:br>
            <a:r>
              <a:rPr lang="he-IL" sz="2800" smtClean="0">
                <a:solidFill>
                  <a:srgbClr val="0000AC"/>
                </a:solidFill>
              </a:rPr>
              <a:t>ב) להרטיב לפני ובזמן ההריסה. ג) לתאם עם שכנים איטום פתחים וכיסוי מגן.  ד) להערך לניקוי - אחרי. </a:t>
            </a:r>
            <a:endParaRPr lang="he-IL" sz="2800">
              <a:solidFill>
                <a:srgbClr val="0000AC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267744" y="6305550"/>
            <a:ext cx="3312368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105</a:t>
            </a:fld>
            <a:endParaRPr lang="he-IL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268760"/>
          </a:xfrm>
        </p:spPr>
        <p:txBody>
          <a:bodyPr>
            <a:normAutofit/>
          </a:bodyPr>
          <a:lstStyle/>
          <a:p>
            <a:r>
              <a:rPr lang="he-IL" sz="3200" smtClean="0">
                <a:solidFill>
                  <a:schemeClr val="tx1"/>
                </a:solidFill>
                <a:effectLst/>
              </a:rPr>
              <a:t>המשך ג.  </a:t>
            </a:r>
            <a:r>
              <a:rPr lang="he-IL" sz="4400" b="1" smtClean="0">
                <a:solidFill>
                  <a:srgbClr val="002060"/>
                </a:solidFill>
              </a:rPr>
              <a:t>טיפול מונע בתופעות לוואי :</a:t>
            </a:r>
            <a:endParaRPr lang="he-IL" sz="4400" b="1">
              <a:solidFill>
                <a:srgbClr val="00206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71600" y="1412776"/>
            <a:ext cx="7992888" cy="5112568"/>
          </a:xfrm>
        </p:spPr>
        <p:txBody>
          <a:bodyPr>
            <a:normAutofit/>
          </a:bodyPr>
          <a:lstStyle/>
          <a:p>
            <a:pPr marL="595312" indent="-514350">
              <a:buClr>
                <a:srgbClr val="C00000"/>
              </a:buClr>
              <a:buSzPct val="85000"/>
              <a:buFont typeface="+mj-lt"/>
              <a:buAutoNum type="arabicPeriod" startAt="4"/>
            </a:pPr>
            <a:r>
              <a:rPr lang="he-IL" sz="2800" b="1" smtClean="0">
                <a:solidFill>
                  <a:srgbClr val="C00000"/>
                </a:solidFill>
              </a:rPr>
              <a:t>הדף </a:t>
            </a:r>
            <a:r>
              <a:rPr lang="he-IL" sz="2800" smtClean="0"/>
              <a:t>\</a:t>
            </a:r>
            <a:r>
              <a:rPr lang="he-IL" sz="2800" b="1" smtClean="0">
                <a:solidFill>
                  <a:srgbClr val="C00000"/>
                </a:solidFill>
              </a:rPr>
              <a:t> רעש.  </a:t>
            </a:r>
            <a:r>
              <a:rPr lang="he-IL" sz="2800" smtClean="0"/>
              <a:t>ניגרם מעודף טעינה ואטימה לקויה.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>
                <a:solidFill>
                  <a:srgbClr val="0000AC"/>
                </a:solidFill>
              </a:rPr>
              <a:t>א) יש לטעון </a:t>
            </a:r>
            <a:r>
              <a:rPr lang="he-IL" sz="2800" b="1" smtClean="0">
                <a:solidFill>
                  <a:srgbClr val="0000AC"/>
                </a:solidFill>
              </a:rPr>
              <a:t>בדיוק</a:t>
            </a:r>
            <a:r>
              <a:rPr lang="he-IL" sz="2800" smtClean="0">
                <a:solidFill>
                  <a:srgbClr val="0000AC"/>
                </a:solidFill>
              </a:rPr>
              <a:t> לפי התיכנון !  ב) מיקום מדויק של המיטענים בתוך האלמנט שמפוצצים.</a:t>
            </a:r>
            <a:r>
              <a:rPr lang="en-US" sz="2800" smtClean="0">
                <a:solidFill>
                  <a:srgbClr val="0000AC"/>
                </a:solidFill>
              </a:rPr>
              <a:t/>
            </a:r>
            <a:br>
              <a:rPr lang="en-US" sz="2800" smtClean="0">
                <a:solidFill>
                  <a:srgbClr val="0000AC"/>
                </a:solidFill>
              </a:rPr>
            </a:br>
            <a:r>
              <a:rPr lang="he-IL" sz="2800" smtClean="0">
                <a:solidFill>
                  <a:srgbClr val="0000AC"/>
                </a:solidFill>
              </a:rPr>
              <a:t>ג) סתימה טובה בקדח.  ד) אטימה.</a:t>
            </a:r>
            <a:r>
              <a:rPr lang="en-US" sz="2800" smtClean="0">
                <a:solidFill>
                  <a:srgbClr val="0000AC"/>
                </a:solidFill>
              </a:rPr>
              <a:t/>
            </a:r>
            <a:br>
              <a:rPr lang="en-US" sz="2800" smtClean="0">
                <a:solidFill>
                  <a:srgbClr val="0000AC"/>
                </a:solidFill>
              </a:rPr>
            </a:br>
            <a:r>
              <a:rPr lang="he-IL" sz="2800" smtClean="0">
                <a:solidFill>
                  <a:srgbClr val="0000AC"/>
                </a:solidFill>
              </a:rPr>
              <a:t>ה) תאום עם השכנים.</a:t>
            </a:r>
            <a:r>
              <a:rPr lang="en-US" sz="2800" smtClean="0">
                <a:solidFill>
                  <a:srgbClr val="0000AC"/>
                </a:solidFill>
              </a:rPr>
              <a:t>    </a:t>
            </a:r>
            <a:r>
              <a:rPr lang="he-IL" sz="2800" smtClean="0">
                <a:solidFill>
                  <a:srgbClr val="0000AC"/>
                </a:solidFill>
              </a:rPr>
              <a:t>ו) להערך לניטור.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267744" y="6305550"/>
            <a:ext cx="3312368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106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268760"/>
          </a:xfrm>
        </p:spPr>
        <p:txBody>
          <a:bodyPr>
            <a:normAutofit/>
          </a:bodyPr>
          <a:lstStyle/>
          <a:p>
            <a:r>
              <a:rPr lang="he-IL" sz="3200" smtClean="0">
                <a:solidFill>
                  <a:schemeClr val="tx1"/>
                </a:solidFill>
                <a:effectLst/>
              </a:rPr>
              <a:t>המשך ג.  </a:t>
            </a:r>
            <a:r>
              <a:rPr lang="he-IL" sz="4400" b="1" smtClean="0">
                <a:solidFill>
                  <a:srgbClr val="002060"/>
                </a:solidFill>
              </a:rPr>
              <a:t>טיפול מונע בתופעות לוואי :</a:t>
            </a:r>
            <a:endParaRPr lang="he-IL" sz="4400" b="1">
              <a:solidFill>
                <a:srgbClr val="00206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71600" y="1412776"/>
            <a:ext cx="7992888" cy="5112568"/>
          </a:xfrm>
        </p:spPr>
        <p:txBody>
          <a:bodyPr>
            <a:normAutofit/>
          </a:bodyPr>
          <a:lstStyle/>
          <a:p>
            <a:pPr marL="595312" indent="-514350">
              <a:buClr>
                <a:srgbClr val="C00000"/>
              </a:buClr>
              <a:buSzPct val="85000"/>
              <a:buFont typeface="+mj-lt"/>
              <a:buAutoNum type="arabicPeriod" startAt="4"/>
            </a:pPr>
            <a:r>
              <a:rPr lang="he-IL" sz="2800" b="1" smtClean="0">
                <a:solidFill>
                  <a:srgbClr val="C00000"/>
                </a:solidFill>
              </a:rPr>
              <a:t>הדף </a:t>
            </a:r>
            <a:r>
              <a:rPr lang="he-IL" sz="2800" smtClean="0"/>
              <a:t>\</a:t>
            </a:r>
            <a:r>
              <a:rPr lang="he-IL" sz="2800" b="1" smtClean="0">
                <a:solidFill>
                  <a:srgbClr val="C00000"/>
                </a:solidFill>
              </a:rPr>
              <a:t> רעש.  </a:t>
            </a:r>
            <a:r>
              <a:rPr lang="he-IL" sz="2800" smtClean="0">
                <a:solidFill>
                  <a:schemeClr val="bg2">
                    <a:lumMod val="75000"/>
                  </a:schemeClr>
                </a:solidFill>
              </a:rPr>
              <a:t>ניגרם מעודף טעינה ואטימה לקויה.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>
                <a:solidFill>
                  <a:schemeClr val="bg2">
                    <a:lumMod val="75000"/>
                  </a:schemeClr>
                </a:solidFill>
              </a:rPr>
              <a:t>א) יש לטעון </a:t>
            </a:r>
            <a:r>
              <a:rPr lang="he-IL" sz="2800" b="1" smtClean="0">
                <a:solidFill>
                  <a:schemeClr val="bg2">
                    <a:lumMod val="75000"/>
                  </a:schemeClr>
                </a:solidFill>
              </a:rPr>
              <a:t>בדיוק</a:t>
            </a:r>
            <a:r>
              <a:rPr lang="he-IL" sz="2800" smtClean="0">
                <a:solidFill>
                  <a:schemeClr val="bg2">
                    <a:lumMod val="75000"/>
                  </a:schemeClr>
                </a:solidFill>
              </a:rPr>
              <a:t> לפי התיכנון !  ב) מיקום מדויק של המיטענים בתוך האלמנט שמפוצצים.</a:t>
            </a:r>
            <a:r>
              <a:rPr lang="en-US" sz="280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sz="280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he-IL" sz="2800" smtClean="0">
                <a:solidFill>
                  <a:schemeClr val="bg2">
                    <a:lumMod val="75000"/>
                  </a:schemeClr>
                </a:solidFill>
              </a:rPr>
              <a:t>ג) סתימה טובה בקדח.  ד) אטימה.</a:t>
            </a:r>
            <a:r>
              <a:rPr lang="en-US" sz="280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sz="280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he-IL" sz="2800" smtClean="0">
                <a:solidFill>
                  <a:schemeClr val="bg2">
                    <a:lumMod val="75000"/>
                  </a:schemeClr>
                </a:solidFill>
              </a:rPr>
              <a:t>ה) תאום עם השכנים.</a:t>
            </a:r>
            <a:r>
              <a:rPr lang="en-US" sz="2800" smtClean="0">
                <a:solidFill>
                  <a:schemeClr val="bg2">
                    <a:lumMod val="75000"/>
                  </a:schemeClr>
                </a:solidFill>
              </a:rPr>
              <a:t>    </a:t>
            </a:r>
            <a:r>
              <a:rPr lang="he-IL" sz="2800" smtClean="0">
                <a:solidFill>
                  <a:schemeClr val="bg2">
                    <a:lumMod val="75000"/>
                  </a:schemeClr>
                </a:solidFill>
              </a:rPr>
              <a:t>ו) להערך לניטור.  </a:t>
            </a:r>
          </a:p>
          <a:p>
            <a:pPr marL="546100" indent="-465138">
              <a:buClr>
                <a:srgbClr val="C00000"/>
              </a:buClr>
              <a:buSzPct val="85000"/>
              <a:buFont typeface="+mj-lt"/>
              <a:buAutoNum type="arabicPeriod" startAt="4"/>
            </a:pPr>
            <a:r>
              <a:rPr lang="he-IL" sz="2800" b="1" smtClean="0">
                <a:solidFill>
                  <a:srgbClr val="C00000"/>
                </a:solidFill>
              </a:rPr>
              <a:t>זעזועי קרקע.</a:t>
            </a:r>
            <a:r>
              <a:rPr lang="he-IL" sz="2800" smtClean="0"/>
              <a:t>    בד"כ מפגיעת המבנה בקרקע.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>
                <a:solidFill>
                  <a:srgbClr val="00009E"/>
                </a:solidFill>
              </a:rPr>
              <a:t>א) ניסוי סייסמי מקדים והערכה של גיאופיזיקאי.</a:t>
            </a:r>
            <a:r>
              <a:rPr lang="en-US" sz="2800" smtClean="0">
                <a:solidFill>
                  <a:srgbClr val="00009E"/>
                </a:solidFill>
              </a:rPr>
              <a:t/>
            </a:r>
            <a:br>
              <a:rPr lang="en-US" sz="2800" smtClean="0">
                <a:solidFill>
                  <a:srgbClr val="00009E"/>
                </a:solidFill>
              </a:rPr>
            </a:br>
            <a:r>
              <a:rPr lang="he-IL" sz="2800" smtClean="0">
                <a:solidFill>
                  <a:srgbClr val="00009E"/>
                </a:solidFill>
              </a:rPr>
              <a:t>ב) יצירת קו ניתוק סייסמי בין שטח הקריסה למיבנים הסובבים.</a:t>
            </a:r>
            <a:r>
              <a:rPr lang="en-US" sz="2800" smtClean="0">
                <a:solidFill>
                  <a:srgbClr val="00009E"/>
                </a:solidFill>
              </a:rPr>
              <a:t> </a:t>
            </a:r>
            <a:r>
              <a:rPr lang="he-IL" sz="2800" smtClean="0">
                <a:solidFill>
                  <a:srgbClr val="00009E"/>
                </a:solidFill>
              </a:rPr>
              <a:t>ג) הכנת מצע לספיגת החבטה על הקרקע - </a:t>
            </a:r>
            <a:r>
              <a:rPr lang="he-IL" sz="2400" smtClean="0">
                <a:solidFill>
                  <a:srgbClr val="00009E"/>
                </a:solidFill>
              </a:rPr>
              <a:t>(תקנה </a:t>
            </a:r>
            <a:r>
              <a:rPr lang="he-IL" sz="2000" smtClean="0">
                <a:solidFill>
                  <a:srgbClr val="00009E"/>
                </a:solidFill>
              </a:rPr>
              <a:t>192</a:t>
            </a:r>
            <a:r>
              <a:rPr lang="he-IL" sz="2400" smtClean="0">
                <a:solidFill>
                  <a:srgbClr val="00009E"/>
                </a:solidFill>
              </a:rPr>
              <a:t>)</a:t>
            </a:r>
            <a:r>
              <a:rPr lang="he-IL" sz="2800" smtClean="0">
                <a:solidFill>
                  <a:srgbClr val="00009E"/>
                </a:solidFill>
              </a:rPr>
              <a:t>. ד) להער</a:t>
            </a:r>
            <a:r>
              <a:rPr lang="he-IL" sz="2800" smtClean="0">
                <a:solidFill>
                  <a:srgbClr val="0000AC"/>
                </a:solidFill>
              </a:rPr>
              <a:t>ך לניטור. ה) סקר סיכונים ותיעוד מצב למבנים שכנים. </a:t>
            </a:r>
            <a:endParaRPr lang="he-IL" sz="2800">
              <a:solidFill>
                <a:srgbClr val="0000AC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267744" y="6305550"/>
            <a:ext cx="3312368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107</a:t>
            </a:fld>
            <a:endParaRPr lang="he-IL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268760"/>
          </a:xfrm>
        </p:spPr>
        <p:txBody>
          <a:bodyPr>
            <a:normAutofit/>
          </a:bodyPr>
          <a:lstStyle/>
          <a:p>
            <a:r>
              <a:rPr lang="he-IL" sz="3200" smtClean="0">
                <a:solidFill>
                  <a:schemeClr val="tx1"/>
                </a:solidFill>
                <a:effectLst/>
              </a:rPr>
              <a:t>המשך ג.  </a:t>
            </a:r>
            <a:r>
              <a:rPr lang="he-IL" sz="4400" b="1" smtClean="0">
                <a:solidFill>
                  <a:srgbClr val="002060"/>
                </a:solidFill>
              </a:rPr>
              <a:t>טיפול מונע בתופעות לוואי :</a:t>
            </a:r>
            <a:endParaRPr lang="he-IL" sz="4400" b="1">
              <a:solidFill>
                <a:srgbClr val="00206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83568" y="5517232"/>
            <a:ext cx="7416824" cy="1080120"/>
          </a:xfrm>
        </p:spPr>
        <p:txBody>
          <a:bodyPr>
            <a:normAutofit/>
          </a:bodyPr>
          <a:lstStyle/>
          <a:p>
            <a:pPr marL="593725" indent="-514350">
              <a:buClr>
                <a:srgbClr val="C00000"/>
              </a:buClr>
              <a:buSzPct val="85000"/>
              <a:buNone/>
            </a:pPr>
            <a:r>
              <a:rPr lang="he-IL" smtClean="0"/>
              <a:t>ג) הכנת מצע לספיגת החבטה על הקרקע - </a:t>
            </a:r>
            <a:r>
              <a:rPr lang="he-IL" sz="2800" smtClean="0"/>
              <a:t>(תקנה 192).   </a:t>
            </a:r>
            <a:r>
              <a:rPr lang="he-IL" smtClean="0"/>
              <a:t>ד) להערך לניטור.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267744" y="6305550"/>
            <a:ext cx="3312368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108</a:t>
            </a:fld>
            <a:endParaRPr lang="he-IL"/>
          </a:p>
        </p:txBody>
      </p:sp>
      <p:pic>
        <p:nvPicPr>
          <p:cNvPr id="6" name="תמונה 5" descr="Fertig-zur-Sprengung-a28812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601" y="1628800"/>
            <a:ext cx="8708879" cy="380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ertig-zur-Sprengung-a28812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691" y="116632"/>
            <a:ext cx="8246789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268760"/>
          </a:xfrm>
        </p:spPr>
        <p:txBody>
          <a:bodyPr>
            <a:normAutofit/>
          </a:bodyPr>
          <a:lstStyle/>
          <a:p>
            <a:r>
              <a:rPr lang="he-IL" sz="3200" smtClean="0">
                <a:solidFill>
                  <a:schemeClr val="tx1"/>
                </a:solidFill>
                <a:effectLst/>
              </a:rPr>
              <a:t>המשך ג.  </a:t>
            </a:r>
            <a:r>
              <a:rPr lang="he-IL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>טיפול מונע בתופעות לוואי :</a:t>
            </a:r>
            <a:endParaRPr lang="he-IL" sz="4400" b="1">
              <a:solidFill>
                <a:srgbClr val="002060"/>
              </a:solidFill>
              <a:effectLst/>
            </a:endParaRPr>
          </a:p>
        </p:txBody>
      </p:sp>
      <p:pic>
        <p:nvPicPr>
          <p:cNvPr id="8" name="מציין מיקום תוכן 7" descr="עץ הזית4א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1061" y="3789041"/>
            <a:ext cx="8293389" cy="3024336"/>
          </a:xfr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267744" y="6305550"/>
            <a:ext cx="3312368" cy="476250"/>
          </a:xfrm>
        </p:spPr>
        <p:txBody>
          <a:bodyPr/>
          <a:lstStyle/>
          <a:p>
            <a:r>
              <a:rPr lang="he-IL" smtClean="0">
                <a:solidFill>
                  <a:srgbClr val="FFC000"/>
                </a:solidFill>
              </a:rPr>
              <a:t>ממונה על פיצוצים  רומן (יורם) בנרם</a:t>
            </a:r>
            <a:endParaRPr lang="he-IL">
              <a:solidFill>
                <a:srgbClr val="FFC000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109</a:t>
            </a:fld>
            <a:endParaRPr lang="he-IL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מיטעו שטח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8568952" cy="552661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0"/>
            <a:ext cx="8322128" cy="1052736"/>
          </a:xfrm>
        </p:spPr>
        <p:txBody>
          <a:bodyPr>
            <a:normAutofit/>
          </a:bodyPr>
          <a:lstStyle/>
          <a:p>
            <a:pPr algn="r"/>
            <a:r>
              <a:rPr lang="he-IL" sz="2800" smtClean="0"/>
              <a:t>המשך 2. </a:t>
            </a:r>
            <a:r>
              <a:rPr lang="he-IL" sz="4400" b="1" smtClean="0"/>
              <a:t>מיטעני שטח    </a:t>
            </a:r>
            <a:r>
              <a:rPr lang="en-US" sz="3200" smtClean="0"/>
              <a:t>(plaster charges)</a:t>
            </a:r>
            <a:endParaRPr lang="he-IL" sz="400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15616" y="1412776"/>
            <a:ext cx="7704856" cy="5112568"/>
          </a:xfrm>
        </p:spPr>
        <p:txBody>
          <a:bodyPr>
            <a:normAutofit/>
          </a:bodyPr>
          <a:lstStyle/>
          <a:p>
            <a:pPr marL="596900" indent="-514350">
              <a:buClr>
                <a:srgbClr val="FF3300"/>
              </a:buClr>
              <a:buSzPct val="100000"/>
              <a:buFont typeface="+mj-cs"/>
              <a:buAutoNum type="hebrew2Minus" startAt="4"/>
            </a:pPr>
            <a:r>
              <a:rPr lang="he-IL" sz="2800" b="1" smtClean="0"/>
              <a:t>גזירה</a:t>
            </a:r>
            <a:endParaRPr lang="he-IL" sz="2800" b="1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267744" y="6305550"/>
            <a:ext cx="2895600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11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268760"/>
          </a:xfrm>
        </p:spPr>
        <p:txBody>
          <a:bodyPr>
            <a:normAutofit/>
          </a:bodyPr>
          <a:lstStyle/>
          <a:p>
            <a:r>
              <a:rPr lang="he-IL" sz="3200" smtClean="0">
                <a:solidFill>
                  <a:schemeClr val="tx1"/>
                </a:solidFill>
                <a:effectLst/>
              </a:rPr>
              <a:t>המשך ג.  </a:t>
            </a:r>
            <a:r>
              <a:rPr lang="he-IL" sz="4400" b="1" smtClean="0">
                <a:solidFill>
                  <a:srgbClr val="002060"/>
                </a:solidFill>
              </a:rPr>
              <a:t>טיפול מונע בתופעות לוואי :</a:t>
            </a:r>
            <a:endParaRPr lang="he-IL" sz="4400" b="1">
              <a:solidFill>
                <a:srgbClr val="00206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71600" y="5517232"/>
            <a:ext cx="7416824" cy="1080120"/>
          </a:xfrm>
        </p:spPr>
        <p:txBody>
          <a:bodyPr>
            <a:normAutofit/>
          </a:bodyPr>
          <a:lstStyle/>
          <a:p>
            <a:pPr marL="593725" indent="-514350">
              <a:buClr>
                <a:srgbClr val="C00000"/>
              </a:buClr>
              <a:buSzPct val="85000"/>
              <a:buNone/>
            </a:pPr>
            <a:r>
              <a:rPr lang="he-IL" smtClean="0"/>
              <a:t>ג) הכנת מצע לספיגת החבטה על הקרקע - </a:t>
            </a:r>
            <a:r>
              <a:rPr lang="he-IL" sz="2800" smtClean="0"/>
              <a:t>(תקנה 192).   </a:t>
            </a:r>
            <a:r>
              <a:rPr lang="he-IL" smtClean="0"/>
              <a:t>ד) להערך לניטור.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267744" y="6305550"/>
            <a:ext cx="3312368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110</a:t>
            </a:fld>
            <a:endParaRPr lang="he-IL"/>
          </a:p>
        </p:txBody>
      </p:sp>
      <p:pic>
        <p:nvPicPr>
          <p:cNvPr id="6" name="תמונה 5" descr="Fertig-zur-Sprengung-a28812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120" y="1124744"/>
            <a:ext cx="7452320" cy="4434246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296144"/>
          </a:xfrm>
        </p:spPr>
        <p:txBody>
          <a:bodyPr>
            <a:normAutofit/>
          </a:bodyPr>
          <a:lstStyle/>
          <a:p>
            <a:pPr algn="r"/>
            <a:r>
              <a:rPr lang="he-IL" smtClean="0"/>
              <a:t>אם זה כל כך מסובך, </a:t>
            </a:r>
            <a:r>
              <a:rPr lang="he-IL" b="1" smtClean="0"/>
              <a:t>אז מה התועלת ?</a:t>
            </a:r>
            <a:endParaRPr lang="he-IL" b="1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39552" y="1447800"/>
            <a:ext cx="8394136" cy="1981200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SzPct val="100000"/>
              <a:buNone/>
            </a:pPr>
            <a:r>
              <a:rPr lang="he-IL" sz="3600" u="sng" smtClean="0">
                <a:solidFill>
                  <a:srgbClr val="0000CC"/>
                </a:solidFill>
              </a:rPr>
              <a:t>ייתרונות הריסה ע"י פיצוץ :</a:t>
            </a:r>
          </a:p>
          <a:p>
            <a:pPr marL="625475" indent="-542925">
              <a:buClr>
                <a:srgbClr val="0000CC"/>
              </a:buClr>
              <a:buSzPct val="100000"/>
              <a:buFont typeface="Wingdings" pitchFamily="2" charset="2"/>
              <a:buChar char="ü"/>
            </a:pPr>
            <a:r>
              <a:rPr lang="he-IL" b="1" smtClean="0">
                <a:solidFill>
                  <a:srgbClr val="0000CC"/>
                </a:solidFill>
              </a:rPr>
              <a:t>לא מסכנים אנשים</a:t>
            </a:r>
            <a:r>
              <a:rPr lang="he-IL" smtClean="0"/>
              <a:t>.</a:t>
            </a:r>
          </a:p>
          <a:p>
            <a:pPr marL="625475" indent="1700213">
              <a:buClr>
                <a:srgbClr val="0000CC"/>
              </a:buClr>
              <a:buSzPct val="100000"/>
              <a:buNone/>
            </a:pPr>
            <a:r>
              <a:rPr lang="he-IL" smtClean="0"/>
              <a:t>רק במצריים?     גם אצלנו,  כמעט ...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131840" y="6305550"/>
            <a:ext cx="252028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111</a:t>
            </a:fld>
            <a:endParaRPr lang="he-IL"/>
          </a:p>
        </p:txBody>
      </p:sp>
      <p:pic>
        <p:nvPicPr>
          <p:cNvPr id="11" name="Tragic demoliti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79579" y="1484784"/>
            <a:ext cx="1632181" cy="1224136"/>
          </a:xfrm>
          <a:prstGeom prst="rect">
            <a:avLst/>
          </a:prstGeom>
        </p:spPr>
      </p:pic>
      <p:sp>
        <p:nvSpPr>
          <p:cNvPr id="12" name="לחצן פעולה: סרט 11">
            <a:hlinkClick r:id="rId6" action="ppaction://hlinkfile" highlightClick="1"/>
          </p:cNvPr>
          <p:cNvSpPr/>
          <p:nvPr/>
        </p:nvSpPr>
        <p:spPr>
          <a:xfrm>
            <a:off x="35496" y="1484784"/>
            <a:ext cx="720080" cy="576064"/>
          </a:xfrm>
          <a:prstGeom prst="actionButtonMovi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smtClean="0"/>
              <a:t>מצרים</a:t>
            </a:r>
            <a:endParaRPr lang="he-IL" sz="1600"/>
          </a:p>
        </p:txBody>
      </p:sp>
      <p:pic>
        <p:nvPicPr>
          <p:cNvPr id="13" name="Demolition went wrong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2460104" y="1484784"/>
            <a:ext cx="1607840" cy="1205880"/>
          </a:xfrm>
          <a:prstGeom prst="rect">
            <a:avLst/>
          </a:prstGeom>
        </p:spPr>
      </p:pic>
      <p:sp>
        <p:nvSpPr>
          <p:cNvPr id="14" name="לחצן פעולה: סרט 13">
            <a:hlinkClick r:id="rId8" action="ppaction://hlinkfile" highlightClick="1"/>
          </p:cNvPr>
          <p:cNvSpPr/>
          <p:nvPr/>
        </p:nvSpPr>
        <p:spPr>
          <a:xfrm>
            <a:off x="35496" y="2132856"/>
            <a:ext cx="720080" cy="576064"/>
          </a:xfrm>
          <a:prstGeom prst="actionButtonMovi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mtClean="0"/>
              <a:t>מגדל</a:t>
            </a:r>
            <a:endParaRPr lang="he-IL"/>
          </a:p>
        </p:txBody>
      </p:sp>
      <p:pic>
        <p:nvPicPr>
          <p:cNvPr id="18" name="1 באגר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35496" y="5373216"/>
            <a:ext cx="1632181" cy="12961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08520" y="5949280"/>
            <a:ext cx="18722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smtClean="0">
                <a:solidFill>
                  <a:srgbClr val="FFFF00"/>
                </a:solidFill>
              </a:rPr>
              <a:t>באגר</a:t>
            </a:r>
          </a:p>
          <a:p>
            <a:pPr algn="ctr"/>
            <a:r>
              <a:rPr lang="he-IL" sz="1600" b="1" smtClean="0">
                <a:solidFill>
                  <a:srgbClr val="FFFF00"/>
                </a:solidFill>
              </a:rPr>
              <a:t>מנסה להרוס סילו</a:t>
            </a:r>
            <a:endParaRPr lang="he-IL" sz="1600" b="1">
              <a:solidFill>
                <a:srgbClr val="FFFF00"/>
              </a:solidFill>
            </a:endParaRPr>
          </a:p>
        </p:txBody>
      </p:sp>
      <p:sp>
        <p:nvSpPr>
          <p:cNvPr id="19" name="לחצן פעולה: סרט 18">
            <a:hlinkClick r:id="rId10" action="ppaction://hlinkfile" highlightClick="1"/>
          </p:cNvPr>
          <p:cNvSpPr/>
          <p:nvPr/>
        </p:nvSpPr>
        <p:spPr>
          <a:xfrm>
            <a:off x="1763688" y="5949280"/>
            <a:ext cx="899592" cy="720080"/>
          </a:xfrm>
          <a:prstGeom prst="actionButtonMovi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mtClean="0"/>
              <a:t>באגר</a:t>
            </a:r>
            <a:endParaRPr lang="he-IL"/>
          </a:p>
        </p:txBody>
      </p:sp>
      <p:pic>
        <p:nvPicPr>
          <p:cNvPr id="20" name="תמונה 19" descr="1.7.13Da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56826" y="2708921"/>
            <a:ext cx="2521988" cy="4032448"/>
          </a:xfrm>
          <a:prstGeom prst="rect">
            <a:avLst/>
          </a:prstGeom>
        </p:spPr>
      </p:pic>
      <p:pic>
        <p:nvPicPr>
          <p:cNvPr id="21" name="תמונה 20" descr="1.7.13F.jpe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63688" y="3226477"/>
            <a:ext cx="4392488" cy="247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59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 fullScrn="1">
              <p:cMediaNode>
                <p:cTn id="60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 fullScrn="1">
              <p:cMediaNode>
                <p:cTn id="66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  <p:bldP spid="3" grpId="0" uiExpand="1" build="p"/>
      <p:bldP spid="12" grpId="0" animBg="1"/>
      <p:bldP spid="14" grpId="0" animBg="1"/>
      <p:bldP spid="16" grpId="0"/>
      <p:bldP spid="1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59632" y="2852936"/>
            <a:ext cx="4464496" cy="1512168"/>
          </a:xfrm>
        </p:spPr>
        <p:txBody>
          <a:bodyPr>
            <a:normAutofit/>
          </a:bodyPr>
          <a:lstStyle/>
          <a:p>
            <a:pPr algn="ctr"/>
            <a:r>
              <a:rPr lang="he-IL" sz="3200" b="1" smtClean="0">
                <a:effectLst/>
              </a:rPr>
              <a:t>רגע לפני אסון החליטו</a:t>
            </a:r>
            <a:br>
              <a:rPr lang="he-IL" sz="3200" b="1" smtClean="0">
                <a:effectLst/>
              </a:rPr>
            </a:br>
            <a:r>
              <a:rPr lang="he-IL" sz="3200" b="1" smtClean="0">
                <a:effectLst/>
              </a:rPr>
              <a:t>בכל זאת לנסות פיצוץ</a:t>
            </a:r>
            <a:endParaRPr lang="he-IL" sz="3200" b="1">
              <a:effectLst/>
            </a:endParaRPr>
          </a:p>
        </p:txBody>
      </p:sp>
      <p:sp>
        <p:nvSpPr>
          <p:cNvPr id="15" name="מציין מיקום תוכן 14"/>
          <p:cNvSpPr>
            <a:spLocks noGrp="1"/>
          </p:cNvSpPr>
          <p:nvPr>
            <p:ph idx="1"/>
          </p:nvPr>
        </p:nvSpPr>
        <p:spPr>
          <a:xfrm>
            <a:off x="1547664" y="4365104"/>
            <a:ext cx="3960440" cy="12241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e-IL" sz="2800" b="1" smtClean="0"/>
              <a:t>...אבל מה שמתחיל עקום</a:t>
            </a:r>
          </a:p>
          <a:p>
            <a:pPr algn="ctr">
              <a:buNone/>
            </a:pPr>
            <a:r>
              <a:rPr lang="he-IL" b="1" smtClean="0"/>
              <a:t>ממשיך עקום.</a:t>
            </a:r>
            <a:endParaRPr lang="he-IL" b="1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555776" y="6305550"/>
            <a:ext cx="252028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112</a:t>
            </a:fld>
            <a:endParaRPr lang="he-IL"/>
          </a:p>
        </p:txBody>
      </p:sp>
      <p:pic>
        <p:nvPicPr>
          <p:cNvPr id="11" name="Tragic demoliti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5496" y="4077072"/>
            <a:ext cx="1632181" cy="1224136"/>
          </a:xfrm>
          <a:prstGeom prst="rect">
            <a:avLst/>
          </a:prstGeom>
        </p:spPr>
      </p:pic>
      <p:pic>
        <p:nvPicPr>
          <p:cNvPr id="18" name="1 באגר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35496" y="5373216"/>
            <a:ext cx="1632181" cy="12961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08520" y="5949280"/>
            <a:ext cx="18722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smtClean="0">
                <a:solidFill>
                  <a:srgbClr val="FFFF00"/>
                </a:solidFill>
              </a:rPr>
              <a:t>באגר</a:t>
            </a:r>
          </a:p>
          <a:p>
            <a:pPr algn="ctr"/>
            <a:r>
              <a:rPr lang="he-IL" sz="1600" b="1" smtClean="0">
                <a:solidFill>
                  <a:srgbClr val="FFFF00"/>
                </a:solidFill>
              </a:rPr>
              <a:t>מנסה להרוס סילו</a:t>
            </a:r>
            <a:endParaRPr lang="he-IL" sz="1600" b="1">
              <a:solidFill>
                <a:srgbClr val="FFFF00"/>
              </a:solidFill>
            </a:endParaRPr>
          </a:p>
        </p:txBody>
      </p:sp>
      <p:sp>
        <p:nvSpPr>
          <p:cNvPr id="19" name="לחצן פעולה: סרט 18">
            <a:hlinkClick r:id="rId6" action="ppaction://hlinkfile" highlightClick="1"/>
          </p:cNvPr>
          <p:cNvSpPr/>
          <p:nvPr/>
        </p:nvSpPr>
        <p:spPr>
          <a:xfrm>
            <a:off x="1763688" y="5949280"/>
            <a:ext cx="899592" cy="720080"/>
          </a:xfrm>
          <a:prstGeom prst="actionButtonMovi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mtClean="0"/>
              <a:t>באגר</a:t>
            </a:r>
            <a:endParaRPr lang="he-IL"/>
          </a:p>
        </p:txBody>
      </p:sp>
      <p:pic>
        <p:nvPicPr>
          <p:cNvPr id="20" name="תמונה 19" descr="1.7.13Da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332656"/>
            <a:ext cx="3888432" cy="6217278"/>
          </a:xfrm>
          <a:prstGeom prst="rect">
            <a:avLst/>
          </a:prstGeom>
        </p:spPr>
      </p:pic>
      <p:pic>
        <p:nvPicPr>
          <p:cNvPr id="21" name="תמונה 20" descr="1.7.13F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505" y="188640"/>
            <a:ext cx="5176575" cy="2911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 fullScrn="1">
              <p:cMediaNode>
                <p:cTn id="18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  <p:bldP spid="15" grpId="0" uiExpand="1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כותרת 11"/>
          <p:cNvSpPr>
            <a:spLocks noGrp="1"/>
          </p:cNvSpPr>
          <p:nvPr>
            <p:ph type="title"/>
          </p:nvPr>
        </p:nvSpPr>
        <p:spPr>
          <a:xfrm>
            <a:off x="930392" y="197768"/>
            <a:ext cx="8034096" cy="854968"/>
          </a:xfrm>
        </p:spPr>
        <p:txBody>
          <a:bodyPr>
            <a:normAutofit/>
          </a:bodyPr>
          <a:lstStyle/>
          <a:p>
            <a:pPr algn="ctr"/>
            <a:r>
              <a:rPr lang="he-IL" sz="2800" smtClean="0">
                <a:effectLst/>
              </a:rPr>
              <a:t>בהמשך  </a:t>
            </a:r>
            <a:r>
              <a:rPr lang="he-IL" sz="3600" smtClean="0">
                <a:effectLst/>
              </a:rPr>
              <a:t>ל</a:t>
            </a:r>
            <a:r>
              <a:rPr lang="he-IL" sz="4000" b="1" smtClean="0">
                <a:effectLst/>
              </a:rPr>
              <a:t>מיטעני שטח  </a:t>
            </a:r>
            <a:r>
              <a:rPr lang="en-US" sz="3600" smtClean="0">
                <a:effectLst/>
              </a:rPr>
              <a:t>(plaster charges)</a:t>
            </a:r>
            <a:endParaRPr lang="he-IL" sz="3600">
              <a:effectLst/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683568" y="836712"/>
            <a:ext cx="7920880" cy="1296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e-IL" sz="2800" b="1" smtClean="0"/>
              <a:t>שימושים </a:t>
            </a:r>
            <a:r>
              <a:rPr lang="he-IL" sz="3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לא</a:t>
            </a:r>
            <a:r>
              <a:rPr lang="he-IL" sz="2800" b="1" smtClean="0"/>
              <a:t> מקובלים בשיטה זו  </a:t>
            </a:r>
            <a:r>
              <a:rPr lang="he-IL" sz="2400" smtClean="0"/>
              <a:t>–</a:t>
            </a:r>
            <a:r>
              <a:rPr lang="he-IL" sz="2800" b="1" smtClean="0"/>
              <a:t> </a:t>
            </a:r>
          </a:p>
          <a:p>
            <a:pPr marL="441325" indent="184150">
              <a:buClr>
                <a:srgbClr val="002060"/>
              </a:buClr>
              <a:buNone/>
            </a:pPr>
            <a:r>
              <a:rPr lang="he-IL" smtClean="0"/>
              <a:t>הקרסה של מבנים בשטח עירוני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5852864" y="6453336"/>
            <a:ext cx="2751584" cy="36004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8460432" y="6337126"/>
            <a:ext cx="457200" cy="476250"/>
          </a:xfrm>
        </p:spPr>
        <p:txBody>
          <a:bodyPr/>
          <a:lstStyle/>
          <a:p>
            <a:fld id="{63ABF35F-EEFB-4631-A212-536FCBAF38DC}" type="slidenum">
              <a:rPr lang="he-IL" smtClean="0">
                <a:solidFill>
                  <a:schemeClr val="bg1">
                    <a:lumMod val="50000"/>
                  </a:schemeClr>
                </a:solidFill>
              </a:rPr>
              <a:pPr/>
              <a:t>113</a:t>
            </a:fld>
            <a:endParaRPr lang="he-I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תמונה 8" descr="20120208_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133081"/>
            <a:ext cx="7344816" cy="4464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 descr="20130722_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072" y="2276872"/>
            <a:ext cx="6040104" cy="4334829"/>
          </a:xfrm>
          <a:prstGeom prst="rect">
            <a:avLst/>
          </a:prstGeom>
        </p:spPr>
      </p:pic>
      <p:pic>
        <p:nvPicPr>
          <p:cNvPr id="11" name="תמונה 10" descr="20130625_01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4911" y="2276872"/>
            <a:ext cx="2893593" cy="4320479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כותרת 11"/>
          <p:cNvSpPr>
            <a:spLocks noGrp="1"/>
          </p:cNvSpPr>
          <p:nvPr>
            <p:ph type="title"/>
          </p:nvPr>
        </p:nvSpPr>
        <p:spPr>
          <a:xfrm>
            <a:off x="930392" y="197768"/>
            <a:ext cx="8034096" cy="854968"/>
          </a:xfrm>
        </p:spPr>
        <p:txBody>
          <a:bodyPr>
            <a:normAutofit/>
          </a:bodyPr>
          <a:lstStyle/>
          <a:p>
            <a:pPr algn="ctr"/>
            <a:r>
              <a:rPr lang="he-IL" sz="2800" smtClean="0">
                <a:effectLst/>
              </a:rPr>
              <a:t>בהמשך  </a:t>
            </a:r>
            <a:r>
              <a:rPr lang="he-IL" sz="3600" smtClean="0">
                <a:effectLst/>
              </a:rPr>
              <a:t>ל</a:t>
            </a:r>
            <a:r>
              <a:rPr lang="he-IL" sz="4000" b="1" smtClean="0">
                <a:effectLst/>
              </a:rPr>
              <a:t>מיטעני שטח  </a:t>
            </a:r>
            <a:r>
              <a:rPr lang="en-US" sz="3600" smtClean="0">
                <a:effectLst/>
              </a:rPr>
              <a:t>(plaster charges)</a:t>
            </a:r>
            <a:endParaRPr lang="he-IL" sz="3600">
              <a:effectLst/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683568" y="836712"/>
            <a:ext cx="7920880" cy="1296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e-IL" sz="2800" b="1" smtClean="0"/>
              <a:t>שימושים </a:t>
            </a:r>
            <a:r>
              <a:rPr lang="he-IL" sz="3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לא</a:t>
            </a:r>
            <a:r>
              <a:rPr lang="he-IL" sz="2800" b="1" smtClean="0"/>
              <a:t> מקובלים בשיטה זו  </a:t>
            </a:r>
            <a:r>
              <a:rPr lang="he-IL" sz="2400" smtClean="0"/>
              <a:t>–</a:t>
            </a:r>
            <a:r>
              <a:rPr lang="he-IL" sz="2800" b="1" smtClean="0"/>
              <a:t> </a:t>
            </a:r>
          </a:p>
          <a:p>
            <a:pPr marL="441325" indent="184150">
              <a:buClr>
                <a:srgbClr val="002060"/>
              </a:buClr>
              <a:buNone/>
            </a:pPr>
            <a:r>
              <a:rPr lang="he-IL" smtClean="0"/>
              <a:t>הקרסה של מבנים בשטח עירוני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5780856" y="6309320"/>
            <a:ext cx="2751584" cy="36004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8460432" y="6237312"/>
            <a:ext cx="457200" cy="476250"/>
          </a:xfrm>
        </p:spPr>
        <p:txBody>
          <a:bodyPr/>
          <a:lstStyle/>
          <a:p>
            <a:fld id="{63ABF35F-EEFB-4631-A212-536FCBAF38DC}" type="slidenum">
              <a:rPr lang="he-IL" smtClean="0">
                <a:solidFill>
                  <a:schemeClr val="bg1">
                    <a:lumMod val="50000"/>
                  </a:schemeClr>
                </a:solidFill>
              </a:rPr>
              <a:pPr/>
              <a:t>114</a:t>
            </a:fld>
            <a:endParaRPr lang="he-I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תמונה 9" descr="20130722_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072" y="2276872"/>
            <a:ext cx="6040104" cy="4334829"/>
          </a:xfrm>
          <a:prstGeom prst="rect">
            <a:avLst/>
          </a:prstGeom>
        </p:spPr>
      </p:pic>
      <p:pic>
        <p:nvPicPr>
          <p:cNvPr id="13" name="22.07.2013 19.1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676123" y="2132856"/>
            <a:ext cx="3360373" cy="2520280"/>
          </a:xfrm>
          <a:prstGeom prst="rect">
            <a:avLst/>
          </a:prstGeom>
        </p:spPr>
      </p:pic>
      <p:sp>
        <p:nvSpPr>
          <p:cNvPr id="14" name="לחצן פעולה: סרט 13">
            <a:hlinkClick r:id="rId5" action="ppaction://hlinkfile" highlightClick="1"/>
          </p:cNvPr>
          <p:cNvSpPr/>
          <p:nvPr/>
        </p:nvSpPr>
        <p:spPr>
          <a:xfrm>
            <a:off x="7922072" y="4725144"/>
            <a:ext cx="1042416" cy="1042416"/>
          </a:xfrm>
          <a:prstGeom prst="actionButtonMovie">
            <a:avLst/>
          </a:prstGeom>
          <a:solidFill>
            <a:schemeClr val="bg2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mtClean="0"/>
              <a:t>נסיון 1</a:t>
            </a:r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>
                <p:cTn id="1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467544" y="5589240"/>
            <a:ext cx="8064896" cy="64807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כותרת 14"/>
          <p:cNvSpPr>
            <a:spLocks noGrp="1"/>
          </p:cNvSpPr>
          <p:nvPr>
            <p:ph type="title"/>
          </p:nvPr>
        </p:nvSpPr>
        <p:spPr>
          <a:xfrm>
            <a:off x="1331640" y="427186"/>
            <a:ext cx="7312856" cy="1417638"/>
          </a:xfrm>
        </p:spPr>
        <p:txBody>
          <a:bodyPr>
            <a:normAutofit/>
          </a:bodyPr>
          <a:lstStyle/>
          <a:p>
            <a:pPr algn="ctr"/>
            <a:r>
              <a:rPr lang="he-IL" sz="4800" b="1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ייתרונות הריסה ע"י פיצוץ :</a:t>
            </a:r>
            <a:endParaRPr lang="he-IL" sz="4400" b="1">
              <a:ln w="12700">
                <a:solidFill>
                  <a:srgbClr val="7030A0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11560" y="2023864"/>
            <a:ext cx="8064896" cy="4213448"/>
          </a:xfrm>
        </p:spPr>
        <p:txBody>
          <a:bodyPr>
            <a:normAutofit/>
          </a:bodyPr>
          <a:lstStyle/>
          <a:p>
            <a:pPr marL="625475" indent="-542925">
              <a:buClr>
                <a:srgbClr val="0000CC"/>
              </a:buClr>
              <a:buSzPct val="100000"/>
              <a:buFont typeface="Wingdings" pitchFamily="2" charset="2"/>
              <a:buChar char="ü"/>
            </a:pPr>
            <a:r>
              <a:rPr lang="he-IL" b="1" smtClean="0">
                <a:solidFill>
                  <a:srgbClr val="00009E"/>
                </a:solidFill>
              </a:rPr>
              <a:t>לא מסכנים אנשים</a:t>
            </a:r>
            <a:r>
              <a:rPr lang="he-IL" smtClean="0"/>
              <a:t>.</a:t>
            </a:r>
          </a:p>
          <a:p>
            <a:pPr marL="625475" indent="-542925">
              <a:buClr>
                <a:srgbClr val="0000CC"/>
              </a:buClr>
              <a:buSzPct val="100000"/>
              <a:buFont typeface="Wingdings" pitchFamily="2" charset="2"/>
              <a:buChar char="ü"/>
            </a:pPr>
            <a:r>
              <a:rPr lang="he-IL" b="1" smtClean="0">
                <a:solidFill>
                  <a:srgbClr val="00009E"/>
                </a:solidFill>
              </a:rPr>
              <a:t>תהליך התכנון</a:t>
            </a:r>
            <a:r>
              <a:rPr lang="he-IL" smtClean="0"/>
              <a:t>. </a:t>
            </a:r>
            <a:r>
              <a:rPr lang="he-IL" sz="2800" smtClean="0"/>
              <a:t>(סוף מעשה במחשבה תחילה!)</a:t>
            </a:r>
            <a:endParaRPr lang="he-IL" smtClean="0"/>
          </a:p>
          <a:p>
            <a:pPr marL="625475" indent="-542925">
              <a:buClr>
                <a:srgbClr val="0000CC"/>
              </a:buClr>
              <a:buSzPct val="100000"/>
              <a:buFont typeface="Wingdings" pitchFamily="2" charset="2"/>
              <a:buChar char="ü"/>
            </a:pPr>
            <a:r>
              <a:rPr lang="he-IL" b="1" smtClean="0">
                <a:solidFill>
                  <a:srgbClr val="00009E"/>
                </a:solidFill>
              </a:rPr>
              <a:t>האישורים והפיקוח</a:t>
            </a:r>
            <a:r>
              <a:rPr lang="he-IL" smtClean="0"/>
              <a:t>.</a:t>
            </a:r>
          </a:p>
          <a:p>
            <a:pPr marL="625475" indent="-542925">
              <a:buClr>
                <a:srgbClr val="0000CC"/>
              </a:buClr>
              <a:buSzPct val="100000"/>
              <a:buFont typeface="Wingdings" pitchFamily="2" charset="2"/>
              <a:buChar char="ü"/>
            </a:pPr>
            <a:r>
              <a:rPr lang="he-IL" b="1" smtClean="0">
                <a:solidFill>
                  <a:srgbClr val="00009E"/>
                </a:solidFill>
              </a:rPr>
              <a:t>ההפרעה לסביבה - קצרה  והמועד מתואם</a:t>
            </a:r>
            <a:r>
              <a:rPr lang="he-IL" smtClean="0"/>
              <a:t>.</a:t>
            </a:r>
          </a:p>
          <a:p>
            <a:pPr marL="625475" indent="-542925">
              <a:buClr>
                <a:srgbClr val="0000CC"/>
              </a:buClr>
              <a:buSzPct val="100000"/>
              <a:buFont typeface="Wingdings" pitchFamily="2" charset="2"/>
              <a:buChar char="ü"/>
            </a:pPr>
            <a:r>
              <a:rPr lang="he-IL" b="1" smtClean="0">
                <a:solidFill>
                  <a:srgbClr val="00009E"/>
                </a:solidFill>
              </a:rPr>
              <a:t>עלות</a:t>
            </a:r>
            <a:r>
              <a:rPr lang="he-IL" smtClean="0"/>
              <a:t>.  בד"כ זול יותר להרוס בפיצוץ.</a:t>
            </a:r>
          </a:p>
          <a:p>
            <a:pPr marL="625475" indent="-542925">
              <a:buClr>
                <a:srgbClr val="0000CC"/>
              </a:buClr>
              <a:buSzPct val="100000"/>
              <a:buFont typeface="Wingdings" pitchFamily="2" charset="2"/>
              <a:buChar char="ü"/>
            </a:pPr>
            <a:r>
              <a:rPr lang="he-IL" b="1" smtClean="0">
                <a:solidFill>
                  <a:srgbClr val="00009E"/>
                </a:solidFill>
              </a:rPr>
              <a:t>זמן</a:t>
            </a:r>
            <a:r>
              <a:rPr lang="he-IL" b="1" smtClean="0">
                <a:solidFill>
                  <a:srgbClr val="0000CC"/>
                </a:solidFill>
              </a:rPr>
              <a:t> </a:t>
            </a:r>
            <a:r>
              <a:rPr lang="he-IL" smtClean="0"/>
              <a:t>.</a:t>
            </a:r>
          </a:p>
          <a:p>
            <a:pPr marL="625475" indent="0">
              <a:buClr>
                <a:srgbClr val="0000CC"/>
              </a:buClr>
              <a:buSzPct val="100000"/>
              <a:buNone/>
            </a:pPr>
            <a:r>
              <a:rPr lang="he-IL" sz="28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ואחרי הכל</a:t>
            </a:r>
            <a:r>
              <a:rPr lang="he-IL" sz="2800" smtClean="0"/>
              <a:t>:</a:t>
            </a:r>
            <a:r>
              <a:rPr lang="he-IL" sz="4400" smtClean="0"/>
              <a:t> </a:t>
            </a:r>
            <a:r>
              <a:rPr lang="he-IL" sz="2800" b="1" smtClean="0"/>
              <a:t>לא בכל מקרה עדיפה הריסה בפיצוץ.</a:t>
            </a:r>
            <a:endParaRPr lang="he-IL" sz="2800" b="1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123728" y="6305550"/>
            <a:ext cx="3888432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115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animBg="1"/>
      <p:bldP spid="3" grpId="0" uiExpand="1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מחבר ישר 7"/>
          <p:cNvCxnSpPr/>
          <p:nvPr/>
        </p:nvCxnSpPr>
        <p:spPr>
          <a:xfrm>
            <a:off x="0" y="4221088"/>
            <a:ext cx="874846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5608" y="1052736"/>
            <a:ext cx="6160728" cy="1800200"/>
          </a:xfrm>
        </p:spPr>
        <p:txBody>
          <a:bodyPr/>
          <a:lstStyle/>
          <a:p>
            <a:pPr algn="r"/>
            <a:r>
              <a:rPr lang="he-IL" smtClean="0"/>
              <a:t>תרגיל :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35608" y="3212976"/>
            <a:ext cx="6664784" cy="30354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e-IL" sz="4800" b="1" smtClean="0"/>
              <a:t>תכנון</a:t>
            </a:r>
            <a:r>
              <a:rPr lang="he-IL" sz="4000" b="1" smtClean="0"/>
              <a:t> </a:t>
            </a:r>
            <a:r>
              <a:rPr lang="he-IL" sz="4800" b="1" smtClean="0"/>
              <a:t>הריסת מבנה בטון </a:t>
            </a:r>
            <a:endParaRPr lang="he-IL" sz="4000" b="1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1979712" y="6305550"/>
            <a:ext cx="289560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116</a:t>
            </a:fld>
            <a:endParaRPr lang="he-IL"/>
          </a:p>
        </p:txBody>
      </p:sp>
      <p:pic>
        <p:nvPicPr>
          <p:cNvPr id="6" name="תמונה 5" descr="632558044_29714795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573016"/>
            <a:ext cx="764282" cy="76428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3928480" cy="994122"/>
          </a:xfrm>
        </p:spPr>
        <p:txBody>
          <a:bodyPr>
            <a:normAutofit fontScale="90000"/>
          </a:bodyPr>
          <a:lstStyle/>
          <a:p>
            <a:r>
              <a:rPr lang="he-IL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מיגדל מאגר איילון</a:t>
            </a:r>
            <a:endParaRPr lang="he-IL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מציין מיקום תוכן 5" descr="Ayalon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88640"/>
            <a:ext cx="3600450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117</a:t>
            </a:fld>
            <a:endParaRPr lang="he-IL"/>
          </a:p>
        </p:txBody>
      </p:sp>
      <p:pic>
        <p:nvPicPr>
          <p:cNvPr id="7" name="תמונה 6" descr="Ayalon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348880"/>
            <a:ext cx="504993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923928" y="188640"/>
            <a:ext cx="5220072" cy="1368152"/>
          </a:xfrm>
        </p:spPr>
        <p:txBody>
          <a:bodyPr>
            <a:noAutofit/>
          </a:bodyPr>
          <a:lstStyle/>
          <a:p>
            <a:r>
              <a:rPr lang="he-IL" sz="480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מיגדל מאגר איילון</a:t>
            </a:r>
            <a:endParaRPr lang="he-IL" sz="48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611560" y="1988840"/>
            <a:ext cx="8208912" cy="4608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e-IL" smtClean="0"/>
              <a:t>שלב ראשון - </a:t>
            </a:r>
            <a:r>
              <a:rPr lang="he-IL" b="1" smtClean="0"/>
              <a:t>איסוף נתונים</a:t>
            </a:r>
            <a:r>
              <a:rPr lang="he-IL" smtClean="0"/>
              <a:t>:</a:t>
            </a:r>
          </a:p>
          <a:p>
            <a:pPr>
              <a:buClr>
                <a:srgbClr val="7030A0"/>
              </a:buClr>
            </a:pPr>
            <a:r>
              <a:rPr lang="he-IL" smtClean="0"/>
              <a:t>גובה: 29</a:t>
            </a:r>
            <a:r>
              <a:rPr lang="he-IL" sz="2400" smtClean="0"/>
              <a:t>מ</a:t>
            </a:r>
            <a:r>
              <a:rPr lang="he-IL" sz="2800" smtClean="0"/>
              <a:t>'</a:t>
            </a:r>
            <a:r>
              <a:rPr lang="he-IL" smtClean="0"/>
              <a:t>;  קוטר: 3.5</a:t>
            </a:r>
            <a:r>
              <a:rPr lang="he-IL" sz="2400" smtClean="0"/>
              <a:t>מ</a:t>
            </a:r>
            <a:r>
              <a:rPr lang="he-IL" sz="2800" smtClean="0"/>
              <a:t>'</a:t>
            </a:r>
            <a:r>
              <a:rPr lang="he-IL" smtClean="0"/>
              <a:t>;  החומר: בטון באיכות</a:t>
            </a:r>
          </a:p>
          <a:p>
            <a:pPr marL="365125" indent="-12700">
              <a:buClr>
                <a:srgbClr val="7030A0"/>
              </a:buClr>
              <a:buNone/>
            </a:pPr>
            <a:r>
              <a:rPr lang="he-IL" smtClean="0"/>
              <a:t>מעולה;   עובי דופן: 20</a:t>
            </a:r>
            <a:r>
              <a:rPr lang="he-IL" sz="2800" smtClean="0"/>
              <a:t>ס"מ</a:t>
            </a:r>
            <a:r>
              <a:rPr lang="he-IL" smtClean="0"/>
              <a:t>;   (משקל: 165 טון ).</a:t>
            </a:r>
          </a:p>
          <a:p>
            <a:pPr>
              <a:buClr>
                <a:srgbClr val="7030A0"/>
              </a:buClr>
            </a:pPr>
            <a:r>
              <a:rPr lang="he-IL" smtClean="0"/>
              <a:t>השטח: 'פתוח'.  אין מבנים ואין תשתיות סמוכות.</a:t>
            </a:r>
          </a:p>
          <a:p>
            <a:pPr>
              <a:buClr>
                <a:srgbClr val="7030A0"/>
              </a:buClr>
            </a:pPr>
            <a:r>
              <a:rPr lang="he-IL" smtClean="0"/>
              <a:t>המיגדל ריק והכל מנותק.</a:t>
            </a:r>
          </a:p>
          <a:p>
            <a:pPr>
              <a:buClr>
                <a:srgbClr val="7030A0"/>
              </a:buClr>
            </a:pPr>
            <a:r>
              <a:rPr lang="he-IL" smtClean="0"/>
              <a:t>גשר המתכת :  </a:t>
            </a:r>
            <a:r>
              <a:rPr lang="he-IL" sz="2800" smtClean="0"/>
              <a:t>(גם הוא להריסה). </a:t>
            </a:r>
            <a:r>
              <a:rPr lang="he-IL" smtClean="0"/>
              <a:t>מונח עם ריתום</a:t>
            </a:r>
          </a:p>
          <a:p>
            <a:pPr marL="365125" indent="-12700">
              <a:buClr>
                <a:srgbClr val="7030A0"/>
              </a:buClr>
              <a:buNone/>
            </a:pPr>
            <a:r>
              <a:rPr lang="he-IL" smtClean="0"/>
              <a:t>מינימאלי.</a:t>
            </a:r>
            <a:r>
              <a:rPr lang="en-US" smtClean="0"/>
              <a:t>   </a:t>
            </a:r>
            <a:r>
              <a:rPr lang="he-IL" smtClean="0"/>
              <a:t>אורך: 26</a:t>
            </a:r>
            <a:r>
              <a:rPr lang="he-IL" sz="2800" smtClean="0"/>
              <a:t>מ</a:t>
            </a:r>
            <a:r>
              <a:rPr lang="he-IL" smtClean="0"/>
              <a:t>' .</a:t>
            </a:r>
          </a:p>
          <a:p>
            <a:pPr marL="1171575" indent="2501900">
              <a:buClr>
                <a:srgbClr val="7030A0"/>
              </a:buClr>
              <a:buNone/>
              <a:tabLst>
                <a:tab pos="3849688" algn="l"/>
              </a:tabLst>
            </a:pPr>
            <a:r>
              <a:rPr lang="en-US" b="1" smtClean="0"/>
              <a:t>O.K. </a:t>
            </a:r>
            <a:r>
              <a:rPr lang="he-IL" b="1" smtClean="0"/>
              <a:t> ?    אז איך הורסים?</a:t>
            </a:r>
            <a:endParaRPr lang="he-IL" b="1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411760" y="6305550"/>
            <a:ext cx="3672408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118</a:t>
            </a:fld>
            <a:endParaRPr lang="he-IL"/>
          </a:p>
        </p:txBody>
      </p:sp>
      <p:pic>
        <p:nvPicPr>
          <p:cNvPr id="7" name="תמונה 6" descr="Ayalon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599" y="0"/>
            <a:ext cx="2745457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7128792" cy="1440160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effectLst/>
              </a:rPr>
              <a:t>  הצעות,  בבקשה ?</a:t>
            </a:r>
            <a:endParaRPr lang="he-IL" sz="4400" b="1">
              <a:effectLst/>
            </a:endParaRPr>
          </a:p>
        </p:txBody>
      </p:sp>
      <p:pic>
        <p:nvPicPr>
          <p:cNvPr id="6" name="מציין מיקום תוכן 5" descr="dreamstime_132351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505374"/>
            <a:ext cx="5814055" cy="3833248"/>
          </a:xfr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5652120" y="6237312"/>
            <a:ext cx="289560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8613648" y="6237312"/>
            <a:ext cx="457200" cy="476250"/>
          </a:xfrm>
        </p:spPr>
        <p:txBody>
          <a:bodyPr/>
          <a:lstStyle/>
          <a:p>
            <a:fld id="{63ABF35F-EEFB-4631-A212-536FCBAF38DC}" type="slidenum">
              <a:rPr lang="he-IL" smtClean="0"/>
              <a:pPr/>
              <a:t>119</a:t>
            </a:fld>
            <a:endParaRPr lang="he-IL"/>
          </a:p>
        </p:txBody>
      </p:sp>
      <p:pic>
        <p:nvPicPr>
          <p:cNvPr id="14" name="תמונה 13" descr="632558044_297147957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268760"/>
            <a:ext cx="1080120" cy="108012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/>
          <p:cNvSpPr>
            <a:spLocks noGrp="1"/>
          </p:cNvSpPr>
          <p:nvPr>
            <p:ph type="title"/>
          </p:nvPr>
        </p:nvSpPr>
        <p:spPr>
          <a:xfrm>
            <a:off x="251520" y="44624"/>
            <a:ext cx="8748464" cy="936104"/>
          </a:xfrm>
        </p:spPr>
        <p:txBody>
          <a:bodyPr>
            <a:normAutofit/>
          </a:bodyPr>
          <a:lstStyle/>
          <a:p>
            <a:r>
              <a:rPr lang="he-IL" sz="2800" smtClean="0"/>
              <a:t>המשך 2.  </a:t>
            </a:r>
            <a:r>
              <a:rPr lang="he-IL" b="1" smtClean="0"/>
              <a:t>מיטעני שטח   </a:t>
            </a:r>
            <a:r>
              <a:rPr lang="en-US" sz="3200" smtClean="0"/>
              <a:t>(plaster charges)</a:t>
            </a:r>
            <a:endParaRPr lang="he-IL"/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755576" y="908720"/>
            <a:ext cx="7344816" cy="5688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e-IL" sz="2800" b="1" smtClean="0">
                <a:solidFill>
                  <a:srgbClr val="C00000"/>
                </a:solidFill>
              </a:rPr>
              <a:t>חסרונות</a:t>
            </a:r>
            <a:r>
              <a:rPr lang="he-IL" sz="2800" b="1" smtClean="0"/>
              <a:t> שיטה זו :</a:t>
            </a:r>
          </a:p>
          <a:p>
            <a:pPr>
              <a:buClr>
                <a:srgbClr val="C00000"/>
              </a:buClr>
              <a:buSzPct val="90000"/>
            </a:pPr>
            <a:r>
              <a:rPr lang="he-IL" sz="2800" smtClean="0"/>
              <a:t>הדף ורעש.</a:t>
            </a:r>
          </a:p>
          <a:p>
            <a:pPr>
              <a:buClr>
                <a:srgbClr val="C00000"/>
              </a:buClr>
              <a:buSzPct val="90000"/>
            </a:pPr>
            <a:r>
              <a:rPr lang="he-IL" sz="2800" smtClean="0"/>
              <a:t>סכנת 'רגמות'. </a:t>
            </a:r>
            <a:r>
              <a:rPr lang="he-IL" sz="2400" smtClean="0"/>
              <a:t>( -במיוחד בפיצוץ מתכות ! )</a:t>
            </a:r>
            <a:endParaRPr lang="he-IL" sz="2800" smtClean="0"/>
          </a:p>
          <a:p>
            <a:pPr>
              <a:buClr>
                <a:srgbClr val="C00000"/>
              </a:buClr>
              <a:buSzPct val="90000"/>
            </a:pPr>
            <a:r>
              <a:rPr lang="he-IL" sz="2800" smtClean="0"/>
              <a:t>כמות גדולה של חומר נפץ.</a:t>
            </a:r>
          </a:p>
          <a:p>
            <a:pPr>
              <a:buClr>
                <a:srgbClr val="C00000"/>
              </a:buClr>
              <a:buSzPct val="90000"/>
            </a:pPr>
            <a:r>
              <a:rPr lang="he-IL" sz="2800" smtClean="0"/>
              <a:t>חוסר דיוק.</a:t>
            </a:r>
          </a:p>
          <a:p>
            <a:pPr>
              <a:buNone/>
            </a:pPr>
            <a:r>
              <a:rPr lang="he-IL" sz="2800" b="1" smtClean="0"/>
              <a:t>שימושים מקובלים בשיטה זו :</a:t>
            </a:r>
          </a:p>
          <a:p>
            <a:pPr marL="441325" indent="-358775">
              <a:buClr>
                <a:srgbClr val="002060"/>
              </a:buClr>
              <a:buSzPct val="90000"/>
            </a:pPr>
            <a:r>
              <a:rPr lang="he-IL" sz="2800" smtClean="0"/>
              <a:t>חבלה צבאית.</a:t>
            </a:r>
          </a:p>
          <a:p>
            <a:pPr marL="441325" indent="-358775">
              <a:buClr>
                <a:srgbClr val="002060"/>
              </a:buClr>
              <a:buSzPct val="90000"/>
            </a:pPr>
            <a:r>
              <a:rPr lang="he-IL" sz="2800" smtClean="0"/>
              <a:t>שימושים מוגבלים לריסוק ולהריסה.</a:t>
            </a:r>
          </a:p>
          <a:p>
            <a:pPr marL="441325" indent="-358775">
              <a:buClr>
                <a:srgbClr val="002060"/>
              </a:buClr>
              <a:buSzPct val="90000"/>
            </a:pPr>
            <a:r>
              <a:rPr lang="he-IL" sz="2800" smtClean="0"/>
              <a:t>כריתת עצים באזורים לא מיושבים.</a:t>
            </a:r>
          </a:p>
          <a:p>
            <a:pPr marL="441325" indent="-358775">
              <a:buClr>
                <a:srgbClr val="002060"/>
              </a:buClr>
              <a:buSzPct val="90000"/>
            </a:pPr>
            <a:r>
              <a:rPr lang="he-IL" sz="2800" smtClean="0"/>
              <a:t>בתעשיה: </a:t>
            </a:r>
            <a:r>
              <a:rPr lang="he-IL" sz="2400" smtClean="0"/>
              <a:t>לחישול מתכות, דחיסת אבקות,</a:t>
            </a:r>
          </a:p>
          <a:p>
            <a:pPr marL="441325" indent="7938">
              <a:buClr>
                <a:srgbClr val="002060"/>
              </a:buClr>
              <a:buSzPct val="90000"/>
              <a:buNone/>
            </a:pPr>
            <a:r>
              <a:rPr lang="he-IL" sz="2400" smtClean="0"/>
              <a:t>לאינוך </a:t>
            </a:r>
            <a:r>
              <a:rPr lang="en-US" sz="2000" smtClean="0"/>
              <a:t>(Cladding)</a:t>
            </a:r>
            <a:r>
              <a:rPr lang="he-IL" sz="2400" smtClean="0"/>
              <a:t>,לעיצוב מתכות </a:t>
            </a:r>
            <a:r>
              <a:rPr lang="en-US" sz="2000" smtClean="0"/>
              <a:t>(Forming)</a:t>
            </a:r>
            <a:r>
              <a:rPr lang="he-IL" sz="2000" smtClean="0"/>
              <a:t> </a:t>
            </a:r>
            <a:r>
              <a:rPr lang="he-IL" sz="2400" smtClean="0"/>
              <a:t>ועוד</a:t>
            </a:r>
            <a:r>
              <a:rPr lang="he-IL" sz="2800" smtClean="0"/>
              <a:t>.</a:t>
            </a:r>
          </a:p>
          <a:p>
            <a:pPr marL="441325" indent="-358775">
              <a:buClr>
                <a:srgbClr val="002060"/>
              </a:buClr>
              <a:buNone/>
            </a:pP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75856" y="6381328"/>
            <a:ext cx="2751584" cy="54868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12</a:t>
            </a:fld>
            <a:endParaRPr lang="he-I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417472" cy="2794322"/>
          </a:xfrm>
        </p:spPr>
        <p:txBody>
          <a:bodyPr>
            <a:normAutofit/>
          </a:bodyPr>
          <a:lstStyle/>
          <a:p>
            <a:pPr algn="r"/>
            <a:r>
              <a:rPr lang="he-IL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תכנית הריסה למיגדל מאגר איילון</a:t>
            </a:r>
            <a:br>
              <a:rPr lang="he-IL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3200" smtClean="0">
                <a:solidFill>
                  <a:schemeClr val="tx1"/>
                </a:solidFill>
                <a:effectLst/>
              </a:rPr>
              <a:t>דף מס' </a:t>
            </a:r>
            <a:r>
              <a:rPr lang="he-IL" sz="3200" b="1" smtClean="0">
                <a:solidFill>
                  <a:schemeClr val="tx1"/>
                </a:solidFill>
                <a:effectLst/>
              </a:rPr>
              <a:t>1</a:t>
            </a:r>
            <a:endParaRPr lang="he-IL" sz="3200" b="1">
              <a:solidFill>
                <a:schemeClr val="tx1"/>
              </a:solidFill>
              <a:effectLst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35608" y="1447800"/>
            <a:ext cx="4864584" cy="4800600"/>
          </a:xfrm>
        </p:spPr>
        <p:txBody>
          <a:bodyPr/>
          <a:lstStyle/>
          <a:p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084168" y="6305550"/>
            <a:ext cx="2664296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120</a:t>
            </a:fld>
            <a:endParaRPr lang="he-IL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43608" y="-27384"/>
          <a:ext cx="5564509" cy="6858000"/>
        </p:xfrm>
        <a:graphic>
          <a:graphicData uri="http://schemas.openxmlformats.org/presentationml/2006/ole">
            <p:oleObj spid="_x0000_s1026" name="מסמך" r:id="rId3" imgW="5735531" imgH="8863180" progId="Word.Document.12">
              <p:embed/>
            </p:oleObj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 descr="איילון.מפה.bmp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624" y="3558461"/>
            <a:ext cx="4392488" cy="3182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417472" cy="2794322"/>
          </a:xfrm>
        </p:spPr>
        <p:txBody>
          <a:bodyPr>
            <a:normAutofit/>
          </a:bodyPr>
          <a:lstStyle/>
          <a:p>
            <a:pPr algn="r"/>
            <a:r>
              <a:rPr lang="he-IL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תכנית הריסה למיגדל מאגר איילון</a:t>
            </a:r>
            <a:br>
              <a:rPr lang="he-IL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3200" smtClean="0">
                <a:solidFill>
                  <a:schemeClr val="tx1"/>
                </a:solidFill>
                <a:effectLst/>
              </a:rPr>
              <a:t>דף מס' </a:t>
            </a:r>
            <a:r>
              <a:rPr lang="he-IL" sz="3200" b="1" smtClean="0">
                <a:solidFill>
                  <a:schemeClr val="tx1"/>
                </a:solidFill>
                <a:effectLst/>
              </a:rPr>
              <a:t>2</a:t>
            </a:r>
            <a:endParaRPr lang="he-IL" sz="3200" b="1">
              <a:solidFill>
                <a:schemeClr val="tx1"/>
              </a:solidFill>
              <a:effectLst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084168" y="6381328"/>
            <a:ext cx="2664296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8613648" y="6337126"/>
            <a:ext cx="457200" cy="476250"/>
          </a:xfrm>
        </p:spPr>
        <p:txBody>
          <a:bodyPr/>
          <a:lstStyle/>
          <a:p>
            <a:fld id="{63ABF35F-EEFB-4631-A212-536FCBAF38DC}" type="slidenum">
              <a:rPr lang="he-IL" smtClean="0"/>
              <a:pPr/>
              <a:t>121</a:t>
            </a:fld>
            <a:endParaRPr lang="he-IL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899592" y="202767"/>
            <a:ext cx="554461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א) </a:t>
            </a:r>
            <a:r>
              <a:rPr kumimoji="0" lang="he-IL" sz="16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כללי</a:t>
            </a:r>
            <a:endParaRPr kumimoji="0" lang="en-US" sz="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מגדל מאגר איילון הוא מבנה בטון בצורת גליל. גובה כללי:  29 מ'. קוטר: 3.5 מ'.</a:t>
            </a:r>
            <a:endParaRPr kumimoji="0" lang="en-US" sz="9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המגדל עומד בשדה פתוח, רחוק מכל מבנה.</a:t>
            </a:r>
            <a:endParaRPr kumimoji="0" lang="en-US" sz="9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על ראש המגדל, נסמך קצה גשר מתכת שאורכו 26 מ'. הקצה השני של גשר המתכת נסמך על צלע גבעה סמוכה, מצד דרום.</a:t>
            </a:r>
            <a:endParaRPr kumimoji="0" lang="en-US" sz="9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מבנה הבטון ריק וצנרת המים מנותקת.</a:t>
            </a:r>
            <a:endParaRPr kumimoji="0" lang="en-US" sz="9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חברת מקורות מבקשת לסלק את המגדל והגשר העילי הנסמך עליו.</a:t>
            </a:r>
            <a:endParaRPr kumimoji="0" lang="en-US" sz="9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ב) </a:t>
            </a:r>
            <a:r>
              <a:rPr kumimoji="0" lang="he-IL" sz="16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מיקום המגדל</a:t>
            </a:r>
            <a:endParaRPr kumimoji="0" lang="en-US" sz="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המיגדל עומד בשדה חקלאי פתוח בעמק איילון ומדרום לו יש גבעה גבוהה.</a:t>
            </a:r>
            <a:endParaRPr kumimoji="0" lang="en-US" sz="9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מעברה הדרומי של הגבעה, בשטח גבוה מהעמק ובמרחק 4-5 ק"מ משם, נמצאים המושבים משמר איילון וכפר בן נון.</a:t>
            </a:r>
            <a:endParaRPr kumimoji="0" lang="he-IL" sz="18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הסבר מלבני 16"/>
          <p:cNvSpPr/>
          <p:nvPr/>
        </p:nvSpPr>
        <p:spPr>
          <a:xfrm>
            <a:off x="2987824" y="4005064"/>
            <a:ext cx="914400" cy="540640"/>
          </a:xfrm>
          <a:prstGeom prst="wedgeRectCallout">
            <a:avLst>
              <a:gd name="adj1" fmla="val -54166"/>
              <a:gd name="adj2" fmla="val 15414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mtClean="0">
                <a:solidFill>
                  <a:schemeClr val="tx1"/>
                </a:solidFill>
              </a:rPr>
              <a:t>המיגדל</a:t>
            </a:r>
            <a:endParaRPr lang="he-IL">
              <a:solidFill>
                <a:schemeClr val="tx1"/>
              </a:solidFill>
            </a:endParaRPr>
          </a:p>
        </p:txBody>
      </p:sp>
      <p:pic>
        <p:nvPicPr>
          <p:cNvPr id="18" name="תמונה 17" descr="Ayalon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429000"/>
            <a:ext cx="3068799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60" grpId="0"/>
      <p:bldP spid="1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699792" y="116632"/>
            <a:ext cx="5945864" cy="2002234"/>
          </a:xfrm>
        </p:spPr>
        <p:txBody>
          <a:bodyPr>
            <a:normAutofit/>
          </a:bodyPr>
          <a:lstStyle/>
          <a:p>
            <a:pPr algn="r"/>
            <a:r>
              <a:rPr lang="he-IL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תכנית הריסה למיגדל מאגר איילון</a:t>
            </a:r>
            <a:br>
              <a:rPr lang="he-IL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3200" smtClean="0">
                <a:solidFill>
                  <a:schemeClr val="tx1"/>
                </a:solidFill>
                <a:effectLst/>
              </a:rPr>
              <a:t>דף מס'</a:t>
            </a:r>
            <a:r>
              <a:rPr lang="he-IL" sz="3200" b="1" smtClean="0">
                <a:solidFill>
                  <a:schemeClr val="tx1"/>
                </a:solidFill>
                <a:effectLst/>
              </a:rPr>
              <a:t> 3</a:t>
            </a:r>
            <a:endParaRPr lang="he-IL" sz="3200" b="1">
              <a:solidFill>
                <a:schemeClr val="tx1"/>
              </a:solidFill>
              <a:effectLst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5652120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122</a:t>
            </a:fld>
            <a:endParaRPr lang="he-IL"/>
          </a:p>
        </p:txBody>
      </p:sp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1187624" y="1484784"/>
            <a:ext cx="4464496" cy="46243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ג</a:t>
            </a: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kumimoji="0" lang="he-IL" sz="20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תכנית ההקרסה</a:t>
            </a:r>
            <a:endParaRPr kumimoji="0" lang="en-US" sz="105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6213" marR="0" lvl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הקרסת המבנה תתבצע לכיוון מזרח, ע"י פיצוץ מבוקר בבסיסו, כפי שמפילים ארובה. כיוון קריסת המגדל בניצב לכיוון הגשר העילי, כך שהגשר לא יפריע לקריסה ולמעשה יימשך יחד עם המגדל לקרקע.</a:t>
            </a:r>
            <a:r>
              <a:rPr kumimoji="0" lang="he-IL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he-IL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he-IL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he-IL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n-US" sz="105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ד</a:t>
            </a: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he-IL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e-IL" sz="20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המבנה הקונסטרוקטיבי של המגדל</a:t>
            </a:r>
            <a:endParaRPr kumimoji="0" lang="en-US" sz="105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6213" marR="0" lvl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המגדל הוא גליל (צילינדר) בטון אנכי, בקוטר 3.5 מ' ועובי דופן הבטון:  20 ס"מ. איכות הבטון טובה; אין סדקים או בלייה חיצונית.</a:t>
            </a:r>
          </a:p>
          <a:p>
            <a:pPr marL="176213" marR="0" lvl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תמונה 8" descr="Ayalon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2780928"/>
            <a:ext cx="3167187" cy="361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חץ שמאלה 7"/>
          <p:cNvSpPr/>
          <p:nvPr/>
        </p:nvSpPr>
        <p:spPr>
          <a:xfrm>
            <a:off x="179512" y="6093296"/>
            <a:ext cx="2448272" cy="720080"/>
          </a:xfrm>
          <a:prstGeom prst="leftArrow">
            <a:avLst>
              <a:gd name="adj1" fmla="val 66783"/>
              <a:gd name="adj2" fmla="val 81467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mtClean="0">
                <a:solidFill>
                  <a:schemeClr val="tx1"/>
                </a:solidFill>
              </a:rPr>
              <a:t>תזכורת ?</a:t>
            </a:r>
            <a:endParaRPr lang="he-I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/>
      <p:bldP spid="8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6864" cy="1440160"/>
          </a:xfrm>
        </p:spPr>
        <p:txBody>
          <a:bodyPr>
            <a:normAutofit/>
          </a:bodyPr>
          <a:lstStyle/>
          <a:p>
            <a:pPr algn="r"/>
            <a:r>
              <a:rPr lang="he-IL" sz="2800" smtClean="0">
                <a:effectLst/>
              </a:rPr>
              <a:t>המשך 4. </a:t>
            </a:r>
            <a:r>
              <a:rPr lang="he-IL" sz="3600" smtClean="0">
                <a:solidFill>
                  <a:schemeClr val="tx1"/>
                </a:solidFill>
                <a:effectLst/>
              </a:rPr>
              <a:t>מיטעני קדח –</a:t>
            </a:r>
            <a:r>
              <a:rPr lang="en-US" sz="3600" smtClean="0">
                <a:solidFill>
                  <a:schemeClr val="tx1"/>
                </a:solidFill>
                <a:effectLst/>
              </a:rPr>
              <a:t/>
            </a:r>
            <a:br>
              <a:rPr lang="en-US" sz="3600" smtClean="0">
                <a:solidFill>
                  <a:schemeClr val="tx1"/>
                </a:solidFill>
                <a:effectLst/>
              </a:rPr>
            </a:br>
            <a:r>
              <a:rPr lang="he-IL" sz="4400" b="1" smtClean="0">
                <a:solidFill>
                  <a:schemeClr val="accent5">
                    <a:lumMod val="75000"/>
                  </a:schemeClr>
                </a:solidFill>
                <a:effectLst/>
              </a:rPr>
              <a:t>הריסת ארובות  </a:t>
            </a:r>
            <a:r>
              <a:rPr lang="he-IL" sz="4400" b="1" smtClean="0">
                <a:solidFill>
                  <a:srgbClr val="C00000"/>
                </a:solidFill>
              </a:rPr>
              <a:t>בשיטת הקרסה : 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367240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he-IL" sz="2800" smtClean="0"/>
              <a:t>בבסיס הארובה קורעים בפיצוץ 'פה' באורך </a:t>
            </a:r>
            <a:r>
              <a:rPr lang="he-IL" sz="2400" smtClean="0"/>
              <a:t>55%</a:t>
            </a:r>
            <a:r>
              <a:rPr lang="he-IL" sz="2800" smtClean="0"/>
              <a:t> - </a:t>
            </a:r>
            <a:r>
              <a:rPr lang="he-IL" sz="2400" smtClean="0"/>
              <a:t>66% </a:t>
            </a:r>
            <a:r>
              <a:rPr lang="he-IL" sz="2800" smtClean="0"/>
              <a:t>מהקף בסיס הארובה.</a:t>
            </a:r>
          </a:p>
          <a:p>
            <a:pPr>
              <a:buClr>
                <a:srgbClr val="C00000"/>
              </a:buClr>
            </a:pPr>
            <a:r>
              <a:rPr lang="he-IL" sz="2800" smtClean="0"/>
              <a:t>גובה מרכז ה'פה' חייב להיות גדול מעובי הקיר בבסיס הארובה.</a:t>
            </a:r>
          </a:p>
          <a:p>
            <a:pPr marL="365125" indent="-12700">
              <a:buClr>
                <a:srgbClr val="C00000"/>
              </a:buClr>
              <a:buNone/>
            </a:pPr>
            <a:r>
              <a:rPr lang="he-IL" sz="2800" smtClean="0"/>
              <a:t>מומלץ:</a:t>
            </a:r>
          </a:p>
          <a:p>
            <a:pPr marL="365125" indent="-12700">
              <a:buClr>
                <a:srgbClr val="C00000"/>
              </a:buClr>
              <a:buNone/>
            </a:pPr>
            <a:r>
              <a:rPr lang="he-IL" sz="2800" smtClean="0"/>
              <a:t>פי 2 מעובי הדופן,</a:t>
            </a:r>
          </a:p>
          <a:p>
            <a:pPr marL="365125" indent="-12700">
              <a:buClr>
                <a:srgbClr val="C00000"/>
              </a:buClr>
              <a:buNone/>
            </a:pPr>
            <a:r>
              <a:rPr lang="he-IL" sz="2800" smtClean="0"/>
              <a:t>לפחות.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5580112" y="6237312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123</a:t>
            </a:fld>
            <a:endParaRPr lang="he-IL"/>
          </a:p>
        </p:txBody>
      </p:sp>
      <p:pic>
        <p:nvPicPr>
          <p:cNvPr id="11" name="תמונה 10" descr="CCF17052013_0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140968"/>
            <a:ext cx="4680520" cy="360150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827584" y="4581128"/>
            <a:ext cx="7920880" cy="1872208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כותרת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04856" cy="1426170"/>
          </a:xfrm>
        </p:spPr>
        <p:txBody>
          <a:bodyPr>
            <a:normAutofit/>
          </a:bodyPr>
          <a:lstStyle/>
          <a:p>
            <a:pPr algn="r"/>
            <a:r>
              <a:rPr lang="he-IL" sz="2800" smtClean="0">
                <a:effectLst/>
              </a:rPr>
              <a:t>המשך 4. </a:t>
            </a:r>
            <a:r>
              <a:rPr lang="he-IL" sz="3600" smtClean="0">
                <a:solidFill>
                  <a:schemeClr val="tx1"/>
                </a:solidFill>
                <a:effectLst/>
              </a:rPr>
              <a:t>מיטעני קדח –</a:t>
            </a:r>
            <a:r>
              <a:rPr lang="en-US" sz="3600" smtClean="0">
                <a:solidFill>
                  <a:schemeClr val="tx1"/>
                </a:solidFill>
                <a:effectLst/>
              </a:rPr>
              <a:t/>
            </a:r>
            <a:br>
              <a:rPr lang="en-US" sz="3600" smtClean="0">
                <a:solidFill>
                  <a:schemeClr val="tx1"/>
                </a:solidFill>
                <a:effectLst/>
              </a:rPr>
            </a:br>
            <a:r>
              <a:rPr lang="he-IL" sz="4400" b="1" smtClean="0">
                <a:solidFill>
                  <a:schemeClr val="accent5">
                    <a:lumMod val="75000"/>
                  </a:schemeClr>
                </a:solidFill>
                <a:effectLst/>
              </a:rPr>
              <a:t>הריסת ארובות  </a:t>
            </a:r>
            <a:r>
              <a:rPr lang="he-IL" sz="4400" b="1" smtClean="0">
                <a:solidFill>
                  <a:srgbClr val="C00000"/>
                </a:solidFill>
              </a:rPr>
              <a:t>בשיטת הקרסה : 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475252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he-IL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בבסיס הארובה קורעים בפיצוץ 'פה' באורך </a:t>
            </a:r>
            <a:r>
              <a:rPr lang="he-IL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55%</a:t>
            </a:r>
            <a:r>
              <a:rPr lang="he-IL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he-IL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66% </a:t>
            </a:r>
            <a:r>
              <a:rPr lang="he-IL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מהקף בסיס הארובה.</a:t>
            </a:r>
          </a:p>
          <a:p>
            <a:pPr>
              <a:buClr>
                <a:srgbClr val="C00000"/>
              </a:buClr>
            </a:pPr>
            <a:r>
              <a:rPr lang="he-IL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גובה מרכז ה'פה' חייב להיות גדול מעובי הקיר בבסיס הארובה.</a:t>
            </a:r>
          </a:p>
          <a:p>
            <a:pPr>
              <a:buClr>
                <a:srgbClr val="C00000"/>
              </a:buClr>
            </a:pPr>
            <a:r>
              <a:rPr lang="he-IL" sz="2800" smtClean="0"/>
              <a:t>גובה ה'פה' תלוי גם במימדים  ובמיבנה דופן הארובה;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 לפי </a:t>
            </a:r>
            <a:r>
              <a:rPr lang="he-IL" b="1" smtClean="0"/>
              <a:t>מרכז הכובד </a:t>
            </a:r>
            <a:r>
              <a:rPr lang="he-IL" sz="2800" smtClean="0"/>
              <a:t>של הארובה,  </a:t>
            </a:r>
            <a:r>
              <a:rPr lang="he-IL" sz="2800" b="1" smtClean="0"/>
              <a:t>שתי אפשרויות </a:t>
            </a:r>
            <a:r>
              <a:rPr lang="he-IL" sz="2800" smtClean="0"/>
              <a:t>:</a:t>
            </a:r>
          </a:p>
          <a:p>
            <a:pPr marL="866775" indent="-514350">
              <a:buClr>
                <a:srgbClr val="C00000"/>
              </a:buClr>
              <a:buFont typeface="+mj-lt"/>
              <a:buAutoNum type="alphaUcPeriod"/>
            </a:pPr>
            <a:r>
              <a:rPr lang="he-IL" sz="2800" smtClean="0"/>
              <a:t>ב</a:t>
            </a:r>
            <a:r>
              <a:rPr lang="he-IL" sz="4400" smtClean="0"/>
              <a:t> </a:t>
            </a:r>
            <a:r>
              <a:rPr lang="he-IL" sz="2800" smtClean="0"/>
              <a:t>1/3הגובה (רוב הארובות) -  </a:t>
            </a:r>
            <a:r>
              <a:rPr lang="en-US" sz="2800" smtClean="0"/>
              <a:t>D  / H</a:t>
            </a:r>
            <a:r>
              <a:rPr lang="he-IL" sz="2800" smtClean="0"/>
              <a:t> </a:t>
            </a:r>
            <a:r>
              <a:rPr lang="en-US" sz="2800" smtClean="0"/>
              <a:t>  </a:t>
            </a:r>
            <a:r>
              <a:rPr lang="en-US" sz="3600" smtClean="0"/>
              <a:t>h </a:t>
            </a:r>
            <a:r>
              <a:rPr lang="en-US" sz="2800" smtClean="0"/>
              <a:t>= 0.75</a:t>
            </a:r>
          </a:p>
          <a:p>
            <a:pPr marL="866775" indent="-514350">
              <a:buClr>
                <a:srgbClr val="C00000"/>
              </a:buClr>
              <a:buFont typeface="+mj-lt"/>
              <a:buAutoNum type="alphaUcPeriod"/>
            </a:pPr>
            <a:r>
              <a:rPr lang="he-IL" sz="2800" smtClean="0"/>
              <a:t>ב </a:t>
            </a:r>
            <a:r>
              <a:rPr lang="he-IL" b="1" smtClean="0"/>
              <a:t>½</a:t>
            </a:r>
            <a:r>
              <a:rPr lang="he-IL" sz="2800" smtClean="0"/>
              <a:t> הגובה  -                         </a:t>
            </a:r>
            <a:r>
              <a:rPr lang="en-US" sz="3600" smtClean="0"/>
              <a:t>h</a:t>
            </a:r>
            <a:r>
              <a:rPr lang="en-US" sz="2800" smtClean="0"/>
              <a:t> = 0.5 D  / H</a:t>
            </a:r>
          </a:p>
          <a:p>
            <a:pPr marL="866775" indent="-690563">
              <a:buClr>
                <a:srgbClr val="C00000"/>
              </a:buClr>
              <a:buNone/>
            </a:pPr>
            <a:r>
              <a:rPr lang="he-IL" sz="2400" smtClean="0"/>
              <a:t>קוטר הבסיס - </a:t>
            </a:r>
            <a:r>
              <a:rPr lang="he-IL" sz="2000" smtClean="0"/>
              <a:t>(מ')</a:t>
            </a:r>
            <a:r>
              <a:rPr lang="en-US" sz="2400" smtClean="0"/>
              <a:t>D </a:t>
            </a:r>
            <a:r>
              <a:rPr lang="he-IL" sz="2400" smtClean="0"/>
              <a:t> . גובה ארובה - </a:t>
            </a:r>
            <a:r>
              <a:rPr lang="he-IL" sz="2000" smtClean="0"/>
              <a:t>(מ')</a:t>
            </a:r>
            <a:r>
              <a:rPr lang="en-US" sz="2400" smtClean="0"/>
              <a:t>H </a:t>
            </a:r>
            <a:r>
              <a:rPr lang="he-IL" sz="2400" smtClean="0"/>
              <a:t> . גובה ה'פה' - </a:t>
            </a:r>
            <a:r>
              <a:rPr lang="he-IL" sz="2000" smtClean="0"/>
              <a:t>(מ') </a:t>
            </a:r>
            <a:r>
              <a:rPr lang="en-US" sz="2800" smtClean="0"/>
              <a:t>h</a:t>
            </a:r>
            <a:endParaRPr lang="he-IL" sz="24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309320"/>
            <a:ext cx="2736304" cy="476672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124</a:t>
            </a:fld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2843808" y="4509120"/>
            <a:ext cx="504056" cy="626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smtClean="0">
                <a:solidFill>
                  <a:schemeClr val="tx1"/>
                </a:solidFill>
              </a:rPr>
              <a:t>2</a:t>
            </a:r>
            <a:endParaRPr lang="he-IL" b="1">
              <a:solidFill>
                <a:schemeClr val="tx1"/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2627784" y="5106888"/>
            <a:ext cx="576064" cy="698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smtClean="0">
                <a:solidFill>
                  <a:schemeClr val="tx1"/>
                </a:solidFill>
              </a:rPr>
              <a:t>2</a:t>
            </a:r>
            <a:endParaRPr lang="he-IL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animBg="1"/>
      <p:bldP spid="7" grpId="0" uiExpand="1" build="p"/>
      <p:bldP spid="9" grpId="0" uiExpand="1"/>
      <p:bldP spid="10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340768"/>
          </a:xfrm>
        </p:spPr>
        <p:txBody>
          <a:bodyPr>
            <a:normAutofit/>
          </a:bodyPr>
          <a:lstStyle/>
          <a:p>
            <a:pPr algn="r"/>
            <a:r>
              <a:rPr lang="he-IL" sz="2400" smtClean="0">
                <a:effectLst/>
              </a:rPr>
              <a:t>המשך 4.  </a:t>
            </a:r>
            <a:r>
              <a:rPr lang="he-IL" sz="3600" smtClean="0">
                <a:solidFill>
                  <a:schemeClr val="tx1"/>
                </a:solidFill>
                <a:effectLst/>
              </a:rPr>
              <a:t>מיטעני קדח:</a:t>
            </a:r>
            <a:r>
              <a:rPr lang="he-IL" sz="4400" b="1" smtClean="0">
                <a:solidFill>
                  <a:schemeClr val="tx1"/>
                </a:solidFill>
                <a:effectLst/>
              </a:rPr>
              <a:t/>
            </a:r>
            <a:br>
              <a:rPr lang="he-IL" sz="4400" b="1" smtClean="0">
                <a:solidFill>
                  <a:schemeClr val="tx1"/>
                </a:solidFill>
                <a:effectLst/>
              </a:rPr>
            </a:br>
            <a:r>
              <a:rPr lang="he-IL" sz="4400" smtClean="0">
                <a:solidFill>
                  <a:srgbClr val="C00000"/>
                </a:solidFill>
                <a:effectLst/>
              </a:rPr>
              <a:t>ב</a:t>
            </a:r>
            <a:r>
              <a:rPr lang="he-IL" sz="4400" smtClean="0">
                <a:solidFill>
                  <a:schemeClr val="tx1"/>
                </a:solidFill>
                <a:effectLst/>
              </a:rPr>
              <a:t>) </a:t>
            </a:r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קירות , עמודים  וניצבים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467544" y="4797152"/>
            <a:ext cx="8424936" cy="1872208"/>
          </a:xfrm>
        </p:spPr>
        <p:txBody>
          <a:bodyPr>
            <a:normAutofit/>
          </a:bodyPr>
          <a:lstStyle/>
          <a:p>
            <a:pPr marL="176213" indent="-176213">
              <a:buClr>
                <a:srgbClr val="FF0000"/>
              </a:buClr>
              <a:buSzPct val="90000"/>
            </a:pPr>
            <a:r>
              <a:rPr lang="he-IL" sz="2000" b="1" smtClean="0"/>
              <a:t>הטבלה מתייחסת לקירות בטון קל,  אבן,  לבנים, בלוקים מלאים.</a:t>
            </a:r>
          </a:p>
          <a:p>
            <a:pPr marL="176213" indent="-176213">
              <a:buClr>
                <a:srgbClr val="FF0000"/>
              </a:buClr>
              <a:buSzPct val="90000"/>
            </a:pPr>
            <a:r>
              <a:rPr lang="he-IL" sz="2000" b="1" smtClean="0"/>
              <a:t>בקירות דקים (עד </a:t>
            </a:r>
            <a:r>
              <a:rPr lang="he-IL" sz="1800" b="1" smtClean="0"/>
              <a:t>45</a:t>
            </a:r>
            <a:r>
              <a:rPr lang="he-IL" sz="1600" b="1" smtClean="0"/>
              <a:t>ס"מ</a:t>
            </a:r>
            <a:r>
              <a:rPr lang="he-IL" sz="2000" b="1" smtClean="0"/>
              <a:t>), בגלל צפיפות הקידוח, כמות חנ"פ הספציפית גדולה בהרבה מהמשקל הספציפי האופטימלי. מומלץ כיסוי למניעת רגמות.</a:t>
            </a:r>
          </a:p>
          <a:p>
            <a:pPr marL="176213" indent="-176213">
              <a:buClr>
                <a:srgbClr val="FF0000"/>
              </a:buClr>
              <a:buSzPct val="90000"/>
            </a:pPr>
            <a:r>
              <a:rPr lang="he-IL" sz="2000" b="1" smtClean="0"/>
              <a:t>בקירות אבן בבניה מעולה ובטון קשיח, יש להוסיף 20% - 10 למשקל המיטען.</a:t>
            </a:r>
          </a:p>
          <a:p>
            <a:pPr marL="176213" indent="-176213">
              <a:buClr>
                <a:srgbClr val="FF0000"/>
              </a:buClr>
              <a:buSzPct val="90000"/>
            </a:pPr>
            <a:r>
              <a:rPr lang="he-IL" sz="2000" b="1" smtClean="0"/>
              <a:t>בבטון מזוין איכותי ובטון דרוך, יש להוסיף עד 50% למשקל המיטענים. </a:t>
            </a:r>
            <a:endParaRPr lang="he-IL" sz="2000" b="1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2376264" cy="332656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125</a:t>
            </a:fld>
            <a:endParaRPr lang="he-IL"/>
          </a:p>
        </p:txBody>
      </p:sp>
      <p:pic>
        <p:nvPicPr>
          <p:cNvPr id="6" name="תמונה 5" descr="p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484784"/>
            <a:ext cx="7920880" cy="3293744"/>
          </a:xfrm>
          <a:prstGeom prst="rect">
            <a:avLst/>
          </a:prstGeom>
          <a:ln>
            <a:solidFill>
              <a:srgbClr val="30A692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p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494" y="2750110"/>
            <a:ext cx="8557978" cy="3055154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71600" y="144016"/>
            <a:ext cx="7776864" cy="1268760"/>
          </a:xfrm>
        </p:spPr>
        <p:txBody>
          <a:bodyPr>
            <a:normAutofit/>
          </a:bodyPr>
          <a:lstStyle/>
          <a:p>
            <a:pPr marL="546100" indent="-546100" algn="r"/>
            <a:r>
              <a:rPr lang="he-IL" sz="36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4800" b="1" smtClean="0">
                <a:solidFill>
                  <a:srgbClr val="C00000"/>
                </a:solidFill>
              </a:rPr>
              <a:t>הריסת ארובות</a:t>
            </a:r>
            <a:endParaRPr lang="he-IL" sz="36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539552" y="1412776"/>
            <a:ext cx="8532440" cy="504056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he-IL" smtClean="0"/>
              <a:t>משקל ספציפי של חומר נפץ </a:t>
            </a:r>
            <a:r>
              <a:rPr lang="he-IL" sz="2000" b="1" smtClean="0"/>
              <a:t>(גר' חנ"פ לקוב  </a:t>
            </a:r>
            <a:r>
              <a:rPr lang="he-IL" sz="2000" smtClean="0"/>
              <a:t>בטון, לבנים</a:t>
            </a:r>
            <a:r>
              <a:rPr lang="he-IL" sz="2000" b="1" smtClean="0"/>
              <a:t>)</a:t>
            </a:r>
            <a:r>
              <a:rPr lang="he-IL" smtClean="0"/>
              <a:t>: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ארובות בטון: </a:t>
            </a:r>
            <a:r>
              <a:rPr lang="he-IL" sz="2800" smtClean="0"/>
              <a:t>750</a:t>
            </a:r>
            <a:r>
              <a:rPr lang="he-IL" smtClean="0"/>
              <a:t>-</a:t>
            </a:r>
            <a:r>
              <a:rPr lang="he-IL" sz="2800" smtClean="0"/>
              <a:t>1000</a:t>
            </a:r>
            <a:r>
              <a:rPr lang="he-IL" smtClean="0"/>
              <a:t>; ארובות לבנים: </a:t>
            </a:r>
            <a:r>
              <a:rPr lang="he-IL" sz="2800" smtClean="0"/>
              <a:t>250</a:t>
            </a:r>
            <a:r>
              <a:rPr lang="he-IL" smtClean="0"/>
              <a:t>-</a:t>
            </a:r>
            <a:r>
              <a:rPr lang="he-IL" sz="2800" smtClean="0"/>
              <a:t>500</a:t>
            </a:r>
            <a:r>
              <a:rPr lang="he-IL" smtClean="0"/>
              <a:t>.</a:t>
            </a:r>
            <a:endParaRPr lang="he-IL" b="1" smtClean="0"/>
          </a:p>
          <a:p>
            <a:pPr>
              <a:buClr>
                <a:srgbClr val="C00000"/>
              </a:buClr>
            </a:pPr>
            <a:r>
              <a:rPr lang="he-IL" smtClean="0"/>
              <a:t>חומר נפץ לקדח:</a:t>
            </a:r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 marL="977900" indent="-352425">
              <a:buClr>
                <a:srgbClr val="C00000"/>
              </a:buClr>
            </a:pPr>
            <a:r>
              <a:rPr lang="he-IL" b="1" smtClean="0">
                <a:solidFill>
                  <a:srgbClr val="FF0000"/>
                </a:solidFill>
              </a:rPr>
              <a:t>אין לפוצץ כמויות כאלו בלי כיסוי מעולה !!!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237312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126</a:t>
            </a:fld>
            <a:endParaRPr lang="he-IL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417472" cy="2794322"/>
          </a:xfrm>
        </p:spPr>
        <p:txBody>
          <a:bodyPr>
            <a:normAutofit/>
          </a:bodyPr>
          <a:lstStyle/>
          <a:p>
            <a:pPr algn="r"/>
            <a:r>
              <a:rPr lang="he-IL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תכנית הריסה למיגדל מאגר איילון</a:t>
            </a:r>
            <a:br>
              <a:rPr lang="he-IL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3200" smtClean="0">
                <a:solidFill>
                  <a:schemeClr val="tx1"/>
                </a:solidFill>
                <a:effectLst/>
              </a:rPr>
              <a:t>דף מס'</a:t>
            </a:r>
            <a:r>
              <a:rPr lang="he-IL" sz="3200" b="1" smtClean="0">
                <a:solidFill>
                  <a:schemeClr val="tx1"/>
                </a:solidFill>
                <a:effectLst/>
              </a:rPr>
              <a:t> 4</a:t>
            </a:r>
            <a:endParaRPr lang="he-IL" sz="3200" b="1">
              <a:solidFill>
                <a:schemeClr val="tx1"/>
              </a:solidFill>
              <a:effectLst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084168" y="6305550"/>
            <a:ext cx="2664296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127</a:t>
            </a:fld>
            <a:endParaRPr lang="he-IL"/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1187624" y="144497"/>
            <a:ext cx="5184576" cy="65248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ה</a:t>
            </a: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he-IL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e-IL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תכנית הפיצוץ</a:t>
            </a: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6213" marR="0" lvl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בבסיס המגדל, בצד של כיוון הנפילה, נחתוך ע"י פיצוץ מבוקר, 'פה' באורך כללי של 7.3 מ' ( 3\2 מההיקף).</a:t>
            </a:r>
            <a:r>
              <a:rPr kumimoji="0" lang="he-IL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he-IL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he-IL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he-IL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e-IL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הקדחים</a:t>
            </a: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6838" marR="0" lvl="0" indent="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חיתוך ה'פה' ע"י פיצוץ </a:t>
            </a:r>
            <a:r>
              <a:rPr kumimoji="0" lang="he-IL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שתי</a:t>
            </a: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שורות קדחים.</a:t>
            </a:r>
            <a:endParaRPr kumimoji="0" lang="en-US" sz="10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שורה מס' 1 - חצי מ' מעל הקרקע. בשורה זו יהיו 28 קדחים. מרחק בין הקדחים: 25 ס"מ.</a:t>
            </a:r>
            <a:r>
              <a:rPr kumimoji="0" lang="en-US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n-US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אורך כולל : 7.0 מ'.</a:t>
            </a:r>
            <a:endParaRPr kumimoji="0" lang="en-US" sz="10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6838" marR="0" lvl="0" indent="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שורה מס' 2 - 25 ס"מ מעל שורה 1,</a:t>
            </a:r>
            <a:r>
              <a:rPr kumimoji="0" lang="he-IL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במדורג.</a:t>
            </a:r>
            <a:endParaRPr kumimoji="0" lang="he-IL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73050" marR="0" lvl="0" indent="-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בשורה 2יהיו 21 קדחים; רווחים: 25 ס"מ;</a:t>
            </a:r>
            <a:r>
              <a:rPr kumimoji="0" lang="en-US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n-US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אורך כולל: 5.25 מ'.</a:t>
            </a:r>
            <a:endParaRPr kumimoji="0" lang="en-US" sz="10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6838" marR="0" lvl="0" indent="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סה"כ: 49 קדחים.</a:t>
            </a:r>
            <a:endParaRPr kumimoji="0" lang="en-US" sz="10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6838" marR="0" lvl="0" indent="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קוטר הקדחים: 35 מ"מ.</a:t>
            </a:r>
            <a:r>
              <a:rPr kumimoji="0" lang="he-IL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he-IL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he-IL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he-IL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6838" marR="0" lvl="0" indent="-96838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kumimoji="0" lang="he-IL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חומר נפץ</a:t>
            </a: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6838" marR="0" lvl="0" indent="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סוג : חנאמקס 32 מ"מ.</a:t>
            </a:r>
            <a:endParaRPr kumimoji="0" lang="en-US" sz="10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6838" marR="0" lvl="0" indent="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כמות לקדח: 50 גר'. (5 ס"מ).</a:t>
            </a:r>
            <a:endParaRPr kumimoji="0" lang="en-US" sz="10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6838" marR="0" lvl="0" indent="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סה"כ בפיצוץ : 2.45 ק"ג.</a:t>
            </a:r>
            <a:endParaRPr kumimoji="0" lang="en-US" sz="10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6838" marR="0" lvl="0" indent="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</a:pPr>
            <a:r>
              <a:rPr kumimoji="0" lang="he-IL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ייזום: מיידי, בלי השהיה.</a:t>
            </a:r>
          </a:p>
          <a:p>
            <a:pPr marL="96838" marR="0" lvl="0" indent="176213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he-IL" sz="20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403648" y="1700808"/>
            <a:ext cx="4896544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3059832" y="4941168"/>
            <a:ext cx="3240360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5" grpId="0" animBg="1"/>
      <p:bldP spid="6" grpId="1" animBg="1"/>
      <p:bldP spid="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417472" cy="2794322"/>
          </a:xfrm>
        </p:spPr>
        <p:txBody>
          <a:bodyPr>
            <a:normAutofit/>
          </a:bodyPr>
          <a:lstStyle/>
          <a:p>
            <a:pPr algn="r"/>
            <a:r>
              <a:rPr lang="he-IL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תכנית הריסה למיגדל מאגר איילון</a:t>
            </a:r>
            <a:br>
              <a:rPr lang="he-IL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3200" smtClean="0">
                <a:solidFill>
                  <a:schemeClr val="tx1"/>
                </a:solidFill>
                <a:effectLst/>
              </a:rPr>
              <a:t>דף מס' </a:t>
            </a:r>
            <a:r>
              <a:rPr lang="he-IL" sz="3200" b="1" smtClean="0">
                <a:solidFill>
                  <a:schemeClr val="tx1"/>
                </a:solidFill>
                <a:effectLst/>
              </a:rPr>
              <a:t> 5</a:t>
            </a:r>
            <a:endParaRPr lang="he-IL" sz="3200" b="1">
              <a:solidFill>
                <a:schemeClr val="tx1"/>
              </a:solidFill>
              <a:effectLst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084168" y="6305550"/>
            <a:ext cx="2664296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128</a:t>
            </a:fld>
            <a:endParaRPr lang="he-IL"/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1115616" y="610816"/>
            <a:ext cx="5256584" cy="60016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ו</a:t>
            </a: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kumimoji="0" lang="he-IL" sz="20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בטיחות</a:t>
            </a:r>
            <a:endParaRPr kumimoji="0" lang="en-US" sz="105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6213" marR="0" lvl="0" indent="-176213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שטח הבטון המוכן לפיצוץ יכוסה ביריעות קולטי נתזים ואדמה, למניעת רגמות ולהפחתת רעש.</a:t>
            </a:r>
            <a:endParaRPr kumimoji="0" lang="en-US" sz="105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6213" marR="0" lvl="0" indent="-176213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למרות שמדובר בשטח חקלאי פתוח, תימסר הודעה למשטרה לפני מועד הפיצוץ.</a:t>
            </a:r>
            <a:endParaRPr kumimoji="0" lang="en-US" sz="105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6213" marR="0" lvl="0" indent="-176213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לפני ביצוע הפיצוץ יוצבו חסימות עם מכשירי קשר מסביב למגדל במרחק 100מ', למניעת התקרבות אנשים או רכבים כלשהם.</a:t>
            </a:r>
          </a:p>
          <a:p>
            <a:pPr marL="176213" marR="0" lvl="0" indent="-176213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he-IL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סירנה לפני ההפעלה.</a:t>
            </a: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החסימות יוסרו רק באישור הממונה, לאחר בדיקת התוצאה.</a:t>
            </a:r>
            <a:endParaRPr kumimoji="0" lang="en-US" sz="105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הקבלן יכין בשטח, לפני ביצוע הפיצוץ, כל הכלים והציוד לטיפול במבנה</a:t>
            </a:r>
            <a:r>
              <a:rPr kumimoji="0" lang="he-IL" sz="200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he-IL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לאחר ההקרסה.</a:t>
            </a:r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מייד כשהממונה יאשר סיום ההקרסה, </a:t>
            </a:r>
            <a:r>
              <a:rPr lang="he-IL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השטח יסומן וישולט כנדרש והמבנה יעבור לאחריות המזמין לביצוע פירוק מיידי,</a:t>
            </a:r>
            <a:r>
              <a:rPr kumimoji="0" lang="he-IL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כדי למנוע כל סכנה מחלקי בטון או מתכת על הקרקע 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rmAutofit fontScale="90000"/>
          </a:bodyPr>
          <a:lstStyle/>
          <a:p>
            <a:r>
              <a:rPr lang="he-IL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ההקרסה בפיצוץ של מיגדל מאגר איילון</a:t>
            </a:r>
            <a:endParaRPr lang="he-IL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מציין מיקום תוכן 10" descr="Ayalon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21480" y="3628485"/>
            <a:ext cx="701040" cy="469392"/>
          </a:xfr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627784" y="6305550"/>
            <a:ext cx="3672408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129</a:t>
            </a:fld>
            <a:endParaRPr lang="he-IL"/>
          </a:p>
        </p:txBody>
      </p:sp>
      <p:pic>
        <p:nvPicPr>
          <p:cNvPr id="7" name="תמונה 6" descr="Ayalon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052736"/>
            <a:ext cx="321985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תמונה 7" descr="Ayalon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052736"/>
            <a:ext cx="334704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תמונה 8" descr="Ayalon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84584" y="1052736"/>
            <a:ext cx="356388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תמונה 11" descr="Ayalon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789040"/>
            <a:ext cx="5076056" cy="26548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704856" cy="1800200"/>
          </a:xfrm>
          <a:noFill/>
        </p:spPr>
        <p:txBody>
          <a:bodyPr>
            <a:normAutofit/>
          </a:bodyPr>
          <a:lstStyle/>
          <a:p>
            <a:pPr marL="1074738" indent="-977900" algn="r"/>
            <a:r>
              <a:rPr lang="he-IL" sz="2800" smtClean="0">
                <a:effectLst/>
              </a:rPr>
              <a:t>המשך -   </a:t>
            </a:r>
            <a:r>
              <a:rPr lang="he-IL" sz="3200" smtClean="0">
                <a:effectLst/>
              </a:rPr>
              <a:t>עקרונות פיצוץ נכון של מיטעני שטח :</a:t>
            </a:r>
            <a:br>
              <a:rPr lang="he-IL" sz="3200" smtClean="0">
                <a:effectLst/>
              </a:rPr>
            </a:br>
            <a:r>
              <a:rPr lang="he-IL" sz="4000" smtClean="0">
                <a:solidFill>
                  <a:srgbClr val="C00000"/>
                </a:solidFill>
                <a:effectLst/>
              </a:rPr>
              <a:t>חיתוך וניקוב </a:t>
            </a:r>
            <a:r>
              <a:rPr lang="he-IL" sz="3600" smtClean="0">
                <a:solidFill>
                  <a:srgbClr val="C00000"/>
                </a:solidFill>
                <a:effectLst/>
              </a:rPr>
              <a:t>ע"י</a:t>
            </a:r>
            <a:r>
              <a:rPr lang="he-IL" sz="5400" smtClean="0">
                <a:solidFill>
                  <a:srgbClr val="C00000"/>
                </a:solidFill>
              </a:rPr>
              <a:t> </a:t>
            </a:r>
            <a:r>
              <a:rPr lang="he-IL" sz="4400" smtClean="0">
                <a:solidFill>
                  <a:srgbClr val="C00000"/>
                </a:solidFill>
                <a:effectLst/>
              </a:rPr>
              <a:t>'</a:t>
            </a:r>
            <a:r>
              <a:rPr lang="he-IL" sz="4800" b="1" smtClean="0">
                <a:solidFill>
                  <a:srgbClr val="C00000"/>
                </a:solidFill>
              </a:rPr>
              <a:t>מיטען חלול</a:t>
            </a:r>
            <a:r>
              <a:rPr lang="he-IL" sz="4400" smtClean="0">
                <a:solidFill>
                  <a:srgbClr val="C00000"/>
                </a:solidFill>
                <a:effectLst/>
              </a:rPr>
              <a:t>'</a:t>
            </a:r>
            <a:endParaRPr lang="he-IL" sz="2800">
              <a:solidFill>
                <a:srgbClr val="C00000"/>
              </a:solidFill>
              <a:effectLst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51520" y="2996952"/>
            <a:ext cx="8208912" cy="2808312"/>
          </a:xfrm>
        </p:spPr>
        <p:txBody>
          <a:bodyPr>
            <a:normAutofit fontScale="92500"/>
          </a:bodyPr>
          <a:lstStyle/>
          <a:p>
            <a:pPr marL="449263" indent="-352425">
              <a:buClr>
                <a:srgbClr val="C00000"/>
              </a:buClr>
              <a:buNone/>
              <a:tabLst>
                <a:tab pos="898525" algn="l"/>
              </a:tabLst>
            </a:pPr>
            <a:r>
              <a:rPr lang="he-IL" sz="2800" smtClean="0"/>
              <a:t>ב'מישפחה' זו :</a:t>
            </a:r>
          </a:p>
          <a:p>
            <a:pPr marL="801688" indent="-449263">
              <a:buClr>
                <a:srgbClr val="C00000"/>
              </a:buClr>
              <a:tabLst>
                <a:tab pos="898525" algn="l"/>
              </a:tabLst>
            </a:pPr>
            <a:r>
              <a:rPr lang="he-IL" sz="4000" smtClean="0"/>
              <a:t>מיטען </a:t>
            </a:r>
            <a:r>
              <a:rPr lang="he-IL" sz="4000" b="1" smtClean="0"/>
              <a:t>חלול</a:t>
            </a:r>
            <a:r>
              <a:rPr lang="he-IL" sz="4000" smtClean="0"/>
              <a:t>            </a:t>
            </a:r>
            <a:r>
              <a:rPr lang="en-US" sz="3600" smtClean="0"/>
              <a:t>(hollow charge)</a:t>
            </a:r>
          </a:p>
          <a:p>
            <a:pPr marL="801688" indent="-449263">
              <a:buClr>
                <a:srgbClr val="C00000"/>
              </a:buClr>
              <a:tabLst>
                <a:tab pos="898525" algn="l"/>
              </a:tabLst>
            </a:pPr>
            <a:r>
              <a:rPr lang="he-IL" sz="4000" smtClean="0"/>
              <a:t>מיטען </a:t>
            </a:r>
            <a:r>
              <a:rPr lang="he-IL" sz="4000" b="1" smtClean="0"/>
              <a:t>צורתי</a:t>
            </a:r>
            <a:r>
              <a:rPr lang="he-IL" sz="4000" smtClean="0"/>
              <a:t>           </a:t>
            </a:r>
            <a:r>
              <a:rPr lang="en-US" sz="3600" smtClean="0"/>
              <a:t>(shaped charge)</a:t>
            </a:r>
          </a:p>
          <a:p>
            <a:pPr marL="801688" indent="-449263">
              <a:buClr>
                <a:srgbClr val="C00000"/>
              </a:buClr>
              <a:tabLst>
                <a:tab pos="898525" algn="l"/>
              </a:tabLst>
            </a:pPr>
            <a:r>
              <a:rPr lang="he-IL" sz="4000" b="1" smtClean="0"/>
              <a:t>פתיל חיתוך   </a:t>
            </a:r>
            <a:r>
              <a:rPr lang="en-US" sz="3600" smtClean="0"/>
              <a:t>(linear shaped charge)</a:t>
            </a:r>
            <a:endParaRPr lang="he-IL" smtClean="0"/>
          </a:p>
          <a:p>
            <a:pPr>
              <a:buNone/>
            </a:pP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03848" y="6381750"/>
            <a:ext cx="289560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13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674056" cy="706090"/>
          </a:xfrm>
        </p:spPr>
        <p:txBody>
          <a:bodyPr>
            <a:normAutofit fontScale="90000"/>
          </a:bodyPr>
          <a:lstStyle/>
          <a:p>
            <a:r>
              <a:rPr lang="he-IL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מיגדל מאגר איילון , אחרי הקרסתו.</a:t>
            </a:r>
            <a:endParaRPr lang="he-IL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מציין מיקום תוכן 9"/>
          <p:cNvSpPr>
            <a:spLocks noGrp="1"/>
          </p:cNvSpPr>
          <p:nvPr>
            <p:ph idx="1"/>
          </p:nvPr>
        </p:nvSpPr>
        <p:spPr>
          <a:xfrm>
            <a:off x="3779912" y="4725144"/>
            <a:ext cx="5364088" cy="1955304"/>
          </a:xfrm>
        </p:spPr>
        <p:txBody>
          <a:bodyPr/>
          <a:lstStyle/>
          <a:p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627784" y="6305550"/>
            <a:ext cx="3672408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130</a:t>
            </a:fld>
            <a:endParaRPr lang="he-IL"/>
          </a:p>
        </p:txBody>
      </p:sp>
      <p:pic>
        <p:nvPicPr>
          <p:cNvPr id="8" name="תמונה 7" descr="Ayal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0689" y="1268760"/>
            <a:ext cx="7123311" cy="321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תמונה 6" descr="Ayalon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98514"/>
            <a:ext cx="3816424" cy="3342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025984" cy="2016224"/>
          </a:xfrm>
        </p:spPr>
        <p:txBody>
          <a:bodyPr>
            <a:noAutofit/>
          </a:bodyPr>
          <a:lstStyle/>
          <a:p>
            <a:pPr algn="r"/>
            <a:r>
              <a:rPr lang="he-IL" sz="5400" b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3B9B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he-IL" sz="5400" b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EEB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תודה על תשומת הלב</a:t>
            </a:r>
            <a:r>
              <a:rPr lang="he-IL" sz="5400" b="1" smtClean="0"/>
              <a:t/>
            </a:r>
            <a:br>
              <a:rPr lang="he-IL" sz="5400" b="1" smtClean="0"/>
            </a:br>
            <a:r>
              <a:rPr lang="he-IL" sz="8000" b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</a:rPr>
              <a:t>ובהצלחה !</a:t>
            </a:r>
            <a:endParaRPr lang="he-IL" sz="5400" b="1">
              <a:ln>
                <a:solidFill>
                  <a:srgbClr val="00206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7" name="מציין מיקום תוכן 6" descr="for sist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9679" y="0"/>
            <a:ext cx="9173680" cy="6858001"/>
          </a:xfr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1475656" y="6309320"/>
            <a:ext cx="3888432" cy="476250"/>
          </a:xfrm>
        </p:spPr>
        <p:txBody>
          <a:bodyPr/>
          <a:lstStyle/>
          <a:p>
            <a:r>
              <a:rPr lang="he-IL" sz="2000" b="1" smtClean="0">
                <a:solidFill>
                  <a:srgbClr val="FFC000"/>
                </a:solidFill>
              </a:rPr>
              <a:t>ממונה על פיצוצים  רומן (יורם) בנרם</a:t>
            </a:r>
            <a:endParaRPr lang="he-IL" sz="2000" b="1">
              <a:solidFill>
                <a:srgbClr val="FFC000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131</a:t>
            </a:fld>
            <a:endParaRPr lang="he-IL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0352" y="1268760"/>
            <a:ext cx="7714056" cy="792088"/>
          </a:xfrm>
        </p:spPr>
        <p:txBody>
          <a:bodyPr/>
          <a:lstStyle/>
          <a:p>
            <a:pPr algn="r">
              <a:defRPr/>
            </a:pPr>
            <a:r>
              <a:rPr lang="he-IL" sz="44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תודה על תשומת הלב</a:t>
            </a:r>
            <a:endParaRPr lang="he-IL" sz="4400">
              <a:solidFill>
                <a:srgbClr val="C00000"/>
              </a:solidFill>
            </a:endParaRPr>
          </a:p>
        </p:txBody>
      </p:sp>
      <p:sp useBgFill="1"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83568" y="2492896"/>
            <a:ext cx="7632848" cy="2736304"/>
          </a:xfrm>
        </p:spPr>
        <p:txBody>
          <a:bodyPr/>
          <a:lstStyle/>
          <a:p>
            <a:pPr algn="ctr">
              <a:defRPr/>
            </a:pPr>
            <a:r>
              <a:rPr lang="he-IL" sz="1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בהצלחה !</a:t>
            </a:r>
          </a:p>
        </p:txBody>
      </p:sp>
      <p:sp>
        <p:nvSpPr>
          <p:cNvPr id="7" name="מציין מיקום של כותרת תחתונה 6"/>
          <p:cNvSpPr>
            <a:spLocks noGrp="1"/>
          </p:cNvSpPr>
          <p:nvPr>
            <p:ph type="ftr" sz="quarter" idx="11"/>
          </p:nvPr>
        </p:nvSpPr>
        <p:spPr>
          <a:xfrm>
            <a:off x="683568" y="5805264"/>
            <a:ext cx="7056784" cy="772195"/>
          </a:xfrm>
        </p:spPr>
        <p:txBody>
          <a:bodyPr/>
          <a:lstStyle/>
          <a:p>
            <a:pPr algn="ctr">
              <a:defRPr/>
            </a:pPr>
            <a:r>
              <a:rPr lang="he-IL" sz="2400" b="1" smtClean="0">
                <a:solidFill>
                  <a:srgbClr val="6D7593"/>
                </a:solidFill>
              </a:rPr>
              <a:t>ממונה על פיצוצים. הנדסאי  </a:t>
            </a:r>
            <a:r>
              <a:rPr lang="he-IL" sz="2600" b="1" smtClean="0">
                <a:solidFill>
                  <a:srgbClr val="494F63"/>
                </a:solidFill>
              </a:rPr>
              <a:t>רומן</a:t>
            </a:r>
            <a:r>
              <a:rPr lang="he-IL" sz="2400" b="1" smtClean="0"/>
              <a:t> יורם </a:t>
            </a:r>
            <a:r>
              <a:rPr lang="he-IL" sz="2600" b="1" smtClean="0">
                <a:solidFill>
                  <a:srgbClr val="50566C"/>
                </a:solidFill>
              </a:rPr>
              <a:t>בנרם</a:t>
            </a:r>
            <a:endParaRPr lang="en-US" sz="2600" b="1">
              <a:solidFill>
                <a:srgbClr val="50566C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DCF095-122A-4F93-A1AD-B05E91025C0E}" type="slidenum">
              <a:rPr lang="he-IL" smtClean="0"/>
              <a:pPr>
                <a:defRPr/>
              </a:pPr>
              <a:t>132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0"/>
            <a:ext cx="7560840" cy="908720"/>
          </a:xfrm>
        </p:spPr>
        <p:txBody>
          <a:bodyPr>
            <a:normAutofit/>
          </a:bodyPr>
          <a:lstStyle/>
          <a:p>
            <a:pPr algn="r"/>
            <a:r>
              <a:rPr lang="he-IL" sz="4400" smtClean="0">
                <a:solidFill>
                  <a:srgbClr val="FF0000"/>
                </a:solidFill>
              </a:rPr>
              <a:t>קילוף חומרים מדופן ריאקטור כימי</a:t>
            </a:r>
            <a:endParaRPr lang="he-IL" sz="4400">
              <a:solidFill>
                <a:srgbClr val="FF0000"/>
              </a:solidFill>
            </a:endParaRPr>
          </a:p>
        </p:txBody>
      </p:sp>
      <p:pic>
        <p:nvPicPr>
          <p:cNvPr id="6" name="מציין מיקום תוכן 5" descr="blasting-solu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7" y="829964"/>
            <a:ext cx="8114663" cy="6028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4283968" y="6305550"/>
            <a:ext cx="3384376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133</a:t>
            </a:fld>
            <a:endParaRPr lang="he-IL"/>
          </a:p>
        </p:txBody>
      </p:sp>
      <p:sp>
        <p:nvSpPr>
          <p:cNvPr id="7" name="לחצן פעולה: חזרה 6">
            <a:hlinkClick r:id="rId3" action="ppaction://hlinksldjump" highlightClick="1"/>
          </p:cNvPr>
          <p:cNvSpPr/>
          <p:nvPr/>
        </p:nvSpPr>
        <p:spPr>
          <a:xfrm>
            <a:off x="35496" y="5661248"/>
            <a:ext cx="864096" cy="1042416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72008"/>
            <a:ext cx="8424936" cy="1412776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755576" y="1412776"/>
            <a:ext cx="8136904" cy="5256584"/>
          </a:xfrm>
        </p:spPr>
        <p:txBody>
          <a:bodyPr>
            <a:normAutofit/>
          </a:bodyPr>
          <a:lstStyle/>
          <a:p>
            <a:pPr marL="365125" indent="-188913">
              <a:buNone/>
            </a:pPr>
            <a:r>
              <a:rPr lang="he-IL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כמות חומר הנפץ נקבעת בהתאם ל-</a:t>
            </a:r>
            <a:endParaRPr lang="he-IL" smtClean="0"/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איכות הבטון והמעמס לעליו.</a:t>
            </a:r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ברזל הזיון, אם יש.</a:t>
            </a:r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התוצאה המבוקשת.   </a:t>
            </a:r>
            <a:r>
              <a:rPr lang="he-IL" sz="2800" smtClean="0"/>
              <a:t>(במגבלות הבטיחות,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קירבה למיבנים ותשתיות..)</a:t>
            </a:r>
            <a:r>
              <a:rPr lang="he-IL" smtClean="0"/>
              <a:t>, </a:t>
            </a:r>
            <a:r>
              <a:rPr lang="he-IL" sz="2800" smtClean="0"/>
              <a:t>אפשרויות הפירוק וההעמסה, אחרי ההריסה.</a:t>
            </a:r>
            <a:endParaRPr lang="he-IL" smtClean="0"/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דרגת ה'כליאה'. </a:t>
            </a:r>
            <a:r>
              <a:rPr lang="he-IL" sz="1800" b="1" smtClean="0"/>
              <a:t>מעל או מתחת לקרקע או מים.</a:t>
            </a:r>
            <a:endParaRPr lang="he-IL" sz="2800" b="1" smtClean="0"/>
          </a:p>
          <a:p>
            <a:pPr marL="273050" indent="-273050">
              <a:buClr>
                <a:srgbClr val="C00000"/>
              </a:buClr>
            </a:pPr>
            <a:r>
              <a:rPr lang="he-IL" smtClean="0"/>
              <a:t>בכל מקרה, מומלץ וחשוב לעשות ניסויים עם חומר הנפץ שניבחר -   באובייקט עצמו.  </a:t>
            </a:r>
            <a:r>
              <a:rPr lang="he-IL" sz="2800" smtClean="0"/>
              <a:t>(לפני ההריסה!)</a:t>
            </a:r>
            <a:endParaRPr lang="he-IL" sz="3600" smtClean="0"/>
          </a:p>
          <a:p>
            <a:pPr marL="1171575" indent="-625475">
              <a:buClr>
                <a:srgbClr val="C00000"/>
              </a:buClr>
              <a:buFont typeface="+mj-lt"/>
              <a:buAutoNum type="arabicPeriod"/>
            </a:pP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381328"/>
            <a:ext cx="2736304" cy="404664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134</a:t>
            </a:fld>
            <a:endParaRPr lang="he-IL"/>
          </a:p>
        </p:txBody>
      </p:sp>
      <p:sp>
        <p:nvSpPr>
          <p:cNvPr id="6" name="מלבן מעוגל 5"/>
          <p:cNvSpPr/>
          <p:nvPr/>
        </p:nvSpPr>
        <p:spPr>
          <a:xfrm>
            <a:off x="683568" y="5373216"/>
            <a:ext cx="8208912" cy="1008112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 descr="explosives_charges.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4437112"/>
            <a:ext cx="808089" cy="792088"/>
          </a:xfrm>
          <a:prstGeom prst="rect">
            <a:avLst/>
          </a:prstGeom>
        </p:spPr>
      </p:pic>
      <p:pic>
        <p:nvPicPr>
          <p:cNvPr id="9" name="תמונה 8" descr="zeratul_Breaching_explosives_charg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4501771"/>
            <a:ext cx="720081" cy="727429"/>
          </a:xfrm>
          <a:prstGeom prst="rect">
            <a:avLst/>
          </a:prstGeom>
        </p:spPr>
      </p:pic>
      <p:pic>
        <p:nvPicPr>
          <p:cNvPr id="10" name="תמונה 9" descr="zeratul_Breaching_explosives_charges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509120"/>
            <a:ext cx="657465" cy="72008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704856" cy="1368152"/>
          </a:xfrm>
          <a:noFill/>
        </p:spPr>
        <p:txBody>
          <a:bodyPr>
            <a:normAutofit/>
          </a:bodyPr>
          <a:lstStyle/>
          <a:p>
            <a:pPr marL="1074738" indent="-977900" algn="r"/>
            <a:r>
              <a:rPr lang="he-IL" sz="2800" smtClean="0"/>
              <a:t>המשך -   </a:t>
            </a:r>
            <a:r>
              <a:rPr lang="he-IL" sz="3200" smtClean="0"/>
              <a:t>עקרונות פיצוץ נכון של מיטעני שטח :</a:t>
            </a:r>
            <a:br>
              <a:rPr lang="he-IL" sz="3200" smtClean="0"/>
            </a:br>
            <a:r>
              <a:rPr lang="he-IL" sz="4000" smtClean="0">
                <a:solidFill>
                  <a:srgbClr val="C00000"/>
                </a:solidFill>
              </a:rPr>
              <a:t>חיתוך וניקוב </a:t>
            </a:r>
            <a:r>
              <a:rPr lang="he-IL" sz="3600" smtClean="0">
                <a:solidFill>
                  <a:srgbClr val="C00000"/>
                </a:solidFill>
              </a:rPr>
              <a:t>ע"י</a:t>
            </a:r>
            <a:r>
              <a:rPr lang="he-IL" sz="4000" smtClean="0">
                <a:solidFill>
                  <a:srgbClr val="C00000"/>
                </a:solidFill>
              </a:rPr>
              <a:t> </a:t>
            </a:r>
            <a:r>
              <a:rPr lang="he-IL" sz="4400" smtClean="0">
                <a:solidFill>
                  <a:srgbClr val="C00000"/>
                </a:solidFill>
              </a:rPr>
              <a:t>'</a:t>
            </a:r>
            <a:r>
              <a:rPr lang="he-IL" sz="4400" b="1" smtClean="0">
                <a:solidFill>
                  <a:srgbClr val="C00000"/>
                </a:solidFill>
              </a:rPr>
              <a:t>מיטען חלול</a:t>
            </a:r>
            <a:r>
              <a:rPr lang="he-IL" sz="4400" smtClean="0">
                <a:solidFill>
                  <a:srgbClr val="C00000"/>
                </a:solidFill>
              </a:rPr>
              <a:t>'</a:t>
            </a:r>
            <a:endParaRPr lang="he-IL" sz="2800">
              <a:solidFill>
                <a:srgbClr val="C0000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55576" y="1556792"/>
            <a:ext cx="8208912" cy="4320480"/>
          </a:xfrm>
        </p:spPr>
        <p:txBody>
          <a:bodyPr>
            <a:normAutofit/>
          </a:bodyPr>
          <a:lstStyle/>
          <a:p>
            <a:pPr marL="801688" indent="-449263">
              <a:buClr>
                <a:srgbClr val="C00000"/>
              </a:buClr>
              <a:buSzPct val="100000"/>
              <a:buNone/>
            </a:pPr>
            <a:r>
              <a:rPr lang="he-IL" sz="2400" smtClean="0">
                <a:solidFill>
                  <a:srgbClr val="002060"/>
                </a:solidFill>
              </a:rPr>
              <a:t>אפקט </a:t>
            </a:r>
            <a:r>
              <a:rPr lang="en-US" sz="2400" smtClean="0">
                <a:solidFill>
                  <a:srgbClr val="002060"/>
                </a:solidFill>
              </a:rPr>
              <a:t>Noyman </a:t>
            </a:r>
            <a:r>
              <a:rPr lang="en-US" sz="2000" smtClean="0">
                <a:solidFill>
                  <a:srgbClr val="002060"/>
                </a:solidFill>
              </a:rPr>
              <a:t>&amp;</a:t>
            </a:r>
            <a:r>
              <a:rPr lang="en-US" sz="2400" smtClean="0">
                <a:solidFill>
                  <a:srgbClr val="002060"/>
                </a:solidFill>
              </a:rPr>
              <a:t> Monroe</a:t>
            </a:r>
            <a:r>
              <a:rPr lang="he-IL" sz="2400" smtClean="0">
                <a:solidFill>
                  <a:srgbClr val="002060"/>
                </a:solidFill>
              </a:rPr>
              <a:t>  נתגלה ב </a:t>
            </a:r>
            <a:r>
              <a:rPr lang="en-US" sz="2400" smtClean="0">
                <a:solidFill>
                  <a:srgbClr val="002060"/>
                </a:solidFill>
              </a:rPr>
              <a:t>: 1890</a:t>
            </a:r>
            <a:r>
              <a:rPr lang="he-IL" sz="2400" smtClean="0"/>
              <a:t>  </a:t>
            </a:r>
            <a:r>
              <a:rPr lang="he-IL" sz="2400" b="1" smtClean="0"/>
              <a:t>שניים, או יותר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he-IL" sz="2400" b="1" smtClean="0"/>
              <a:t> גלי ניפוץ שנפגשים ,  יוצרים אזור לחץ מוגבר מאד !</a:t>
            </a:r>
          </a:p>
          <a:p>
            <a:pPr marL="801688" indent="-449263">
              <a:buClr>
                <a:srgbClr val="C00000"/>
              </a:buClr>
              <a:buSzPct val="100000"/>
              <a:buNone/>
            </a:pPr>
            <a:endParaRPr lang="he-IL" sz="2400" b="1"/>
          </a:p>
          <a:p>
            <a:pPr marL="801688" indent="-449263">
              <a:buClr>
                <a:srgbClr val="C00000"/>
              </a:buClr>
              <a:buSzPct val="100000"/>
              <a:buNone/>
            </a:pPr>
            <a:endParaRPr lang="he-IL" sz="2800" b="1" smtClean="0"/>
          </a:p>
          <a:p>
            <a:pPr>
              <a:buNone/>
            </a:pP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03848" y="6381750"/>
            <a:ext cx="289560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14</a:t>
            </a:fld>
            <a:endParaRPr lang="he-IL"/>
          </a:p>
        </p:txBody>
      </p:sp>
      <p:pic>
        <p:nvPicPr>
          <p:cNvPr id="14" name="תמונה 13" descr="מט'חלול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780928"/>
            <a:ext cx="7261863" cy="3528392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מלבן 6"/>
          <p:cNvSpPr/>
          <p:nvPr/>
        </p:nvSpPr>
        <p:spPr>
          <a:xfrm>
            <a:off x="899592" y="386104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 descr="p1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708920"/>
            <a:ext cx="8944227" cy="407707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139952" y="504056"/>
            <a:ext cx="4577712" cy="1700808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801688" indent="-801688" algn="r"/>
            <a:r>
              <a:rPr lang="he-IL" sz="2400" smtClean="0"/>
              <a:t>המשך</a:t>
            </a:r>
            <a:r>
              <a:rPr lang="he-IL" sz="4000" smtClean="0"/>
              <a:t> </a:t>
            </a:r>
            <a:r>
              <a:rPr lang="he-IL" sz="4000" b="1" smtClean="0">
                <a:solidFill>
                  <a:srgbClr val="C00000"/>
                </a:solidFill>
              </a:rPr>
              <a:t>מיטען חלול</a:t>
            </a:r>
            <a:r>
              <a:rPr lang="en-US" sz="4000" b="1" smtClean="0">
                <a:solidFill>
                  <a:srgbClr val="C00000"/>
                </a:solidFill>
              </a:rPr>
              <a:t/>
            </a:r>
            <a:br>
              <a:rPr lang="en-US" sz="4000" b="1" smtClean="0">
                <a:solidFill>
                  <a:srgbClr val="C00000"/>
                </a:solidFill>
              </a:rPr>
            </a:br>
            <a:r>
              <a:rPr lang="he-IL" sz="4000" smtClean="0"/>
              <a:t>ביצועים אופיניים:</a:t>
            </a:r>
            <a:endParaRPr lang="he-IL" sz="4000"/>
          </a:p>
        </p:txBody>
      </p:sp>
      <p:pic>
        <p:nvPicPr>
          <p:cNvPr id="11" name="מציין מיקום תוכן 10" descr="p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16632"/>
            <a:ext cx="2779697" cy="2708921"/>
          </a:xfr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212904" y="6381328"/>
            <a:ext cx="2895600" cy="332234"/>
          </a:xfrm>
        </p:spPr>
        <p:txBody>
          <a:bodyPr/>
          <a:lstStyle/>
          <a:p>
            <a:r>
              <a:rPr lang="he-IL" smtClean="0">
                <a:solidFill>
                  <a:schemeClr val="tx1"/>
                </a:solidFill>
              </a:rPr>
              <a:t>ממונה על פיצוצים  רומן (יורם) בנרם</a:t>
            </a:r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8666112" y="6329213"/>
            <a:ext cx="586408" cy="412155"/>
          </a:xfrm>
        </p:spPr>
        <p:txBody>
          <a:bodyPr/>
          <a:lstStyle/>
          <a:p>
            <a:fld id="{63ABF35F-EEFB-4631-A212-536FCBAF38DC}" type="slidenum">
              <a:rPr lang="he-IL" smtClean="0"/>
              <a:pPr/>
              <a:t>15</a:t>
            </a:fld>
            <a:endParaRPr lang="he-IL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פתיל חיתוך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212976"/>
            <a:ext cx="5575103" cy="357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27584" y="288032"/>
            <a:ext cx="7704856" cy="836712"/>
          </a:xfrm>
          <a:noFill/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r"/>
            <a:r>
              <a:rPr lang="he-IL" sz="2400" smtClean="0">
                <a:effectLst/>
              </a:rPr>
              <a:t>המשך</a:t>
            </a:r>
            <a:r>
              <a:rPr lang="he-IL" sz="4000" smtClean="0"/>
              <a:t>  </a:t>
            </a:r>
            <a:r>
              <a:rPr lang="he-IL" sz="4000" b="1" smtClean="0">
                <a:solidFill>
                  <a:srgbClr val="C00000"/>
                </a:solidFill>
              </a:rPr>
              <a:t>מיטען צורתי </a:t>
            </a:r>
            <a:r>
              <a:rPr lang="he-IL" sz="4000" smtClean="0"/>
              <a:t>: </a:t>
            </a:r>
            <a:r>
              <a:rPr lang="he-IL" sz="4000" b="1" smtClean="0"/>
              <a:t>פתיל חיתוך .</a:t>
            </a:r>
            <a:endParaRPr lang="he-IL" sz="4000" b="1"/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3131840" y="1628800"/>
            <a:ext cx="5225784" cy="1368152"/>
          </a:xfrm>
        </p:spPr>
        <p:txBody>
          <a:bodyPr>
            <a:normAutofit lnSpcReduction="10000"/>
          </a:bodyPr>
          <a:lstStyle/>
          <a:p>
            <a:pPr marL="96838" indent="79375">
              <a:buNone/>
            </a:pPr>
            <a:r>
              <a:rPr lang="he-IL" sz="2800" smtClean="0"/>
              <a:t>פתיל חיתוך -</a:t>
            </a:r>
          </a:p>
          <a:p>
            <a:pPr marL="96838" indent="79375">
              <a:buNone/>
            </a:pPr>
            <a:r>
              <a:rPr lang="he-IL" sz="2800" smtClean="0"/>
              <a:t>פועל בדיוק לפי העיקרון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 של מיטען חלול \ צורתי :</a:t>
            </a: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164232" y="6381750"/>
            <a:ext cx="2319536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107504" y="6093296"/>
            <a:ext cx="658416" cy="556171"/>
          </a:xfrm>
        </p:spPr>
        <p:txBody>
          <a:bodyPr/>
          <a:lstStyle/>
          <a:p>
            <a:fld id="{63ABF35F-EEFB-4631-A212-536FCBAF38DC}" type="slidenum">
              <a:rPr lang="he-IL" smtClean="0"/>
              <a:pPr/>
              <a:t>16</a:t>
            </a:fld>
            <a:endParaRPr lang="he-IL"/>
          </a:p>
        </p:txBody>
      </p:sp>
      <p:pic>
        <p:nvPicPr>
          <p:cNvPr id="8" name="תמונה 7" descr="מט'חלול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556792"/>
            <a:ext cx="3665718" cy="2808312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355976" y="188640"/>
            <a:ext cx="4608512" cy="1440160"/>
          </a:xfrm>
          <a:noFill/>
          <a:ln w="3175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1700213" indent="-1700213" algn="r"/>
            <a:r>
              <a:rPr lang="he-IL" sz="2000" smtClean="0">
                <a:effectLst/>
              </a:rPr>
              <a:t>המשך</a:t>
            </a:r>
            <a:r>
              <a:rPr lang="he-IL" sz="3600" smtClean="0"/>
              <a:t> </a:t>
            </a:r>
            <a:r>
              <a:rPr lang="he-IL" sz="3600" b="1" smtClean="0"/>
              <a:t>פתילי חיתוך.</a:t>
            </a:r>
            <a:r>
              <a:rPr lang="en-US" sz="3600" b="1" smtClean="0"/>
              <a:t/>
            </a:r>
            <a:br>
              <a:rPr lang="en-US" sz="3600" b="1" smtClean="0"/>
            </a:br>
            <a:r>
              <a:rPr lang="he-IL" sz="3600" b="1" smtClean="0"/>
              <a:t> </a:t>
            </a:r>
            <a:r>
              <a:rPr lang="he-IL" sz="4400" b="1" smtClean="0"/>
              <a:t>ביצועים:</a:t>
            </a:r>
            <a:endParaRPr lang="he-IL" sz="3600" b="1"/>
          </a:p>
        </p:txBody>
      </p:sp>
      <p:pic>
        <p:nvPicPr>
          <p:cNvPr id="11" name="מציין מיקום תוכן 10" descr="p1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520" y="1781387"/>
            <a:ext cx="9144000" cy="5103997"/>
          </a:xfr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356920" y="6237312"/>
            <a:ext cx="2319536" cy="476250"/>
          </a:xfrm>
        </p:spPr>
        <p:txBody>
          <a:bodyPr/>
          <a:lstStyle/>
          <a:p>
            <a:r>
              <a:rPr lang="he-IL" smtClean="0">
                <a:solidFill>
                  <a:schemeClr val="tx1"/>
                </a:solidFill>
              </a:rPr>
              <a:t>ממונה על פיצוצים  רומן (יורם) בנרם</a:t>
            </a:r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8631088" y="6237312"/>
            <a:ext cx="512912" cy="484163"/>
          </a:xfrm>
        </p:spPr>
        <p:txBody>
          <a:bodyPr/>
          <a:lstStyle/>
          <a:p>
            <a:fld id="{63ABF35F-EEFB-4631-A212-536FCBAF38DC}" type="slidenum">
              <a:rPr lang="he-IL" smtClean="0"/>
              <a:pPr/>
              <a:t>17</a:t>
            </a:fld>
            <a:endParaRPr lang="he-IL"/>
          </a:p>
        </p:txBody>
      </p:sp>
      <p:pic>
        <p:nvPicPr>
          <p:cNvPr id="12" name="תמונה 11" descr="p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72008"/>
            <a:ext cx="3851920" cy="170080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9552" y="0"/>
            <a:ext cx="8352928" cy="1988840"/>
          </a:xfrm>
        </p:spPr>
        <p:txBody>
          <a:bodyPr>
            <a:normAutofit/>
          </a:bodyPr>
          <a:lstStyle/>
          <a:p>
            <a:pPr algn="r"/>
            <a:r>
              <a:rPr lang="he-IL" sz="2700" smtClean="0">
                <a:effectLst/>
              </a:rPr>
              <a:t>המשך 2</a:t>
            </a:r>
            <a:r>
              <a:rPr lang="he-IL" sz="4000" smtClean="0">
                <a:effectLst/>
              </a:rPr>
              <a:t>.  </a:t>
            </a:r>
            <a:r>
              <a:rPr lang="he-IL" sz="3600" b="1" smtClean="0">
                <a:effectLst/>
              </a:rPr>
              <a:t>מיטעני שטח  </a:t>
            </a:r>
            <a:r>
              <a:rPr lang="en-US" sz="3200" smtClean="0">
                <a:effectLst/>
              </a:rPr>
              <a:t>(plaster charges)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he-IL" sz="4000" b="1" smtClean="0">
                <a:solidFill>
                  <a:srgbClr val="C00000"/>
                </a:solidFill>
                <a:effectLst/>
              </a:rPr>
              <a:t>הריסה </a:t>
            </a:r>
            <a:r>
              <a:rPr lang="he-IL" sz="3600" b="1" smtClean="0">
                <a:solidFill>
                  <a:srgbClr val="C00000"/>
                </a:solidFill>
                <a:effectLst/>
              </a:rPr>
              <a:t>ע</a:t>
            </a:r>
            <a:r>
              <a:rPr lang="he-IL" sz="3600" smtClean="0">
                <a:solidFill>
                  <a:srgbClr val="C00000"/>
                </a:solidFill>
                <a:effectLst/>
              </a:rPr>
              <a:t>"</a:t>
            </a:r>
            <a:r>
              <a:rPr lang="he-IL" sz="3600" b="1" smtClean="0">
                <a:solidFill>
                  <a:srgbClr val="C00000"/>
                </a:solidFill>
                <a:effectLst/>
              </a:rPr>
              <a:t>י</a:t>
            </a:r>
            <a:r>
              <a:rPr lang="he-IL" sz="4000" b="1" smtClean="0">
                <a:solidFill>
                  <a:srgbClr val="C00000"/>
                </a:solidFill>
                <a:effectLst/>
              </a:rPr>
              <a:t> פיצוץ </a:t>
            </a:r>
            <a:r>
              <a:rPr lang="he-IL" sz="4000" b="1" smtClean="0">
                <a:solidFill>
                  <a:srgbClr val="C00000"/>
                </a:solidFill>
              </a:rPr>
              <a:t>מיטעני שטח </a:t>
            </a:r>
            <a:r>
              <a:rPr lang="he-IL" sz="3200" smtClean="0">
                <a:effectLst/>
              </a:rPr>
              <a:t>(לא חלולים).</a:t>
            </a:r>
            <a:endParaRPr lang="he-IL" sz="4000">
              <a:effectLst/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611560" y="1988840"/>
            <a:ext cx="8136904" cy="4464496"/>
          </a:xfrm>
        </p:spPr>
        <p:txBody>
          <a:bodyPr>
            <a:normAutofit fontScale="92500"/>
          </a:bodyPr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sz="36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לפני הכל -  </a:t>
            </a:r>
            <a:r>
              <a:rPr lang="he-IL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בטיחות :</a:t>
            </a:r>
            <a:endParaRPr lang="he-IL" sz="3600" b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6100" indent="-463550">
              <a:buClr>
                <a:srgbClr val="C00000"/>
              </a:buClr>
              <a:buSzPct val="70000"/>
            </a:pPr>
            <a:r>
              <a:rPr lang="he-IL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סכנה חמורה מרסיסים !!!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Shrapnels</a:t>
            </a:r>
            <a:endParaRPr lang="en-US" sz="36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6100" indent="-463550">
              <a:buClr>
                <a:srgbClr val="C00000"/>
              </a:buClr>
              <a:buSzPct val="87000"/>
            </a:pPr>
            <a:r>
              <a:rPr lang="he-IL" sz="3600" b="1" smtClean="0">
                <a:solidFill>
                  <a:srgbClr val="002060"/>
                </a:solidFill>
              </a:rPr>
              <a:t>כיסוי ומיגון - חובה !         </a:t>
            </a:r>
            <a:r>
              <a:rPr lang="he-IL" sz="2200" smtClean="0">
                <a:solidFill>
                  <a:srgbClr val="002060"/>
                </a:solidFill>
              </a:rPr>
              <a:t>(קנברה,בייקרספילד\קליפורניה)</a:t>
            </a:r>
            <a:endParaRPr lang="he-IL" sz="3600" smtClean="0">
              <a:solidFill>
                <a:srgbClr val="002060"/>
              </a:solidFill>
            </a:endParaRPr>
          </a:p>
          <a:p>
            <a:pPr marL="546100" indent="-463550">
              <a:buClr>
                <a:srgbClr val="C00000"/>
              </a:buClr>
              <a:buSzPct val="87000"/>
            </a:pPr>
            <a:r>
              <a:rPr lang="he-IL" sz="3600" b="1" smtClean="0">
                <a:solidFill>
                  <a:srgbClr val="002060"/>
                </a:solidFill>
              </a:rPr>
              <a:t>טווח בטיחות לאנשים ללא מיגון ממטען</a:t>
            </a:r>
          </a:p>
          <a:p>
            <a:pPr marL="546100" indent="0">
              <a:buClr>
                <a:srgbClr val="C00000"/>
              </a:buClr>
              <a:buSzPct val="87000"/>
              <a:buNone/>
            </a:pPr>
            <a:r>
              <a:rPr lang="he-IL" sz="3600" b="1" smtClean="0">
                <a:solidFill>
                  <a:srgbClr val="002060"/>
                </a:solidFill>
              </a:rPr>
              <a:t>שטח, לא מכוסה,  עד </a:t>
            </a:r>
            <a:r>
              <a:rPr lang="en-US" sz="3600" b="1" baseline="-25000" smtClean="0">
                <a:solidFill>
                  <a:srgbClr val="002060"/>
                </a:solidFill>
              </a:rPr>
              <a:t>Kg</a:t>
            </a:r>
            <a:r>
              <a:rPr lang="he-IL" sz="3600" b="1" smtClean="0">
                <a:solidFill>
                  <a:srgbClr val="002060"/>
                </a:solidFill>
              </a:rPr>
              <a:t>1 :</a:t>
            </a:r>
            <a:endParaRPr lang="en-US" sz="3600" b="1" smtClean="0">
              <a:solidFill>
                <a:srgbClr val="002060"/>
              </a:solidFill>
            </a:endParaRPr>
          </a:p>
          <a:p>
            <a:pPr marL="1427163" indent="0">
              <a:buClr>
                <a:srgbClr val="C00000"/>
              </a:buClr>
              <a:buSzPct val="87000"/>
              <a:buNone/>
            </a:pPr>
            <a:r>
              <a:rPr lang="he-IL" sz="3600" b="1" smtClean="0">
                <a:solidFill>
                  <a:srgbClr val="002060"/>
                </a:solidFill>
              </a:rPr>
              <a:t>- מניתוק בטון </a:t>
            </a:r>
            <a:r>
              <a:rPr lang="he-IL" sz="3500" smtClean="0">
                <a:solidFill>
                  <a:srgbClr val="002060"/>
                </a:solidFill>
              </a:rPr>
              <a:t>(מזוין)</a:t>
            </a:r>
            <a:r>
              <a:rPr lang="he-IL" sz="3600" b="1" smtClean="0">
                <a:solidFill>
                  <a:srgbClr val="002060"/>
                </a:solidFill>
              </a:rPr>
              <a:t>: 800 מ'.</a:t>
            </a:r>
            <a:r>
              <a:rPr lang="en-US" sz="3600" b="1" smtClean="0">
                <a:solidFill>
                  <a:srgbClr val="002060"/>
                </a:solidFill>
              </a:rPr>
              <a:t/>
            </a:r>
            <a:br>
              <a:rPr lang="en-US" sz="3600" b="1" smtClean="0">
                <a:solidFill>
                  <a:srgbClr val="002060"/>
                </a:solidFill>
              </a:rPr>
            </a:br>
            <a:r>
              <a:rPr lang="he-IL" sz="3600" b="1" smtClean="0">
                <a:solidFill>
                  <a:srgbClr val="002060"/>
                </a:solidFill>
              </a:rPr>
              <a:t>- מניתוק מתכת: 1000 מ' !</a:t>
            </a:r>
            <a:endParaRPr lang="he-IL" b="1">
              <a:solidFill>
                <a:srgbClr val="002060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684512" y="6305550"/>
            <a:ext cx="2895600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18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9552" y="0"/>
            <a:ext cx="8208912" cy="1484784"/>
          </a:xfrm>
        </p:spPr>
        <p:txBody>
          <a:bodyPr>
            <a:normAutofit/>
          </a:bodyPr>
          <a:lstStyle/>
          <a:p>
            <a:pPr algn="r"/>
            <a:r>
              <a:rPr lang="he-IL" sz="2700" smtClean="0">
                <a:effectLst/>
              </a:rPr>
              <a:t>המשך 2</a:t>
            </a:r>
            <a:r>
              <a:rPr lang="he-IL" sz="4000" smtClean="0">
                <a:effectLst/>
              </a:rPr>
              <a:t>. </a:t>
            </a:r>
            <a:r>
              <a:rPr lang="he-IL" sz="3600" b="1" smtClean="0">
                <a:effectLst/>
              </a:rPr>
              <a:t>מיטעני שטח  </a:t>
            </a:r>
            <a:r>
              <a:rPr lang="en-US" sz="3200" smtClean="0">
                <a:effectLst/>
              </a:rPr>
              <a:t>(plaster charges)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he-IL" sz="4000" smtClean="0">
                <a:solidFill>
                  <a:srgbClr val="C00000"/>
                </a:solidFill>
                <a:effectLst/>
              </a:rPr>
              <a:t>חיתוך</a:t>
            </a:r>
            <a:r>
              <a:rPr lang="he-IL" sz="4000" b="1" smtClean="0">
                <a:solidFill>
                  <a:srgbClr val="C00000"/>
                </a:solidFill>
              </a:rPr>
              <a:t> </a:t>
            </a:r>
            <a:r>
              <a:rPr lang="he-IL" sz="4900" b="1" smtClean="0">
                <a:solidFill>
                  <a:schemeClr val="accent3">
                    <a:lumMod val="75000"/>
                  </a:schemeClr>
                </a:solidFill>
              </a:rPr>
              <a:t>לוחות פלדה </a:t>
            </a:r>
            <a:r>
              <a:rPr lang="he-IL" sz="4000" smtClean="0">
                <a:solidFill>
                  <a:srgbClr val="C00000"/>
                </a:solidFill>
                <a:effectLst/>
              </a:rPr>
              <a:t>ע"י </a:t>
            </a:r>
            <a:r>
              <a:rPr lang="he-IL" sz="4400" smtClean="0">
                <a:solidFill>
                  <a:srgbClr val="C00000"/>
                </a:solidFill>
                <a:effectLst/>
              </a:rPr>
              <a:t>מיטעני שטח:</a:t>
            </a:r>
            <a:endParaRPr lang="he-IL" sz="4000">
              <a:effectLst/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1043608" y="4797152"/>
            <a:ext cx="7776864" cy="206084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90000"/>
            </a:pPr>
            <a:r>
              <a:rPr lang="he-IL" sz="2400" smtClean="0"/>
              <a:t>לפלדת בנין, רכה יחסית;      (יש לבצע ניסויים בשטח).</a:t>
            </a:r>
          </a:p>
          <a:p>
            <a:pPr>
              <a:buClr>
                <a:srgbClr val="C00000"/>
              </a:buClr>
              <a:buSzPct val="90000"/>
            </a:pPr>
            <a:r>
              <a:rPr lang="he-IL" sz="2400" smtClean="0"/>
              <a:t>למיטען בלי אטימה.  עם אטימה - עובי הלוח הנחתך: 15%+ .</a:t>
            </a:r>
          </a:p>
          <a:p>
            <a:pPr>
              <a:buClr>
                <a:srgbClr val="C00000"/>
              </a:buClr>
              <a:buSzPct val="90000"/>
            </a:pPr>
            <a:r>
              <a:rPr lang="he-IL" sz="2400" smtClean="0"/>
              <a:t>בשיטת 'מיספריים' : חצי משקל חנ"פ שבטבלה מכל צד.</a:t>
            </a:r>
          </a:p>
          <a:p>
            <a:pPr>
              <a:buClr>
                <a:srgbClr val="C00000"/>
              </a:buClr>
              <a:buSzPct val="90000"/>
            </a:pPr>
            <a:r>
              <a:rPr lang="he-IL" sz="2400" smtClean="0"/>
              <a:t>החיתוך רק בשטח המגע .</a:t>
            </a:r>
            <a:endParaRPr lang="he-IL" sz="24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971600" y="6260926"/>
            <a:ext cx="2895600" cy="552450"/>
          </a:xfrm>
        </p:spPr>
        <p:txBody>
          <a:bodyPr/>
          <a:lstStyle/>
          <a:p>
            <a:r>
              <a:rPr lang="he-IL" smtClean="0">
                <a:solidFill>
                  <a:schemeClr val="tx1"/>
                </a:solidFill>
              </a:rPr>
              <a:t>ממונה על פיצוצים  רומן (יורם) בנרם</a:t>
            </a:r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19</a:t>
            </a:fld>
            <a:endParaRPr lang="he-IL"/>
          </a:p>
        </p:txBody>
      </p:sp>
      <p:pic>
        <p:nvPicPr>
          <p:cNvPr id="7" name="תמונה 6" descr="p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8140640" cy="331236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178112" cy="1440160"/>
          </a:xfrm>
        </p:spPr>
        <p:txBody>
          <a:bodyPr/>
          <a:lstStyle/>
          <a:p>
            <a:pPr algn="ctr"/>
            <a:r>
              <a:rPr lang="he-IL" b="1" smtClean="0">
                <a:solidFill>
                  <a:srgbClr val="002060"/>
                </a:solidFill>
              </a:rPr>
              <a:t>שימוש בחומרי נפץ למטרות הריסה</a:t>
            </a:r>
            <a:endParaRPr lang="he-IL" b="1">
              <a:solidFill>
                <a:srgbClr val="00206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99592" y="1844824"/>
            <a:ext cx="7704856" cy="4536504"/>
          </a:xfrm>
          <a:noFill/>
        </p:spPr>
        <p:txBody>
          <a:bodyPr>
            <a:normAutofit lnSpcReduction="10000"/>
          </a:bodyPr>
          <a:lstStyle/>
          <a:p>
            <a:pPr marL="441325" indent="-358775">
              <a:buClr>
                <a:srgbClr val="C00000"/>
              </a:buClr>
            </a:pPr>
            <a:r>
              <a:rPr lang="he-IL" smtClean="0"/>
              <a:t>עבודות הריסה של מיבנים ואובייקטים שונים, יכולות להתבצע גם בעזרת חומרי נפץ.</a:t>
            </a:r>
          </a:p>
          <a:p>
            <a:pPr marL="441325" indent="-358775">
              <a:buClr>
                <a:srgbClr val="C00000"/>
              </a:buClr>
            </a:pPr>
            <a:r>
              <a:rPr lang="he-IL" smtClean="0"/>
              <a:t>בטכניקות פיצוץ נכונות, ניתן להרוס או לחתוך </a:t>
            </a:r>
            <a:r>
              <a:rPr lang="he-IL" b="1" smtClean="0"/>
              <a:t>ביעילות רבה ובדיוק רב  </a:t>
            </a:r>
            <a:r>
              <a:rPr lang="he-IL" smtClean="0"/>
              <a:t>חומרים כגון:  בטון, אבן, לבנים, ברזל, פלדה, עץ  ועוד.</a:t>
            </a:r>
          </a:p>
          <a:p>
            <a:pPr marL="441325" indent="-358775">
              <a:buClr>
                <a:srgbClr val="C00000"/>
              </a:buClr>
            </a:pPr>
            <a:r>
              <a:rPr lang="he-IL" smtClean="0"/>
              <a:t>הריסה של מיבנים גבוהים וגדולים ע"י פיצוץ, בד"כ  מהירה, זולה, ואפילו</a:t>
            </a:r>
            <a:r>
              <a:rPr lang="he-IL" b="1" smtClean="0"/>
              <a:t> בטוחה </a:t>
            </a:r>
            <a:r>
              <a:rPr lang="he-IL" smtClean="0"/>
              <a:t>יותר - בהשוואה לשיטות אחרות. </a:t>
            </a:r>
            <a:r>
              <a:rPr lang="he-IL" sz="2400" smtClean="0"/>
              <a:t>(ניראה בהמשך כמה השוואות מעניינות.. ) .</a:t>
            </a:r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347864" y="6309320"/>
            <a:ext cx="2895600" cy="328464"/>
          </a:xfrm>
        </p:spPr>
        <p:txBody>
          <a:bodyPr/>
          <a:lstStyle/>
          <a:p>
            <a:pPr algn="ctr"/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2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700808"/>
            <a:ext cx="7655714" cy="367240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1340768"/>
          </a:xfrm>
        </p:spPr>
        <p:txBody>
          <a:bodyPr>
            <a:normAutofit fontScale="90000"/>
          </a:bodyPr>
          <a:lstStyle/>
          <a:p>
            <a:pPr marL="722313" indent="-722313" algn="r"/>
            <a:r>
              <a:rPr lang="he-IL" sz="2700" smtClean="0">
                <a:effectLst/>
              </a:rPr>
              <a:t>המשך 2</a:t>
            </a:r>
            <a:r>
              <a:rPr lang="he-IL" sz="4000" smtClean="0">
                <a:effectLst/>
              </a:rPr>
              <a:t>. </a:t>
            </a:r>
            <a:r>
              <a:rPr lang="he-IL" sz="3600" b="1" smtClean="0">
                <a:effectLst/>
              </a:rPr>
              <a:t>מיטעני שטח  </a:t>
            </a:r>
            <a:r>
              <a:rPr lang="en-US" sz="3200" smtClean="0">
                <a:effectLst/>
              </a:rPr>
              <a:t>(plaster charges)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he-IL" sz="4000" smtClean="0">
                <a:solidFill>
                  <a:srgbClr val="C00000"/>
                </a:solidFill>
                <a:effectLst/>
              </a:rPr>
              <a:t>חיתוך</a:t>
            </a:r>
            <a:r>
              <a:rPr lang="he-IL" sz="4000" b="1" smtClean="0">
                <a:solidFill>
                  <a:srgbClr val="C00000"/>
                </a:solidFill>
              </a:rPr>
              <a:t> </a:t>
            </a:r>
            <a:r>
              <a:rPr lang="he-IL" sz="4900" b="1" smtClean="0">
                <a:solidFill>
                  <a:schemeClr val="accent3">
                    <a:lumMod val="75000"/>
                  </a:schemeClr>
                </a:solidFill>
              </a:rPr>
              <a:t>מוטות וכבלים מפלדה.</a:t>
            </a:r>
            <a:endParaRPr lang="he-IL" sz="4000">
              <a:effectLst/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1043608" y="5373216"/>
            <a:ext cx="7632848" cy="1224136"/>
          </a:xfrm>
        </p:spPr>
        <p:txBody>
          <a:bodyPr>
            <a:normAutofit/>
          </a:bodyPr>
          <a:lstStyle/>
          <a:p>
            <a:pPr marL="352425" indent="-255588">
              <a:buClr>
                <a:srgbClr val="002060"/>
              </a:buClr>
              <a:buSzPct val="90000"/>
            </a:pPr>
            <a:r>
              <a:rPr lang="he-IL" sz="2400" smtClean="0"/>
              <a:t>צינורות יצקת פלדה ניתן לחתוך בפתיל רועם;  דוגמא: צינור בעובי דופן 12מ"מ יחתך ע"י שמונה ליפופים בשלוש שכבות פתיל </a:t>
            </a:r>
            <a:r>
              <a:rPr lang="en-US" sz="2400" smtClean="0"/>
              <a:t>50grain</a:t>
            </a:r>
            <a:r>
              <a:rPr lang="he-IL" sz="2400" smtClean="0"/>
              <a:t> + איטום בשקי חול.</a:t>
            </a:r>
            <a:endParaRPr lang="he-IL" sz="24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755576" y="6260926"/>
            <a:ext cx="2895600" cy="552450"/>
          </a:xfrm>
        </p:spPr>
        <p:txBody>
          <a:bodyPr/>
          <a:lstStyle/>
          <a:p>
            <a:r>
              <a:rPr lang="he-IL" smtClean="0">
                <a:solidFill>
                  <a:schemeClr val="tx1"/>
                </a:solidFill>
              </a:rPr>
              <a:t>ממונה על פיצוצים  רומן (יורם) בנרם</a:t>
            </a:r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20</a:t>
            </a:fld>
            <a:endParaRPr lang="he-IL"/>
          </a:p>
        </p:txBody>
      </p:sp>
      <p:pic>
        <p:nvPicPr>
          <p:cNvPr id="8" name="תמונה 7" descr="Explosive_charge_on_steel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5" y="3861048"/>
            <a:ext cx="2592288" cy="1448858"/>
          </a:xfrm>
          <a:prstGeom prst="rect">
            <a:avLst/>
          </a:prstGeom>
        </p:spPr>
      </p:pic>
      <p:pic>
        <p:nvPicPr>
          <p:cNvPr id="9" name="תמונה 8" descr="Explosive_charge_on_steel_1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3" y="1802958"/>
            <a:ext cx="2952328" cy="617929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3347864" y="4437112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3563888" y="50851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71600" y="0"/>
            <a:ext cx="7920880" cy="1268760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he-IL" sz="2700" smtClean="0">
                <a:effectLst/>
              </a:rPr>
              <a:t>המשך 2</a:t>
            </a:r>
            <a:r>
              <a:rPr lang="he-IL" sz="4000" smtClean="0">
                <a:effectLst/>
              </a:rPr>
              <a:t>. </a:t>
            </a:r>
            <a:r>
              <a:rPr lang="he-IL" sz="3600" b="1" smtClean="0">
                <a:effectLst/>
              </a:rPr>
              <a:t>מיטעני שטח  </a:t>
            </a:r>
            <a:r>
              <a:rPr lang="en-US" sz="3100" smtClean="0">
                <a:effectLst/>
              </a:rPr>
              <a:t>(plaster charges)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he-IL" sz="4000" smtClean="0">
                <a:solidFill>
                  <a:srgbClr val="C00000"/>
                </a:solidFill>
                <a:effectLst/>
              </a:rPr>
              <a:t>הריסת</a:t>
            </a:r>
            <a:r>
              <a:rPr lang="he-IL" sz="4000" b="1" smtClean="0">
                <a:solidFill>
                  <a:srgbClr val="C00000"/>
                </a:solidFill>
              </a:rPr>
              <a:t> </a:t>
            </a:r>
            <a:r>
              <a:rPr lang="he-IL" sz="4900" b="1" smtClean="0">
                <a:solidFill>
                  <a:srgbClr val="C00000"/>
                </a:solidFill>
              </a:rPr>
              <a:t>קירות  בטון,  אבן,  לבנים.</a:t>
            </a:r>
            <a:endParaRPr lang="he-IL" sz="4000">
              <a:solidFill>
                <a:srgbClr val="C00000"/>
              </a:solidFill>
              <a:effectLst/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1331640" y="5373216"/>
            <a:ext cx="7416824" cy="1296144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90000"/>
            </a:pPr>
            <a:r>
              <a:rPr lang="he-IL" sz="2200" smtClean="0"/>
              <a:t>ניתן לפוצץ בשיטה זו קירות ולוחות עד עובי  40 ס"מ .</a:t>
            </a:r>
          </a:p>
          <a:p>
            <a:pPr>
              <a:buClr>
                <a:srgbClr val="C00000"/>
              </a:buClr>
              <a:buSzPct val="90000"/>
            </a:pPr>
            <a:r>
              <a:rPr lang="he-IL" sz="2200" smtClean="0"/>
              <a:t>בבטון מזוין יישארו מוטות הברזל. ניתוקם: בלהבה או בדיסק .</a:t>
            </a:r>
          </a:p>
          <a:p>
            <a:pPr>
              <a:buClr>
                <a:srgbClr val="C00000"/>
              </a:buClr>
              <a:buSzPct val="90000"/>
            </a:pPr>
            <a:r>
              <a:rPr lang="he-IL" sz="2200" smtClean="0"/>
              <a:t>בפינות - מיטען כפול 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899592" y="6381328"/>
            <a:ext cx="2592288" cy="404664"/>
          </a:xfrm>
        </p:spPr>
        <p:txBody>
          <a:bodyPr/>
          <a:lstStyle/>
          <a:p>
            <a:r>
              <a:rPr lang="he-IL" smtClean="0">
                <a:solidFill>
                  <a:schemeClr val="tx1"/>
                </a:solidFill>
              </a:rPr>
              <a:t>ממונה על פיצוצים  רומן (יורם) בנרם</a:t>
            </a:r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251520" y="6381328"/>
            <a:ext cx="360040" cy="432048"/>
          </a:xfrm>
        </p:spPr>
        <p:txBody>
          <a:bodyPr/>
          <a:lstStyle/>
          <a:p>
            <a:fld id="{63ABF35F-EEFB-4631-A212-536FCBAF38DC}" type="slidenum">
              <a:rPr lang="he-IL" smtClean="0"/>
              <a:pPr/>
              <a:t>21</a:t>
            </a:fld>
            <a:endParaRPr lang="he-IL"/>
          </a:p>
        </p:txBody>
      </p:sp>
      <p:pic>
        <p:nvPicPr>
          <p:cNvPr id="7" name="תמונה 6" descr="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234620"/>
            <a:ext cx="7961026" cy="4138596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87624" y="850702"/>
            <a:ext cx="6952816" cy="1570186"/>
          </a:xfrm>
        </p:spPr>
        <p:txBody>
          <a:bodyPr>
            <a:normAutofit/>
          </a:bodyPr>
          <a:lstStyle/>
          <a:p>
            <a:pPr algn="r"/>
            <a:r>
              <a:rPr lang="he-IL" sz="4400" smtClean="0">
                <a:effectLst/>
              </a:rPr>
              <a:t>3.  </a:t>
            </a:r>
            <a:r>
              <a:rPr lang="he-IL" sz="5400" b="1" smtClean="0">
                <a:solidFill>
                  <a:srgbClr val="FF0000"/>
                </a:solidFill>
              </a:rPr>
              <a:t>מיטעני קדח</a:t>
            </a:r>
            <a:endParaRPr lang="he-IL" sz="4400" b="1">
              <a:solidFill>
                <a:srgbClr val="FF000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11560" y="2996952"/>
            <a:ext cx="7452320" cy="2880320"/>
          </a:xfrm>
        </p:spPr>
        <p:txBody>
          <a:bodyPr>
            <a:normAutofit/>
          </a:bodyPr>
          <a:lstStyle/>
          <a:p>
            <a:pPr marL="365125" indent="-365125">
              <a:buClr>
                <a:srgbClr val="FF3300"/>
              </a:buClr>
              <a:buSzPct val="95000"/>
            </a:pPr>
            <a:r>
              <a:rPr lang="he-IL" sz="2800" smtClean="0"/>
              <a:t>בשיטה זו </a:t>
            </a:r>
            <a:r>
              <a:rPr lang="he-IL" sz="2800" b="1" smtClean="0"/>
              <a:t>מנצלים ביעילות </a:t>
            </a:r>
            <a:r>
              <a:rPr lang="he-IL" sz="2800" smtClean="0"/>
              <a:t>את</a:t>
            </a:r>
            <a:r>
              <a:rPr lang="he-IL" sz="2800" b="1" smtClean="0"/>
              <a:t> חומר הנפץ:</a:t>
            </a:r>
          </a:p>
          <a:p>
            <a:pPr marL="365125" indent="533400">
              <a:buClr>
                <a:srgbClr val="FF3300"/>
              </a:buClr>
              <a:buSzPct val="95000"/>
              <a:buNone/>
            </a:pPr>
            <a:r>
              <a:rPr lang="he-IL" sz="2800" b="1" smtClean="0"/>
              <a:t>- </a:t>
            </a:r>
            <a:r>
              <a:rPr lang="he-IL" sz="2800" b="1" smtClean="0">
                <a:solidFill>
                  <a:srgbClr val="C00000"/>
                </a:solidFill>
              </a:rPr>
              <a:t>מינימום חומר נפץ מביא תוצאה מירבית </a:t>
            </a:r>
            <a:r>
              <a:rPr lang="he-IL" sz="2800" b="1" smtClean="0"/>
              <a:t>.</a:t>
            </a:r>
          </a:p>
          <a:p>
            <a:pPr marL="352425" indent="-352425">
              <a:buClr>
                <a:srgbClr val="FF3300"/>
              </a:buClr>
              <a:buSzPct val="95000"/>
            </a:pPr>
            <a:r>
              <a:rPr lang="he-IL" sz="2800" b="1" smtClean="0"/>
              <a:t>הטכניקה: </a:t>
            </a:r>
            <a:r>
              <a:rPr lang="he-IL" sz="3600" b="1" smtClean="0"/>
              <a:t> </a:t>
            </a:r>
            <a:r>
              <a:rPr lang="he-IL" sz="2800" b="1" smtClean="0"/>
              <a:t> קודחים בנקודות קריטיות;  טוענים</a:t>
            </a:r>
            <a:r>
              <a:rPr lang="en-US" sz="2800" b="1" smtClean="0"/>
              <a:t/>
            </a:r>
            <a:br>
              <a:rPr lang="en-US" sz="2800" b="1" smtClean="0"/>
            </a:br>
            <a:r>
              <a:rPr lang="he-IL" sz="2800" b="1" smtClean="0"/>
              <a:t>                 מינימום חומר נפץ  ואוטמים.</a:t>
            </a:r>
          </a:p>
          <a:p>
            <a:pPr marL="365125" indent="-365125">
              <a:buClr>
                <a:srgbClr val="FF3300"/>
              </a:buClr>
              <a:buSzPct val="95000"/>
            </a:pPr>
            <a:r>
              <a:rPr lang="he-IL" sz="2800" b="1" smtClean="0"/>
              <a:t>חנ"פ מתאים:</a:t>
            </a:r>
            <a:r>
              <a:rPr lang="he-IL" sz="3600" b="1" smtClean="0"/>
              <a:t> </a:t>
            </a:r>
            <a:r>
              <a:rPr lang="he-IL" sz="2800" b="1" smtClean="0"/>
              <a:t> רסיקות חזקה. </a:t>
            </a:r>
            <a:r>
              <a:rPr lang="en-US" sz="2400" smtClean="0"/>
              <a:t>(High Brisance) </a:t>
            </a:r>
            <a:endParaRPr lang="he-IL" sz="2800" b="1" smtClean="0"/>
          </a:p>
          <a:p>
            <a:pPr>
              <a:buClr>
                <a:srgbClr val="FF3300"/>
              </a:buClr>
              <a:buSzPct val="95000"/>
            </a:pPr>
            <a:endParaRPr lang="he-IL" sz="2800" b="1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915816" y="6305550"/>
            <a:ext cx="289560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22</a:t>
            </a:fld>
            <a:endParaRPr lang="he-IL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096832" cy="994122"/>
          </a:xfrm>
        </p:spPr>
        <p:txBody>
          <a:bodyPr>
            <a:normAutofit/>
          </a:bodyPr>
          <a:lstStyle/>
          <a:p>
            <a:pPr algn="r"/>
            <a:r>
              <a:rPr lang="he-IL" sz="3600" smtClean="0">
                <a:effectLst/>
              </a:rPr>
              <a:t>המשך 3.  </a:t>
            </a:r>
            <a:r>
              <a:rPr lang="he-IL" sz="5400" b="1" smtClean="0">
                <a:solidFill>
                  <a:srgbClr val="FF0000"/>
                </a:solidFill>
              </a:rPr>
              <a:t>מיטעני קדח</a:t>
            </a:r>
            <a:endParaRPr lang="he-IL" sz="4400" b="1">
              <a:solidFill>
                <a:srgbClr val="FF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539552" y="1556792"/>
            <a:ext cx="8208912" cy="468052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he-IL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יתרונות</a:t>
            </a:r>
          </a:p>
          <a:p>
            <a:pPr marL="546100" indent="-463550">
              <a:buClr>
                <a:srgbClr val="7030A0"/>
              </a:buClr>
              <a:buSzPct val="90000"/>
            </a:pPr>
            <a:r>
              <a:rPr lang="he-IL" smtClean="0"/>
              <a:t>דיוק בביצוע, בהתאם לתיכנון.</a:t>
            </a:r>
          </a:p>
          <a:p>
            <a:pPr marL="546100" indent="-463550">
              <a:buClr>
                <a:srgbClr val="7030A0"/>
              </a:buClr>
              <a:buSzPct val="90000"/>
            </a:pPr>
            <a:r>
              <a:rPr lang="he-IL" smtClean="0"/>
              <a:t>ניצול מירבי של חומר הנפץ.</a:t>
            </a:r>
          </a:p>
          <a:p>
            <a:pPr marL="546100" indent="-463550">
              <a:buClr>
                <a:srgbClr val="7030A0"/>
              </a:buClr>
              <a:buSzPct val="90000"/>
            </a:pPr>
            <a:r>
              <a:rPr lang="he-IL" smtClean="0"/>
              <a:t>יכולת שליטה בתופעות לוואי והקטנתן למינימום.</a:t>
            </a:r>
          </a:p>
          <a:p>
            <a:pPr marL="546100" indent="-463550">
              <a:buClr>
                <a:srgbClr val="7030A0"/>
              </a:buClr>
              <a:buSzPct val="90000"/>
              <a:buNone/>
            </a:pPr>
            <a:endParaRPr lang="he-IL" smtClean="0"/>
          </a:p>
          <a:p>
            <a:pPr marL="546100" indent="-463550">
              <a:buNone/>
            </a:pPr>
            <a:r>
              <a:rPr lang="he-IL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חסרונות</a:t>
            </a:r>
          </a:p>
          <a:p>
            <a:pPr marL="546100" indent="-463550">
              <a:buClr>
                <a:srgbClr val="C00000"/>
              </a:buClr>
              <a:buSzPct val="90000"/>
            </a:pPr>
            <a:r>
              <a:rPr lang="he-IL" smtClean="0"/>
              <a:t>עבודות הכנה רבות. </a:t>
            </a:r>
            <a:r>
              <a:rPr lang="he-IL" sz="2000" smtClean="0"/>
              <a:t>(... עלויות )</a:t>
            </a:r>
            <a:endParaRPr lang="he-IL" smtClean="0"/>
          </a:p>
          <a:p>
            <a:pPr marL="546100" indent="-463550">
              <a:buClr>
                <a:srgbClr val="C00000"/>
              </a:buClr>
              <a:buSzPct val="90000"/>
            </a:pPr>
            <a:r>
              <a:rPr lang="he-IL" smtClean="0"/>
              <a:t>זמן ביצוע רב.  </a:t>
            </a:r>
            <a:r>
              <a:rPr lang="he-IL" sz="2800" smtClean="0"/>
              <a:t>(יחסית למיטעני זעזוע או שטח).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044552" y="6305550"/>
            <a:ext cx="289560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23</a:t>
            </a:fld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467544" y="1556792"/>
            <a:ext cx="8424936" cy="2376264"/>
          </a:xfrm>
          <a:prstGeom prst="rect">
            <a:avLst/>
          </a:prstGeom>
          <a:noFill/>
          <a:ln w="95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467544" y="4221088"/>
            <a:ext cx="8424936" cy="20882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5608" y="72008"/>
            <a:ext cx="7096832" cy="1052736"/>
          </a:xfrm>
        </p:spPr>
        <p:txBody>
          <a:bodyPr>
            <a:normAutofit/>
          </a:bodyPr>
          <a:lstStyle/>
          <a:p>
            <a:pPr algn="r"/>
            <a:r>
              <a:rPr lang="he-IL" sz="2800" smtClean="0">
                <a:effectLst/>
              </a:rPr>
              <a:t>המשך 3.  </a:t>
            </a:r>
            <a:r>
              <a:rPr lang="he-IL" sz="4000" smtClean="0">
                <a:solidFill>
                  <a:schemeClr val="tx1"/>
                </a:solidFill>
                <a:effectLst/>
              </a:rPr>
              <a:t>מיטעני קדח</a:t>
            </a:r>
            <a:endParaRPr lang="he-IL" sz="3600">
              <a:solidFill>
                <a:schemeClr val="tx1"/>
              </a:solidFill>
              <a:effectLst/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395536" y="836712"/>
            <a:ext cx="8208912" cy="5688632"/>
          </a:xfrm>
        </p:spPr>
        <p:txBody>
          <a:bodyPr>
            <a:normAutofit/>
          </a:bodyPr>
          <a:lstStyle/>
          <a:p>
            <a:pPr marL="365125" indent="180975">
              <a:buNone/>
            </a:pPr>
            <a:r>
              <a:rPr lang="he-IL" sz="48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קידוח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קוטרים מקובלים:  </a:t>
            </a:r>
            <a:r>
              <a:rPr lang="en-US" smtClean="0"/>
              <a:t>25 - 50 mm`</a:t>
            </a:r>
            <a:r>
              <a:rPr lang="he-IL" smtClean="0"/>
              <a:t> 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מקדחי סלע שונים.  מכונות קידוח או ידני: חשמלי, פניאומטי, הידראולי, קונגו בנזין, להבה.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בבטונים עם זיון צפוף אפשר לקדוח ביהלום.</a:t>
            </a:r>
          </a:p>
          <a:p>
            <a:pPr marL="546100" indent="-463550">
              <a:buClr>
                <a:srgbClr val="C00000"/>
              </a:buClr>
              <a:buNone/>
            </a:pPr>
            <a:r>
              <a:rPr lang="he-IL" u="sng" smtClean="0"/>
              <a:t>הערות</a:t>
            </a:r>
          </a:p>
          <a:p>
            <a:pPr marL="546100" indent="-463550">
              <a:buClr>
                <a:srgbClr val="C00000"/>
              </a:buClr>
            </a:pPr>
            <a:r>
              <a:rPr lang="he-IL" sz="2800" smtClean="0"/>
              <a:t>חשיבות רבה לקידוח מדויק: קוטר, עומק, זווית.</a:t>
            </a:r>
          </a:p>
          <a:p>
            <a:pPr marL="546100" indent="-463550">
              <a:buClr>
                <a:srgbClr val="C00000"/>
              </a:buClr>
            </a:pPr>
            <a:r>
              <a:rPr lang="he-IL" sz="2800" smtClean="0"/>
              <a:t>במיבנים המיועדים מלכתחילה להריסה (כגון: קונסטרוקציה זמנית), רצוי להכין מראש נקודות מתוכננות לטעינת חומר נפץ. </a:t>
            </a:r>
            <a:r>
              <a:rPr lang="he-IL" sz="2000" smtClean="0"/>
              <a:t>(גשר אברהם)</a:t>
            </a: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24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64896" cy="2808312"/>
          </a:xfrm>
        </p:spPr>
        <p:txBody>
          <a:bodyPr>
            <a:normAutofit/>
          </a:bodyPr>
          <a:lstStyle/>
          <a:p>
            <a:r>
              <a:rPr lang="he-IL" sz="3600" smtClean="0">
                <a:effectLst/>
              </a:rPr>
              <a:t>4 -  </a:t>
            </a:r>
            <a:r>
              <a:rPr lang="he-IL" sz="4800" b="1" smtClean="0"/>
              <a:t>הריסה של אובייקטים שונים</a:t>
            </a:r>
            <a:br>
              <a:rPr lang="he-IL" sz="4800" b="1" smtClean="0"/>
            </a:br>
            <a:r>
              <a:rPr lang="he-IL" sz="2400" b="1" smtClean="0"/>
              <a:t>            </a:t>
            </a:r>
            <a:r>
              <a:rPr lang="he-IL" sz="2800" smtClean="0"/>
              <a:t>עמודים  </a:t>
            </a:r>
            <a:r>
              <a:rPr lang="he-IL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he-IL" sz="2800" smtClean="0"/>
              <a:t>  קירות  </a:t>
            </a:r>
            <a:r>
              <a:rPr lang="he-IL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he-IL" sz="2800" smtClean="0"/>
              <a:t> יסודות  </a:t>
            </a:r>
            <a:r>
              <a:rPr lang="he-IL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he-IL" sz="2800" smtClean="0"/>
              <a:t> ארובות  </a:t>
            </a:r>
            <a:r>
              <a:rPr lang="he-IL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he-IL" sz="2800" smtClean="0"/>
              <a:t> מבנים</a:t>
            </a:r>
            <a:r>
              <a:rPr lang="he-IL" sz="4800" smtClean="0"/>
              <a:t/>
            </a:r>
            <a:br>
              <a:rPr lang="he-IL" sz="4800" smtClean="0"/>
            </a:br>
            <a:r>
              <a:rPr lang="he-IL" sz="4000" smtClean="0">
                <a:effectLst/>
              </a:rPr>
              <a:t>בשיטת מטעני קדח</a:t>
            </a:r>
            <a:endParaRPr lang="he-IL" sz="4800"/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539552" y="2985864"/>
            <a:ext cx="7488832" cy="3395464"/>
          </a:xfrm>
        </p:spPr>
        <p:txBody>
          <a:bodyPr>
            <a:normAutofit/>
          </a:bodyPr>
          <a:lstStyle/>
          <a:p>
            <a:pPr indent="-69850">
              <a:buNone/>
            </a:pPr>
            <a:r>
              <a:rPr lang="he-IL" sz="2800" smtClean="0"/>
              <a:t>הנושאים</a:t>
            </a:r>
            <a:r>
              <a:rPr lang="he-IL" sz="3600" smtClean="0"/>
              <a:t> </a:t>
            </a:r>
            <a:r>
              <a:rPr lang="he-IL" sz="2800" smtClean="0"/>
              <a:t>:</a:t>
            </a:r>
          </a:p>
          <a:p>
            <a:pPr marL="1876425" indent="-449263"/>
            <a:r>
              <a:rPr lang="he-IL" b="1" smtClean="0"/>
              <a:t>עקרונות תכנון</a:t>
            </a:r>
          </a:p>
          <a:p>
            <a:pPr marL="1876425" indent="-449263"/>
            <a:r>
              <a:rPr lang="he-IL" b="1" smtClean="0"/>
              <a:t>חישוב כמויות</a:t>
            </a:r>
          </a:p>
          <a:p>
            <a:pPr marL="1876425" indent="-449263"/>
            <a:r>
              <a:rPr lang="he-IL" b="1" smtClean="0"/>
              <a:t>טכניקות ביצוע</a:t>
            </a:r>
          </a:p>
          <a:p>
            <a:pPr marL="1876425" indent="-449263"/>
            <a:r>
              <a:rPr lang="he-IL" b="1" smtClean="0"/>
              <a:t>דגשי בטיחות</a:t>
            </a:r>
            <a:endParaRPr lang="he-IL" b="1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827584" y="6305550"/>
            <a:ext cx="2895600" cy="476250"/>
          </a:xfrm>
        </p:spPr>
        <p:txBody>
          <a:bodyPr/>
          <a:lstStyle/>
          <a:p>
            <a:pPr algn="ctr"/>
            <a:r>
              <a:rPr lang="he-IL" smtClean="0">
                <a:solidFill>
                  <a:schemeClr val="tx1"/>
                </a:solidFill>
              </a:rPr>
              <a:t>ממונה על פיצוצים  רומן (יורם) בנרם</a:t>
            </a:r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25</a:t>
            </a:fld>
            <a:endParaRPr lang="he-IL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20880" cy="136815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755576" y="2276872"/>
            <a:ext cx="7530040" cy="4104456"/>
          </a:xfrm>
        </p:spPr>
        <p:txBody>
          <a:bodyPr/>
          <a:lstStyle/>
          <a:p>
            <a:pPr>
              <a:buNone/>
            </a:pPr>
            <a:r>
              <a:rPr lang="he-IL" sz="4000" smtClean="0"/>
              <a:t>א. </a:t>
            </a:r>
            <a:r>
              <a:rPr lang="he-IL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קידוח</a:t>
            </a:r>
          </a:p>
          <a:p>
            <a:pPr marL="449263" indent="-366713">
              <a:buClr>
                <a:srgbClr val="C00000"/>
              </a:buClr>
            </a:pPr>
            <a:r>
              <a:rPr lang="he-IL" smtClean="0"/>
              <a:t>עדיף קידוח אנכי.</a:t>
            </a:r>
          </a:p>
          <a:p>
            <a:pPr marL="449263" indent="-366713">
              <a:buClr>
                <a:srgbClr val="C00000"/>
              </a:buClr>
            </a:pPr>
            <a:r>
              <a:rPr lang="he-IL" smtClean="0"/>
              <a:t>עבודה ב'פרוסות' עם 'פנים חופשיות' .</a:t>
            </a:r>
          </a:p>
          <a:p>
            <a:pPr marL="449263" indent="-366713">
              <a:buClr>
                <a:srgbClr val="C00000"/>
              </a:buClr>
            </a:pPr>
            <a:r>
              <a:rPr lang="he-IL" smtClean="0"/>
              <a:t>קידוח ספציפי (מ' קידוח ל קוב בטון) :</a:t>
            </a:r>
          </a:p>
          <a:p>
            <a:pPr marL="801688" indent="-352425">
              <a:buClr>
                <a:srgbClr val="C00000"/>
              </a:buClr>
              <a:buFont typeface="+mj-lt"/>
              <a:buAutoNum type="arabicPeriod"/>
              <a:tabLst>
                <a:tab pos="801688" algn="l"/>
              </a:tabLst>
            </a:pPr>
            <a:r>
              <a:rPr lang="he-IL" smtClean="0"/>
              <a:t>בשטח פתוח:  </a:t>
            </a:r>
            <a:r>
              <a:rPr lang="en-US" smtClean="0"/>
              <a:t>1.5 - 2.0</a:t>
            </a:r>
            <a:r>
              <a:rPr lang="he-IL" smtClean="0"/>
              <a:t> מ' קדח\קוב בטון.</a:t>
            </a:r>
          </a:p>
          <a:p>
            <a:pPr marL="801688" indent="-352425">
              <a:buClr>
                <a:srgbClr val="C00000"/>
              </a:buClr>
              <a:buFont typeface="+mj-lt"/>
              <a:buAutoNum type="arabicPeriod"/>
              <a:tabLst>
                <a:tab pos="801688" algn="l"/>
              </a:tabLst>
            </a:pPr>
            <a:r>
              <a:rPr lang="he-IL" smtClean="0"/>
              <a:t>בשטח בנוי:  עד    </a:t>
            </a:r>
            <a:r>
              <a:rPr lang="en-US" smtClean="0"/>
              <a:t>4.0</a:t>
            </a:r>
            <a:r>
              <a:rPr lang="he-IL" smtClean="0"/>
              <a:t>  מ' קדח\קוב בטון.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237312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26</a:t>
            </a:fld>
            <a:endParaRPr lang="he-IL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55576" y="0"/>
            <a:ext cx="7920880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971600" y="1844824"/>
            <a:ext cx="7920880" cy="43924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e-IL" sz="4000" smtClean="0"/>
              <a:t>ב. </a:t>
            </a:r>
            <a:r>
              <a:rPr lang="he-IL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כמות חומר נפץ</a:t>
            </a:r>
          </a:p>
          <a:p>
            <a:pPr marL="449263" indent="-366713">
              <a:buClr>
                <a:srgbClr val="C00000"/>
              </a:buClr>
            </a:pPr>
            <a:r>
              <a:rPr lang="he-IL" smtClean="0"/>
              <a:t>כמות חומר הנפץ נקבעת לפי 'משקל ספציפי'- גרם חומר נפץ ל קוב בטון.</a:t>
            </a:r>
          </a:p>
          <a:p>
            <a:pPr marL="449263" indent="-366713">
              <a:buClr>
                <a:srgbClr val="C00000"/>
              </a:buClr>
            </a:pPr>
            <a:r>
              <a:rPr lang="he-IL" smtClean="0"/>
              <a:t>משקל ספציפי מומלץ : </a:t>
            </a:r>
            <a:r>
              <a:rPr lang="en-US" smtClean="0"/>
              <a:t>250 - 900</a:t>
            </a:r>
            <a:r>
              <a:rPr lang="he-IL" smtClean="0"/>
              <a:t> גר'\קוב  (לבטון רגיל).</a:t>
            </a:r>
          </a:p>
          <a:p>
            <a:pPr marL="449263" indent="-366713">
              <a:buClr>
                <a:srgbClr val="C00000"/>
              </a:buClr>
            </a:pPr>
            <a:r>
              <a:rPr lang="he-IL" smtClean="0"/>
              <a:t>בניצבים ויסודות מכוסים במים:   </a:t>
            </a:r>
            <a:r>
              <a:rPr lang="en-US" smtClean="0"/>
              <a:t>700 - 1000</a:t>
            </a:r>
            <a:r>
              <a:rPr lang="he-IL" smtClean="0"/>
              <a:t>  גר'\קוב.</a:t>
            </a:r>
          </a:p>
          <a:p>
            <a:pPr marL="1171575" indent="-625475">
              <a:buClr>
                <a:srgbClr val="C00000"/>
              </a:buClr>
              <a:buFont typeface="+mj-lt"/>
              <a:buAutoNum type="arabicPeriod"/>
            </a:pP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237312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27</a:t>
            </a:fld>
            <a:endParaRPr lang="he-IL"/>
          </a:p>
        </p:txBody>
      </p:sp>
      <p:sp>
        <p:nvSpPr>
          <p:cNvPr id="6" name="חץ שמאלה 5"/>
          <p:cNvSpPr/>
          <p:nvPr/>
        </p:nvSpPr>
        <p:spPr>
          <a:xfrm>
            <a:off x="323528" y="5301208"/>
            <a:ext cx="4320480" cy="1060696"/>
          </a:xfrm>
          <a:prstGeom prst="lef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smtClean="0">
                <a:solidFill>
                  <a:srgbClr val="C00000"/>
                </a:solidFill>
              </a:rPr>
              <a:t>איך קובעים את הכמות בדיוק?</a:t>
            </a:r>
            <a:endParaRPr lang="he-IL" sz="24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72008"/>
            <a:ext cx="8424936" cy="1412776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971600" y="1412776"/>
            <a:ext cx="7920880" cy="5256584"/>
          </a:xfrm>
        </p:spPr>
        <p:txBody>
          <a:bodyPr>
            <a:normAutofit/>
          </a:bodyPr>
          <a:lstStyle/>
          <a:p>
            <a:pPr marL="365125" indent="-188913">
              <a:buNone/>
            </a:pPr>
            <a:r>
              <a:rPr lang="he-IL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כמות חומר הנפץ נקבעת בהתאם ל-</a:t>
            </a:r>
            <a:endParaRPr lang="he-IL" smtClean="0"/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איכות הבטון והמעמס לעליו.</a:t>
            </a:r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ברזל הזיון, אם יש.</a:t>
            </a:r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התוצאה המבוקשת.   </a:t>
            </a:r>
            <a:r>
              <a:rPr lang="he-IL" sz="2800" smtClean="0"/>
              <a:t>(במגבלות הבטיחות,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קירבה למיבנים ותשתיות..)</a:t>
            </a:r>
            <a:r>
              <a:rPr lang="he-IL" smtClean="0"/>
              <a:t>, </a:t>
            </a:r>
            <a:r>
              <a:rPr lang="he-IL" sz="2800" smtClean="0"/>
              <a:t>אפשרויות הפירוק וההעמסה, אחרי ההריסה.</a:t>
            </a:r>
            <a:endParaRPr lang="he-IL" smtClean="0"/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דרגת ה'כליאה'. </a:t>
            </a:r>
            <a:r>
              <a:rPr lang="he-IL" sz="1800" b="1" smtClean="0"/>
              <a:t>מעל או מתחת לקרקע או מים.</a:t>
            </a:r>
            <a:endParaRPr lang="he-IL" sz="2800" b="1" smtClean="0"/>
          </a:p>
          <a:p>
            <a:pPr marL="546100" indent="-273050">
              <a:buClr>
                <a:srgbClr val="C00000"/>
              </a:buClr>
            </a:pPr>
            <a:r>
              <a:rPr lang="he-IL" sz="2800" b="1" smtClean="0"/>
              <a:t>בכל מקרה,</a:t>
            </a:r>
            <a:r>
              <a:rPr lang="he-IL" sz="3600" b="1" smtClean="0"/>
              <a:t> </a:t>
            </a:r>
            <a:r>
              <a:rPr lang="he-IL" sz="2800" b="1" smtClean="0"/>
              <a:t>מומלץ וחשוב לעשות ניסויים עם חומר הנפץ שניבחר -   באובייקט עצמו.  </a:t>
            </a:r>
            <a:r>
              <a:rPr lang="he-IL" sz="2800" smtClean="0"/>
              <a:t>(לפני ההריסה!)</a:t>
            </a:r>
            <a:endParaRPr lang="he-IL" sz="3600" smtClean="0"/>
          </a:p>
          <a:p>
            <a:pPr marL="1171575" indent="-625475">
              <a:buClr>
                <a:srgbClr val="C00000"/>
              </a:buClr>
              <a:buFont typeface="+mj-lt"/>
              <a:buAutoNum type="arabicPeriod"/>
            </a:pP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381328"/>
            <a:ext cx="2736304" cy="404664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28</a:t>
            </a:fld>
            <a:endParaRPr lang="he-IL"/>
          </a:p>
        </p:txBody>
      </p:sp>
      <p:sp>
        <p:nvSpPr>
          <p:cNvPr id="6" name="מלבן מעוגל 5"/>
          <p:cNvSpPr/>
          <p:nvPr/>
        </p:nvSpPr>
        <p:spPr>
          <a:xfrm>
            <a:off x="827584" y="5373216"/>
            <a:ext cx="8064896" cy="1008112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72008"/>
            <a:ext cx="8424936" cy="1412776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971600" y="1412776"/>
            <a:ext cx="7920880" cy="5256584"/>
          </a:xfrm>
        </p:spPr>
        <p:txBody>
          <a:bodyPr>
            <a:normAutofit/>
          </a:bodyPr>
          <a:lstStyle/>
          <a:p>
            <a:pPr marL="365125" indent="-188913">
              <a:buNone/>
            </a:pPr>
            <a:r>
              <a:rPr lang="he-IL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כמות חומר הנפץ נקבעת בהתאם ל-</a:t>
            </a:r>
            <a:endParaRPr lang="he-IL" smtClean="0"/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איכות הבטון והמעמס לעליו.</a:t>
            </a:r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ברזל הזיון, אם יש.</a:t>
            </a:r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התוצאה המבוקשת.   </a:t>
            </a:r>
            <a:r>
              <a:rPr lang="he-IL" sz="2800" smtClean="0"/>
              <a:t>(במגבלות הבטיחות,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קירבה למיבנים ותשתיות..)</a:t>
            </a:r>
            <a:r>
              <a:rPr lang="he-IL" smtClean="0"/>
              <a:t>, </a:t>
            </a:r>
            <a:r>
              <a:rPr lang="he-IL" sz="2800" smtClean="0"/>
              <a:t>אפשרויות הפירוק וההעמסה, אחרי ההריסה.</a:t>
            </a:r>
            <a:endParaRPr lang="he-IL" smtClean="0"/>
          </a:p>
          <a:p>
            <a:pPr marL="722313" indent="-546100">
              <a:buClr>
                <a:srgbClr val="C00000"/>
              </a:buClr>
              <a:buFont typeface="+mj-lt"/>
              <a:buAutoNum type="arabicPeriod"/>
            </a:pPr>
            <a:r>
              <a:rPr lang="he-IL" smtClean="0"/>
              <a:t>דרגת ה'כליאה'. </a:t>
            </a:r>
            <a:r>
              <a:rPr lang="he-IL" sz="1800" b="1" smtClean="0"/>
              <a:t>מעל או מתחת לקרקע או מים.</a:t>
            </a:r>
            <a:endParaRPr lang="he-IL" sz="2800" b="1" smtClean="0"/>
          </a:p>
          <a:p>
            <a:pPr marL="546100" indent="-273050">
              <a:buClr>
                <a:srgbClr val="C00000"/>
              </a:buClr>
            </a:pPr>
            <a:r>
              <a:rPr lang="he-IL" sz="2800" b="1" smtClean="0"/>
              <a:t>בכל מקרה,</a:t>
            </a:r>
            <a:r>
              <a:rPr lang="he-IL" sz="3600" b="1" smtClean="0"/>
              <a:t> </a:t>
            </a:r>
            <a:r>
              <a:rPr lang="he-IL" sz="2800" b="1" smtClean="0"/>
              <a:t>מומלץ וחשוב לעשות ניסויים עם חומר הנפץ שניבחר -   באובייקט עצמו.  </a:t>
            </a:r>
            <a:r>
              <a:rPr lang="he-IL" sz="2800" smtClean="0"/>
              <a:t>(לפני ההריסה!)</a:t>
            </a:r>
            <a:endParaRPr lang="he-IL" sz="3600" smtClean="0"/>
          </a:p>
          <a:p>
            <a:pPr marL="1171575" indent="-625475">
              <a:buClr>
                <a:srgbClr val="C00000"/>
              </a:buClr>
              <a:buFont typeface="+mj-lt"/>
              <a:buAutoNum type="arabicPeriod"/>
            </a:pP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381328"/>
            <a:ext cx="2736304" cy="404664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29</a:t>
            </a:fld>
            <a:endParaRPr lang="he-IL"/>
          </a:p>
        </p:txBody>
      </p:sp>
      <p:sp>
        <p:nvSpPr>
          <p:cNvPr id="6" name="מלבן מעוגל 5"/>
          <p:cNvSpPr/>
          <p:nvPr/>
        </p:nvSpPr>
        <p:spPr>
          <a:xfrm>
            <a:off x="827584" y="5373216"/>
            <a:ext cx="8064896" cy="1008112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 descr="עכו_13.8.16 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4584" y="200020"/>
            <a:ext cx="3888432" cy="5042156"/>
          </a:xfrm>
          <a:prstGeom prst="rect">
            <a:avLst/>
          </a:prstGeom>
        </p:spPr>
      </p:pic>
      <p:pic>
        <p:nvPicPr>
          <p:cNvPr id="9" name="תמונה 8" descr="עכו_13.8.16 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88640"/>
            <a:ext cx="6720747" cy="504056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76864" cy="1224136"/>
          </a:xfrm>
        </p:spPr>
        <p:txBody>
          <a:bodyPr>
            <a:normAutofit/>
          </a:bodyPr>
          <a:lstStyle/>
          <a:p>
            <a:pPr marL="352425" indent="-352425" algn="r"/>
            <a:r>
              <a:rPr lang="he-IL" sz="3200" smtClean="0">
                <a:solidFill>
                  <a:srgbClr val="002060"/>
                </a:solidFill>
                <a:effectLst/>
              </a:rPr>
              <a:t>שימוש בחומרי נפץ למטרות הריסה:</a:t>
            </a:r>
            <a:r>
              <a:rPr lang="he-IL" sz="3600" b="1" smtClean="0">
                <a:solidFill>
                  <a:srgbClr val="002060"/>
                </a:solidFill>
                <a:effectLst/>
              </a:rPr>
              <a:t/>
            </a:r>
            <a:br>
              <a:rPr lang="he-IL" sz="3600" b="1" smtClean="0">
                <a:solidFill>
                  <a:srgbClr val="002060"/>
                </a:solidFill>
                <a:effectLst/>
              </a:rPr>
            </a:br>
            <a:r>
              <a:rPr lang="he-IL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99"/>
                </a:solidFill>
                <a:effectLst/>
              </a:rPr>
              <a:t>מה גורם חומר נפץ לאובייקט </a:t>
            </a:r>
            <a:r>
              <a:rPr lang="he-IL" sz="4000" b="1" smtClean="0">
                <a:solidFill>
                  <a:srgbClr val="002060"/>
                </a:solidFill>
                <a:effectLst/>
              </a:rPr>
              <a:t>?</a:t>
            </a:r>
            <a:endParaRPr lang="he-IL" sz="3600" b="1">
              <a:solidFill>
                <a:srgbClr val="002060"/>
              </a:solidFill>
              <a:effectLst/>
            </a:endParaRPr>
          </a:p>
        </p:txBody>
      </p:sp>
      <p:sp>
        <p:nvSpPr>
          <p:cNvPr id="8" name="מציין מיקום תוכן 2"/>
          <p:cNvSpPr>
            <a:spLocks noGrp="1"/>
          </p:cNvSpPr>
          <p:nvPr>
            <p:ph idx="1"/>
          </p:nvPr>
        </p:nvSpPr>
        <p:spPr>
          <a:xfrm>
            <a:off x="827584" y="1628800"/>
            <a:ext cx="7776864" cy="4752528"/>
          </a:xfrm>
          <a:noFill/>
        </p:spPr>
        <p:txBody>
          <a:bodyPr>
            <a:normAutofit/>
          </a:bodyPr>
          <a:lstStyle/>
          <a:p>
            <a:pPr marL="441325" indent="7938">
              <a:buClr>
                <a:srgbClr val="C00000"/>
              </a:buClr>
              <a:buNone/>
            </a:pPr>
            <a:r>
              <a:rPr lang="he-IL" sz="2800" b="1" smtClean="0"/>
              <a:t>מאפייני פיצוץ :</a:t>
            </a:r>
          </a:p>
          <a:p>
            <a:pPr marL="441325" indent="-265113">
              <a:buClr>
                <a:srgbClr val="C00000"/>
              </a:buClr>
            </a:pPr>
            <a:r>
              <a:rPr lang="he-IL" sz="2800" b="1" smtClean="0"/>
              <a:t>גל ניפוץ </a:t>
            </a:r>
            <a:r>
              <a:rPr lang="he-IL" sz="2800" smtClean="0"/>
              <a:t>- חזית התקדמות תהליך הפיצוץ בתוך חומר הנפץ, מנקודת הייזום.   מאופיין במהירות גבוהה, אנרגיה רבה וכיוון פעולה.</a:t>
            </a:r>
          </a:p>
          <a:p>
            <a:pPr marL="441325" indent="-265113">
              <a:buClr>
                <a:srgbClr val="C00000"/>
              </a:buClr>
            </a:pPr>
            <a:r>
              <a:rPr lang="he-IL" sz="2800" b="1" smtClean="0"/>
              <a:t>גל הלם </a:t>
            </a:r>
            <a:r>
              <a:rPr lang="he-IL" sz="2800" smtClean="0"/>
              <a:t>- גל של 'לחץ על' ואנרגיה אדירה שנימסר אל מה שצמוד לפיצוץ.</a:t>
            </a:r>
          </a:p>
          <a:p>
            <a:pPr marL="441325" indent="-265113">
              <a:buClr>
                <a:srgbClr val="C00000"/>
              </a:buClr>
            </a:pPr>
            <a:r>
              <a:rPr lang="he-IL" sz="2800" b="1" smtClean="0"/>
              <a:t>הדף</a:t>
            </a:r>
            <a:r>
              <a:rPr lang="he-IL" sz="2800" smtClean="0"/>
              <a:t> - התפשטות הגזים הלוהטים ממוקד הפיצוץ  ופעולתם באוויר או בתווך שמסביב.</a:t>
            </a:r>
          </a:p>
          <a:p>
            <a:pPr marL="441325" indent="-265113">
              <a:buClr>
                <a:srgbClr val="C00000"/>
              </a:buClr>
            </a:pPr>
            <a:r>
              <a:rPr lang="he-IL" sz="2800" b="1" smtClean="0"/>
              <a:t>רסיקות</a:t>
            </a:r>
            <a:r>
              <a:rPr lang="he-IL" sz="2800" smtClean="0"/>
              <a:t> - </a:t>
            </a:r>
            <a:r>
              <a:rPr lang="en-US" sz="2800" smtClean="0"/>
              <a:t>(brisance)</a:t>
            </a:r>
            <a:r>
              <a:rPr lang="he-IL" sz="2800" smtClean="0"/>
              <a:t>  יכולת חומר הנפץ לרסק מה שצמוד לפיצוץ  </a:t>
            </a:r>
            <a:r>
              <a:rPr lang="he-IL" sz="2000" smtClean="0"/>
              <a:t>( - פעולת גל ההלם על אובייקט צמוד)</a:t>
            </a:r>
            <a:endParaRPr lang="he-IL" sz="200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347864" y="6453336"/>
            <a:ext cx="2895600" cy="328464"/>
          </a:xfrm>
        </p:spPr>
        <p:txBody>
          <a:bodyPr/>
          <a:lstStyle/>
          <a:p>
            <a:pPr algn="ctr"/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</a:t>
            </a:fld>
            <a:endParaRPr lang="he-IL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72008"/>
            <a:ext cx="8424936" cy="1412776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755576" y="1412776"/>
            <a:ext cx="8136904" cy="936104"/>
          </a:xfrm>
        </p:spPr>
        <p:txBody>
          <a:bodyPr>
            <a:normAutofit/>
          </a:bodyPr>
          <a:lstStyle/>
          <a:p>
            <a:pPr marL="365125" indent="-188913">
              <a:buNone/>
            </a:pPr>
            <a:r>
              <a:rPr lang="he-IL" b="1" smtClean="0">
                <a:solidFill>
                  <a:schemeClr val="tx2"/>
                </a:solidFill>
              </a:rPr>
              <a:t>כמות חומר הנפץ - דוגמאות אופייניות:</a:t>
            </a:r>
            <a:endParaRPr lang="he-IL" sz="2400" b="1" smtClean="0">
              <a:solidFill>
                <a:schemeClr val="tx2"/>
              </a:solidFill>
            </a:endParaRPr>
          </a:p>
          <a:p>
            <a:pPr marL="1171575" indent="-625475">
              <a:buClr>
                <a:srgbClr val="C00000"/>
              </a:buClr>
              <a:buNone/>
            </a:pP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309320"/>
            <a:ext cx="2736304" cy="476672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30</a:t>
            </a:fld>
            <a:endParaRPr lang="he-IL"/>
          </a:p>
        </p:txBody>
      </p:sp>
      <p:pic>
        <p:nvPicPr>
          <p:cNvPr id="6" name="תמונה 5" descr="p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463" y="2420888"/>
            <a:ext cx="8472696" cy="396044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1115616" y="1628800"/>
            <a:ext cx="7344816" cy="4824536"/>
          </a:xfrm>
        </p:spPr>
        <p:txBody>
          <a:bodyPr/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טעינת חומר נפץ: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יש למדוד במוט טעינה מסומן ולהדק.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381328"/>
            <a:ext cx="2736304" cy="404664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31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1115616" y="1628800"/>
            <a:ext cx="7344816" cy="4824536"/>
          </a:xfrm>
        </p:spPr>
        <p:txBody>
          <a:bodyPr/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טעינת חומר נפץ: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יש למדוד במוט טעינה מסומן ולהדק.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-324544" y="6237312"/>
            <a:ext cx="2736304" cy="552450"/>
          </a:xfrm>
        </p:spPr>
        <p:txBody>
          <a:bodyPr/>
          <a:lstStyle/>
          <a:p>
            <a:r>
              <a:rPr lang="he-IL" smtClean="0">
                <a:solidFill>
                  <a:srgbClr val="FFC000"/>
                </a:solidFill>
              </a:rPr>
              <a:t>ממונה על פיצוצים  רומן (יורם) בנרם</a:t>
            </a:r>
            <a:endParaRPr lang="he-IL">
              <a:solidFill>
                <a:srgbClr val="FFC000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32</a:t>
            </a:fld>
            <a:endParaRPr lang="he-IL"/>
          </a:p>
        </p:txBody>
      </p:sp>
      <p:pic>
        <p:nvPicPr>
          <p:cNvPr id="6" name="תמונה 5" descr="feb_02_7382_d24_lay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807194"/>
            <a:ext cx="5459643" cy="3901824"/>
          </a:xfrm>
          <a:prstGeom prst="rect">
            <a:avLst/>
          </a:prstGeom>
        </p:spPr>
      </p:pic>
      <p:pic>
        <p:nvPicPr>
          <p:cNvPr id="7" name="תמונה 6" descr="nov_30_4469a_insert_nit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612" y="2780928"/>
            <a:ext cx="7066796" cy="4011168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1115616" y="1628800"/>
            <a:ext cx="7344816" cy="4824536"/>
          </a:xfrm>
        </p:spPr>
        <p:txBody>
          <a:bodyPr/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טעינת חומר נפץ: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רצוי לטעון בסיפונים -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237312"/>
            <a:ext cx="2736304" cy="552450"/>
          </a:xfrm>
        </p:spPr>
        <p:txBody>
          <a:bodyPr/>
          <a:lstStyle/>
          <a:p>
            <a:r>
              <a:rPr lang="he-IL" smtClean="0">
                <a:solidFill>
                  <a:srgbClr val="FFC000"/>
                </a:solidFill>
              </a:rPr>
              <a:t>ממונה על פיצוצים  רומן (יורם) בנרם</a:t>
            </a:r>
            <a:endParaRPr lang="he-IL">
              <a:solidFill>
                <a:srgbClr val="FFC000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33</a:t>
            </a:fld>
            <a:endParaRPr lang="he-IL"/>
          </a:p>
        </p:txBody>
      </p:sp>
      <p:pic>
        <p:nvPicPr>
          <p:cNvPr id="6" name="תמונה 5" descr="mar_22_sparky_089a_fr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051" y="2780928"/>
            <a:ext cx="6415913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1115616" y="1628800"/>
            <a:ext cx="7344816" cy="4824536"/>
          </a:xfrm>
        </p:spPr>
        <p:txBody>
          <a:bodyPr/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טעינת חומר נפץ: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יש למדוד במוט טעינה מסומן ולהדק.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רצוי לטעון בסיפונים.</a:t>
            </a:r>
          </a:p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ייזום: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רצוי בלי השהיות. - במיגבלות הסביבתיות.</a:t>
            </a:r>
          </a:p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כיסוי: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יש למנוע פיזור רסיסי בטון ו</a:t>
            </a:r>
            <a:r>
              <a:rPr lang="he-IL" b="1" smtClean="0"/>
              <a:t>מתכת</a:t>
            </a:r>
            <a:r>
              <a:rPr lang="he-IL" smtClean="0"/>
              <a:t>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כיסוי נאות גם משפר את הריסוק.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381328"/>
            <a:ext cx="2736304" cy="404664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34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1115616" y="1628800"/>
            <a:ext cx="7344816" cy="4824536"/>
          </a:xfrm>
        </p:spPr>
        <p:txBody>
          <a:bodyPr/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טעינת חומר נפץ.   כיסוי: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יש למנוע פיזור רסיסי בטון ומתכת.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כיסוי נאות גם משפר את הריסוק.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-324544" y="6165304"/>
            <a:ext cx="2736304" cy="552450"/>
          </a:xfrm>
        </p:spPr>
        <p:txBody>
          <a:bodyPr/>
          <a:lstStyle/>
          <a:p>
            <a:r>
              <a:rPr lang="he-IL" smtClean="0">
                <a:solidFill>
                  <a:schemeClr val="bg1">
                    <a:lumMod val="75000"/>
                  </a:schemeClr>
                </a:solidFill>
              </a:rPr>
              <a:t>ממונה על פיצוצים  רומן (יורם) בנרם</a:t>
            </a:r>
            <a:endParaRPr lang="he-IL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35</a:t>
            </a:fld>
            <a:endParaRPr lang="he-IL"/>
          </a:p>
        </p:txBody>
      </p:sp>
      <p:pic>
        <p:nvPicPr>
          <p:cNvPr id="6" name="תמונה 5" descr="2902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2903" y="3337075"/>
            <a:ext cx="5597489" cy="333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1115616" y="1628800"/>
            <a:ext cx="7344816" cy="4824536"/>
          </a:xfrm>
        </p:spPr>
        <p:txBody>
          <a:bodyPr/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טעינת חומר נפץ.   כיסוי: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יש למנוע פיזור רסיסי בטון ומתכת.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כיסוי נאות גם משפר את הריסוק.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-324544" y="6305550"/>
            <a:ext cx="2736304" cy="552450"/>
          </a:xfrm>
        </p:spPr>
        <p:txBody>
          <a:bodyPr/>
          <a:lstStyle/>
          <a:p>
            <a:r>
              <a:rPr lang="he-IL" smtClean="0">
                <a:solidFill>
                  <a:srgbClr val="FFC000"/>
                </a:solidFill>
              </a:rPr>
              <a:t>ממונה על פיצוצים  רומן (יורם) בנרם</a:t>
            </a:r>
            <a:endParaRPr lang="he-IL">
              <a:solidFill>
                <a:srgbClr val="FFC000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36</a:t>
            </a:fld>
            <a:endParaRPr lang="he-IL"/>
          </a:p>
        </p:txBody>
      </p:sp>
      <p:pic>
        <p:nvPicPr>
          <p:cNvPr id="6" name="תמונה 5" descr="2902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337075"/>
            <a:ext cx="6991848" cy="333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1115616" y="1628800"/>
            <a:ext cx="7344816" cy="1368152"/>
          </a:xfrm>
        </p:spPr>
        <p:txBody>
          <a:bodyPr/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טעינת חומר נפץ. </a:t>
            </a:r>
            <a:r>
              <a:rPr lang="he-IL" smtClean="0"/>
              <a:t>תכנון נכון וטעינה מדויקת -</a:t>
            </a:r>
          </a:p>
          <a:p>
            <a:pPr marL="546100" indent="-463550">
              <a:buClr>
                <a:srgbClr val="C00000"/>
              </a:buClr>
              <a:buNone/>
            </a:pPr>
            <a:r>
              <a:rPr lang="he-IL" smtClean="0"/>
              <a:t>התוצאה מושלמת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>
                <a:solidFill>
                  <a:schemeClr val="accent2">
                    <a:lumMod val="75000"/>
                  </a:schemeClr>
                </a:solidFill>
              </a:rPr>
              <a:t>ממונה על פיצוצים  רומן (יורם) בנרם</a:t>
            </a:r>
            <a:endParaRPr lang="he-IL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37</a:t>
            </a:fld>
            <a:endParaRPr lang="he-IL"/>
          </a:p>
        </p:txBody>
      </p:sp>
      <p:pic>
        <p:nvPicPr>
          <p:cNvPr id="6" name="תמונה 5" descr="mar_22_sparky_089a_fr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821552"/>
            <a:ext cx="8712967" cy="367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1115616" y="1628800"/>
            <a:ext cx="7344816" cy="1368152"/>
          </a:xfrm>
        </p:spPr>
        <p:txBody>
          <a:bodyPr/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טעינת חומר נפץ. </a:t>
            </a:r>
            <a:r>
              <a:rPr lang="he-IL" smtClean="0"/>
              <a:t>תכנון נכון וטעינה מדויקת -</a:t>
            </a:r>
          </a:p>
          <a:p>
            <a:pPr marL="546100" indent="-463550">
              <a:buClr>
                <a:srgbClr val="C00000"/>
              </a:buClr>
              <a:buNone/>
            </a:pPr>
            <a:r>
              <a:rPr lang="he-IL" smtClean="0"/>
              <a:t>התוצאה מושלמת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>
                <a:solidFill>
                  <a:schemeClr val="accent2">
                    <a:lumMod val="75000"/>
                  </a:schemeClr>
                </a:solidFill>
              </a:rPr>
              <a:t>ממונה על פיצוצים  רומן (יורם) בנרם</a:t>
            </a:r>
            <a:endParaRPr lang="he-IL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38</a:t>
            </a:fld>
            <a:endParaRPr lang="he-IL"/>
          </a:p>
        </p:txBody>
      </p:sp>
      <p:pic>
        <p:nvPicPr>
          <p:cNvPr id="6" name="תמונה 5" descr="mar_22_sparky_089a_fr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3" y="2821552"/>
            <a:ext cx="8343325" cy="367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1115616" y="1628800"/>
            <a:ext cx="7344816" cy="1368152"/>
          </a:xfrm>
        </p:spPr>
        <p:txBody>
          <a:bodyPr/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טעינת חומר נפץ. </a:t>
            </a:r>
            <a:r>
              <a:rPr lang="he-IL" smtClean="0"/>
              <a:t>תכנון נכון וטעינה מדויקת -</a:t>
            </a:r>
          </a:p>
          <a:p>
            <a:pPr marL="546100" indent="-463550">
              <a:buClr>
                <a:srgbClr val="C00000"/>
              </a:buClr>
              <a:buNone/>
            </a:pPr>
            <a:r>
              <a:rPr lang="he-IL" smtClean="0"/>
              <a:t>התוצאה מושלמת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>
                <a:solidFill>
                  <a:schemeClr val="accent2">
                    <a:lumMod val="75000"/>
                  </a:schemeClr>
                </a:solidFill>
              </a:rPr>
              <a:t>ממונה על פיצוצים  רומן (יורם) בנרם</a:t>
            </a:r>
            <a:endParaRPr lang="he-IL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39</a:t>
            </a:fld>
            <a:endParaRPr lang="he-IL"/>
          </a:p>
        </p:txBody>
      </p:sp>
      <p:pic>
        <p:nvPicPr>
          <p:cNvPr id="6" name="תמונה 5" descr="mar_22_sparky_089a_fr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298" y="2821552"/>
            <a:ext cx="7342126" cy="367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683568" y="4437112"/>
            <a:ext cx="8064896" cy="1944216"/>
          </a:xfrm>
          <a:prstGeom prst="rect">
            <a:avLst/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6864" cy="1224136"/>
          </a:xfrm>
        </p:spPr>
        <p:txBody>
          <a:bodyPr>
            <a:normAutofit/>
          </a:bodyPr>
          <a:lstStyle/>
          <a:p>
            <a:pPr marL="352425" indent="-352425" algn="r"/>
            <a:r>
              <a:rPr lang="he-IL" sz="3200" smtClean="0">
                <a:solidFill>
                  <a:srgbClr val="002060"/>
                </a:solidFill>
                <a:effectLst/>
              </a:rPr>
              <a:t>שימוש בחומרי נפץ למטרות הריסה:</a:t>
            </a:r>
            <a:r>
              <a:rPr lang="he-IL" sz="3600" b="1" smtClean="0">
                <a:solidFill>
                  <a:srgbClr val="002060"/>
                </a:solidFill>
                <a:effectLst/>
              </a:rPr>
              <a:t/>
            </a:r>
            <a:br>
              <a:rPr lang="he-IL" sz="3600" b="1" smtClean="0">
                <a:solidFill>
                  <a:srgbClr val="002060"/>
                </a:solidFill>
                <a:effectLst/>
              </a:rPr>
            </a:br>
            <a:r>
              <a:rPr lang="he-IL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99"/>
                </a:solidFill>
                <a:effectLst/>
              </a:rPr>
              <a:t>מה גורם חומר נפץ לאובייקט </a:t>
            </a:r>
            <a:r>
              <a:rPr lang="he-IL" sz="4000" b="1" smtClean="0">
                <a:solidFill>
                  <a:srgbClr val="002060"/>
                </a:solidFill>
                <a:effectLst/>
              </a:rPr>
              <a:t>?</a:t>
            </a:r>
            <a:endParaRPr lang="he-IL" sz="3600" b="1">
              <a:solidFill>
                <a:srgbClr val="002060"/>
              </a:solidFill>
              <a:effectLst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27584" y="1656184"/>
            <a:ext cx="7848872" cy="4725144"/>
          </a:xfrm>
          <a:noFill/>
        </p:spPr>
        <p:txBody>
          <a:bodyPr>
            <a:normAutofit/>
          </a:bodyPr>
          <a:lstStyle/>
          <a:p>
            <a:pPr marL="441325" indent="-358775">
              <a:buClr>
                <a:srgbClr val="C00000"/>
              </a:buClr>
              <a:buFont typeface="+mj-lt"/>
              <a:buAutoNum type="arabicPeriod"/>
            </a:pPr>
            <a:r>
              <a:rPr lang="he-IL" b="1" smtClean="0">
                <a:solidFill>
                  <a:srgbClr val="C00000"/>
                </a:solidFill>
              </a:rPr>
              <a:t> ריסוק</a:t>
            </a:r>
            <a:r>
              <a:rPr lang="he-IL" smtClean="0"/>
              <a:t> - </a:t>
            </a:r>
            <a:r>
              <a:rPr lang="he-IL" sz="2800" smtClean="0"/>
              <a:t>התנאי:  מגע בין חומר הנפץ לאוביקט.</a:t>
            </a:r>
            <a:endParaRPr lang="he-IL" smtClean="0"/>
          </a:p>
          <a:p>
            <a:pPr marL="441325" indent="-344488">
              <a:buClr>
                <a:srgbClr val="C00000"/>
              </a:buClr>
              <a:buFont typeface="+mj-lt"/>
              <a:buAutoNum type="arabicPeriod"/>
            </a:pPr>
            <a:r>
              <a:rPr lang="he-IL" b="1" smtClean="0">
                <a:solidFill>
                  <a:srgbClr val="C00000"/>
                </a:solidFill>
              </a:rPr>
              <a:t> הדף</a:t>
            </a:r>
            <a:r>
              <a:rPr lang="he-IL" smtClean="0"/>
              <a:t> -</a:t>
            </a:r>
            <a:r>
              <a:rPr lang="he-IL" sz="4000" smtClean="0"/>
              <a:t> </a:t>
            </a:r>
            <a:r>
              <a:rPr lang="he-IL" sz="2800" smtClean="0"/>
              <a:t>פעולת הגזים מהפיצוץ וגל ההדף באוויר 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           או בתווך שמסביב לפיצוץ.</a:t>
            </a:r>
            <a:endParaRPr lang="he-IL" smtClean="0"/>
          </a:p>
          <a:p>
            <a:pPr marL="274638" indent="0">
              <a:buClr>
                <a:srgbClr val="C00000"/>
              </a:buClr>
              <a:buNone/>
            </a:pPr>
            <a:r>
              <a:rPr lang="he-IL" sz="2800" smtClean="0"/>
              <a:t>בהתאם לכך   פעולת חומר הנפץ על אובייקט תושפע </a:t>
            </a:r>
            <a:r>
              <a:rPr lang="he-IL" sz="2800" b="1" smtClean="0"/>
              <a:t>ממיקום</a:t>
            </a:r>
            <a:r>
              <a:rPr lang="he-IL" sz="2800" smtClean="0"/>
              <a:t> המיטען.       </a:t>
            </a:r>
            <a:r>
              <a:rPr lang="he-IL" sz="2800" smtClean="0">
                <a:solidFill>
                  <a:srgbClr val="C00000"/>
                </a:solidFill>
              </a:rPr>
              <a:t>שלוש אפשרויות :</a:t>
            </a:r>
            <a:endParaRPr lang="he-IL" smtClean="0">
              <a:solidFill>
                <a:srgbClr val="C00000"/>
              </a:solidFill>
            </a:endParaRPr>
          </a:p>
          <a:p>
            <a:pPr marL="274638" indent="0">
              <a:buClr>
                <a:srgbClr val="C00000"/>
              </a:buClr>
              <a:buNone/>
            </a:pPr>
            <a:r>
              <a:rPr lang="he-IL" sz="1100" smtClean="0"/>
              <a:t> </a:t>
            </a:r>
          </a:p>
          <a:p>
            <a:pPr marL="898525" indent="-546100">
              <a:buClr>
                <a:srgbClr val="C00000"/>
              </a:buClr>
              <a:buFont typeface="+mj-lt"/>
              <a:buAutoNum type="arabicPeriod"/>
            </a:pPr>
            <a:r>
              <a:rPr lang="he-IL" sz="3000" smtClean="0"/>
              <a:t>חומר הנפץ </a:t>
            </a:r>
            <a:r>
              <a:rPr lang="he-IL" sz="3000" b="1" smtClean="0"/>
              <a:t>לא</a:t>
            </a:r>
            <a:r>
              <a:rPr lang="he-IL" sz="3000" smtClean="0"/>
              <a:t> צמוד למטרה.  - </a:t>
            </a:r>
            <a:r>
              <a:rPr lang="he-IL" sz="3000" b="1" smtClean="0"/>
              <a:t>מיטען זעזוע</a:t>
            </a:r>
            <a:r>
              <a:rPr lang="he-IL" sz="3000" smtClean="0"/>
              <a:t>.</a:t>
            </a:r>
          </a:p>
          <a:p>
            <a:pPr marL="898525" indent="-546100">
              <a:buClr>
                <a:srgbClr val="C00000"/>
              </a:buClr>
              <a:buFont typeface="+mj-lt"/>
              <a:buAutoNum type="arabicPeriod"/>
            </a:pPr>
            <a:r>
              <a:rPr lang="he-IL" sz="3000" smtClean="0"/>
              <a:t>חומר הנפץ </a:t>
            </a:r>
            <a:r>
              <a:rPr lang="he-IL" sz="3000" b="1" smtClean="0"/>
              <a:t>צמוד</a:t>
            </a:r>
            <a:r>
              <a:rPr lang="he-IL" sz="3000" smtClean="0"/>
              <a:t> למטרה.       - </a:t>
            </a:r>
            <a:r>
              <a:rPr lang="he-IL" sz="3000" b="1" smtClean="0"/>
              <a:t>מיטען שטח</a:t>
            </a:r>
            <a:r>
              <a:rPr lang="he-IL" sz="3000" smtClean="0"/>
              <a:t>.</a:t>
            </a:r>
          </a:p>
          <a:p>
            <a:pPr marL="898525" indent="-546100">
              <a:buClr>
                <a:srgbClr val="C00000"/>
              </a:buClr>
              <a:buFont typeface="+mj-lt"/>
              <a:buAutoNum type="arabicPeriod"/>
            </a:pPr>
            <a:r>
              <a:rPr lang="he-IL" sz="3000" smtClean="0"/>
              <a:t>חומר הנפץ </a:t>
            </a:r>
            <a:r>
              <a:rPr lang="he-IL" sz="3000" b="1" smtClean="0"/>
              <a:t>בתוך</a:t>
            </a:r>
            <a:r>
              <a:rPr lang="he-IL" sz="3000" smtClean="0"/>
              <a:t> המטרה.       - </a:t>
            </a:r>
            <a:r>
              <a:rPr lang="he-IL" sz="3000" b="1" smtClean="0"/>
              <a:t>מיטען קדח</a:t>
            </a:r>
            <a:r>
              <a:rPr lang="he-IL" sz="3000" smtClean="0"/>
              <a:t>.</a:t>
            </a:r>
            <a:endParaRPr lang="he-IL" sz="300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347864" y="6525344"/>
            <a:ext cx="2895600" cy="328464"/>
          </a:xfrm>
        </p:spPr>
        <p:txBody>
          <a:bodyPr/>
          <a:lstStyle/>
          <a:p>
            <a:pPr algn="ctr"/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604448" y="6484912"/>
            <a:ext cx="466400" cy="400472"/>
          </a:xfrm>
        </p:spPr>
        <p:txBody>
          <a:bodyPr/>
          <a:lstStyle/>
          <a:p>
            <a:fld id="{63ABF35F-EEFB-4631-A212-536FCBAF38DC}" type="slidenum">
              <a:rPr lang="he-IL" smtClean="0"/>
              <a:pPr/>
              <a:t>4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1115616" y="1628800"/>
            <a:ext cx="7344816" cy="1368152"/>
          </a:xfrm>
        </p:spPr>
        <p:txBody>
          <a:bodyPr/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טעינת חומר נפץ. </a:t>
            </a:r>
            <a:r>
              <a:rPr lang="he-IL" smtClean="0"/>
              <a:t>תכנון נכון וטעינה מדויקת -</a:t>
            </a:r>
          </a:p>
          <a:p>
            <a:pPr marL="546100" indent="-463550">
              <a:buClr>
                <a:srgbClr val="C00000"/>
              </a:buClr>
              <a:buNone/>
            </a:pPr>
            <a:r>
              <a:rPr lang="he-IL" smtClean="0"/>
              <a:t>התוצאה מושלמת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>
                <a:solidFill>
                  <a:schemeClr val="accent2">
                    <a:lumMod val="75000"/>
                  </a:schemeClr>
                </a:solidFill>
              </a:rPr>
              <a:t>ממונה על פיצוצים  רומן (יורם) בנרם</a:t>
            </a:r>
            <a:endParaRPr lang="he-IL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40</a:t>
            </a:fld>
            <a:endParaRPr lang="he-IL"/>
          </a:p>
        </p:txBody>
      </p:sp>
      <p:pic>
        <p:nvPicPr>
          <p:cNvPr id="6" name="תמונה 5" descr="mar_22_sparky_089a_fr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298" y="2846026"/>
            <a:ext cx="7342126" cy="362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899592" y="1772816"/>
            <a:ext cx="7560840" cy="4608512"/>
          </a:xfrm>
        </p:spPr>
        <p:txBody>
          <a:bodyPr>
            <a:normAutofit/>
          </a:bodyPr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דגשים לעבודה בשטח בנוי: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בדיקה להימצאות מערכות תשתית סמוכות: ביוב, מים, חשמל, גז, כבלים  וכד' 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קידוח צפוף ומדויק.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ניסוי לקביעת משקל ספציפי מתאים.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עבודה במינימום חנ"פ.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שימוש זהיר בהשהיות.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הקפדה על חומר הסתימה; איכות והידוק.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75856" y="6381328"/>
            <a:ext cx="2736304" cy="404664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41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899592" y="1484784"/>
            <a:ext cx="7560840" cy="5040560"/>
          </a:xfrm>
        </p:spPr>
        <p:txBody>
          <a:bodyPr>
            <a:normAutofit fontScale="92500" lnSpcReduction="10000"/>
          </a:bodyPr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דגשים לעבודה בשטח בנוי:</a:t>
            </a:r>
          </a:p>
          <a:p>
            <a:pPr marL="546100" indent="-463550">
              <a:buClr>
                <a:srgbClr val="C00000"/>
              </a:buClr>
            </a:pPr>
            <a:endParaRPr lang="he-IL" smtClean="0"/>
          </a:p>
          <a:p>
            <a:pPr marL="546100" indent="-463550">
              <a:buClr>
                <a:srgbClr val="C00000"/>
              </a:buClr>
            </a:pPr>
            <a:endParaRPr lang="he-IL" smtClean="0"/>
          </a:p>
          <a:p>
            <a:pPr marL="546100" indent="-463550">
              <a:buClr>
                <a:srgbClr val="C00000"/>
              </a:buClr>
            </a:pPr>
            <a:endParaRPr lang="he-IL" smtClean="0"/>
          </a:p>
          <a:p>
            <a:pPr marL="546100" indent="-463550">
              <a:buClr>
                <a:srgbClr val="C00000"/>
              </a:buClr>
            </a:pPr>
            <a:endParaRPr lang="he-IL" smtClean="0"/>
          </a:p>
          <a:p>
            <a:pPr marL="546100" indent="-463550">
              <a:buClr>
                <a:srgbClr val="C00000"/>
              </a:buClr>
            </a:pPr>
            <a:endParaRPr lang="he-IL" smtClean="0"/>
          </a:p>
          <a:p>
            <a:pPr marL="546100" indent="-463550">
              <a:buClr>
                <a:srgbClr val="C00000"/>
              </a:buClr>
            </a:pPr>
            <a:endParaRPr lang="he-IL" smtClean="0"/>
          </a:p>
          <a:p>
            <a:pPr marL="546100" indent="-463550">
              <a:buClr>
                <a:srgbClr val="C00000"/>
              </a:buClr>
            </a:pPr>
            <a:endParaRPr lang="he-IL" smtClean="0"/>
          </a:p>
          <a:p>
            <a:pPr marL="546100" indent="-463550">
              <a:buClr>
                <a:srgbClr val="C00000"/>
              </a:buClr>
            </a:pPr>
            <a:endParaRPr lang="he-IL" smtClean="0"/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הקפדה על חומר הסתימה; איכות והידוק.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381328"/>
            <a:ext cx="2736304" cy="408434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42</a:t>
            </a:fld>
            <a:endParaRPr lang="he-IL"/>
          </a:p>
        </p:txBody>
      </p:sp>
      <p:pic>
        <p:nvPicPr>
          <p:cNvPr id="6" name="תמונה 5" descr="jan_13_sparky_069a_te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060848"/>
            <a:ext cx="628433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556792"/>
          </a:xfrm>
        </p:spPr>
        <p:txBody>
          <a:bodyPr>
            <a:normAutofit/>
          </a:bodyPr>
          <a:lstStyle/>
          <a:p>
            <a:pPr algn="r"/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יסודות ומשטחי בטון עבים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827584" y="1556792"/>
            <a:ext cx="7560840" cy="5328592"/>
          </a:xfrm>
        </p:spPr>
        <p:txBody>
          <a:bodyPr>
            <a:normAutofit/>
          </a:bodyPr>
          <a:lstStyle/>
          <a:p>
            <a:pPr marL="546100" indent="-463550">
              <a:buClr>
                <a:srgbClr val="C00000"/>
              </a:buClr>
              <a:buNone/>
            </a:pPr>
            <a:r>
              <a:rPr lang="he-IL" b="1" smtClean="0"/>
              <a:t>דגשים לעבודה בשטח בנוי: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בדיקה להימצאות מערכות תשתית סמוכות: </a:t>
            </a:r>
            <a:r>
              <a:rPr lang="he-IL" sz="2800" smtClean="0"/>
              <a:t>ביוב, מים, חשמל, גז, כבלים  וכד' </a:t>
            </a:r>
            <a:r>
              <a:rPr lang="he-IL" smtClean="0"/>
              <a:t>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קידוח צפוף ומדויק.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ניסוי לקביעת משקל ספציפי מתאים.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עבודה במינימום חנ"פ.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שימוש זהיר בהשהיות.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הקפדה על חומר הסתימה; איכות והידוק.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הקפדה על כיסוי טוב. (תקנה </a:t>
            </a:r>
            <a:r>
              <a:rPr lang="he-IL" sz="2800" smtClean="0"/>
              <a:t>90 א</a:t>
            </a:r>
            <a:r>
              <a:rPr lang="he-IL" smtClean="0"/>
              <a:t>).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43</a:t>
            </a:fld>
            <a:endParaRPr lang="he-I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556792"/>
          </a:xfrm>
        </p:spPr>
        <p:txBody>
          <a:bodyPr>
            <a:normAutofit/>
          </a:bodyPr>
          <a:lstStyle/>
          <a:p>
            <a:pPr algn="r"/>
            <a:r>
              <a:rPr lang="he-IL" sz="2400" smtClean="0">
                <a:effectLst/>
              </a:rPr>
              <a:t>המשך 4.  </a:t>
            </a:r>
            <a:r>
              <a:rPr lang="he-IL" sz="3600" smtClean="0">
                <a:solidFill>
                  <a:schemeClr val="tx1"/>
                </a:solidFill>
                <a:effectLst/>
              </a:rPr>
              <a:t>מיטעני קדח:</a:t>
            </a:r>
            <a:r>
              <a:rPr lang="he-IL" sz="4400" b="1" smtClean="0">
                <a:solidFill>
                  <a:schemeClr val="tx1"/>
                </a:solidFill>
                <a:effectLst/>
              </a:rPr>
              <a:t/>
            </a:r>
            <a:br>
              <a:rPr lang="he-IL" sz="4400" b="1" smtClean="0">
                <a:solidFill>
                  <a:schemeClr val="tx1"/>
                </a:solidFill>
                <a:effectLst/>
              </a:rPr>
            </a:br>
            <a:r>
              <a:rPr lang="he-IL" sz="4400" smtClean="0">
                <a:solidFill>
                  <a:schemeClr val="tx1"/>
                </a:solidFill>
                <a:effectLst/>
              </a:rPr>
              <a:t>ב) </a:t>
            </a:r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קירות , עמודים  וניצבים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683568" y="1340768"/>
            <a:ext cx="8106104" cy="5112568"/>
          </a:xfrm>
        </p:spPr>
        <p:txBody>
          <a:bodyPr/>
          <a:lstStyle/>
          <a:p>
            <a:pPr>
              <a:buNone/>
            </a:pPr>
            <a:r>
              <a:rPr lang="he-IL" sz="4000" smtClean="0"/>
              <a:t>א. </a:t>
            </a:r>
            <a:r>
              <a:rPr lang="he-IL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קידוח</a:t>
            </a:r>
          </a:p>
          <a:p>
            <a:pPr marL="449263" indent="-366713">
              <a:buClr>
                <a:srgbClr val="C00000"/>
              </a:buClr>
            </a:pPr>
            <a:r>
              <a:rPr lang="he-IL" smtClean="0"/>
              <a:t>3 - 2 שורות סמוך לבסיס הקיר.</a:t>
            </a:r>
          </a:p>
          <a:p>
            <a:pPr marL="449263" indent="-366713">
              <a:buClr>
                <a:srgbClr val="C00000"/>
              </a:buClr>
            </a:pPr>
            <a:r>
              <a:rPr lang="he-IL" smtClean="0"/>
              <a:t>עומק הקדחים: כך שהמיטען יהיה באמצע הקיר.</a:t>
            </a:r>
          </a:p>
          <a:p>
            <a:pPr marL="449263" indent="-366713">
              <a:buClr>
                <a:srgbClr val="C00000"/>
              </a:buClr>
            </a:pPr>
            <a:r>
              <a:rPr lang="he-IL" smtClean="0"/>
              <a:t>עדיף לקדוח בשיפוע .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707904" y="6305550"/>
            <a:ext cx="237626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44</a:t>
            </a:fld>
            <a:endParaRPr lang="he-IL"/>
          </a:p>
        </p:txBody>
      </p:sp>
      <p:pic>
        <p:nvPicPr>
          <p:cNvPr id="6" name="תמונה 5" descr="p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717032"/>
            <a:ext cx="6840760" cy="292634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512168"/>
          </a:xfrm>
        </p:spPr>
        <p:txBody>
          <a:bodyPr>
            <a:normAutofit/>
          </a:bodyPr>
          <a:lstStyle/>
          <a:p>
            <a:pPr algn="r"/>
            <a:r>
              <a:rPr lang="he-IL" sz="2400" smtClean="0">
                <a:effectLst/>
              </a:rPr>
              <a:t>המשך 4.  </a:t>
            </a:r>
            <a:r>
              <a:rPr lang="he-IL" sz="3600" smtClean="0">
                <a:solidFill>
                  <a:schemeClr val="tx1"/>
                </a:solidFill>
                <a:effectLst/>
              </a:rPr>
              <a:t>מיטעני קדח:</a:t>
            </a:r>
            <a:r>
              <a:rPr lang="he-IL" sz="4400" b="1" smtClean="0">
                <a:solidFill>
                  <a:schemeClr val="tx1"/>
                </a:solidFill>
                <a:effectLst/>
              </a:rPr>
              <a:t/>
            </a:r>
            <a:br>
              <a:rPr lang="he-IL" sz="4400" b="1" smtClean="0">
                <a:solidFill>
                  <a:schemeClr val="tx1"/>
                </a:solidFill>
                <a:effectLst/>
              </a:rPr>
            </a:br>
            <a:r>
              <a:rPr lang="he-IL" sz="4400" smtClean="0">
                <a:solidFill>
                  <a:srgbClr val="C00000"/>
                </a:solidFill>
                <a:effectLst/>
              </a:rPr>
              <a:t>ב</a:t>
            </a:r>
            <a:r>
              <a:rPr lang="he-IL" sz="4400" smtClean="0">
                <a:solidFill>
                  <a:schemeClr val="tx1"/>
                </a:solidFill>
                <a:effectLst/>
              </a:rPr>
              <a:t>) </a:t>
            </a:r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קירות , עמודים  וניצבים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755576" y="2132856"/>
            <a:ext cx="8064896" cy="3816424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he-IL" sz="4000" smtClean="0"/>
              <a:t>ב. </a:t>
            </a:r>
            <a:r>
              <a:rPr lang="he-IL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כמות חומר נפץ: </a:t>
            </a:r>
            <a:r>
              <a:rPr lang="he-IL" smtClean="0"/>
              <a:t>משקל מומלץ (</a:t>
            </a:r>
            <a:r>
              <a:rPr lang="he-IL" sz="2800" smtClean="0"/>
              <a:t>גר'\קוב אבן)</a:t>
            </a:r>
            <a:endParaRPr lang="he-IL" sz="4000" smtClean="0"/>
          </a:p>
          <a:p>
            <a:pPr marL="352425" indent="-269875">
              <a:buClr>
                <a:schemeClr val="accent1">
                  <a:lumMod val="75000"/>
                </a:schemeClr>
              </a:buClr>
            </a:pPr>
            <a:r>
              <a:rPr lang="he-IL" smtClean="0"/>
              <a:t>קירות לבנים\בלוק מלא, בניה קלה   </a:t>
            </a:r>
            <a:r>
              <a:rPr lang="en-US" smtClean="0"/>
              <a:t>200 - 300</a:t>
            </a:r>
            <a:endParaRPr lang="he-IL" smtClean="0"/>
          </a:p>
          <a:p>
            <a:pPr marL="352425" indent="-269875">
              <a:buClr>
                <a:schemeClr val="accent1">
                  <a:lumMod val="75000"/>
                </a:schemeClr>
              </a:buClr>
            </a:pPr>
            <a:r>
              <a:rPr lang="he-IL" smtClean="0"/>
              <a:t>קירות לבנים. בניה טובה עם בטון  </a:t>
            </a:r>
            <a:r>
              <a:rPr lang="en-US" smtClean="0"/>
              <a:t>250 - 350  </a:t>
            </a:r>
            <a:endParaRPr lang="he-IL" smtClean="0"/>
          </a:p>
          <a:p>
            <a:pPr marL="352425" indent="-269875">
              <a:buClr>
                <a:schemeClr val="accent1">
                  <a:lumMod val="75000"/>
                </a:schemeClr>
              </a:buClr>
            </a:pPr>
            <a:r>
              <a:rPr lang="he-IL" smtClean="0"/>
              <a:t>קירות אבן.   בניה טובה                 400 - </a:t>
            </a:r>
            <a:r>
              <a:rPr lang="en-US" smtClean="0"/>
              <a:t>350</a:t>
            </a:r>
            <a:endParaRPr lang="he-IL" smtClean="0"/>
          </a:p>
          <a:p>
            <a:pPr marL="352425" indent="-269875">
              <a:buClr>
                <a:schemeClr val="accent1">
                  <a:lumMod val="75000"/>
                </a:schemeClr>
              </a:buClr>
            </a:pPr>
            <a:r>
              <a:rPr lang="he-IL" smtClean="0"/>
              <a:t>קירות בטון.   בניה קלה\בלי זיון  </a:t>
            </a:r>
            <a:r>
              <a:rPr lang="en-US" smtClean="0"/>
              <a:t>300 - 500     </a:t>
            </a:r>
            <a:r>
              <a:rPr lang="he-IL" smtClean="0"/>
              <a:t>  </a:t>
            </a:r>
          </a:p>
          <a:p>
            <a:pPr marL="352425" indent="-269875">
              <a:buClr>
                <a:schemeClr val="accent1">
                  <a:lumMod val="75000"/>
                </a:schemeClr>
              </a:buClr>
            </a:pPr>
            <a:r>
              <a:rPr lang="he-IL" smtClean="0"/>
              <a:t>קירות בטון מזוין.  בניה קשיחה      </a:t>
            </a:r>
            <a:r>
              <a:rPr lang="en-US" smtClean="0"/>
              <a:t>500 - 600  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851920" y="6237312"/>
            <a:ext cx="2339752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45</a:t>
            </a:fld>
            <a:endParaRPr lang="he-IL"/>
          </a:p>
        </p:txBody>
      </p:sp>
      <p:cxnSp>
        <p:nvCxnSpPr>
          <p:cNvPr id="9" name="מחבר ישר 8"/>
          <p:cNvCxnSpPr/>
          <p:nvPr/>
        </p:nvCxnSpPr>
        <p:spPr>
          <a:xfrm>
            <a:off x="755576" y="2852936"/>
            <a:ext cx="806489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/>
          <p:cNvCxnSpPr/>
          <p:nvPr/>
        </p:nvCxnSpPr>
        <p:spPr>
          <a:xfrm flipV="1">
            <a:off x="2987824" y="2780928"/>
            <a:ext cx="0" cy="316835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340768"/>
          </a:xfrm>
        </p:spPr>
        <p:txBody>
          <a:bodyPr>
            <a:normAutofit/>
          </a:bodyPr>
          <a:lstStyle/>
          <a:p>
            <a:pPr algn="r"/>
            <a:r>
              <a:rPr lang="he-IL" sz="2400" smtClean="0">
                <a:effectLst/>
              </a:rPr>
              <a:t>המשך 4.  </a:t>
            </a:r>
            <a:r>
              <a:rPr lang="he-IL" sz="3600" smtClean="0">
                <a:solidFill>
                  <a:schemeClr val="tx1"/>
                </a:solidFill>
                <a:effectLst/>
              </a:rPr>
              <a:t>מיטעני קדח:</a:t>
            </a:r>
            <a:r>
              <a:rPr lang="he-IL" sz="4400" b="1" smtClean="0">
                <a:solidFill>
                  <a:schemeClr val="tx1"/>
                </a:solidFill>
                <a:effectLst/>
              </a:rPr>
              <a:t/>
            </a:r>
            <a:br>
              <a:rPr lang="he-IL" sz="4400" b="1" smtClean="0">
                <a:solidFill>
                  <a:schemeClr val="tx1"/>
                </a:solidFill>
                <a:effectLst/>
              </a:rPr>
            </a:br>
            <a:r>
              <a:rPr lang="he-IL" sz="4400" smtClean="0">
                <a:solidFill>
                  <a:srgbClr val="C00000"/>
                </a:solidFill>
                <a:effectLst/>
              </a:rPr>
              <a:t>ב</a:t>
            </a:r>
            <a:r>
              <a:rPr lang="he-IL" sz="4400" smtClean="0">
                <a:solidFill>
                  <a:schemeClr val="tx1"/>
                </a:solidFill>
                <a:effectLst/>
              </a:rPr>
              <a:t>) </a:t>
            </a:r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קירות , עמודים  וניצבים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467544" y="4797152"/>
            <a:ext cx="8424936" cy="1512168"/>
          </a:xfrm>
        </p:spPr>
        <p:txBody>
          <a:bodyPr>
            <a:normAutofit/>
          </a:bodyPr>
          <a:lstStyle/>
          <a:p>
            <a:pPr marL="176213" indent="-176213">
              <a:buClr>
                <a:srgbClr val="FF0000"/>
              </a:buClr>
              <a:buSzPct val="90000"/>
            </a:pPr>
            <a:r>
              <a:rPr lang="he-IL" sz="2000" b="1" smtClean="0"/>
              <a:t>הטבלה מתייחסת לקירות בטון קל,  אבן,  לבנים, בלוקים מלאים.</a:t>
            </a:r>
          </a:p>
          <a:p>
            <a:pPr marL="176213" indent="-176213">
              <a:buClr>
                <a:srgbClr val="FF0000"/>
              </a:buClr>
              <a:buSzPct val="90000"/>
            </a:pPr>
            <a:r>
              <a:rPr lang="he-IL" sz="2000" b="1" smtClean="0"/>
              <a:t>בקירות דקים (עד </a:t>
            </a:r>
            <a:r>
              <a:rPr lang="he-IL" sz="1800" b="1" smtClean="0"/>
              <a:t>45</a:t>
            </a:r>
            <a:r>
              <a:rPr lang="he-IL" sz="1600" b="1" smtClean="0"/>
              <a:t>ס"מ</a:t>
            </a:r>
            <a:r>
              <a:rPr lang="he-IL" sz="2000" b="1" smtClean="0"/>
              <a:t>), בגלל צפיפות הקידוח, כמות חנ"פ הספציפית גדולה בהרבה מהמשקל הספציפי האופטימלי. מומלץ כיסוי למניעת רגמות.</a:t>
            </a:r>
          </a:p>
          <a:p>
            <a:pPr marL="176213" indent="-176213">
              <a:buClr>
                <a:srgbClr val="FF0000"/>
              </a:buClr>
              <a:buSzPct val="90000"/>
              <a:buNone/>
            </a:pPr>
            <a:r>
              <a:rPr lang="he-IL" sz="2000" b="1" smtClean="0"/>
              <a:t>.... גם מעט מידי חומר נפץ יכול לגרום בעיה 'לא נעימה'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4860032" y="6453336"/>
            <a:ext cx="2376264" cy="332656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46</a:t>
            </a:fld>
            <a:endParaRPr lang="he-IL"/>
          </a:p>
        </p:txBody>
      </p:sp>
      <p:pic>
        <p:nvPicPr>
          <p:cNvPr id="6" name="תמונה 5" descr="p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484784"/>
            <a:ext cx="7920880" cy="3293744"/>
          </a:xfrm>
          <a:prstGeom prst="rect">
            <a:avLst/>
          </a:prstGeom>
          <a:ln>
            <a:solidFill>
              <a:srgbClr val="30A692"/>
            </a:solidFill>
          </a:ln>
        </p:spPr>
      </p:pic>
      <p:pic>
        <p:nvPicPr>
          <p:cNvPr id="8" name="Verunglückte Kirchturm-Sprengung in Stuttgart-Moenchfel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504" y="5157192"/>
            <a:ext cx="2816310" cy="1584175"/>
          </a:xfrm>
          <a:prstGeom prst="rect">
            <a:avLst/>
          </a:prstGeom>
        </p:spPr>
      </p:pic>
      <p:sp>
        <p:nvSpPr>
          <p:cNvPr id="9" name="לחצן פעולה: סרט 8">
            <a:hlinkClick r:id="rId5" action="ppaction://hlinkfile" highlightClick="1"/>
          </p:cNvPr>
          <p:cNvSpPr/>
          <p:nvPr/>
        </p:nvSpPr>
        <p:spPr>
          <a:xfrm>
            <a:off x="3059832" y="6237312"/>
            <a:ext cx="1800200" cy="538360"/>
          </a:xfrm>
          <a:prstGeom prst="actionButtonMovie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mtClean="0">
                <a:solidFill>
                  <a:srgbClr val="FFC000"/>
                </a:solidFill>
              </a:rPr>
              <a:t>בעיה 'לא נעימה'</a:t>
            </a:r>
            <a:endParaRPr lang="he-IL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35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uiExpand="1" build="p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340768"/>
          </a:xfrm>
        </p:spPr>
        <p:txBody>
          <a:bodyPr>
            <a:normAutofit/>
          </a:bodyPr>
          <a:lstStyle/>
          <a:p>
            <a:pPr algn="r"/>
            <a:r>
              <a:rPr lang="he-IL" sz="2400" smtClean="0">
                <a:effectLst/>
              </a:rPr>
              <a:t>המשך 4.  </a:t>
            </a:r>
            <a:r>
              <a:rPr lang="he-IL" sz="3600" smtClean="0">
                <a:solidFill>
                  <a:schemeClr val="tx1"/>
                </a:solidFill>
                <a:effectLst/>
              </a:rPr>
              <a:t>מיטעני קדח:</a:t>
            </a:r>
            <a:r>
              <a:rPr lang="he-IL" sz="4400" b="1" smtClean="0">
                <a:solidFill>
                  <a:schemeClr val="tx1"/>
                </a:solidFill>
                <a:effectLst/>
              </a:rPr>
              <a:t/>
            </a:r>
            <a:br>
              <a:rPr lang="he-IL" sz="4400" b="1" smtClean="0">
                <a:solidFill>
                  <a:schemeClr val="tx1"/>
                </a:solidFill>
                <a:effectLst/>
              </a:rPr>
            </a:br>
            <a:r>
              <a:rPr lang="he-IL" sz="4400" smtClean="0">
                <a:solidFill>
                  <a:srgbClr val="C00000"/>
                </a:solidFill>
                <a:effectLst/>
              </a:rPr>
              <a:t>ב</a:t>
            </a:r>
            <a:r>
              <a:rPr lang="he-IL" sz="4400" smtClean="0">
                <a:solidFill>
                  <a:schemeClr val="tx1"/>
                </a:solidFill>
                <a:effectLst/>
              </a:rPr>
              <a:t>) </a:t>
            </a:r>
            <a:r>
              <a:rPr lang="he-IL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הריסת קירות , עמודים  וניצבים</a:t>
            </a:r>
            <a:endParaRPr lang="he-IL" sz="4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467544" y="4797152"/>
            <a:ext cx="8424936" cy="1872208"/>
          </a:xfrm>
        </p:spPr>
        <p:txBody>
          <a:bodyPr>
            <a:normAutofit/>
          </a:bodyPr>
          <a:lstStyle/>
          <a:p>
            <a:pPr marL="176213" indent="-176213">
              <a:buClr>
                <a:srgbClr val="FF0000"/>
              </a:buClr>
              <a:buSzPct val="90000"/>
            </a:pPr>
            <a:r>
              <a:rPr lang="he-IL" sz="2000" b="1" smtClean="0"/>
              <a:t>הטבלה מתייחסת לקירות בטון קל,  אבן,  לבנים, בלוקים מלאים.</a:t>
            </a:r>
          </a:p>
          <a:p>
            <a:pPr marL="176213" indent="-176213">
              <a:buClr>
                <a:srgbClr val="FF0000"/>
              </a:buClr>
              <a:buSzPct val="90000"/>
            </a:pPr>
            <a:r>
              <a:rPr lang="he-IL" sz="2000" b="1" smtClean="0"/>
              <a:t>בקירות דקים (עד </a:t>
            </a:r>
            <a:r>
              <a:rPr lang="he-IL" sz="1800" b="1" smtClean="0"/>
              <a:t>45</a:t>
            </a:r>
            <a:r>
              <a:rPr lang="he-IL" sz="1600" b="1" smtClean="0"/>
              <a:t>ס"מ</a:t>
            </a:r>
            <a:r>
              <a:rPr lang="he-IL" sz="2000" b="1" smtClean="0"/>
              <a:t>), בגלל צפיפות הקידוח, כמות חנ"פ הספציפית גדולה בהרבה מהמשקל הספציפי האופטימלי. מומלץ כיסוי למניעת רגמות.</a:t>
            </a:r>
          </a:p>
          <a:p>
            <a:pPr marL="176213" indent="-176213">
              <a:buClr>
                <a:srgbClr val="FF0000"/>
              </a:buClr>
              <a:buSzPct val="90000"/>
            </a:pPr>
            <a:r>
              <a:rPr lang="he-IL" sz="2000" b="1" smtClean="0"/>
              <a:t>בקירות אבן בבניה מעולה ובטון קשיח, יש להוסיף 20% - 10 למשקל המיטען.</a:t>
            </a:r>
          </a:p>
          <a:p>
            <a:pPr marL="176213" indent="-176213">
              <a:buClr>
                <a:srgbClr val="FF0000"/>
              </a:buClr>
              <a:buSzPct val="90000"/>
            </a:pPr>
            <a:r>
              <a:rPr lang="he-IL" sz="2000" b="1" smtClean="0"/>
              <a:t>בבטון מזוין איכותי ובטון דרוך, יש להוסיף עד 50% למשקל המיטענים. </a:t>
            </a:r>
            <a:endParaRPr lang="he-IL" sz="2000" b="1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2376264" cy="332656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47</a:t>
            </a:fld>
            <a:endParaRPr lang="he-IL"/>
          </a:p>
        </p:txBody>
      </p:sp>
      <p:pic>
        <p:nvPicPr>
          <p:cNvPr id="6" name="תמונה 5" descr="p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484784"/>
            <a:ext cx="7920880" cy="3293744"/>
          </a:xfrm>
          <a:prstGeom prst="rect">
            <a:avLst/>
          </a:prstGeom>
          <a:ln>
            <a:solidFill>
              <a:srgbClr val="30A692"/>
            </a:solidFill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1656184"/>
          </a:xfrm>
        </p:spPr>
        <p:txBody>
          <a:bodyPr>
            <a:normAutofit/>
          </a:bodyPr>
          <a:lstStyle/>
          <a:p>
            <a:pPr algn="r"/>
            <a:r>
              <a:rPr lang="he-IL" sz="2800" smtClean="0">
                <a:effectLst/>
              </a:rPr>
              <a:t>המשך 4.</a:t>
            </a:r>
            <a:br>
              <a:rPr lang="he-IL" sz="2800" smtClean="0">
                <a:effectLst/>
              </a:rPr>
            </a:br>
            <a:r>
              <a:rPr lang="he-IL" sz="40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5400" b="1" smtClean="0">
                <a:solidFill>
                  <a:srgbClr val="C00000"/>
                </a:solidFill>
              </a:rPr>
              <a:t>הריסת ארובות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827584" y="2060848"/>
            <a:ext cx="8136904" cy="18002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he-IL" smtClean="0"/>
              <a:t>הקרסת ארובה ע"י פיצוץ, היא הריסה מדויקת, מהירה, זולה ו</a:t>
            </a:r>
            <a:r>
              <a:rPr lang="he-IL" b="1" smtClean="0"/>
              <a:t>בטיחותית</a:t>
            </a:r>
            <a:r>
              <a:rPr lang="he-IL" smtClean="0"/>
              <a:t>.</a:t>
            </a:r>
          </a:p>
          <a:p>
            <a:pPr>
              <a:buClr>
                <a:srgbClr val="C00000"/>
              </a:buClr>
            </a:pPr>
            <a:r>
              <a:rPr lang="he-IL" smtClean="0"/>
              <a:t>להקרסה, חייב להמצא קו נפילה פנוי, </a:t>
            </a:r>
            <a:r>
              <a:rPr lang="he-IL" b="1" smtClean="0"/>
              <a:t>¼</a:t>
            </a:r>
            <a:r>
              <a:rPr lang="he-IL" sz="2800" smtClean="0"/>
              <a:t>1 </a:t>
            </a:r>
            <a:r>
              <a:rPr lang="he-IL" smtClean="0"/>
              <a:t>הגובה.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48</a:t>
            </a:fld>
            <a:endParaRPr lang="he-IL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1656184"/>
          </a:xfrm>
        </p:spPr>
        <p:txBody>
          <a:bodyPr>
            <a:normAutofit/>
          </a:bodyPr>
          <a:lstStyle/>
          <a:p>
            <a:pPr algn="r"/>
            <a:r>
              <a:rPr lang="he-IL" sz="40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5400" b="1" smtClean="0">
                <a:solidFill>
                  <a:srgbClr val="C00000"/>
                </a:solidFill>
              </a:rPr>
              <a:t>הריסת ארובות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827584" y="6165304"/>
            <a:ext cx="8136904" cy="576064"/>
          </a:xfrm>
        </p:spPr>
        <p:txBody>
          <a:bodyPr>
            <a:normAutofit lnSpcReduction="10000"/>
          </a:bodyPr>
          <a:lstStyle/>
          <a:p>
            <a:pPr algn="ctr">
              <a:buClr>
                <a:srgbClr val="C00000"/>
              </a:buClr>
              <a:buNone/>
            </a:pPr>
            <a:r>
              <a:rPr lang="he-IL" smtClean="0"/>
              <a:t>להקרסה, חייב להמצא קו נפילה פנוי, </a:t>
            </a:r>
            <a:r>
              <a:rPr lang="he-IL" b="1" smtClean="0"/>
              <a:t>¼</a:t>
            </a:r>
            <a:r>
              <a:rPr lang="he-IL" sz="2800" smtClean="0"/>
              <a:t>1 </a:t>
            </a:r>
            <a:r>
              <a:rPr lang="he-IL" smtClean="0"/>
              <a:t>הגובה.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49</a:t>
            </a:fld>
            <a:endParaRPr lang="he-IL"/>
          </a:p>
        </p:txBody>
      </p:sp>
      <p:pic>
        <p:nvPicPr>
          <p:cNvPr id="6" name="תמונה 5" descr="fpl_waters_919364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9581" y="1700808"/>
            <a:ext cx="6878803" cy="4469707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755576" y="2924944"/>
            <a:ext cx="7848872" cy="3600400"/>
          </a:xfrm>
          <a:prstGeom prst="rect">
            <a:avLst/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94136" cy="1143000"/>
          </a:xfrm>
        </p:spPr>
        <p:txBody>
          <a:bodyPr>
            <a:normAutofit fontScale="90000"/>
          </a:bodyPr>
          <a:lstStyle/>
          <a:p>
            <a:pPr algn="r"/>
            <a:r>
              <a:rPr lang="he-IL" smtClean="0"/>
              <a:t>1. </a:t>
            </a:r>
            <a:r>
              <a:rPr lang="he-IL" b="1" smtClean="0">
                <a:solidFill>
                  <a:srgbClr val="002060"/>
                </a:solidFill>
              </a:rPr>
              <a:t>מיטעני זעזוע  </a:t>
            </a:r>
            <a:r>
              <a:rPr lang="en-US" sz="4000" smtClean="0"/>
              <a:t>(concussion charges)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99592" y="1628800"/>
            <a:ext cx="8034096" cy="4824536"/>
          </a:xfrm>
        </p:spPr>
        <p:txBody>
          <a:bodyPr>
            <a:normAutofit/>
          </a:bodyPr>
          <a:lstStyle/>
          <a:p>
            <a:pPr marL="365125" indent="0">
              <a:buNone/>
            </a:pPr>
            <a:r>
              <a:rPr lang="he-IL" sz="2400" b="1" smtClean="0"/>
              <a:t>בשיטה זו מנצלים רק את ההדף וגל ההלם באויר או במים.</a:t>
            </a:r>
          </a:p>
          <a:p>
            <a:pPr marL="365125" indent="0">
              <a:buNone/>
            </a:pPr>
            <a:r>
              <a:rPr lang="he-IL" sz="2800" smtClean="0"/>
              <a:t>עקרונות הטכניקה:</a:t>
            </a:r>
            <a:r>
              <a:rPr lang="en-US" sz="2800" smtClean="0"/>
              <a:t/>
            </a:r>
            <a:br>
              <a:rPr lang="en-US" sz="2800" smtClean="0"/>
            </a:br>
            <a:endParaRPr lang="he-IL" sz="2800" smtClean="0"/>
          </a:p>
          <a:p>
            <a:pPr marL="898525" indent="-273050">
              <a:buClr>
                <a:srgbClr val="002060"/>
              </a:buClr>
            </a:pPr>
            <a:r>
              <a:rPr lang="he-IL" sz="2400" b="1" smtClean="0"/>
              <a:t>מיטען מרוכז במרכז חלל המבנה שהורסים.</a:t>
            </a:r>
          </a:p>
          <a:p>
            <a:pPr marL="898525" indent="-273050">
              <a:buClr>
                <a:srgbClr val="002060"/>
              </a:buClr>
            </a:pPr>
            <a:r>
              <a:rPr lang="he-IL" sz="2400" b="1" smtClean="0"/>
              <a:t>סגירת פתחים במבנה ואיטום מירבי של המעטפת.</a:t>
            </a:r>
          </a:p>
          <a:p>
            <a:pPr marL="898525" indent="-273050">
              <a:buClr>
                <a:srgbClr val="002060"/>
              </a:buClr>
            </a:pPr>
            <a:r>
              <a:rPr lang="he-IL" sz="2400" b="1" smtClean="0"/>
              <a:t>החלשה מוקדמת של המעטפת ע"י סילוק תמיכות וסמכים ואפילו יצירת קווי שבר מתוכננים,לשיפור ההריסה.</a:t>
            </a:r>
          </a:p>
          <a:p>
            <a:pPr marL="898525" indent="-273050">
              <a:buClr>
                <a:srgbClr val="002060"/>
              </a:buClr>
            </a:pPr>
            <a:r>
              <a:rPr lang="he-IL" sz="2400" b="1" smtClean="0"/>
              <a:t>בפיצוץ בריכות, מיכלים וכד',  עדיף לפוצץ עם מילוי מים. </a:t>
            </a:r>
            <a:r>
              <a:rPr lang="he-IL" sz="2400" smtClean="0"/>
              <a:t>(תווך בלתי דחיס).</a:t>
            </a:r>
          </a:p>
          <a:p>
            <a:pPr marL="898525" indent="-273050">
              <a:buClr>
                <a:srgbClr val="002060"/>
              </a:buClr>
            </a:pPr>
            <a:r>
              <a:rPr lang="he-IL" sz="2400" b="1" smtClean="0"/>
              <a:t>בחירת חומר נפץ מתאים:   עפ"י כמות גבוהה של הגזים הנוצרים בפיצוץ. </a:t>
            </a:r>
            <a:r>
              <a:rPr lang="he-IL" sz="2400" smtClean="0"/>
              <a:t>(וחום).</a:t>
            </a:r>
            <a:endParaRPr lang="he-IL" sz="24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408712"/>
            <a:ext cx="2751584" cy="54868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</a:t>
            </a:fld>
            <a:endParaRPr lang="he-I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1656184"/>
          </a:xfrm>
        </p:spPr>
        <p:txBody>
          <a:bodyPr>
            <a:normAutofit/>
          </a:bodyPr>
          <a:lstStyle/>
          <a:p>
            <a:pPr algn="r"/>
            <a:r>
              <a:rPr lang="he-IL" sz="40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5400" b="1" smtClean="0">
                <a:solidFill>
                  <a:srgbClr val="C00000"/>
                </a:solidFill>
              </a:rPr>
              <a:t>הריסת ארובות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827584" y="2132856"/>
            <a:ext cx="7848872" cy="4104456"/>
          </a:xfrm>
        </p:spPr>
        <p:txBody>
          <a:bodyPr/>
          <a:lstStyle/>
          <a:p>
            <a:pPr marL="546100" indent="-463550">
              <a:buClr>
                <a:srgbClr val="C00000"/>
              </a:buClr>
            </a:pPr>
            <a:r>
              <a:rPr lang="he-IL" smtClean="0"/>
              <a:t>הקרסת ארובה ע"י פיצוץ, היא הריסה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מדויקת, מהירה, זולה ו</a:t>
            </a:r>
            <a:r>
              <a:rPr lang="he-IL" b="1" smtClean="0"/>
              <a:t>בטיחותית</a:t>
            </a:r>
            <a:r>
              <a:rPr lang="he-IL" smtClean="0"/>
              <a:t>.</a:t>
            </a:r>
          </a:p>
          <a:p>
            <a:pPr marL="546100" indent="-463550">
              <a:buClr>
                <a:srgbClr val="C00000"/>
              </a:buClr>
            </a:pPr>
            <a:r>
              <a:rPr lang="he-IL" smtClean="0"/>
              <a:t>להקרסה, חייב להמצא קו נפילה פנוי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שאורכו </a:t>
            </a:r>
            <a:r>
              <a:rPr lang="he-IL" b="1" smtClean="0"/>
              <a:t>¼</a:t>
            </a:r>
            <a:r>
              <a:rPr lang="he-IL" sz="2800" smtClean="0"/>
              <a:t>1 </a:t>
            </a:r>
            <a:r>
              <a:rPr lang="he-IL" smtClean="0"/>
              <a:t>הגובה </a:t>
            </a:r>
            <a:r>
              <a:rPr lang="he-IL" sz="2800" smtClean="0"/>
              <a:t>(לפחות)</a:t>
            </a:r>
            <a:r>
              <a:rPr lang="he-IL" smtClean="0"/>
              <a:t>.</a:t>
            </a:r>
          </a:p>
          <a:p>
            <a:pPr marL="365125" indent="-12700">
              <a:buClr>
                <a:srgbClr val="C00000"/>
              </a:buClr>
              <a:buNone/>
            </a:pPr>
            <a:r>
              <a:rPr lang="he-IL" smtClean="0"/>
              <a:t>רק מיקצוענים עם ניסיון רב יכולים להסתכן,</a:t>
            </a:r>
          </a:p>
          <a:p>
            <a:pPr marL="365125" indent="-12700">
              <a:buClr>
                <a:srgbClr val="C00000"/>
              </a:buClr>
              <a:buNone/>
            </a:pPr>
            <a:r>
              <a:rPr lang="he-IL" smtClean="0"/>
              <a:t>(ולהצליח ! ) להרוס ארובות בהריסה אנכית.</a:t>
            </a:r>
          </a:p>
          <a:p>
            <a:pPr marL="722313" indent="0">
              <a:buClr>
                <a:srgbClr val="C00000"/>
              </a:buClr>
              <a:buNone/>
            </a:pPr>
            <a:r>
              <a:rPr lang="he-IL" smtClean="0">
                <a:solidFill>
                  <a:srgbClr val="C00000"/>
                </a:solidFill>
              </a:rPr>
              <a:t>לא כל ארובה אפשר להקריס אנכית !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81328"/>
            <a:ext cx="2736304" cy="404664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50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1656184"/>
          </a:xfrm>
        </p:spPr>
        <p:txBody>
          <a:bodyPr>
            <a:normAutofit/>
          </a:bodyPr>
          <a:lstStyle/>
          <a:p>
            <a:pPr algn="r"/>
            <a:r>
              <a:rPr lang="he-IL" sz="40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5400" b="1" smtClean="0">
                <a:solidFill>
                  <a:srgbClr val="C00000"/>
                </a:solidFill>
              </a:rPr>
              <a:t>הריסת ארובות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827584" y="6165304"/>
            <a:ext cx="8136904" cy="504056"/>
          </a:xfrm>
        </p:spPr>
        <p:txBody>
          <a:bodyPr>
            <a:normAutofit fontScale="92500" lnSpcReduction="10000"/>
          </a:bodyPr>
          <a:lstStyle/>
          <a:p>
            <a:pPr marL="365125" indent="-12700" algn="ctr">
              <a:buClr>
                <a:srgbClr val="C00000"/>
              </a:buClr>
              <a:buNone/>
            </a:pPr>
            <a:r>
              <a:rPr lang="he-IL" smtClean="0"/>
              <a:t>לא כל ארובה אפשר להקריס אנכית !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51</a:t>
            </a:fld>
            <a:endParaRPr lang="he-IL"/>
          </a:p>
        </p:txBody>
      </p:sp>
      <p:pic>
        <p:nvPicPr>
          <p:cNvPr id="8" name="תמונה 7" descr="reuters_germany_chimney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767957"/>
            <a:ext cx="7560840" cy="4397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1656184"/>
          </a:xfrm>
        </p:spPr>
        <p:txBody>
          <a:bodyPr>
            <a:normAutofit/>
          </a:bodyPr>
          <a:lstStyle/>
          <a:p>
            <a:pPr algn="r"/>
            <a:r>
              <a:rPr lang="he-IL" sz="40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5400" b="1" smtClean="0">
                <a:solidFill>
                  <a:srgbClr val="C00000"/>
                </a:solidFill>
              </a:rPr>
              <a:t>הריסת ארובות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827584" y="2060848"/>
            <a:ext cx="8136904" cy="432048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he-IL" smtClean="0">
                <a:solidFill>
                  <a:schemeClr val="bg1">
                    <a:lumMod val="85000"/>
                  </a:schemeClr>
                </a:solidFill>
              </a:rPr>
              <a:t>הקרסת ארובה ע"י פיצוץ, היא הריסה מדויקת, מהירה, זולה ו</a:t>
            </a:r>
            <a:r>
              <a:rPr lang="he-IL" b="1" smtClean="0">
                <a:solidFill>
                  <a:schemeClr val="bg1">
                    <a:lumMod val="85000"/>
                  </a:schemeClr>
                </a:solidFill>
              </a:rPr>
              <a:t>בטיחותית</a:t>
            </a:r>
            <a:r>
              <a:rPr lang="he-IL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>
              <a:buClr>
                <a:srgbClr val="C00000"/>
              </a:buClr>
            </a:pPr>
            <a:r>
              <a:rPr lang="he-IL" smtClean="0">
                <a:solidFill>
                  <a:schemeClr val="bg1">
                    <a:lumMod val="85000"/>
                  </a:schemeClr>
                </a:solidFill>
              </a:rPr>
              <a:t>להקרסה, חייב להמצא קו נפילה פנוי, </a:t>
            </a:r>
            <a:r>
              <a:rPr lang="he-IL" b="1" smtClean="0">
                <a:solidFill>
                  <a:schemeClr val="bg1">
                    <a:lumMod val="85000"/>
                  </a:schemeClr>
                </a:solidFill>
              </a:rPr>
              <a:t>¼</a:t>
            </a:r>
            <a:r>
              <a:rPr lang="he-IL" sz="2800" smtClean="0">
                <a:solidFill>
                  <a:schemeClr val="bg1">
                    <a:lumMod val="85000"/>
                  </a:schemeClr>
                </a:solidFill>
              </a:rPr>
              <a:t>1 </a:t>
            </a:r>
            <a:r>
              <a:rPr lang="he-IL" smtClean="0">
                <a:solidFill>
                  <a:schemeClr val="bg1">
                    <a:lumMod val="85000"/>
                  </a:schemeClr>
                </a:solidFill>
              </a:rPr>
              <a:t>הגובה.</a:t>
            </a:r>
          </a:p>
          <a:p>
            <a:pPr>
              <a:buClr>
                <a:srgbClr val="C00000"/>
              </a:buClr>
            </a:pPr>
            <a:r>
              <a:rPr lang="he-IL" smtClean="0"/>
              <a:t>בארובה עגולה ניתן לקבוע כל כיוון הקרסה רצוי,    </a:t>
            </a:r>
            <a:r>
              <a:rPr lang="he-IL" sz="2800" smtClean="0"/>
              <a:t>למעט מקרה שהארובה לא ניצבת לקרקע -  אז עדיף כיוון</a:t>
            </a:r>
            <a:r>
              <a:rPr lang="he-IL" smtClean="0"/>
              <a:t> </a:t>
            </a:r>
            <a:r>
              <a:rPr lang="he-IL" sz="2800" smtClean="0"/>
              <a:t>הנטיה.</a:t>
            </a:r>
            <a:endParaRPr lang="he-IL" smtClean="0"/>
          </a:p>
          <a:p>
            <a:pPr>
              <a:buClr>
                <a:srgbClr val="C00000"/>
              </a:buClr>
            </a:pPr>
            <a:r>
              <a:rPr lang="he-IL" smtClean="0"/>
              <a:t>ארובה שבבסיסה דפנות שטוחות - יש לבחור קו נפילה בניצב לאחת מדפנות הבסיס.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81328"/>
            <a:ext cx="2736304" cy="408434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52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1858218"/>
          </a:xfrm>
        </p:spPr>
        <p:txBody>
          <a:bodyPr>
            <a:normAutofit/>
          </a:bodyPr>
          <a:lstStyle/>
          <a:p>
            <a:pPr algn="ctr"/>
            <a:r>
              <a:rPr lang="he-IL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אז נלמד   ונעשה את זה נכון !</a:t>
            </a:r>
            <a:endParaRPr lang="he-IL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pic>
        <p:nvPicPr>
          <p:cNvPr id="6" name="Four Sisters Go Down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-12700"/>
            <a:ext cx="9144000" cy="6858000"/>
          </a:xfrm>
          <a:prstGeom prst="rect">
            <a:avLst/>
          </a:prstGeo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53</a:t>
            </a:fld>
            <a:endParaRPr lang="he-IL"/>
          </a:p>
        </p:txBody>
      </p:sp>
      <p:sp>
        <p:nvSpPr>
          <p:cNvPr id="9" name="לחצן פעולה: סרט 8">
            <a:hlinkClick r:id="rId4" action="ppaction://hlinkfile" highlightClick="1"/>
          </p:cNvPr>
          <p:cNvSpPr/>
          <p:nvPr/>
        </p:nvSpPr>
        <p:spPr>
          <a:xfrm>
            <a:off x="323528" y="5517232"/>
            <a:ext cx="2520280" cy="108012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Port Angeles Washington</a:t>
            </a:r>
            <a:endParaRPr lang="he-IL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לחצן פעולה: סרט 9">
            <a:hlinkClick r:id="rId5" action="ppaction://hlinkfile" highlightClick="1"/>
          </p:cNvPr>
          <p:cNvSpPr/>
          <p:nvPr/>
        </p:nvSpPr>
        <p:spPr>
          <a:xfrm>
            <a:off x="323528" y="4330800"/>
            <a:ext cx="1978520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920880" cy="1656184"/>
          </a:xfrm>
        </p:spPr>
        <p:txBody>
          <a:bodyPr>
            <a:normAutofit/>
          </a:bodyPr>
          <a:lstStyle/>
          <a:p>
            <a:pPr algn="r"/>
            <a:r>
              <a:rPr lang="he-IL" sz="2800" smtClean="0">
                <a:effectLst/>
              </a:rPr>
              <a:t>המשך 4. </a:t>
            </a:r>
            <a:r>
              <a:rPr lang="he-IL" sz="3600" smtClean="0">
                <a:solidFill>
                  <a:schemeClr val="tx1"/>
                </a:solidFill>
                <a:effectLst/>
              </a:rPr>
              <a:t>מיטעני קדח –</a:t>
            </a:r>
            <a:br>
              <a:rPr lang="he-IL" sz="3600" smtClean="0">
                <a:solidFill>
                  <a:schemeClr val="tx1"/>
                </a:solidFill>
                <a:effectLst/>
              </a:rPr>
            </a:br>
            <a:r>
              <a:rPr lang="he-IL" sz="3600" smtClean="0">
                <a:solidFill>
                  <a:schemeClr val="tx1"/>
                </a:solidFill>
                <a:effectLst/>
              </a:rPr>
              <a:t>  </a:t>
            </a:r>
            <a:r>
              <a:rPr lang="he-IL" sz="4400" b="1" smtClean="0">
                <a:solidFill>
                  <a:schemeClr val="accent5">
                    <a:lumMod val="75000"/>
                  </a:schemeClr>
                </a:solidFill>
                <a:effectLst/>
              </a:rPr>
              <a:t>הריסת ארובות  </a:t>
            </a:r>
            <a:r>
              <a:rPr lang="he-IL" sz="4400" b="1" smtClean="0">
                <a:solidFill>
                  <a:srgbClr val="C00000"/>
                </a:solidFill>
              </a:rPr>
              <a:t>בשיטת הקרסה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11" name="מציין מיקום תוכן 10"/>
          <p:cNvSpPr>
            <a:spLocks noGrp="1"/>
          </p:cNvSpPr>
          <p:nvPr>
            <p:ph idx="1"/>
          </p:nvPr>
        </p:nvSpPr>
        <p:spPr>
          <a:xfrm>
            <a:off x="1043608" y="1988840"/>
            <a:ext cx="7056784" cy="1656184"/>
          </a:xfrm>
        </p:spPr>
        <p:txBody>
          <a:bodyPr/>
          <a:lstStyle/>
          <a:p>
            <a:pPr>
              <a:buNone/>
            </a:pPr>
            <a:r>
              <a:rPr lang="he-IL" smtClean="0"/>
              <a:t>איך זה עובד ?</a:t>
            </a:r>
          </a:p>
          <a:p>
            <a:pPr>
              <a:buNone/>
            </a:pPr>
            <a:r>
              <a:rPr lang="he-IL" smtClean="0"/>
              <a:t>נלמד משהו מהאיש עם הפטיש :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54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760640" cy="1786210"/>
          </a:xfrm>
        </p:spPr>
        <p:txBody>
          <a:bodyPr>
            <a:normAutofit/>
          </a:bodyPr>
          <a:lstStyle/>
          <a:p>
            <a:pPr algn="r"/>
            <a:r>
              <a:rPr lang="he-IL" sz="5400" b="1" smtClean="0">
                <a:solidFill>
                  <a:srgbClr val="FF0000"/>
                </a:solidFill>
              </a:rPr>
              <a:t>לא לנסות בבית !!!</a:t>
            </a:r>
            <a:endParaRPr lang="he-IL" sz="5400" b="1">
              <a:solidFill>
                <a:srgbClr val="FF0000"/>
              </a:solidFill>
            </a:endParaRPr>
          </a:p>
        </p:txBody>
      </p:sp>
      <p:pic>
        <p:nvPicPr>
          <p:cNvPr id="10" name="Silo Demolition בפטיש.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11238" y="366713"/>
            <a:ext cx="8132762" cy="6099175"/>
          </a:xfrm>
          <a:prstGeom prst="rect">
            <a:avLst/>
          </a:prstGeo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55</a:t>
            </a:fld>
            <a:endParaRPr lang="he-IL"/>
          </a:p>
        </p:txBody>
      </p:sp>
      <p:sp>
        <p:nvSpPr>
          <p:cNvPr id="11" name="לחצן פעולה: סרט 10">
            <a:hlinkClick r:id="rId4" action="ppaction://hlinkfile" highlightClick="1"/>
          </p:cNvPr>
          <p:cNvSpPr/>
          <p:nvPr/>
        </p:nvSpPr>
        <p:spPr>
          <a:xfrm>
            <a:off x="179512" y="6165304"/>
            <a:ext cx="720080" cy="610368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6864" cy="1440160"/>
          </a:xfrm>
        </p:spPr>
        <p:txBody>
          <a:bodyPr>
            <a:normAutofit/>
          </a:bodyPr>
          <a:lstStyle/>
          <a:p>
            <a:pPr algn="r"/>
            <a:r>
              <a:rPr lang="he-IL" sz="2800" smtClean="0">
                <a:effectLst/>
              </a:rPr>
              <a:t>המשך 4. </a:t>
            </a:r>
            <a:r>
              <a:rPr lang="he-IL" sz="3600" smtClean="0">
                <a:solidFill>
                  <a:schemeClr val="tx1"/>
                </a:solidFill>
                <a:effectLst/>
              </a:rPr>
              <a:t>מיטעני קדח –</a:t>
            </a:r>
            <a:r>
              <a:rPr lang="en-US" sz="3600" smtClean="0">
                <a:solidFill>
                  <a:schemeClr val="tx1"/>
                </a:solidFill>
                <a:effectLst/>
              </a:rPr>
              <a:t/>
            </a:r>
            <a:br>
              <a:rPr lang="en-US" sz="3600" smtClean="0">
                <a:solidFill>
                  <a:schemeClr val="tx1"/>
                </a:solidFill>
                <a:effectLst/>
              </a:rPr>
            </a:br>
            <a:r>
              <a:rPr lang="he-IL" sz="4400" b="1" smtClean="0">
                <a:solidFill>
                  <a:schemeClr val="accent5">
                    <a:lumMod val="75000"/>
                  </a:schemeClr>
                </a:solidFill>
                <a:effectLst/>
              </a:rPr>
              <a:t>הריסת ארובות  </a:t>
            </a:r>
            <a:r>
              <a:rPr lang="he-IL" sz="4400" b="1" smtClean="0">
                <a:solidFill>
                  <a:srgbClr val="C00000"/>
                </a:solidFill>
              </a:rPr>
              <a:t>בשיטת הקרסה : 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367240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he-IL" sz="2800" smtClean="0"/>
              <a:t>בבסיס הארובה קורעים בפיצוץ 'פה' באורך </a:t>
            </a:r>
            <a:r>
              <a:rPr lang="he-IL" sz="2400" smtClean="0"/>
              <a:t>55%</a:t>
            </a:r>
            <a:r>
              <a:rPr lang="he-IL" sz="2800" smtClean="0"/>
              <a:t> - </a:t>
            </a:r>
            <a:r>
              <a:rPr lang="he-IL" sz="2400" smtClean="0"/>
              <a:t>66% </a:t>
            </a:r>
            <a:r>
              <a:rPr lang="he-IL" sz="2800" smtClean="0"/>
              <a:t>מהקף בסיס הארובה.</a:t>
            </a:r>
          </a:p>
          <a:p>
            <a:pPr>
              <a:buClr>
                <a:srgbClr val="C00000"/>
              </a:buClr>
            </a:pPr>
            <a:r>
              <a:rPr lang="he-IL" sz="2800" smtClean="0"/>
              <a:t>גובה מרכז ה'פה' חייב להיות גדול מעובי הקיר בבסיס הארובה.</a:t>
            </a:r>
          </a:p>
          <a:p>
            <a:pPr marL="365125" indent="-12700">
              <a:buClr>
                <a:srgbClr val="C00000"/>
              </a:buClr>
              <a:buNone/>
            </a:pPr>
            <a:r>
              <a:rPr lang="he-IL" sz="2800" smtClean="0"/>
              <a:t>מומלץ:</a:t>
            </a:r>
          </a:p>
          <a:p>
            <a:pPr marL="365125" indent="-12700">
              <a:buClr>
                <a:srgbClr val="C00000"/>
              </a:buClr>
              <a:buNone/>
            </a:pPr>
            <a:r>
              <a:rPr lang="he-IL" sz="2800" smtClean="0"/>
              <a:t>פי 2 מעובי הדופן,</a:t>
            </a:r>
          </a:p>
          <a:p>
            <a:pPr marL="365125" indent="-12700">
              <a:buClr>
                <a:srgbClr val="C00000"/>
              </a:buClr>
              <a:buNone/>
            </a:pPr>
            <a:r>
              <a:rPr lang="he-IL" sz="2800" smtClean="0"/>
              <a:t>לפחות.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5580112" y="6237312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56</a:t>
            </a:fld>
            <a:endParaRPr lang="he-IL"/>
          </a:p>
        </p:txBody>
      </p:sp>
      <p:pic>
        <p:nvPicPr>
          <p:cNvPr id="11" name="תמונה 10" descr="CCF17052013_0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140968"/>
            <a:ext cx="4680520" cy="3601507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827584" y="4581128"/>
            <a:ext cx="7920880" cy="1872208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כותרת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04856" cy="1426170"/>
          </a:xfrm>
        </p:spPr>
        <p:txBody>
          <a:bodyPr>
            <a:normAutofit/>
          </a:bodyPr>
          <a:lstStyle/>
          <a:p>
            <a:pPr algn="r"/>
            <a:r>
              <a:rPr lang="he-IL" sz="2800" smtClean="0">
                <a:effectLst/>
              </a:rPr>
              <a:t>המשך 4. </a:t>
            </a:r>
            <a:r>
              <a:rPr lang="he-IL" sz="3600" smtClean="0">
                <a:solidFill>
                  <a:schemeClr val="tx1"/>
                </a:solidFill>
                <a:effectLst/>
              </a:rPr>
              <a:t>מיטעני קדח –</a:t>
            </a:r>
            <a:r>
              <a:rPr lang="en-US" sz="3600" smtClean="0">
                <a:solidFill>
                  <a:schemeClr val="tx1"/>
                </a:solidFill>
                <a:effectLst/>
              </a:rPr>
              <a:t/>
            </a:r>
            <a:br>
              <a:rPr lang="en-US" sz="3600" smtClean="0">
                <a:solidFill>
                  <a:schemeClr val="tx1"/>
                </a:solidFill>
                <a:effectLst/>
              </a:rPr>
            </a:br>
            <a:r>
              <a:rPr lang="he-IL" sz="4400" b="1" smtClean="0">
                <a:solidFill>
                  <a:schemeClr val="accent5">
                    <a:lumMod val="75000"/>
                  </a:schemeClr>
                </a:solidFill>
                <a:effectLst/>
              </a:rPr>
              <a:t>הריסת ארובות  </a:t>
            </a:r>
            <a:r>
              <a:rPr lang="he-IL" sz="4400" b="1" smtClean="0">
                <a:solidFill>
                  <a:srgbClr val="C00000"/>
                </a:solidFill>
              </a:rPr>
              <a:t>בשיטת הקרסה : </a:t>
            </a:r>
            <a:endParaRPr lang="he-IL" sz="40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475252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he-IL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בבסיס הארובה קורעים בפיצוץ 'פה' באורך </a:t>
            </a:r>
            <a:r>
              <a:rPr lang="he-IL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55%</a:t>
            </a:r>
            <a:r>
              <a:rPr lang="he-IL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he-IL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66% </a:t>
            </a:r>
            <a:r>
              <a:rPr lang="he-IL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מהקף בסיס הארובה.</a:t>
            </a:r>
          </a:p>
          <a:p>
            <a:pPr>
              <a:buClr>
                <a:srgbClr val="C00000"/>
              </a:buClr>
            </a:pPr>
            <a:r>
              <a:rPr lang="he-IL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גובה מרכז ה'פה' חייב להיות גדול מעובי הקיר בבסיס הארובה.</a:t>
            </a:r>
          </a:p>
          <a:p>
            <a:pPr>
              <a:buClr>
                <a:srgbClr val="C00000"/>
              </a:buClr>
            </a:pPr>
            <a:r>
              <a:rPr lang="he-IL" sz="2800" smtClean="0"/>
              <a:t>גובה ה'פה' תלוי גם במימדים  ובמיבנה דופן הארובה;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 לפי </a:t>
            </a:r>
            <a:r>
              <a:rPr lang="he-IL" b="1" smtClean="0"/>
              <a:t>מרכז הכובד </a:t>
            </a:r>
            <a:r>
              <a:rPr lang="he-IL" sz="2800" smtClean="0"/>
              <a:t>של הארובה,  </a:t>
            </a:r>
            <a:r>
              <a:rPr lang="he-IL" sz="2800" b="1" smtClean="0"/>
              <a:t>שתי אפשרויות </a:t>
            </a:r>
            <a:r>
              <a:rPr lang="he-IL" sz="2800" smtClean="0"/>
              <a:t>:</a:t>
            </a:r>
          </a:p>
          <a:p>
            <a:pPr marL="866775" indent="-514350">
              <a:buClr>
                <a:srgbClr val="C00000"/>
              </a:buClr>
              <a:buFont typeface="+mj-lt"/>
              <a:buAutoNum type="alphaUcPeriod"/>
            </a:pPr>
            <a:r>
              <a:rPr lang="he-IL" sz="2800" smtClean="0"/>
              <a:t>ב</a:t>
            </a:r>
            <a:r>
              <a:rPr lang="he-IL" sz="4400" smtClean="0"/>
              <a:t> </a:t>
            </a:r>
            <a:r>
              <a:rPr lang="he-IL" sz="2800" smtClean="0"/>
              <a:t>1/3הגובה (רוב הארובות) -  </a:t>
            </a:r>
            <a:r>
              <a:rPr lang="en-US" sz="2800" smtClean="0"/>
              <a:t>D  / H</a:t>
            </a:r>
            <a:r>
              <a:rPr lang="he-IL" sz="2800" smtClean="0"/>
              <a:t> </a:t>
            </a:r>
            <a:r>
              <a:rPr lang="en-US" sz="2800" smtClean="0"/>
              <a:t>  </a:t>
            </a:r>
            <a:r>
              <a:rPr lang="en-US" sz="3600" smtClean="0"/>
              <a:t>h </a:t>
            </a:r>
            <a:r>
              <a:rPr lang="en-US" sz="2800" smtClean="0"/>
              <a:t>= 0.75</a:t>
            </a:r>
          </a:p>
          <a:p>
            <a:pPr marL="866775" indent="-514350">
              <a:buClr>
                <a:srgbClr val="C00000"/>
              </a:buClr>
              <a:buFont typeface="+mj-lt"/>
              <a:buAutoNum type="alphaUcPeriod"/>
            </a:pPr>
            <a:r>
              <a:rPr lang="he-IL" sz="2800" smtClean="0"/>
              <a:t>ב </a:t>
            </a:r>
            <a:r>
              <a:rPr lang="he-IL" b="1" smtClean="0"/>
              <a:t>½</a:t>
            </a:r>
            <a:r>
              <a:rPr lang="he-IL" sz="2800" smtClean="0"/>
              <a:t> הגובה  -                         </a:t>
            </a:r>
            <a:r>
              <a:rPr lang="en-US" sz="3600" smtClean="0"/>
              <a:t>h</a:t>
            </a:r>
            <a:r>
              <a:rPr lang="en-US" sz="2800" smtClean="0"/>
              <a:t> = 0.5 D  / H</a:t>
            </a:r>
          </a:p>
          <a:p>
            <a:pPr marL="866775" indent="-690563">
              <a:buClr>
                <a:srgbClr val="C00000"/>
              </a:buClr>
              <a:buNone/>
            </a:pPr>
            <a:r>
              <a:rPr lang="he-IL" sz="2400" smtClean="0"/>
              <a:t>קוטר הבסיס - </a:t>
            </a:r>
            <a:r>
              <a:rPr lang="he-IL" sz="2000" smtClean="0"/>
              <a:t>(מ')</a:t>
            </a:r>
            <a:r>
              <a:rPr lang="en-US" sz="2400" smtClean="0"/>
              <a:t>D </a:t>
            </a:r>
            <a:r>
              <a:rPr lang="he-IL" sz="2400" smtClean="0"/>
              <a:t> . גובה ארובה - </a:t>
            </a:r>
            <a:r>
              <a:rPr lang="he-IL" sz="2000" smtClean="0"/>
              <a:t>(מ')</a:t>
            </a:r>
            <a:r>
              <a:rPr lang="en-US" sz="2400" smtClean="0"/>
              <a:t>H </a:t>
            </a:r>
            <a:r>
              <a:rPr lang="he-IL" sz="2400" smtClean="0"/>
              <a:t> . גובה ה'פה' - </a:t>
            </a:r>
            <a:r>
              <a:rPr lang="he-IL" sz="2000" smtClean="0"/>
              <a:t>(מ') </a:t>
            </a:r>
            <a:r>
              <a:rPr lang="en-US" sz="2800" smtClean="0"/>
              <a:t>h</a:t>
            </a:r>
            <a:endParaRPr lang="he-IL" sz="24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309320"/>
            <a:ext cx="2736304" cy="476672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57</a:t>
            </a:fld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2843808" y="4509120"/>
            <a:ext cx="504056" cy="626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smtClean="0">
                <a:solidFill>
                  <a:schemeClr val="tx1"/>
                </a:solidFill>
              </a:rPr>
              <a:t>2</a:t>
            </a:r>
            <a:endParaRPr lang="he-IL" b="1">
              <a:solidFill>
                <a:schemeClr val="tx1"/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2627784" y="5106888"/>
            <a:ext cx="576064" cy="698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smtClean="0">
                <a:solidFill>
                  <a:schemeClr val="tx1"/>
                </a:solidFill>
              </a:rPr>
              <a:t>2</a:t>
            </a:r>
            <a:endParaRPr lang="he-IL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animBg="1"/>
      <p:bldP spid="7" grpId="0" uiExpand="1" build="p"/>
      <p:bldP spid="9" grpId="0" uiExpand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087216" y="0"/>
            <a:ext cx="7056784" cy="980728"/>
          </a:xfrm>
        </p:spPr>
        <p:txBody>
          <a:bodyPr>
            <a:noAutofit/>
          </a:bodyPr>
          <a:lstStyle/>
          <a:p>
            <a:pPr marL="722313" indent="-722313" algn="r"/>
            <a:r>
              <a:rPr lang="he-IL" sz="5400" b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...ועדיין,  אם לא מדייקים</a:t>
            </a:r>
            <a:endParaRPr lang="he-IL" sz="5400" b="1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0" y="5308848"/>
            <a:ext cx="6408712" cy="1549152"/>
          </a:xfrm>
        </p:spPr>
        <p:txBody>
          <a:bodyPr>
            <a:normAutofit lnSpcReduction="10000"/>
          </a:bodyPr>
          <a:lstStyle/>
          <a:p>
            <a:pPr algn="l">
              <a:buNone/>
            </a:pPr>
            <a:r>
              <a:rPr lang="he-IL" sz="5400" b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אפשר לקבל התקף לב</a:t>
            </a:r>
            <a:r>
              <a:rPr lang="en-US" sz="4400" b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4400" b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e-IL" sz="4400" b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...במקרה הטוב !</a:t>
            </a:r>
            <a:endParaRPr lang="he-IL" sz="4400" b="1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58</a:t>
            </a:fld>
            <a:endParaRPr lang="he-IL"/>
          </a:p>
        </p:txBody>
      </p:sp>
      <p:pic>
        <p:nvPicPr>
          <p:cNvPr id="8" name="Mohave. Smoke Stack. March 11, 2011. Laughlin, Nevad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9" name="לחצן פעולה: קדימה או הבא 8">
            <a:hlinkClick r:id="rId4" action="ppaction://hlinkfile" highlightClick="1"/>
          </p:cNvPr>
          <p:cNvSpPr/>
          <p:nvPr/>
        </p:nvSpPr>
        <p:spPr>
          <a:xfrm rot="16200000">
            <a:off x="8136396" y="5841268"/>
            <a:ext cx="826392" cy="1042416"/>
          </a:xfrm>
          <a:prstGeom prst="actionButtonForwardNext">
            <a:avLst/>
          </a:prstGeom>
          <a:solidFill>
            <a:schemeClr val="tx2">
              <a:lumMod val="85000"/>
              <a:lumOff val="1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03648" y="0"/>
            <a:ext cx="7200800" cy="1196752"/>
          </a:xfrm>
        </p:spPr>
        <p:txBody>
          <a:bodyPr>
            <a:normAutofit/>
          </a:bodyPr>
          <a:lstStyle/>
          <a:p>
            <a:pPr algn="r"/>
            <a:r>
              <a:rPr lang="he-IL" sz="5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ואפשר גם יותר גרוע ...</a:t>
            </a:r>
            <a:endParaRPr lang="he-IL" sz="5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Demolition Accident - Chimney falls into factory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42988" y="1149350"/>
            <a:ext cx="7848600" cy="5232400"/>
          </a:xfrm>
          <a:prstGeom prst="rect">
            <a:avLst/>
          </a:prstGeo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987824" y="6305550"/>
            <a:ext cx="289560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59</a:t>
            </a:fld>
            <a:endParaRPr lang="he-IL"/>
          </a:p>
        </p:txBody>
      </p:sp>
      <p:sp>
        <p:nvSpPr>
          <p:cNvPr id="10" name="לחצן פעולה: סרט 9">
            <a:hlinkClick r:id="rId4" action="ppaction://hlinkfile" highlightClick="1"/>
          </p:cNvPr>
          <p:cNvSpPr/>
          <p:nvPr/>
        </p:nvSpPr>
        <p:spPr>
          <a:xfrm>
            <a:off x="107504" y="5301208"/>
            <a:ext cx="720080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1331640" y="4293096"/>
            <a:ext cx="7200800" cy="2088232"/>
          </a:xfrm>
          <a:prstGeom prst="rect">
            <a:avLst/>
          </a:prstGeom>
          <a:solidFill>
            <a:srgbClr val="FFFFCC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mtClean="0"/>
              <a:t> </a:t>
            </a:r>
            <a:endParaRPr lang="he-IL"/>
          </a:p>
        </p:txBody>
      </p:sp>
      <p:sp>
        <p:nvSpPr>
          <p:cNvPr id="6" name="מלבן 5"/>
          <p:cNvSpPr/>
          <p:nvPr/>
        </p:nvSpPr>
        <p:spPr>
          <a:xfrm>
            <a:off x="1331640" y="2132856"/>
            <a:ext cx="7200800" cy="1440160"/>
          </a:xfrm>
          <a:prstGeom prst="rect">
            <a:avLst/>
          </a:prstGeom>
          <a:solidFill>
            <a:srgbClr val="FFFFFF">
              <a:alpha val="58824"/>
            </a:srgb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95536" y="0"/>
            <a:ext cx="7920880" cy="1417638"/>
          </a:xfrm>
        </p:spPr>
        <p:txBody>
          <a:bodyPr>
            <a:normAutofit fontScale="90000"/>
          </a:bodyPr>
          <a:lstStyle/>
          <a:p>
            <a:pPr algn="r"/>
            <a:r>
              <a:rPr lang="he-IL" sz="2700" smtClean="0"/>
              <a:t>המשך 1</a:t>
            </a:r>
            <a:r>
              <a:rPr lang="he-IL" smtClean="0"/>
              <a:t>.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 </a:t>
            </a:r>
            <a:r>
              <a:rPr lang="he-IL" b="1" smtClean="0">
                <a:solidFill>
                  <a:srgbClr val="002060"/>
                </a:solidFill>
              </a:rPr>
              <a:t>מיטעני זעזוע  </a:t>
            </a:r>
            <a:r>
              <a:rPr lang="en-US" sz="3600" smtClean="0"/>
              <a:t>(concussion charges)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03648" y="1556792"/>
            <a:ext cx="7128792" cy="4824536"/>
          </a:xfrm>
        </p:spPr>
        <p:txBody>
          <a:bodyPr>
            <a:normAutofit/>
          </a:bodyPr>
          <a:lstStyle/>
          <a:p>
            <a:pPr marL="365125" indent="0">
              <a:buNone/>
            </a:pPr>
            <a:r>
              <a:rPr lang="he-IL" sz="2800" smtClean="0">
                <a:solidFill>
                  <a:srgbClr val="0000CC"/>
                </a:solidFill>
              </a:rPr>
              <a:t>ייתרונות</a:t>
            </a:r>
            <a:r>
              <a:rPr lang="he-IL" sz="2800" smtClean="0"/>
              <a:t> הטכניקה:</a:t>
            </a:r>
          </a:p>
          <a:p>
            <a:pPr marL="625475" indent="-260350">
              <a:buClr>
                <a:srgbClr val="0070C0"/>
              </a:buClr>
            </a:pPr>
            <a:r>
              <a:rPr lang="he-IL" sz="2800" smtClean="0"/>
              <a:t>פשטות ביצוע.</a:t>
            </a:r>
          </a:p>
          <a:p>
            <a:pPr marL="625475" indent="-260350">
              <a:buClr>
                <a:srgbClr val="0070C0"/>
              </a:buClr>
            </a:pPr>
            <a:r>
              <a:rPr lang="he-IL" sz="2800" smtClean="0"/>
              <a:t>מעט (אם בכלל) עבודות הכנה באובייקט.</a:t>
            </a:r>
          </a:p>
          <a:p>
            <a:pPr marL="625475" indent="-260350">
              <a:buClr>
                <a:srgbClr val="0070C0"/>
              </a:buClr>
            </a:pPr>
            <a:r>
              <a:rPr lang="he-IL" sz="2800" smtClean="0"/>
              <a:t>מהירות הכנה וביצוע.</a:t>
            </a:r>
          </a:p>
          <a:p>
            <a:pPr marL="625475" indent="-260350">
              <a:buNone/>
            </a:pPr>
            <a:r>
              <a:rPr lang="he-IL" sz="2800" smtClean="0">
                <a:solidFill>
                  <a:srgbClr val="EA0000"/>
                </a:solidFill>
              </a:rPr>
              <a:t>חסרונות</a:t>
            </a:r>
            <a:r>
              <a:rPr lang="he-IL" sz="3600" smtClean="0">
                <a:solidFill>
                  <a:srgbClr val="EA0000"/>
                </a:solidFill>
              </a:rPr>
              <a:t> </a:t>
            </a:r>
            <a:r>
              <a:rPr lang="he-IL" sz="2800" smtClean="0"/>
              <a:t>:</a:t>
            </a:r>
          </a:p>
          <a:p>
            <a:pPr marL="625475" indent="-260350">
              <a:buClr>
                <a:srgbClr val="C00000"/>
              </a:buClr>
            </a:pPr>
            <a:r>
              <a:rPr lang="he-IL" sz="2800" smtClean="0"/>
              <a:t>אי דיוק בתוצאה.</a:t>
            </a:r>
          </a:p>
          <a:p>
            <a:pPr marL="625475" indent="-260350">
              <a:buClr>
                <a:srgbClr val="C00000"/>
              </a:buClr>
            </a:pPr>
            <a:r>
              <a:rPr lang="he-IL" sz="2800" smtClean="0"/>
              <a:t>כמות גדולה של חומר נפץ.</a:t>
            </a:r>
          </a:p>
          <a:p>
            <a:pPr marL="625475" indent="-260350">
              <a:buClr>
                <a:srgbClr val="C00000"/>
              </a:buClr>
            </a:pPr>
            <a:r>
              <a:rPr lang="he-IL" sz="2800" smtClean="0"/>
              <a:t>תופעות לוואי לא רצויות:   הדף, רעש, פיזור</a:t>
            </a:r>
          </a:p>
          <a:p>
            <a:pPr marL="625475" indent="0">
              <a:buClr>
                <a:srgbClr val="C00000"/>
              </a:buClr>
              <a:buNone/>
            </a:pPr>
            <a:r>
              <a:rPr lang="he-IL" sz="2800" smtClean="0"/>
              <a:t>'רגמות'.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36704"/>
            <a:ext cx="2751584" cy="54868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483768" y="0"/>
            <a:ext cx="5400600" cy="881336"/>
          </a:xfrm>
        </p:spPr>
        <p:txBody>
          <a:bodyPr>
            <a:normAutofit/>
          </a:bodyPr>
          <a:lstStyle/>
          <a:p>
            <a:pPr algn="ctr"/>
            <a:r>
              <a:rPr lang="he-IL" sz="4800" b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ואפילו יותר גרוע !</a:t>
            </a:r>
            <a:endParaRPr lang="he-IL" sz="4800" b="1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6" name="מציין מיקום תוכן 5" descr="smokestack_demolition gone wrong!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7416824" cy="6876443"/>
          </a:xfr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60</a:t>
            </a:fld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8460432" y="0"/>
            <a:ext cx="68356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לחצן פעולה: סרט 8">
            <a:hlinkClick r:id="rId3" action="ppaction://hlinkfile" highlightClick="1"/>
          </p:cNvPr>
          <p:cNvSpPr/>
          <p:nvPr/>
        </p:nvSpPr>
        <p:spPr>
          <a:xfrm>
            <a:off x="107504" y="5949280"/>
            <a:ext cx="792088" cy="792088"/>
          </a:xfrm>
          <a:prstGeom prst="actionButtonMovi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smtClean="0">
                <a:solidFill>
                  <a:srgbClr val="FFFFCC"/>
                </a:solidFill>
              </a:rPr>
              <a:t>Ohio</a:t>
            </a:r>
          </a:p>
          <a:p>
            <a:pPr algn="ctr"/>
            <a:r>
              <a:rPr lang="he-IL" sz="1400" b="1" smtClean="0">
                <a:solidFill>
                  <a:srgbClr val="FFFFCC"/>
                </a:solidFill>
              </a:rPr>
              <a:t>ילדות</a:t>
            </a:r>
            <a:endParaRPr lang="he-IL" sz="1400" b="1">
              <a:solidFill>
                <a:srgbClr val="FFFFCC"/>
              </a:solidFill>
            </a:endParaRPr>
          </a:p>
        </p:txBody>
      </p:sp>
      <p:sp>
        <p:nvSpPr>
          <p:cNvPr id="10" name="לחצן פעולה: סרט 9">
            <a:hlinkClick r:id="rId4" action="ppaction://hlinkfile" highlightClick="1"/>
          </p:cNvPr>
          <p:cNvSpPr/>
          <p:nvPr/>
        </p:nvSpPr>
        <p:spPr>
          <a:xfrm>
            <a:off x="107504" y="5013176"/>
            <a:ext cx="792088" cy="826392"/>
          </a:xfrm>
          <a:prstGeom prst="actionButtonMovi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smtClean="0">
                <a:solidFill>
                  <a:srgbClr val="FFFFCC"/>
                </a:solidFill>
              </a:rPr>
              <a:t>Mad</a:t>
            </a:r>
          </a:p>
          <a:p>
            <a:pPr algn="ctr"/>
            <a:r>
              <a:rPr lang="en-US" b="1" smtClean="0">
                <a:solidFill>
                  <a:srgbClr val="FFFFCC"/>
                </a:solidFill>
              </a:rPr>
              <a:t>river</a:t>
            </a:r>
            <a:endParaRPr lang="he-IL" b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61</a:t>
            </a:fld>
            <a:endParaRPr lang="he-IL"/>
          </a:p>
        </p:txBody>
      </p:sp>
      <p:pic>
        <p:nvPicPr>
          <p:cNvPr id="4" name="תמונה 3" descr="smokestack_demolitio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8100392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62</a:t>
            </a:fld>
            <a:endParaRPr lang="he-IL"/>
          </a:p>
        </p:txBody>
      </p:sp>
      <p:pic>
        <p:nvPicPr>
          <p:cNvPr id="4" name="תמונה 3" descr="smokestack_demolitio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412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76864" cy="1224136"/>
          </a:xfrm>
        </p:spPr>
        <p:txBody>
          <a:bodyPr>
            <a:normAutofit/>
          </a:bodyPr>
          <a:lstStyle/>
          <a:p>
            <a:pPr marL="546100" indent="-546100" algn="r"/>
            <a:r>
              <a:rPr lang="he-IL" sz="36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4800" b="1" smtClean="0">
                <a:solidFill>
                  <a:srgbClr val="C00000"/>
                </a:solidFill>
              </a:rPr>
              <a:t>הריסת ארובות</a:t>
            </a:r>
            <a:endParaRPr lang="he-IL" sz="36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827584" y="1772816"/>
            <a:ext cx="7992888" cy="4475584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he-IL" smtClean="0"/>
              <a:t>המפתח להצלחה : פיצוץ מדויק של ה'פה' !</a:t>
            </a:r>
          </a:p>
          <a:p>
            <a:pPr>
              <a:buClr>
                <a:srgbClr val="C00000"/>
              </a:buClr>
            </a:pPr>
            <a:r>
              <a:rPr lang="he-IL" smtClean="0"/>
              <a:t>בארובות בטון מזוין </a:t>
            </a:r>
            <a:r>
              <a:rPr lang="he-IL" sz="2800" smtClean="0"/>
              <a:t>(דופן דקה יחסית)</a:t>
            </a:r>
            <a:r>
              <a:rPr lang="he-IL" smtClean="0"/>
              <a:t>, לא פחות משתי שורות קדחים.</a:t>
            </a:r>
          </a:p>
          <a:p>
            <a:pPr>
              <a:buClr>
                <a:srgbClr val="C00000"/>
              </a:buClr>
            </a:pPr>
            <a:r>
              <a:rPr lang="he-IL" smtClean="0"/>
              <a:t>בארובות לבנים </a:t>
            </a:r>
            <a:r>
              <a:rPr lang="he-IL" sz="2800" smtClean="0"/>
              <a:t>(דופן בסיס עבה)</a:t>
            </a:r>
            <a:r>
              <a:rPr lang="he-IL" smtClean="0"/>
              <a:t>, מספיקה שורת קדחים אחת.</a:t>
            </a:r>
          </a:p>
          <a:p>
            <a:pPr>
              <a:buClr>
                <a:srgbClr val="C00000"/>
              </a:buClr>
            </a:pPr>
            <a:r>
              <a:rPr lang="he-IL" smtClean="0"/>
              <a:t>מרחק מירבי בין הקדחים: עד עובי הדופן.</a:t>
            </a:r>
          </a:p>
          <a:p>
            <a:pPr>
              <a:buClr>
                <a:srgbClr val="C00000"/>
              </a:buClr>
            </a:pPr>
            <a:r>
              <a:rPr lang="he-IL" smtClean="0"/>
              <a:t>עומק הקדחים: כך שהמיטען באמצע הדופן.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237312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63</a:t>
            </a:fld>
            <a:endParaRPr lang="he-IL"/>
          </a:p>
        </p:txBody>
      </p:sp>
      <p:sp>
        <p:nvSpPr>
          <p:cNvPr id="6" name="חץ שמאלה 5"/>
          <p:cNvSpPr/>
          <p:nvPr/>
        </p:nvSpPr>
        <p:spPr>
          <a:xfrm>
            <a:off x="179512" y="5733256"/>
            <a:ext cx="4608512" cy="936104"/>
          </a:xfrm>
          <a:prstGeom prst="leftArrow">
            <a:avLst>
              <a:gd name="adj1" fmla="val 50000"/>
              <a:gd name="adj2" fmla="val 72279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smtClean="0">
                <a:solidFill>
                  <a:schemeClr val="tx1"/>
                </a:solidFill>
              </a:rPr>
              <a:t>כמה חומר נפץ בקדחים ?</a:t>
            </a:r>
            <a:endParaRPr lang="he-IL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p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494" y="2750110"/>
            <a:ext cx="8557978" cy="3055154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71600" y="144016"/>
            <a:ext cx="7776864" cy="1268760"/>
          </a:xfrm>
        </p:spPr>
        <p:txBody>
          <a:bodyPr>
            <a:normAutofit/>
          </a:bodyPr>
          <a:lstStyle/>
          <a:p>
            <a:pPr marL="546100" indent="-546100" algn="r"/>
            <a:r>
              <a:rPr lang="he-IL" sz="36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4800" b="1" smtClean="0">
                <a:solidFill>
                  <a:srgbClr val="C00000"/>
                </a:solidFill>
              </a:rPr>
              <a:t>הריסת ארובות</a:t>
            </a:r>
            <a:endParaRPr lang="he-IL" sz="36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539552" y="1412776"/>
            <a:ext cx="8532440" cy="504056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he-IL" smtClean="0"/>
              <a:t>משקל ספציפי של חומר נפץ </a:t>
            </a:r>
            <a:r>
              <a:rPr lang="he-IL" sz="2000" b="1" smtClean="0"/>
              <a:t>(גר' חנ"פ לקוב  </a:t>
            </a:r>
            <a:r>
              <a:rPr lang="he-IL" sz="2000" smtClean="0"/>
              <a:t>בטון, לבנים</a:t>
            </a:r>
            <a:r>
              <a:rPr lang="he-IL" sz="2000" b="1" smtClean="0"/>
              <a:t>)</a:t>
            </a:r>
            <a:r>
              <a:rPr lang="he-IL" smtClean="0"/>
              <a:t>: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ארובות בטון: </a:t>
            </a:r>
            <a:r>
              <a:rPr lang="he-IL" sz="2800" smtClean="0"/>
              <a:t>750</a:t>
            </a:r>
            <a:r>
              <a:rPr lang="he-IL" smtClean="0"/>
              <a:t>-</a:t>
            </a:r>
            <a:r>
              <a:rPr lang="he-IL" sz="2800" smtClean="0"/>
              <a:t>1000</a:t>
            </a:r>
            <a:r>
              <a:rPr lang="he-IL" smtClean="0"/>
              <a:t>; ארובות לבנים: </a:t>
            </a:r>
            <a:r>
              <a:rPr lang="he-IL" sz="2800" smtClean="0"/>
              <a:t>250</a:t>
            </a:r>
            <a:r>
              <a:rPr lang="he-IL" smtClean="0"/>
              <a:t>-</a:t>
            </a:r>
            <a:r>
              <a:rPr lang="he-IL" sz="2800" smtClean="0"/>
              <a:t>500</a:t>
            </a:r>
            <a:r>
              <a:rPr lang="he-IL" smtClean="0"/>
              <a:t>.</a:t>
            </a:r>
            <a:endParaRPr lang="he-IL" b="1" smtClean="0"/>
          </a:p>
          <a:p>
            <a:pPr>
              <a:buClr>
                <a:srgbClr val="C00000"/>
              </a:buClr>
            </a:pPr>
            <a:r>
              <a:rPr lang="he-IL" smtClean="0"/>
              <a:t>חומר נפץ לקדח:</a:t>
            </a:r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 marL="977900" indent="-352425">
              <a:buClr>
                <a:srgbClr val="C00000"/>
              </a:buClr>
            </a:pPr>
            <a:r>
              <a:rPr lang="he-IL" b="1" smtClean="0">
                <a:solidFill>
                  <a:srgbClr val="FF0000"/>
                </a:solidFill>
              </a:rPr>
              <a:t>אין לפוצץ כמויות כאלו בלי כיסוי מעולה !!!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237312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64</a:t>
            </a:fld>
            <a:endParaRPr lang="he-IL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71600" y="0"/>
            <a:ext cx="7776864" cy="1268760"/>
          </a:xfrm>
        </p:spPr>
        <p:txBody>
          <a:bodyPr>
            <a:normAutofit/>
          </a:bodyPr>
          <a:lstStyle/>
          <a:p>
            <a:pPr marL="546100" indent="-546100" algn="r"/>
            <a:r>
              <a:rPr lang="he-IL" sz="36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4800" b="1" smtClean="0">
                <a:solidFill>
                  <a:srgbClr val="C00000"/>
                </a:solidFill>
              </a:rPr>
              <a:t>הריסת ארובות</a:t>
            </a:r>
            <a:endParaRPr lang="he-IL" sz="3600" b="1">
              <a:solidFill>
                <a:srgbClr val="C0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539552" y="1412776"/>
            <a:ext cx="8532440" cy="504056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he-IL" smtClean="0"/>
              <a:t>משקל ספציפי של חומר נפץ </a:t>
            </a:r>
            <a:r>
              <a:rPr lang="he-IL" sz="2000" b="1" smtClean="0"/>
              <a:t>(גר' חנ"פ לקוב </a:t>
            </a:r>
            <a:r>
              <a:rPr lang="he-IL" sz="2000" smtClean="0"/>
              <a:t>בטון , לבנים</a:t>
            </a:r>
            <a:r>
              <a:rPr lang="he-IL" sz="2000" b="1" smtClean="0"/>
              <a:t>)</a:t>
            </a:r>
            <a:r>
              <a:rPr lang="he-IL" smtClean="0"/>
              <a:t>: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ארובות בטון: </a:t>
            </a:r>
            <a:r>
              <a:rPr lang="he-IL" sz="2800" smtClean="0"/>
              <a:t>750</a:t>
            </a:r>
            <a:r>
              <a:rPr lang="he-IL" smtClean="0"/>
              <a:t>-</a:t>
            </a:r>
            <a:r>
              <a:rPr lang="he-IL" sz="2800" smtClean="0"/>
              <a:t>1000</a:t>
            </a:r>
            <a:r>
              <a:rPr lang="he-IL" smtClean="0"/>
              <a:t>; ארובות לבנים: </a:t>
            </a:r>
            <a:r>
              <a:rPr lang="he-IL" sz="2800" smtClean="0"/>
              <a:t>250</a:t>
            </a:r>
            <a:r>
              <a:rPr lang="he-IL" smtClean="0"/>
              <a:t>-</a:t>
            </a:r>
            <a:r>
              <a:rPr lang="he-IL" sz="2800" smtClean="0"/>
              <a:t>500</a:t>
            </a:r>
            <a:r>
              <a:rPr lang="he-IL" smtClean="0"/>
              <a:t>.</a:t>
            </a:r>
            <a:endParaRPr lang="he-IL" b="1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  <a:buNone/>
            </a:pPr>
            <a:endParaRPr lang="he-IL" smtClean="0"/>
          </a:p>
          <a:p>
            <a:pPr>
              <a:buClr>
                <a:srgbClr val="C00000"/>
              </a:buClr>
              <a:buNone/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>
              <a:buClr>
                <a:srgbClr val="C00000"/>
              </a:buClr>
            </a:pPr>
            <a:endParaRPr lang="he-IL" smtClean="0"/>
          </a:p>
          <a:p>
            <a:pPr marL="977900" indent="-352425">
              <a:buClr>
                <a:srgbClr val="C00000"/>
              </a:buClr>
            </a:pPr>
            <a:r>
              <a:rPr lang="he-IL" b="1" smtClean="0">
                <a:solidFill>
                  <a:srgbClr val="FF0000"/>
                </a:solidFill>
              </a:rPr>
              <a:t>אין לפוצץ כמויות כאלו בלי כיסוי מעולה !!!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237312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65</a:t>
            </a:fld>
            <a:endParaRPr lang="he-IL"/>
          </a:p>
        </p:txBody>
      </p:sp>
      <p:pic>
        <p:nvPicPr>
          <p:cNvPr id="9" name="תמונה 8" descr="phillower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7" y="2492897"/>
            <a:ext cx="4418309" cy="330890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71600" y="0"/>
            <a:ext cx="7776864" cy="1268760"/>
          </a:xfrm>
        </p:spPr>
        <p:txBody>
          <a:bodyPr>
            <a:normAutofit/>
          </a:bodyPr>
          <a:lstStyle/>
          <a:p>
            <a:pPr marL="546100" indent="-546100" algn="r"/>
            <a:r>
              <a:rPr lang="he-IL" sz="36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4800" b="1" smtClean="0">
                <a:solidFill>
                  <a:srgbClr val="C00000"/>
                </a:solidFill>
              </a:rPr>
              <a:t>הריסת ארובות</a:t>
            </a:r>
            <a:endParaRPr lang="he-IL" sz="3600" b="1">
              <a:solidFill>
                <a:srgbClr val="C00000"/>
              </a:solidFill>
            </a:endParaRPr>
          </a:p>
        </p:txBody>
      </p:sp>
      <p:sp>
        <p:nvSpPr>
          <p:cNvPr id="9" name="מציין מיקום תוכן 8"/>
          <p:cNvSpPr>
            <a:spLocks noGrp="1"/>
          </p:cNvSpPr>
          <p:nvPr>
            <p:ph idx="1"/>
          </p:nvPr>
        </p:nvSpPr>
        <p:spPr>
          <a:xfrm>
            <a:off x="1331640" y="1268760"/>
            <a:ext cx="6665944" cy="68505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he-IL" sz="2800" smtClean="0"/>
              <a:t>ואם התכנון נכון והביצוע מדויק, אז זה נראה טוב !</a:t>
            </a: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66</a:t>
            </a:fld>
            <a:endParaRPr lang="he-IL"/>
          </a:p>
        </p:txBody>
      </p:sp>
      <p:pic>
        <p:nvPicPr>
          <p:cNvPr id="11" name="Florida PL Changes Coast Skyline_4xv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844824"/>
            <a:ext cx="6312701" cy="4734526"/>
          </a:xfrm>
          <a:prstGeom prst="rect">
            <a:avLst/>
          </a:prstGeom>
        </p:spPr>
      </p:pic>
      <p:sp>
        <p:nvSpPr>
          <p:cNvPr id="12" name="לחצן פעולה: סרט 11">
            <a:hlinkClick r:id="rId4" action="ppaction://hlinkfile" highlightClick="1"/>
          </p:cNvPr>
          <p:cNvSpPr/>
          <p:nvPr/>
        </p:nvSpPr>
        <p:spPr>
          <a:xfrm>
            <a:off x="107504" y="5517232"/>
            <a:ext cx="720080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>
                <p:cTn id="21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build="p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71600" y="0"/>
            <a:ext cx="7776864" cy="1268760"/>
          </a:xfrm>
        </p:spPr>
        <p:txBody>
          <a:bodyPr>
            <a:normAutofit/>
          </a:bodyPr>
          <a:lstStyle/>
          <a:p>
            <a:pPr marL="546100" indent="-546100" algn="r"/>
            <a:r>
              <a:rPr lang="he-IL" sz="3600" smtClean="0">
                <a:solidFill>
                  <a:schemeClr val="tx1"/>
                </a:solidFill>
                <a:effectLst/>
              </a:rPr>
              <a:t>מיטעני קדח:  </a:t>
            </a:r>
            <a:r>
              <a:rPr lang="he-IL" sz="4800" b="1" smtClean="0">
                <a:solidFill>
                  <a:srgbClr val="C00000"/>
                </a:solidFill>
              </a:rPr>
              <a:t>הריסת ארובות</a:t>
            </a:r>
            <a:endParaRPr lang="he-IL" sz="3600" b="1">
              <a:solidFill>
                <a:srgbClr val="C00000"/>
              </a:solidFill>
            </a:endParaRPr>
          </a:p>
        </p:txBody>
      </p:sp>
      <p:sp>
        <p:nvSpPr>
          <p:cNvPr id="9" name="מציין מיקום תוכן 8"/>
          <p:cNvSpPr>
            <a:spLocks noGrp="1"/>
          </p:cNvSpPr>
          <p:nvPr>
            <p:ph idx="1"/>
          </p:nvPr>
        </p:nvSpPr>
        <p:spPr>
          <a:xfrm>
            <a:off x="1331640" y="1268760"/>
            <a:ext cx="6665944" cy="685056"/>
          </a:xfrm>
        </p:spPr>
        <p:txBody>
          <a:bodyPr/>
          <a:lstStyle/>
          <a:p>
            <a:pPr>
              <a:buNone/>
            </a:pPr>
            <a:r>
              <a:rPr lang="he-IL" smtClean="0"/>
              <a:t>ועוד ביצוע מושלם !</a:t>
            </a:r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736304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67</a:t>
            </a:fld>
            <a:endParaRPr lang="he-IL"/>
          </a:p>
        </p:txBody>
      </p:sp>
      <p:pic>
        <p:nvPicPr>
          <p:cNvPr id="8" name="Weedon Implosion.3ארובות ובנין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2218365"/>
            <a:ext cx="7416824" cy="4171964"/>
          </a:xfrm>
          <a:prstGeom prst="rect">
            <a:avLst/>
          </a:prstGeom>
        </p:spPr>
      </p:pic>
      <p:sp>
        <p:nvSpPr>
          <p:cNvPr id="10" name="לחצן פעולה: סרט 9">
            <a:hlinkClick r:id="rId4" action="ppaction://hlinkfile" highlightClick="1"/>
          </p:cNvPr>
          <p:cNvSpPr/>
          <p:nvPr/>
        </p:nvSpPr>
        <p:spPr>
          <a:xfrm>
            <a:off x="35496" y="5338912"/>
            <a:ext cx="864096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1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הריסת מבנים  </a:t>
            </a:r>
            <a:r>
              <a:rPr lang="he-IL" b="1" smtClean="0">
                <a:solidFill>
                  <a:srgbClr val="C00000"/>
                </a:solidFill>
              </a:rPr>
              <a:t>ע"י פיצוץ</a:t>
            </a:r>
            <a:endParaRPr lang="he-IL" b="1">
              <a:solidFill>
                <a:srgbClr val="C00000"/>
              </a:solidFill>
            </a:endParaRPr>
          </a:p>
        </p:txBody>
      </p:sp>
      <p:pic>
        <p:nvPicPr>
          <p:cNvPr id="9" name="מציין מיקום תוכן 8" descr="dreamstime128037121223sRo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040685"/>
            <a:ext cx="5616624" cy="4268635"/>
          </a:xfr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828528" y="6305550"/>
            <a:ext cx="289560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68</a:t>
            </a:fld>
            <a:endParaRPr lang="he-IL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</a:t>
            </a:r>
            <a:r>
              <a:rPr lang="he-IL" sz="3600" b="1" smtClean="0"/>
              <a:t>   </a:t>
            </a:r>
            <a:r>
              <a:rPr lang="he-IL" b="1" smtClean="0">
                <a:solidFill>
                  <a:srgbClr val="0000CC"/>
                </a:solidFill>
              </a:rPr>
              <a:t>הריסת מבנים  </a:t>
            </a:r>
            <a:r>
              <a:rPr lang="he-IL" b="1" smtClean="0">
                <a:solidFill>
                  <a:srgbClr val="C00000"/>
                </a:solidFill>
              </a:rPr>
              <a:t>ע"י פיצוץ</a:t>
            </a:r>
            <a:endParaRPr lang="he-IL" b="1">
              <a:solidFill>
                <a:srgbClr val="C0000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71600" y="1484784"/>
            <a:ext cx="7632848" cy="496855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</a:pPr>
            <a:r>
              <a:rPr lang="he-IL" sz="2800" smtClean="0"/>
              <a:t>הפיצוץ לא הורס את המבנה, אלא כח הכבידה הוא שגורם לקריסת הבנין והריסתו!</a:t>
            </a:r>
          </a:p>
          <a:p>
            <a:pPr>
              <a:buClr>
                <a:srgbClr val="0000CC"/>
              </a:buClr>
            </a:pPr>
            <a:r>
              <a:rPr lang="he-IL" sz="2800" smtClean="0"/>
              <a:t>בנין עומד יציב ולא קורס -  בגלל קונסטרוקציה מתוכננת היטב  (</a:t>
            </a:r>
            <a:r>
              <a:rPr lang="he-IL" sz="2400" smtClean="0"/>
              <a:t>יסודות, עמודים, קורות וקירות נושאים</a:t>
            </a:r>
            <a:r>
              <a:rPr lang="he-IL" sz="2800" smtClean="0"/>
              <a:t>).</a:t>
            </a:r>
          </a:p>
          <a:p>
            <a:pPr>
              <a:buClr>
                <a:srgbClr val="0000CC"/>
              </a:buClr>
            </a:pPr>
            <a:r>
              <a:rPr lang="he-IL" sz="2800" b="1" smtClean="0"/>
              <a:t>הקרסה ע"י פיצוץ </a:t>
            </a:r>
            <a:r>
              <a:rPr lang="he-IL" sz="2800" smtClean="0"/>
              <a:t>היא:  הריסה מדויקת ומתוזמנת של האלמנטים הנושאים הקריטיים, במבנה.</a:t>
            </a:r>
          </a:p>
          <a:p>
            <a:pPr>
              <a:buClr>
                <a:srgbClr val="0000CC"/>
              </a:buClr>
            </a:pPr>
            <a:r>
              <a:rPr lang="he-IL" sz="2800" b="1" smtClean="0"/>
              <a:t>לפני</a:t>
            </a:r>
            <a:r>
              <a:rPr lang="he-IL" sz="2800" smtClean="0"/>
              <a:t> הקרסה ע"י פיצוץ  יש לסלק את </a:t>
            </a:r>
            <a:r>
              <a:rPr lang="he-IL" sz="2800" b="1" smtClean="0"/>
              <a:t>כל </a:t>
            </a:r>
            <a:r>
              <a:rPr lang="he-IL" sz="2800" smtClean="0"/>
              <a:t>החלקים שאינם נושאים ועלולים לשבש את דינמיקת הקריסה.</a:t>
            </a:r>
          </a:p>
          <a:p>
            <a:pPr>
              <a:buClr>
                <a:srgbClr val="0000CC"/>
              </a:buClr>
            </a:pPr>
            <a:r>
              <a:rPr lang="he-IL" sz="2800" smtClean="0"/>
              <a:t>כל מבנה הוא מיכלול שונה ולכן מחייב תיכנון ספציפי מ </a:t>
            </a:r>
            <a:r>
              <a:rPr lang="he-IL" sz="2800" b="1" smtClean="0"/>
              <a:t>א</a:t>
            </a:r>
            <a:r>
              <a:rPr lang="he-IL" sz="2800" smtClean="0"/>
              <a:t>' עד </a:t>
            </a:r>
            <a:r>
              <a:rPr lang="he-IL" sz="2800" b="1" smtClean="0"/>
              <a:t>ת</a:t>
            </a:r>
            <a:r>
              <a:rPr lang="he-IL" sz="2800" smtClean="0"/>
              <a:t>' !</a:t>
            </a:r>
          </a:p>
          <a:p>
            <a:pPr>
              <a:buClr>
                <a:srgbClr val="0000CC"/>
              </a:buClr>
            </a:pP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91880" y="6305550"/>
            <a:ext cx="2895600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69</a:t>
            </a:fld>
            <a:endParaRPr lang="he-IL"/>
          </a:p>
        </p:txBody>
      </p:sp>
      <p:sp>
        <p:nvSpPr>
          <p:cNvPr id="6" name="חץ שמאלה 5"/>
          <p:cNvSpPr/>
          <p:nvPr/>
        </p:nvSpPr>
        <p:spPr>
          <a:xfrm>
            <a:off x="179512" y="5589240"/>
            <a:ext cx="4104456" cy="1080120"/>
          </a:xfrm>
          <a:prstGeom prst="leftArrow">
            <a:avLst>
              <a:gd name="adj1" fmla="val 61881"/>
              <a:gd name="adj2" fmla="val 63367"/>
            </a:avLst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smtClean="0">
                <a:solidFill>
                  <a:schemeClr val="tx1"/>
                </a:solidFill>
              </a:rPr>
              <a:t>אז איך מתכננים הריסה ?</a:t>
            </a:r>
            <a:endParaRPr lang="he-IL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מט.זעזוע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-1"/>
            <a:ext cx="6588224" cy="6858001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2088232" cy="2304256"/>
          </a:xfrm>
        </p:spPr>
        <p:txBody>
          <a:bodyPr>
            <a:noAutofit/>
          </a:bodyPr>
          <a:lstStyle/>
          <a:p>
            <a:r>
              <a:rPr lang="he-IL" sz="2800" smtClean="0">
                <a:solidFill>
                  <a:srgbClr val="002060"/>
                </a:solidFill>
              </a:rPr>
              <a:t>המשך 1.  </a:t>
            </a:r>
            <a:r>
              <a:rPr lang="en-US" sz="2800" smtClean="0">
                <a:solidFill>
                  <a:srgbClr val="002060"/>
                </a:solidFill>
              </a:rPr>
              <a:t>    </a:t>
            </a:r>
            <a:r>
              <a:rPr lang="en-US" sz="5400" b="1" smtClean="0">
                <a:solidFill>
                  <a:srgbClr val="FF0000"/>
                </a:solidFill>
              </a:rPr>
              <a:t/>
            </a:r>
            <a:br>
              <a:rPr lang="en-US" sz="5400" b="1" smtClean="0">
                <a:solidFill>
                  <a:srgbClr val="FF0000"/>
                </a:solidFill>
              </a:rPr>
            </a:br>
            <a:r>
              <a:rPr lang="he-IL" sz="5400" b="1" smtClean="0">
                <a:solidFill>
                  <a:srgbClr val="FF0000"/>
                </a:solidFill>
              </a:rPr>
              <a:t>מיטעני זעזוע</a:t>
            </a:r>
            <a:endParaRPr lang="he-IL" sz="5400">
              <a:solidFill>
                <a:srgbClr val="FF0000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323528" y="2780928"/>
            <a:ext cx="2664296" cy="1944216"/>
          </a:xfrm>
        </p:spPr>
        <p:txBody>
          <a:bodyPr>
            <a:normAutofit/>
          </a:bodyPr>
          <a:lstStyle/>
          <a:p>
            <a:pPr marL="96838" indent="-14288" algn="l">
              <a:buNone/>
            </a:pPr>
            <a:r>
              <a:rPr lang="en-US" sz="2400" b="1" smtClean="0"/>
              <a:t>Q</a:t>
            </a:r>
            <a:r>
              <a:rPr lang="en-US" sz="2400" smtClean="0"/>
              <a:t>)</a:t>
            </a:r>
            <a:r>
              <a:rPr lang="he-IL" sz="2400" smtClean="0"/>
              <a:t>)</a:t>
            </a:r>
            <a:r>
              <a:rPr lang="he-IL" sz="2400" b="1" smtClean="0"/>
              <a:t> </a:t>
            </a:r>
            <a:r>
              <a:rPr lang="he-IL" sz="2400" b="1" smtClean="0"/>
              <a:t> </a:t>
            </a:r>
            <a:r>
              <a:rPr lang="he-IL" sz="2800" b="1" smtClean="0"/>
              <a:t>כמות </a:t>
            </a:r>
            <a:r>
              <a:rPr lang="he-IL" sz="2800" b="1" smtClean="0"/>
              <a:t>חומר נפץ  שדרושה להרס </a:t>
            </a:r>
            <a:r>
              <a:rPr lang="he-IL" b="1" smtClean="0"/>
              <a:t>מיבנים</a:t>
            </a:r>
            <a:r>
              <a:rPr lang="he-IL" sz="2800" b="1" smtClean="0"/>
              <a:t> </a:t>
            </a:r>
            <a:r>
              <a:rPr lang="he-IL" sz="2800" smtClean="0"/>
              <a:t>מחומרים שונים</a:t>
            </a: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0" y="6093296"/>
            <a:ext cx="2391544" cy="54868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</a:t>
            </a:fld>
            <a:endParaRPr lang="he-IL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חץ שמאלה 5"/>
          <p:cNvSpPr/>
          <p:nvPr/>
        </p:nvSpPr>
        <p:spPr>
          <a:xfrm>
            <a:off x="539552" y="5661248"/>
            <a:ext cx="5472608" cy="936104"/>
          </a:xfrm>
          <a:prstGeom prst="leftArrow">
            <a:avLst>
              <a:gd name="adj1" fmla="val 50000"/>
              <a:gd name="adj2" fmla="val 96342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27584" y="1412776"/>
            <a:ext cx="8100392" cy="5256584"/>
          </a:xfrm>
        </p:spPr>
        <p:txBody>
          <a:bodyPr>
            <a:normAutofit lnSpcReduction="10000"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א. </a:t>
            </a:r>
            <a:r>
              <a:rPr lang="he-IL" b="1" smtClean="0"/>
              <a:t>פרמטרים בבחירת שיטת ההריסה :</a:t>
            </a:r>
          </a:p>
          <a:p>
            <a:pPr marL="546100" indent="-463550">
              <a:buClr>
                <a:srgbClr val="0000CC"/>
              </a:buClr>
            </a:pPr>
            <a:r>
              <a:rPr lang="he-IL" smtClean="0"/>
              <a:t>נתונים טכניים :</a:t>
            </a:r>
            <a:r>
              <a:rPr lang="en-US" smtClean="0"/>
              <a:t/>
            </a:r>
            <a:br>
              <a:rPr lang="en-US" smtClean="0"/>
            </a:br>
            <a:r>
              <a:rPr lang="he-IL" sz="2800" smtClean="0"/>
              <a:t>1) </a:t>
            </a:r>
            <a:r>
              <a:rPr lang="he-IL" smtClean="0"/>
              <a:t>המיבנה - </a:t>
            </a:r>
            <a:r>
              <a:rPr lang="he-IL" sz="2800" smtClean="0"/>
              <a:t>חומרים, קונסטרוקציה, סטטיקה וכד'.</a:t>
            </a:r>
            <a:endParaRPr lang="en-US" sz="2800" smtClean="0"/>
          </a:p>
          <a:p>
            <a:pPr marL="546100" indent="0">
              <a:buClr>
                <a:srgbClr val="0000CC"/>
              </a:buClr>
              <a:buNone/>
            </a:pPr>
            <a:r>
              <a:rPr lang="he-IL" sz="2800" smtClean="0"/>
              <a:t>2) </a:t>
            </a:r>
            <a:r>
              <a:rPr lang="he-IL" smtClean="0"/>
              <a:t>תנאי השטח -  </a:t>
            </a:r>
            <a:r>
              <a:rPr lang="he-IL" sz="2800" smtClean="0"/>
              <a:t>טופוגרפיה, קרקע, אובייקטים סמוכים וכד'.</a:t>
            </a:r>
            <a:r>
              <a:rPr lang="he-IL" smtClean="0"/>
              <a:t> </a:t>
            </a:r>
          </a:p>
          <a:p>
            <a:pPr marL="546100" indent="-463550">
              <a:buClr>
                <a:srgbClr val="0000CC"/>
              </a:buClr>
            </a:pPr>
            <a:r>
              <a:rPr lang="he-IL" smtClean="0"/>
              <a:t>התוצאה הנדרשת -   </a:t>
            </a:r>
            <a:r>
              <a:rPr lang="he-IL" sz="2800" smtClean="0"/>
              <a:t>מקום הנפילה הרצוי,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כיוון וצורת הנפילה,  גודל חלקים  וכד'.</a:t>
            </a:r>
            <a:r>
              <a:rPr lang="he-IL" smtClean="0"/>
              <a:t> </a:t>
            </a:r>
          </a:p>
          <a:p>
            <a:pPr marL="546100" indent="-273050">
              <a:buClr>
                <a:srgbClr val="0000CC"/>
              </a:buClr>
              <a:buNone/>
            </a:pPr>
            <a:r>
              <a:rPr lang="he-IL" b="1" smtClean="0"/>
              <a:t>המתכנן חייב  ללמוד ולהבין את הנתונים הנ"ל</a:t>
            </a:r>
          </a:p>
          <a:p>
            <a:pPr marL="546100" indent="-273050">
              <a:buClr>
                <a:srgbClr val="0000CC"/>
              </a:buClr>
              <a:buNone/>
            </a:pPr>
            <a:r>
              <a:rPr lang="he-IL" b="1" smtClean="0"/>
              <a:t>ורק אז לתכנן את ההקרסה.</a:t>
            </a:r>
          </a:p>
          <a:p>
            <a:pPr marL="546100" indent="1876425" algn="ctr">
              <a:buClr>
                <a:srgbClr val="0000CC"/>
              </a:buClr>
              <a:buNone/>
            </a:pPr>
            <a:r>
              <a:rPr lang="he-IL" smtClean="0"/>
              <a:t>סכמות הקרסה בסיסיות :</a:t>
            </a:r>
            <a:endParaRPr lang="he-IL" b="1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75856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70</a:t>
            </a:fld>
            <a:endParaRPr lang="he-IL"/>
          </a:p>
        </p:txBody>
      </p:sp>
      <p:sp>
        <p:nvSpPr>
          <p:cNvPr id="7" name="מלבן מעוגל 6"/>
          <p:cNvSpPr/>
          <p:nvPr/>
        </p:nvSpPr>
        <p:spPr>
          <a:xfrm>
            <a:off x="5652120" y="4293096"/>
            <a:ext cx="2808312" cy="576064"/>
          </a:xfrm>
          <a:prstGeom prst="round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CCF17052013_0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95968"/>
            <a:ext cx="5081632" cy="527339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059832" y="1196752"/>
            <a:ext cx="5688632" cy="5472608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הקרסה בהטיה לצד.</a:t>
            </a:r>
          </a:p>
          <a:p>
            <a:pPr>
              <a:buClr>
                <a:srgbClr val="0000CC"/>
              </a:buClr>
            </a:pPr>
            <a:r>
              <a:rPr lang="he-IL" smtClean="0"/>
              <a:t>הכי יעילה.</a:t>
            </a:r>
          </a:p>
          <a:p>
            <a:pPr>
              <a:buClr>
                <a:srgbClr val="0000CC"/>
              </a:buClr>
            </a:pPr>
            <a:r>
              <a:rPr lang="he-IL" smtClean="0"/>
              <a:t>מחייבת שטח פנוי בצד.</a:t>
            </a:r>
          </a:p>
          <a:p>
            <a:pPr>
              <a:buClr>
                <a:srgbClr val="0000CC"/>
              </a:buClr>
            </a:pPr>
            <a:r>
              <a:rPr lang="he-IL" smtClean="0"/>
              <a:t>שבירת אלמנטים נושאים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בצד</a:t>
            </a:r>
            <a:r>
              <a:rPr lang="en-US" smtClean="0"/>
              <a:t> </a:t>
            </a:r>
            <a:r>
              <a:rPr lang="he-IL" smtClean="0"/>
              <a:t>אחד, יוצרת 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עומסים אופקיים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ואנכיים ומומנטים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שהמבנה</a:t>
            </a:r>
            <a:r>
              <a:rPr lang="en-US" smtClean="0"/>
              <a:t> </a:t>
            </a:r>
            <a:r>
              <a:rPr lang="he-IL" smtClean="0"/>
              <a:t>לא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יכול</a:t>
            </a:r>
            <a:r>
              <a:rPr lang="en-US" smtClean="0"/>
              <a:t> </a:t>
            </a:r>
            <a:r>
              <a:rPr lang="he-IL" smtClean="0"/>
              <a:t>לשאת.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707904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71</a:t>
            </a:fld>
            <a:endParaRPr lang="he-IL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CCF17052013_0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95968"/>
            <a:ext cx="5081632" cy="527339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059832" y="1196752"/>
            <a:ext cx="5688632" cy="5472608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הקרסה בהטיה לצד.</a:t>
            </a:r>
          </a:p>
          <a:p>
            <a:pPr>
              <a:buClr>
                <a:srgbClr val="0000CC"/>
              </a:buClr>
            </a:pPr>
            <a:r>
              <a:rPr lang="he-IL" smtClean="0"/>
              <a:t>במבנה שלד בטון: כל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הסמכים יישברו ויהפכו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לפרקים. - הקריסה אנכית.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707904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72</a:t>
            </a:fld>
            <a:endParaRPr lang="he-IL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CCF17052013_0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95968"/>
            <a:ext cx="5081632" cy="527339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059832" y="1196752"/>
            <a:ext cx="5688632" cy="5472608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הקרסה בהטיה לצד.</a:t>
            </a:r>
          </a:p>
          <a:p>
            <a:pPr>
              <a:buClr>
                <a:srgbClr val="0000CC"/>
              </a:buClr>
            </a:pPr>
            <a:r>
              <a:rPr lang="he-IL" smtClean="0"/>
              <a:t>במבנה שלד בטון: כל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הסמכים יישברו ויהפכו</a:t>
            </a:r>
            <a:r>
              <a:rPr lang="en-US" smtClean="0"/>
              <a:t/>
            </a:r>
            <a:br>
              <a:rPr lang="en-US" smtClean="0"/>
            </a:br>
            <a:r>
              <a:rPr lang="he-IL" smtClean="0"/>
              <a:t>לפרקים. - הקריסה אנכית.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707904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73</a:t>
            </a:fld>
            <a:endParaRPr lang="he-IL"/>
          </a:p>
        </p:txBody>
      </p:sp>
      <p:sp>
        <p:nvSpPr>
          <p:cNvPr id="7" name="פיצוץ 1 6"/>
          <p:cNvSpPr/>
          <p:nvPr/>
        </p:nvSpPr>
        <p:spPr>
          <a:xfrm>
            <a:off x="1475656" y="2348880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פיצוץ 1 7"/>
          <p:cNvSpPr/>
          <p:nvPr/>
        </p:nvSpPr>
        <p:spPr>
          <a:xfrm>
            <a:off x="2483768" y="2348880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פיצוץ 1 10"/>
          <p:cNvSpPr/>
          <p:nvPr/>
        </p:nvSpPr>
        <p:spPr>
          <a:xfrm>
            <a:off x="3491880" y="2348880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פיצוץ 1 11"/>
          <p:cNvSpPr/>
          <p:nvPr/>
        </p:nvSpPr>
        <p:spPr>
          <a:xfrm>
            <a:off x="1475656" y="3284984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פיצוץ 1 12"/>
          <p:cNvSpPr/>
          <p:nvPr/>
        </p:nvSpPr>
        <p:spPr>
          <a:xfrm>
            <a:off x="1475656" y="1484784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פיצוץ 1 13"/>
          <p:cNvSpPr/>
          <p:nvPr/>
        </p:nvSpPr>
        <p:spPr>
          <a:xfrm>
            <a:off x="3491880" y="1484784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פיצוץ 1 14"/>
          <p:cNvSpPr/>
          <p:nvPr/>
        </p:nvSpPr>
        <p:spPr>
          <a:xfrm>
            <a:off x="2483768" y="1484784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פיצוץ 1 15"/>
          <p:cNvSpPr/>
          <p:nvPr/>
        </p:nvSpPr>
        <p:spPr>
          <a:xfrm>
            <a:off x="1475656" y="4221088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פיצוץ 1 16"/>
          <p:cNvSpPr/>
          <p:nvPr/>
        </p:nvSpPr>
        <p:spPr>
          <a:xfrm>
            <a:off x="1475656" y="5085184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פיצוץ 1 17"/>
          <p:cNvSpPr/>
          <p:nvPr/>
        </p:nvSpPr>
        <p:spPr>
          <a:xfrm>
            <a:off x="2483768" y="4221088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פיצוץ 1 18"/>
          <p:cNvSpPr/>
          <p:nvPr/>
        </p:nvSpPr>
        <p:spPr>
          <a:xfrm>
            <a:off x="2483768" y="3284984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פיצוץ 1 19"/>
          <p:cNvSpPr/>
          <p:nvPr/>
        </p:nvSpPr>
        <p:spPr>
          <a:xfrm>
            <a:off x="3491880" y="3284984"/>
            <a:ext cx="288032" cy="288032"/>
          </a:xfrm>
          <a:prstGeom prst="irregularSeal1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CCF17052013_0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95968"/>
            <a:ext cx="5081632" cy="527339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059832" y="1196752"/>
            <a:ext cx="5688632" cy="5472608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הקרסה בהטיה לצד.</a:t>
            </a:r>
          </a:p>
          <a:p>
            <a:pPr>
              <a:buClr>
                <a:srgbClr val="0000CC"/>
              </a:buClr>
            </a:pPr>
            <a:r>
              <a:rPr lang="he-IL" smtClean="0">
                <a:solidFill>
                  <a:schemeClr val="bg1">
                    <a:lumMod val="50000"/>
                  </a:schemeClr>
                </a:solidFill>
              </a:rPr>
              <a:t>במבנה שלד בטון: כל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he-IL" smtClean="0">
                <a:solidFill>
                  <a:schemeClr val="bg1">
                    <a:lumMod val="50000"/>
                  </a:schemeClr>
                </a:solidFill>
              </a:rPr>
              <a:t>הסמכים יישברו ויהפכו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he-IL" smtClean="0">
                <a:solidFill>
                  <a:schemeClr val="bg1">
                    <a:lumMod val="50000"/>
                  </a:schemeClr>
                </a:solidFill>
              </a:rPr>
              <a:t>לפרקים. - הקריסה אנכית.</a:t>
            </a:r>
          </a:p>
          <a:p>
            <a:pPr>
              <a:buClr>
                <a:srgbClr val="0000CC"/>
              </a:buClr>
            </a:pPr>
            <a:r>
              <a:rPr lang="he-IL" smtClean="0"/>
              <a:t>מבנה קשיח – יקרוס לצד.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707904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74</a:t>
            </a:fld>
            <a:endParaRPr lang="he-I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123728" y="1052736"/>
            <a:ext cx="6624736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הקרסה בהטיה לצד </a:t>
            </a:r>
            <a:r>
              <a:rPr lang="he-IL" smtClean="0"/>
              <a:t>מבנה שלד בטון: </a:t>
            </a:r>
            <a:endParaRPr lang="he-IL" b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75</a:t>
            </a:fld>
            <a:endParaRPr lang="he-IL"/>
          </a:p>
        </p:txBody>
      </p:sp>
      <p:pic>
        <p:nvPicPr>
          <p:cNvPr id="12" name="תמונה 11" descr="Presentatio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628800"/>
            <a:ext cx="7848872" cy="50673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16016" y="1052736"/>
            <a:ext cx="4032448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הקרסה בהטיה לצד.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76</a:t>
            </a:fld>
            <a:endParaRPr lang="he-IL"/>
          </a:p>
        </p:txBody>
      </p:sp>
      <p:pic>
        <p:nvPicPr>
          <p:cNvPr id="7" name="תמונה 6" descr="סאן.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772816"/>
            <a:ext cx="7726838" cy="468052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987824" y="1052736"/>
            <a:ext cx="5760640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בהטיה לצד -  רגע לפני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77</a:t>
            </a:fld>
            <a:endParaRPr lang="he-IL"/>
          </a:p>
        </p:txBody>
      </p:sp>
      <p:pic>
        <p:nvPicPr>
          <p:cNvPr id="7" name="תמונה 6" descr="סאן.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6714" y="1844825"/>
            <a:ext cx="7805766" cy="4536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195736" y="1052736"/>
            <a:ext cx="6552728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בהטיה לצד –  פיצוץ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78</a:t>
            </a:fld>
            <a:endParaRPr lang="he-IL"/>
          </a:p>
        </p:txBody>
      </p:sp>
      <p:pic>
        <p:nvPicPr>
          <p:cNvPr id="7" name="תמונה 6" descr="סאן.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772816"/>
            <a:ext cx="7289048" cy="464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555776" y="1052736"/>
            <a:ext cx="6192688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בהטיה לצד – קריסה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79</a:t>
            </a:fld>
            <a:endParaRPr lang="he-IL"/>
          </a:p>
        </p:txBody>
      </p:sp>
      <p:pic>
        <p:nvPicPr>
          <p:cNvPr id="7" name="תמונה 6" descr="סאן.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160" y="1700808"/>
            <a:ext cx="7075271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9552" y="0"/>
            <a:ext cx="8034096" cy="1412776"/>
          </a:xfrm>
        </p:spPr>
        <p:txBody>
          <a:bodyPr>
            <a:normAutofit fontScale="90000"/>
          </a:bodyPr>
          <a:lstStyle/>
          <a:p>
            <a:pPr algn="r"/>
            <a:r>
              <a:rPr lang="he-IL" sz="3100" smtClean="0"/>
              <a:t>המשך 1</a:t>
            </a:r>
            <a:r>
              <a:rPr lang="he-IL" smtClean="0"/>
              <a:t>. </a:t>
            </a:r>
            <a:r>
              <a:rPr lang="en-US" smtClean="0"/>
              <a:t/>
            </a:r>
            <a:br>
              <a:rPr lang="en-US" smtClean="0"/>
            </a:br>
            <a:r>
              <a:rPr lang="he-IL" b="1" smtClean="0">
                <a:solidFill>
                  <a:srgbClr val="002060"/>
                </a:solidFill>
              </a:rPr>
              <a:t>מיטעני זעזוע    </a:t>
            </a:r>
            <a:r>
              <a:rPr lang="en-US" sz="4000" smtClean="0"/>
              <a:t>(concussion charges)</a:t>
            </a:r>
            <a:endParaRPr lang="he-IL"/>
          </a:p>
        </p:txBody>
      </p:sp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611560" y="1628800"/>
            <a:ext cx="7848872" cy="49685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e-IL" sz="2800" b="1" smtClean="0"/>
              <a:t>שימושים מקובלים בשיטה זו :</a:t>
            </a:r>
          </a:p>
          <a:p>
            <a:pPr marL="441325" indent="-358775">
              <a:buClr>
                <a:srgbClr val="002060"/>
              </a:buClr>
            </a:pPr>
            <a:r>
              <a:rPr lang="he-IL" smtClean="0"/>
              <a:t>חבלה צבאית.</a:t>
            </a:r>
          </a:p>
          <a:p>
            <a:pPr marL="441325" indent="-358775">
              <a:buClr>
                <a:srgbClr val="002060"/>
              </a:buClr>
            </a:pPr>
            <a:r>
              <a:rPr lang="he-IL" smtClean="0"/>
              <a:t>סתימת בורות, מערות, פירים ישנים במיכרות.</a:t>
            </a:r>
          </a:p>
          <a:p>
            <a:pPr marL="441325" indent="-358775">
              <a:buClr>
                <a:srgbClr val="002060"/>
              </a:buClr>
            </a:pPr>
            <a:r>
              <a:rPr lang="he-IL" smtClean="0"/>
              <a:t>קילוף מישקעים מוצקים שציפו מיכלי מתכת ובטון.  </a:t>
            </a:r>
            <a:r>
              <a:rPr lang="he-IL" sz="2800" smtClean="0"/>
              <a:t>(מערבל בטון, ארובת מתכת, דוודי קיטור, סילו מלט וכד' . ) </a:t>
            </a:r>
            <a:r>
              <a:rPr lang="he-IL" smtClean="0"/>
              <a:t>וממיתקני מתכת בתעשיה. -</a:t>
            </a:r>
            <a:r>
              <a:rPr lang="he-IL" sz="2800" smtClean="0"/>
              <a:t>הכימית, בד"כ</a:t>
            </a:r>
            <a:r>
              <a:rPr lang="he-IL" smtClean="0"/>
              <a:t>.</a:t>
            </a:r>
          </a:p>
          <a:p>
            <a:pPr marL="441325" indent="-358775">
              <a:buClr>
                <a:srgbClr val="002060"/>
              </a:buClr>
            </a:pPr>
            <a:r>
              <a:rPr lang="he-IL" smtClean="0"/>
              <a:t>שימושים מיוחדים </a:t>
            </a:r>
            <a:r>
              <a:rPr lang="he-IL" b="1" smtClean="0"/>
              <a:t>:</a:t>
            </a:r>
            <a:r>
              <a:rPr lang="he-IL" smtClean="0"/>
              <a:t> לריסוק ולהריסה; לכיבוי בארות נפט; בטיחות מידרונות שלג   </a:t>
            </a:r>
            <a:r>
              <a:rPr lang="he-IL" sz="2800" smtClean="0"/>
              <a:t>ועוד</a:t>
            </a:r>
            <a:r>
              <a:rPr lang="he-IL" smtClean="0"/>
              <a:t>.</a:t>
            </a:r>
          </a:p>
          <a:p>
            <a:pPr marL="441325" indent="7938">
              <a:buClr>
                <a:srgbClr val="002060"/>
              </a:buClr>
              <a:buNone/>
            </a:pPr>
            <a:r>
              <a:rPr lang="he-IL" sz="2400" smtClean="0"/>
              <a:t>דוגמת שימוש מיוחד: ריסוק 'פיטריות מלח' בים המלח.</a:t>
            </a: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347864" y="6264696"/>
            <a:ext cx="2751584" cy="54868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8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79712" y="1052736"/>
            <a:ext cx="6768752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בהטיה לצד -  סוף 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80</a:t>
            </a:fld>
            <a:endParaRPr lang="he-IL"/>
          </a:p>
        </p:txBody>
      </p:sp>
      <p:pic>
        <p:nvPicPr>
          <p:cNvPr id="7" name="תמונה 6" descr="סאן.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700808"/>
            <a:ext cx="7056784" cy="482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16016" y="1052736"/>
            <a:ext cx="4032448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בהטיה לצד.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81</a:t>
            </a:fld>
            <a:endParaRPr lang="he-IL"/>
          </a:p>
        </p:txBody>
      </p:sp>
      <p:pic>
        <p:nvPicPr>
          <p:cNvPr id="12" name="תמונה 11" descr="Presentatio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700808"/>
            <a:ext cx="774123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43608" y="1052736"/>
            <a:ext cx="7704856" cy="648072"/>
          </a:xfrm>
        </p:spPr>
        <p:txBody>
          <a:bodyPr>
            <a:normAutofit fontScale="92500"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בהטיה לצד. </a:t>
            </a:r>
            <a:r>
              <a:rPr lang="he-IL" sz="2800" smtClean="0"/>
              <a:t>מבנה אבן, קירות נושאים.</a:t>
            </a:r>
            <a:r>
              <a:rPr lang="he-IL" smtClean="0"/>
              <a:t>  </a:t>
            </a:r>
            <a:r>
              <a:rPr lang="he-IL" sz="2400" smtClean="0"/>
              <a:t>( חיפה )</a:t>
            </a:r>
            <a:endParaRPr lang="he-IL" smtClean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82</a:t>
            </a:fld>
            <a:endParaRPr lang="he-IL"/>
          </a:p>
        </p:txBody>
      </p:sp>
      <p:pic>
        <p:nvPicPr>
          <p:cNvPr id="11" name="תמונה 10" descr="סאן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51" y="2132856"/>
            <a:ext cx="8985045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16016" y="1052736"/>
            <a:ext cx="4032448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בהטיה לצד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83</a:t>
            </a:fld>
            <a:endParaRPr lang="he-IL"/>
          </a:p>
        </p:txBody>
      </p:sp>
      <p:pic>
        <p:nvPicPr>
          <p:cNvPr id="11" name="תמונה 10" descr="סאן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45" y="1916832"/>
            <a:ext cx="8889857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16016" y="1052736"/>
            <a:ext cx="4032448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בהטיה לצד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84</a:t>
            </a:fld>
            <a:endParaRPr lang="he-IL"/>
          </a:p>
        </p:txBody>
      </p:sp>
      <p:pic>
        <p:nvPicPr>
          <p:cNvPr id="11" name="תמונה 10" descr="סאן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916832"/>
            <a:ext cx="8856984" cy="440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16016" y="1052736"/>
            <a:ext cx="4032448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בהטיה לצד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85</a:t>
            </a:fld>
            <a:endParaRPr lang="he-IL"/>
          </a:p>
        </p:txBody>
      </p:sp>
      <p:pic>
        <p:nvPicPr>
          <p:cNvPr id="11" name="תמונה 10" descr="סאן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51" y="1988840"/>
            <a:ext cx="8985045" cy="409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16016" y="1196752"/>
            <a:ext cx="4032448" cy="648072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הקרסה בהטיה לצד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56388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86</a:t>
            </a:fld>
            <a:endParaRPr lang="he-IL"/>
          </a:p>
        </p:txBody>
      </p:sp>
      <p:sp>
        <p:nvSpPr>
          <p:cNvPr id="9" name="לחצן פעולה: סרט 8">
            <a:hlinkClick r:id="rId3" action="ppaction://hlinkfile" highlightClick="1"/>
          </p:cNvPr>
          <p:cNvSpPr/>
          <p:nvPr/>
        </p:nvSpPr>
        <p:spPr>
          <a:xfrm>
            <a:off x="107504" y="4618832"/>
            <a:ext cx="792088" cy="183450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mtClean="0"/>
              <a:t>סאן</a:t>
            </a:r>
            <a:endParaRPr lang="he-IL"/>
          </a:p>
        </p:txBody>
      </p:sp>
      <p:pic>
        <p:nvPicPr>
          <p:cNvPr id="10" name="מלון_סאן מקולוני. מיושר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43607" y="1241619"/>
            <a:ext cx="7920881" cy="528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13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התמונות שלי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093521"/>
            <a:ext cx="7632848" cy="564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15616" y="980728"/>
            <a:ext cx="7632848" cy="3528392"/>
          </a:xfrm>
        </p:spPr>
        <p:txBody>
          <a:bodyPr>
            <a:normAutofit/>
          </a:bodyPr>
          <a:lstStyle/>
          <a:p>
            <a:pPr marL="365125" indent="-12700">
              <a:buClr>
                <a:srgbClr val="0000CC"/>
              </a:buClr>
              <a:buNone/>
            </a:pPr>
            <a:r>
              <a:rPr lang="he-IL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הקרסה בהטיה לצד </a:t>
            </a:r>
            <a:r>
              <a:rPr lang="he-IL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של</a:t>
            </a:r>
            <a:r>
              <a:rPr lang="he-IL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 מבנה קשיח</a:t>
            </a:r>
          </a:p>
          <a:p>
            <a:pPr marL="96838" indent="352425">
              <a:buClr>
                <a:srgbClr val="0000CC"/>
              </a:buClr>
            </a:pPr>
            <a:r>
              <a:rPr lang="he-IL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סמכים נעולים. </a:t>
            </a:r>
          </a:p>
          <a:p>
            <a:pPr marL="96838" indent="352425">
              <a:buClr>
                <a:srgbClr val="0000CC"/>
              </a:buClr>
            </a:pPr>
            <a:r>
              <a:rPr lang="he-IL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דגש על תכנון הציר:</a:t>
            </a:r>
          </a:p>
          <a:p>
            <a:pPr marL="449263" indent="352425">
              <a:buClr>
                <a:srgbClr val="0000CC"/>
              </a:buClr>
              <a:buFont typeface="+mj-lt"/>
              <a:buAutoNum type="arabicPeriod"/>
              <a:tabLst>
                <a:tab pos="625475" algn="l"/>
              </a:tabLst>
            </a:pPr>
            <a:r>
              <a:rPr lang="he-IL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מניעת קריסה.</a:t>
            </a:r>
          </a:p>
          <a:p>
            <a:pPr marL="449263" indent="352425">
              <a:buClr>
                <a:srgbClr val="0000CC"/>
              </a:buClr>
              <a:buFont typeface="+mj-lt"/>
              <a:buAutoNum type="arabicPeriod"/>
              <a:tabLst>
                <a:tab pos="625475" algn="l"/>
              </a:tabLst>
            </a:pPr>
            <a:r>
              <a:rPr lang="he-IL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קיבוע.</a:t>
            </a:r>
            <a:endParaRPr lang="he-IL" sz="280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300192" y="6309320"/>
            <a:ext cx="2376264" cy="476250"/>
          </a:xfrm>
        </p:spPr>
        <p:txBody>
          <a:bodyPr/>
          <a:lstStyle/>
          <a:p>
            <a:r>
              <a:rPr lang="he-IL" smtClean="0">
                <a:solidFill>
                  <a:srgbClr val="FFC000"/>
                </a:solidFill>
              </a:rPr>
              <a:t>ממונה על פיצוצים  רומן (יורם) בנרם</a:t>
            </a:r>
            <a:endParaRPr lang="he-IL">
              <a:solidFill>
                <a:srgbClr val="FFC000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>
                <a:solidFill>
                  <a:schemeClr val="bg1">
                    <a:lumMod val="50000"/>
                  </a:schemeClr>
                </a:solidFill>
              </a:rPr>
              <a:pPr/>
              <a:t>87</a:t>
            </a:fld>
            <a:endParaRPr lang="he-IL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27584" y="1196752"/>
            <a:ext cx="7920880" cy="1296144"/>
          </a:xfrm>
        </p:spPr>
        <p:txBody>
          <a:bodyPr>
            <a:normAutofit/>
          </a:bodyPr>
          <a:lstStyle/>
          <a:p>
            <a:pPr marL="801688" indent="-719138">
              <a:buClr>
                <a:srgbClr val="0000CC"/>
              </a:buClr>
              <a:buNone/>
            </a:pPr>
            <a:r>
              <a:rPr lang="he-IL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הקרסה בהטיה לצד  </a:t>
            </a:r>
            <a:r>
              <a:rPr lang="he-IL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דוגמה של </a:t>
            </a:r>
            <a:r>
              <a:rPr lang="he-IL" sz="30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ציר נסוג</a:t>
            </a:r>
            <a:r>
              <a:rPr lang="he-IL" sz="3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   </a:t>
            </a:r>
            <a:r>
              <a:rPr lang="he-IL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</a:t>
            </a:r>
            <a:r>
              <a:rPr lang="he-IL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 </a:t>
            </a:r>
            <a:r>
              <a:rPr lang="he-IL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הקרסת מבנה שלד מתכת עם אלמנטים קשיחים:</a:t>
            </a:r>
            <a:endParaRPr lang="he-IL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251520" y="6305550"/>
            <a:ext cx="2376264" cy="476250"/>
          </a:xfrm>
        </p:spPr>
        <p:txBody>
          <a:bodyPr/>
          <a:lstStyle/>
          <a:p>
            <a:r>
              <a:rPr lang="he-IL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ממונה על פיצוצים  רומן (יורם) בנרם</a:t>
            </a:r>
            <a:endParaRPr lang="he-IL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88</a:t>
            </a:fld>
            <a:endParaRPr lang="he-IL"/>
          </a:p>
        </p:txBody>
      </p:sp>
      <p:pic>
        <p:nvPicPr>
          <p:cNvPr id="11" name="תמונה 10" descr="התמונות שלי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71909"/>
            <a:ext cx="8748464" cy="448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לחצן פעולה: סרט 11">
            <a:hlinkClick r:id="rId3" action="ppaction://hlinkfile" highlightClick="1"/>
          </p:cNvPr>
          <p:cNvSpPr/>
          <p:nvPr/>
        </p:nvSpPr>
        <p:spPr>
          <a:xfrm>
            <a:off x="323528" y="5517232"/>
            <a:ext cx="1512168" cy="93610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N.Texas p.p.</a:t>
            </a:r>
            <a:endParaRPr lang="he-IL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CCF17052013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083393"/>
            <a:ext cx="6048672" cy="5629457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923928" y="1052736"/>
            <a:ext cx="3960440" cy="165618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הקרסה פנימה.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08416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89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683568" y="3284984"/>
            <a:ext cx="8136904" cy="57606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 descr="מיטעו שטח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933244"/>
            <a:ext cx="8261996" cy="273611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848872" cy="1368152"/>
          </a:xfrm>
        </p:spPr>
        <p:txBody>
          <a:bodyPr>
            <a:normAutofit/>
          </a:bodyPr>
          <a:lstStyle/>
          <a:p>
            <a:pPr algn="r"/>
            <a:r>
              <a:rPr lang="he-IL" sz="4000" smtClean="0"/>
              <a:t>2</a:t>
            </a:r>
            <a:r>
              <a:rPr lang="he-IL" sz="4000" smtClean="0"/>
              <a:t>.  </a:t>
            </a:r>
            <a:r>
              <a:rPr lang="he-IL" sz="4800" b="1" smtClean="0">
                <a:solidFill>
                  <a:srgbClr val="C00000"/>
                </a:solidFill>
              </a:rPr>
              <a:t>מיטעני שטח  </a:t>
            </a:r>
            <a:r>
              <a:rPr lang="en-US" sz="3600" smtClean="0"/>
              <a:t>(plaster charges)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27584" y="1412776"/>
            <a:ext cx="7848872" cy="2448272"/>
          </a:xfrm>
        </p:spPr>
        <p:txBody>
          <a:bodyPr>
            <a:normAutofit/>
          </a:bodyPr>
          <a:lstStyle/>
          <a:p>
            <a:pPr marL="92075" indent="-9525">
              <a:buNone/>
            </a:pPr>
            <a:r>
              <a:rPr lang="he-IL" sz="2400" b="1" smtClean="0"/>
              <a:t>בשיטה זו מנצלים בעיקר את כושר </a:t>
            </a:r>
            <a:r>
              <a:rPr lang="he-IL" sz="2800" b="1" smtClean="0"/>
              <a:t>הרסיקות</a:t>
            </a:r>
            <a:r>
              <a:rPr lang="he-IL" sz="2400" b="1" smtClean="0"/>
              <a:t> של חומר הנפץ. </a:t>
            </a:r>
            <a:r>
              <a:rPr lang="he-IL" sz="2400" smtClean="0"/>
              <a:t>אטימה טובה של המיטען תביא גם לניצול ההדף.</a:t>
            </a:r>
          </a:p>
          <a:p>
            <a:pPr marL="92075" indent="-9525">
              <a:buNone/>
            </a:pPr>
            <a:r>
              <a:rPr lang="he-IL" sz="2800" smtClean="0"/>
              <a:t>'</a:t>
            </a:r>
            <a:r>
              <a:rPr lang="he-IL" sz="2800" b="1" smtClean="0"/>
              <a:t>רסיקות</a:t>
            </a:r>
            <a:r>
              <a:rPr lang="he-IL" sz="2800" smtClean="0"/>
              <a:t>'      פועלת על המטרה בהעברת גל הניפוץ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העל- קולי, אל האוביקט.        </a:t>
            </a:r>
            <a:r>
              <a:rPr lang="he-IL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עקרונות השיטה </a:t>
            </a:r>
            <a:r>
              <a:rPr lang="he-IL" sz="2800" smtClean="0"/>
              <a:t>:</a:t>
            </a:r>
          </a:p>
          <a:p>
            <a:pPr marL="596900" indent="-514350">
              <a:buClr>
                <a:srgbClr val="FF3300"/>
              </a:buClr>
              <a:buSzPct val="100000"/>
              <a:buFont typeface="+mj-cs"/>
              <a:buAutoNum type="hebrew2Minus"/>
            </a:pPr>
            <a:r>
              <a:rPr lang="he-IL" sz="2800" smtClean="0"/>
              <a:t>הצמדה הדוקה של המיטען למטרה ! </a:t>
            </a:r>
            <a:r>
              <a:rPr lang="he-IL" sz="2000" smtClean="0"/>
              <a:t>(</a:t>
            </a:r>
            <a:r>
              <a:rPr lang="he-IL" sz="2000" b="1" smtClean="0"/>
              <a:t> </a:t>
            </a:r>
            <a:r>
              <a:rPr lang="he-IL" sz="2000" smtClean="0"/>
              <a:t>למעט מיטען חלול )</a:t>
            </a:r>
            <a:endParaRPr lang="he-IL" sz="280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03848" y="6404942"/>
            <a:ext cx="2895600" cy="5524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</a:t>
            </a:fld>
            <a:endParaRPr lang="he-IL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CCF17052013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2921" y="2204864"/>
            <a:ext cx="7016937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43608" y="1052736"/>
            <a:ext cx="6840760" cy="165618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הקרסה פנימה.</a:t>
            </a:r>
          </a:p>
          <a:p>
            <a:pPr marL="96838" indent="-96838">
              <a:buClr>
                <a:srgbClr val="0000CC"/>
              </a:buClr>
              <a:buNone/>
            </a:pPr>
            <a:r>
              <a:rPr lang="he-IL" smtClean="0"/>
              <a:t>האם רוחב המבנה מספיק ל'קיפול' פנימה?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376264" cy="476250"/>
          </a:xfrm>
        </p:spPr>
        <p:txBody>
          <a:bodyPr/>
          <a:lstStyle/>
          <a:p>
            <a:r>
              <a:rPr lang="he-IL" smtClean="0">
                <a:solidFill>
                  <a:srgbClr val="FFC000"/>
                </a:solidFill>
              </a:rPr>
              <a:t>ממונה על פיצוצים  רומן (יורם) בנרם</a:t>
            </a:r>
            <a:endParaRPr lang="he-IL">
              <a:solidFill>
                <a:srgbClr val="FFC000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90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CCF17052013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8353137" cy="463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27584" y="1052736"/>
            <a:ext cx="7056784" cy="165618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פנימה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376264" cy="476250"/>
          </a:xfrm>
        </p:spPr>
        <p:txBody>
          <a:bodyPr/>
          <a:lstStyle/>
          <a:p>
            <a:r>
              <a:rPr lang="he-IL" smtClean="0">
                <a:solidFill>
                  <a:schemeClr val="accent3"/>
                </a:solidFill>
              </a:rPr>
              <a:t>ממונה על פיצוצים  רומן (יורם) בנרם</a:t>
            </a:r>
            <a:endParaRPr lang="he-IL">
              <a:solidFill>
                <a:schemeClr val="accent3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91</a:t>
            </a:fld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CCF17052013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917" y="1772816"/>
            <a:ext cx="8153525" cy="496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27584" y="1052736"/>
            <a:ext cx="7056784" cy="165618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/>
              <a:t>הקרסה פנימה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305550"/>
            <a:ext cx="2376264" cy="476250"/>
          </a:xfrm>
        </p:spPr>
        <p:txBody>
          <a:bodyPr/>
          <a:lstStyle/>
          <a:p>
            <a:r>
              <a:rPr lang="he-IL" smtClean="0">
                <a:solidFill>
                  <a:srgbClr val="FFC000"/>
                </a:solidFill>
              </a:rPr>
              <a:t>ממונה על פיצוצים  רומן (יורם) בנרם</a:t>
            </a:r>
            <a:endParaRPr lang="he-IL">
              <a:solidFill>
                <a:srgbClr val="FFC000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92</a:t>
            </a:fld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CCF17052013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871482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27584" y="1052736"/>
            <a:ext cx="7056784" cy="165618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הקרסה פנימה :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419872" y="6409134"/>
            <a:ext cx="2376264" cy="476250"/>
          </a:xfrm>
        </p:spPr>
        <p:txBody>
          <a:bodyPr/>
          <a:lstStyle/>
          <a:p>
            <a:r>
              <a:rPr lang="he-IL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ממונה על פיצוצים  רומן (יורם) בנרם</a:t>
            </a:r>
            <a:endParaRPr lang="he-IL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93</a:t>
            </a:fld>
            <a:endParaRPr lang="he-IL"/>
          </a:p>
        </p:txBody>
      </p:sp>
      <p:pic>
        <p:nvPicPr>
          <p:cNvPr id="7" name="תמונה 6" descr="20121217_א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131" y="3883409"/>
            <a:ext cx="8720349" cy="285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CCF17052013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983" y="1124744"/>
            <a:ext cx="8805505" cy="540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923928" y="1412776"/>
            <a:ext cx="3960440" cy="237626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הקרסה בקיפול.</a:t>
            </a:r>
          </a:p>
          <a:p>
            <a:pPr>
              <a:buClr>
                <a:srgbClr val="0000CC"/>
              </a:buClr>
              <a:buNone/>
            </a:pPr>
            <a:endParaRPr lang="he-IL" b="1" smtClean="0"/>
          </a:p>
          <a:p>
            <a:pPr>
              <a:buClr>
                <a:srgbClr val="0000CC"/>
              </a:buClr>
              <a:buNone/>
            </a:pPr>
            <a:endParaRPr lang="he-IL" b="1" smtClean="0"/>
          </a:p>
          <a:p>
            <a:pPr>
              <a:buClr>
                <a:srgbClr val="0000CC"/>
              </a:buClr>
              <a:buNone/>
            </a:pPr>
            <a:r>
              <a:rPr lang="he-IL" sz="2400" b="1" smtClean="0"/>
              <a:t>מבנה  'תמיר'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03848" y="6305550"/>
            <a:ext cx="2376264" cy="476250"/>
          </a:xfrm>
        </p:spPr>
        <p:txBody>
          <a:bodyPr/>
          <a:lstStyle/>
          <a:p>
            <a:r>
              <a:rPr lang="he-IL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ממונה על פיצוצים  רומן (יורם) בנרם</a:t>
            </a:r>
            <a:endParaRPr lang="he-IL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94</a:t>
            </a:fld>
            <a:endParaRPr lang="he-IL"/>
          </a:p>
        </p:txBody>
      </p:sp>
      <p:sp>
        <p:nvSpPr>
          <p:cNvPr id="7" name="חץ שמאלה 6"/>
          <p:cNvSpPr/>
          <p:nvPr/>
        </p:nvSpPr>
        <p:spPr>
          <a:xfrm>
            <a:off x="4860032" y="2996952"/>
            <a:ext cx="3096344" cy="720080"/>
          </a:xfrm>
          <a:prstGeom prst="leftArrow">
            <a:avLst>
              <a:gd name="adj1" fmla="val 54456"/>
              <a:gd name="adj2" fmla="val 85645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CCF17052013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668" y="1052736"/>
            <a:ext cx="8569820" cy="569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0" y="1340768"/>
            <a:ext cx="3312368" cy="93610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הקרסה בקיפול.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0384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95</a:t>
            </a:fld>
            <a:endParaRPr lang="he-IL"/>
          </a:p>
        </p:txBody>
      </p:sp>
      <p:sp>
        <p:nvSpPr>
          <p:cNvPr id="7" name="חץ שמאלה 6"/>
          <p:cNvSpPr/>
          <p:nvPr/>
        </p:nvSpPr>
        <p:spPr>
          <a:xfrm rot="17134650">
            <a:off x="6908963" y="2947421"/>
            <a:ext cx="2994632" cy="772664"/>
          </a:xfrm>
          <a:prstGeom prst="leftArrow">
            <a:avLst>
              <a:gd name="adj1" fmla="val 67500"/>
              <a:gd name="adj2" fmla="val 85000"/>
            </a:avLst>
          </a:prstGeom>
          <a:noFill/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smtClean="0">
                <a:solidFill>
                  <a:schemeClr val="tx1"/>
                </a:solidFill>
              </a:rPr>
              <a:t>כבר </a:t>
            </a:r>
            <a:r>
              <a:rPr lang="he-IL" sz="3200" b="1" smtClean="0">
                <a:solidFill>
                  <a:schemeClr val="tx1"/>
                </a:solidFill>
              </a:rPr>
              <a:t>לא</a:t>
            </a:r>
            <a:r>
              <a:rPr lang="he-IL" sz="2800" b="1" smtClean="0">
                <a:solidFill>
                  <a:schemeClr val="tx1"/>
                </a:solidFill>
              </a:rPr>
              <a:t> תמיר !</a:t>
            </a:r>
            <a:endParaRPr lang="he-IL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CCF17052013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8354"/>
            <a:ext cx="4032448" cy="666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</a:t>
            </a:r>
            <a:r>
              <a:rPr lang="he-IL" b="1" smtClean="0">
                <a:ln w="3175">
                  <a:solidFill>
                    <a:srgbClr val="0000CC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הריסת בנין ע"י פיצוץ</a:t>
            </a:r>
            <a:endParaRPr lang="he-IL" b="1">
              <a:ln w="3175">
                <a:solidFill>
                  <a:srgbClr val="0000CC"/>
                </a:solidFill>
                <a:prstDash val="solid"/>
              </a:ln>
              <a:noFill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923928" y="1340768"/>
            <a:ext cx="3960440" cy="1656184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הקרסה בקיפול.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084168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96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CCF17052013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7" y="70280"/>
            <a:ext cx="4535301" cy="6743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</a:t>
            </a:r>
            <a:r>
              <a:rPr lang="he-IL" b="1" smtClean="0">
                <a:ln w="3175">
                  <a:solidFill>
                    <a:srgbClr val="0000CC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הריסת בנין ע"י פיצוץ</a:t>
            </a:r>
            <a:endParaRPr lang="he-IL" b="1">
              <a:ln w="3175">
                <a:solidFill>
                  <a:srgbClr val="0000CC"/>
                </a:solidFill>
                <a:prstDash val="solid"/>
              </a:ln>
              <a:noFill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580112" y="1412776"/>
            <a:ext cx="3024336" cy="2736304"/>
          </a:xfrm>
        </p:spPr>
        <p:txBody>
          <a:bodyPr>
            <a:normAutofit/>
          </a:bodyPr>
          <a:lstStyle/>
          <a:p>
            <a:pPr algn="l">
              <a:buClr>
                <a:srgbClr val="0000CC"/>
              </a:buClr>
              <a:buNone/>
            </a:pPr>
            <a:r>
              <a:rPr lang="he-IL" b="1" smtClean="0"/>
              <a:t>הקרסה בקיפול.</a:t>
            </a:r>
          </a:p>
          <a:p>
            <a:pPr algn="l">
              <a:buClr>
                <a:srgbClr val="0000CC"/>
              </a:buClr>
              <a:buNone/>
            </a:pPr>
            <a:r>
              <a:rPr lang="he-IL" smtClean="0"/>
              <a:t>מגדל</a:t>
            </a:r>
            <a:r>
              <a:rPr lang="he-IL" sz="4400" smtClean="0"/>
              <a:t> </a:t>
            </a:r>
            <a:r>
              <a:rPr lang="he-IL" smtClean="0"/>
              <a:t>קירור</a:t>
            </a:r>
          </a:p>
          <a:p>
            <a:pPr algn="l">
              <a:buClr>
                <a:srgbClr val="0000CC"/>
              </a:buClr>
              <a:buNone/>
            </a:pPr>
            <a:r>
              <a:rPr lang="he-IL" smtClean="0"/>
              <a:t>בביח"ר לסוכר</a:t>
            </a:r>
          </a:p>
          <a:p>
            <a:pPr algn="l">
              <a:buClr>
                <a:srgbClr val="0000CC"/>
              </a:buClr>
              <a:buNone/>
            </a:pPr>
            <a:r>
              <a:rPr lang="he-IL" smtClean="0"/>
              <a:t>- עפולה 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5796136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97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CCF17052013_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983" y="1167914"/>
            <a:ext cx="8805505" cy="531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87624" y="1052736"/>
            <a:ext cx="6048672" cy="2952328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b="1" smtClean="0"/>
              <a:t>שילוב: הקרסה  בהטיה + קיפול.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03848" y="6305550"/>
            <a:ext cx="2376264" cy="476250"/>
          </a:xfrm>
        </p:spPr>
        <p:txBody>
          <a:bodyPr/>
          <a:lstStyle/>
          <a:p>
            <a:r>
              <a:rPr lang="he-IL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ממונה על פיצוצים  רומן (יורם) בנרם</a:t>
            </a:r>
            <a:endParaRPr lang="he-IL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98</a:t>
            </a:fld>
            <a:endParaRPr lang="he-IL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864096"/>
          </a:xfrm>
        </p:spPr>
        <p:txBody>
          <a:bodyPr/>
          <a:lstStyle/>
          <a:p>
            <a:pPr algn="ctr"/>
            <a:r>
              <a:rPr lang="he-IL" sz="3600" smtClean="0">
                <a:effectLst/>
              </a:rPr>
              <a:t>5)   </a:t>
            </a:r>
            <a:r>
              <a:rPr lang="he-IL" b="1" smtClean="0">
                <a:solidFill>
                  <a:srgbClr val="0000CC"/>
                </a:solidFill>
              </a:rPr>
              <a:t>תכנון הריסת בנין ע"י פיצוץ</a:t>
            </a:r>
            <a:endParaRPr lang="he-IL" b="1">
              <a:solidFill>
                <a:srgbClr val="0000CC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99592" y="908720"/>
            <a:ext cx="7740352" cy="5472608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None/>
            </a:pPr>
            <a:r>
              <a:rPr lang="he-IL" smtClean="0">
                <a:solidFill>
                  <a:srgbClr val="C00000"/>
                </a:solidFill>
              </a:rPr>
              <a:t>א</a:t>
            </a:r>
            <a:r>
              <a:rPr lang="he-IL" smtClean="0"/>
              <a:t>. </a:t>
            </a:r>
            <a:r>
              <a:rPr lang="he-IL" b="1" smtClean="0"/>
              <a:t>פרמטרים בבחירת שיטת ההריסה :</a:t>
            </a:r>
          </a:p>
          <a:p>
            <a:pPr marL="546100" indent="-463550">
              <a:buClr>
                <a:srgbClr val="0000CC"/>
              </a:buClr>
            </a:pPr>
            <a:r>
              <a:rPr lang="he-IL" smtClean="0"/>
              <a:t>נתונים טכניים :</a:t>
            </a:r>
            <a:r>
              <a:rPr lang="en-US" smtClean="0"/>
              <a:t/>
            </a:r>
            <a:br>
              <a:rPr lang="en-US" smtClean="0"/>
            </a:br>
            <a:r>
              <a:rPr lang="he-IL" sz="2800" smtClean="0"/>
              <a:t>1) </a:t>
            </a:r>
            <a:r>
              <a:rPr lang="he-IL" smtClean="0"/>
              <a:t>המיבנה - </a:t>
            </a:r>
            <a:r>
              <a:rPr lang="he-IL" sz="2800" smtClean="0"/>
              <a:t>חומרים, קונסטרוקציה, סטטיקה וכד'.</a:t>
            </a:r>
            <a:endParaRPr lang="en-US" sz="2800" smtClean="0"/>
          </a:p>
          <a:p>
            <a:pPr marL="546100" indent="0">
              <a:buClr>
                <a:srgbClr val="0000CC"/>
              </a:buClr>
              <a:buNone/>
            </a:pPr>
            <a:r>
              <a:rPr lang="he-IL" sz="2800" smtClean="0"/>
              <a:t>2) </a:t>
            </a:r>
            <a:r>
              <a:rPr lang="he-IL" smtClean="0"/>
              <a:t>תנאי השטח -  </a:t>
            </a:r>
            <a:r>
              <a:rPr lang="he-IL" sz="2800" smtClean="0"/>
              <a:t>טופוגרפיה, קרקע, אובייקטים סמוכים וכד'.</a:t>
            </a:r>
            <a:r>
              <a:rPr lang="he-IL" smtClean="0"/>
              <a:t> </a:t>
            </a:r>
          </a:p>
          <a:p>
            <a:pPr marL="546100" indent="-463550">
              <a:buClr>
                <a:srgbClr val="0000CC"/>
              </a:buClr>
            </a:pPr>
            <a:r>
              <a:rPr lang="he-IL" smtClean="0"/>
              <a:t>התוצאה הנדרשת -   </a:t>
            </a:r>
            <a:r>
              <a:rPr lang="he-IL" sz="2800" smtClean="0"/>
              <a:t>מקום הנפילה הרצוי,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he-IL" sz="2800" smtClean="0"/>
              <a:t>כיוון וצורת הנפילה,  גודל חלקים  וכד'.</a:t>
            </a:r>
            <a:r>
              <a:rPr lang="he-IL" smtClean="0"/>
              <a:t> 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275856" y="6305550"/>
            <a:ext cx="2376264" cy="476250"/>
          </a:xfrm>
        </p:spPr>
        <p:txBody>
          <a:bodyPr/>
          <a:lstStyle/>
          <a:p>
            <a:r>
              <a:rPr lang="he-IL" smtClean="0"/>
              <a:t>ממונה על פיצוצים  רומן (יורם) בנרם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35F-EEFB-4631-A212-536FCBAF38DC}" type="slidenum">
              <a:rPr lang="he-IL" smtClean="0"/>
              <a:pPr/>
              <a:t>99</a:t>
            </a:fld>
            <a:endParaRPr lang="he-IL"/>
          </a:p>
        </p:txBody>
      </p:sp>
      <p:sp>
        <p:nvSpPr>
          <p:cNvPr id="7" name="מלבן מעוגל 6"/>
          <p:cNvSpPr/>
          <p:nvPr/>
        </p:nvSpPr>
        <p:spPr>
          <a:xfrm>
            <a:off x="5364088" y="4149080"/>
            <a:ext cx="2808312" cy="504056"/>
          </a:xfrm>
          <a:prstGeom prst="round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קלאסי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66571</TotalTime>
  <Words>4905</Words>
  <Application>Microsoft Office PowerPoint</Application>
  <PresentationFormat>‫הצגה על המסך (4:3)</PresentationFormat>
  <Paragraphs>878</Paragraphs>
  <Slides>134</Slides>
  <Notes>0</Notes>
  <HiddenSlides>0</HiddenSlides>
  <MMClips>15</MMClips>
  <ScaleCrop>false</ScaleCrop>
  <HeadingPairs>
    <vt:vector size="6" baseType="variant"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134</vt:i4>
      </vt:variant>
    </vt:vector>
  </HeadingPairs>
  <TitlesOfParts>
    <vt:vector size="136" baseType="lpstr">
      <vt:lpstr>ערכת נושא Office</vt:lpstr>
      <vt:lpstr>מסמך</vt:lpstr>
      <vt:lpstr>שימוש בחומרי נפץ להריסת מיבנים</vt:lpstr>
      <vt:lpstr>שימוש בחומרי נפץ למטרות הריסה</vt:lpstr>
      <vt:lpstr>שימוש בחומרי נפץ למטרות הריסה: מה גורם חומר נפץ לאובייקט ?</vt:lpstr>
      <vt:lpstr>שימוש בחומרי נפץ למטרות הריסה: מה גורם חומר נפץ לאובייקט ?</vt:lpstr>
      <vt:lpstr>1. מיטעני זעזוע  (concussion charges)</vt:lpstr>
      <vt:lpstr>המשך 1.  מיטעני זעזוע  (concussion charges)</vt:lpstr>
      <vt:lpstr>המשך 1.       מיטעני זעזוע</vt:lpstr>
      <vt:lpstr>המשך 1.  מיטעני זעזוע    (concussion charges)</vt:lpstr>
      <vt:lpstr>2.  מיטעני שטח  (plaster charges)</vt:lpstr>
      <vt:lpstr>המשך 2. מיטעני שטח     (plaster charges)</vt:lpstr>
      <vt:lpstr>המשך 2. מיטעני שטח    (plaster charges)</vt:lpstr>
      <vt:lpstr>המשך 2.  מיטעני שטח   (plaster charges)</vt:lpstr>
      <vt:lpstr>המשך -   עקרונות פיצוץ נכון של מיטעני שטח : חיתוך וניקוב ע"י 'מיטען חלול'</vt:lpstr>
      <vt:lpstr>המשך -   עקרונות פיצוץ נכון של מיטעני שטח : חיתוך וניקוב ע"י 'מיטען חלול'</vt:lpstr>
      <vt:lpstr>המשך מיטען חלול ביצועים אופיניים:</vt:lpstr>
      <vt:lpstr>המשך  מיטען צורתי : פתיל חיתוך .</vt:lpstr>
      <vt:lpstr>המשך פתילי חיתוך.  ביצועים:</vt:lpstr>
      <vt:lpstr>המשך 2.  מיטעני שטח  (plaster charges) הריסה ע"י פיצוץ מיטעני שטח (לא חלולים).</vt:lpstr>
      <vt:lpstr>המשך 2. מיטעני שטח  (plaster charges) חיתוך לוחות פלדה ע"י מיטעני שטח:</vt:lpstr>
      <vt:lpstr>המשך 2. מיטעני שטח  (plaster charges) חיתוך מוטות וכבלים מפלדה.</vt:lpstr>
      <vt:lpstr>המשך 2. מיטעני שטח  (plaster charges) הריסת קירות  בטון,  אבן,  לבנים.</vt:lpstr>
      <vt:lpstr>3.  מיטעני קדח</vt:lpstr>
      <vt:lpstr>המשך 3.  מיטעני קדח</vt:lpstr>
      <vt:lpstr>המשך 3.  מיטעני קדח</vt:lpstr>
      <vt:lpstr>4 -  הריסה של אובייקטים שונים             עמודים  -  קירות  - יסודות  - ארובות  - מבנים בשיטת מטעני קדח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הריסת יסודות ומשטחי בטון עבים</vt:lpstr>
      <vt:lpstr>המשך 4.  מיטעני קדח: ב) הריסת קירות , עמודים  וניצבים</vt:lpstr>
      <vt:lpstr>המשך 4.  מיטעני קדח: ב) הריסת קירות , עמודים  וניצבים</vt:lpstr>
      <vt:lpstr>המשך 4.  מיטעני קדח: ב) הריסת קירות , עמודים  וניצבים</vt:lpstr>
      <vt:lpstr>המשך 4.  מיטעני קדח: ב) הריסת קירות , עמודים  וניצבים</vt:lpstr>
      <vt:lpstr>המשך 4. מיטעני קדח:  הריסת ארובות</vt:lpstr>
      <vt:lpstr>מיטעני קדח:  הריסת ארובות</vt:lpstr>
      <vt:lpstr>מיטעני קדח:  הריסת ארובות</vt:lpstr>
      <vt:lpstr>מיטעני קדח:  הריסת ארובות</vt:lpstr>
      <vt:lpstr>מיטעני קדח:  הריסת ארובות</vt:lpstr>
      <vt:lpstr>אז נלמד   ונעשה את זה נכון !</vt:lpstr>
      <vt:lpstr>המשך 4. מיטעני קדח –   הריסת ארובות  בשיטת הקרסה</vt:lpstr>
      <vt:lpstr>לא לנסות בבית !!!</vt:lpstr>
      <vt:lpstr>המשך 4. מיטעני קדח – הריסת ארובות  בשיטת הקרסה : </vt:lpstr>
      <vt:lpstr>המשך 4. מיטעני קדח – הריסת ארובות  בשיטת הקרסה : </vt:lpstr>
      <vt:lpstr>...ועדיין,  אם לא מדייקים</vt:lpstr>
      <vt:lpstr>ואפשר גם יותר גרוע ...</vt:lpstr>
      <vt:lpstr>ואפילו יותר גרוע !</vt:lpstr>
      <vt:lpstr>שקופית 61</vt:lpstr>
      <vt:lpstr>שקופית 62</vt:lpstr>
      <vt:lpstr>מיטעני קדח:  הריסת ארובות</vt:lpstr>
      <vt:lpstr>מיטעני קדח:  הריסת ארובות</vt:lpstr>
      <vt:lpstr>מיטעני קדח:  הריסת ארובות</vt:lpstr>
      <vt:lpstr>מיטעני קדח:  הריסת ארובות</vt:lpstr>
      <vt:lpstr>מיטעני קדח:  הריסת ארובות</vt:lpstr>
      <vt:lpstr>5)   הריסת מבנים  ע"י פיצוץ</vt:lpstr>
      <vt:lpstr>5)   הריסת מבנים 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בנין ע"י פיצוץ</vt:lpstr>
      <vt:lpstr>5)   תכנון הריסת מבנה ע"י פיצוץ</vt:lpstr>
      <vt:lpstr>5)   תכנון הריסת מבנה ע"י פיצוץ</vt:lpstr>
      <vt:lpstr>5)   תכנון הריסת מבנה ע"י פיצוץ</vt:lpstr>
      <vt:lpstr>5)   תכנון הריסת מבנה ע"י פיצוץ</vt:lpstr>
      <vt:lpstr>המשך ג.  טיפול מונע בתופעות לוואי :</vt:lpstr>
      <vt:lpstr>המשך ג.  טיפול מונע בתופעות לוואי :</vt:lpstr>
      <vt:lpstr>המשך ג.  טיפול מונע בתופעות לוואי :</vt:lpstr>
      <vt:lpstr>המשך ג.  טיפול מונע בתופעות לוואי :</vt:lpstr>
      <vt:lpstr>המשך ג.  טיפול מונע בתופעות לוואי :</vt:lpstr>
      <vt:lpstr>המשך ג.  טיפול מונע בתופעות לוואי :</vt:lpstr>
      <vt:lpstr>אם זה כל כך מסובך, אז מה התועלת ?</vt:lpstr>
      <vt:lpstr>רגע לפני אסון החליטו בכל זאת לנסות פיצוץ</vt:lpstr>
      <vt:lpstr>בהמשך  למיטעני שטח  (plaster charges)</vt:lpstr>
      <vt:lpstr>בהמשך  למיטעני שטח  (plaster charges)</vt:lpstr>
      <vt:lpstr>ייתרונות הריסה ע"י פיצוץ :</vt:lpstr>
      <vt:lpstr>תרגיל :</vt:lpstr>
      <vt:lpstr>מיגדל מאגר איילון</vt:lpstr>
      <vt:lpstr>מיגדל מאגר איילון</vt:lpstr>
      <vt:lpstr>  הצעות,  בבקשה ?</vt:lpstr>
      <vt:lpstr>תכנית הריסה למיגדל מאגר איילון דף מס' 1</vt:lpstr>
      <vt:lpstr>תכנית הריסה למיגדל מאגר איילון דף מס' 2</vt:lpstr>
      <vt:lpstr>תכנית הריסה למיגדל מאגר איילון דף מס' 3</vt:lpstr>
      <vt:lpstr>המשך 4. מיטעני קדח – הריסת ארובות  בשיטת הקרסה : </vt:lpstr>
      <vt:lpstr>המשך 4. מיטעני קדח – הריסת ארובות  בשיטת הקרסה : </vt:lpstr>
      <vt:lpstr>המשך 4.  מיטעני קדח: ב) הריסת קירות , עמודים  וניצבים</vt:lpstr>
      <vt:lpstr>מיטעני קדח:  הריסת ארובות</vt:lpstr>
      <vt:lpstr>תכנית הריסה למיגדל מאגר איילון דף מס' 4</vt:lpstr>
      <vt:lpstr>תכנית הריסה למיגדל מאגר איילון דף מס'  5</vt:lpstr>
      <vt:lpstr>ההקרסה בפיצוץ של מיגדל מאגר איילון</vt:lpstr>
      <vt:lpstr>מיגדל מאגר איילון , אחרי הקרסתו.</vt:lpstr>
      <vt:lpstr>  תודה על תשומת הלב ובהצלחה !</vt:lpstr>
      <vt:lpstr>תודה על תשומת הלב</vt:lpstr>
      <vt:lpstr>קילוף חומרים מדופן ריאקטור כימי</vt:lpstr>
      <vt:lpstr>הריסת יסודות ומשטחי בטון עבים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שרפ</dc:creator>
  <cp:lastModifiedBy>שרפ</cp:lastModifiedBy>
  <cp:revision>930</cp:revision>
  <dcterms:created xsi:type="dcterms:W3CDTF">2012-06-23T09:11:39Z</dcterms:created>
  <dcterms:modified xsi:type="dcterms:W3CDTF">2016-09-14T05:07:00Z</dcterms:modified>
</cp:coreProperties>
</file>