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6"/>
  </p:notesMasterIdLst>
  <p:sldIdLst>
    <p:sldId id="278" r:id="rId2"/>
    <p:sldId id="260" r:id="rId3"/>
    <p:sldId id="282" r:id="rId4"/>
    <p:sldId id="277" r:id="rId5"/>
    <p:sldId id="280" r:id="rId6"/>
    <p:sldId id="295" r:id="rId7"/>
    <p:sldId id="283" r:id="rId8"/>
    <p:sldId id="284" r:id="rId9"/>
    <p:sldId id="285" r:id="rId10"/>
    <p:sldId id="287" r:id="rId11"/>
    <p:sldId id="289" r:id="rId12"/>
    <p:sldId id="291" r:id="rId13"/>
    <p:sldId id="293" r:id="rId14"/>
    <p:sldId id="294" r:id="rId1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 (Hebrew)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213"/>
    <p:restoredTop sz="84660" autoAdjust="0"/>
  </p:normalViewPr>
  <p:slideViewPr>
    <p:cSldViewPr>
      <p:cViewPr varScale="1">
        <p:scale>
          <a:sx n="59" d="100"/>
          <a:sy n="59" d="100"/>
        </p:scale>
        <p:origin x="8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A0B2BCEE-A9B5-4D89-9FCD-C428849E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2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2BCEE-A9B5-4D89-9FCD-C428849EFA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5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9218D78-ECFF-448E-9266-CF656792175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0E62-65E4-4494-B8F5-E8BF048B44C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AE5E-CAAD-447A-91FF-F5A733D7592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11C0-29B9-4D81-9DE9-ED89E23B7F2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119B-E3FF-423F-B27D-0921D8A3EF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5C97-621B-4A66-84EF-1B63073B00D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BE85-B837-4249-BB37-B319035B373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B622-046D-41D7-A4A7-6089BE47D33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9661-A289-43C1-A33F-CE7C62A18B5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22DB-CEE0-4977-9665-3FA1F86497E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D479-B11D-4B3B-92B1-68CFBC37D80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2244-5404-48EF-8582-7868EC61FF1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CC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pPr>
              <a:defRPr/>
            </a:pPr>
            <a:fld id="{7ED4B9EE-588F-4129-A4B1-C1275184A09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Hebrew)" charset="-79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Hebrew)" charset="-79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Hebrew)" charset="-79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Hebrew)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Hebrew)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Hebrew)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Hebrew)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Hebrew)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514;&#1488;&#1493;&#1504;&#1492;%20&#1506;&#1501;%20&#1502;&#1513;&#1495;&#1494;&#1514;%20&#1494;&#1493;&#1497;&#1514;.ppt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google.co.il/url?sa=i&amp;rct=j&amp;q=&amp;esrc=s&amp;source=images&amp;cd=&amp;cad=rja&amp;uact=8&amp;ved=0ahUKEwj7lsuV1bLOAhWEOhQKHWHZAboQjRwIBw&amp;url=http://diukim.com/%D7%A2%D7%99%D7%91%D7%95%D7%93-%D7%A9%D7%91%D7%91%D7%99/&amp;psig=AFQjCNESunX7ya8M8mDoGQV8fZWKCkFX6A&amp;ust=147077475267691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il/url?sa=i&amp;rct=j&amp;q=&amp;esrc=s&amp;source=images&amp;cd=&amp;cad=rja&amp;uact=8&amp;ved=0ahUKEwjnxvWB2LLOAhUG0RQKHdXoAU0QjRwIBw&amp;url=http://ppi-2000.co.il/%D7%A7%D7%98%D7%9C%D7%95%D7%92-%D7%9E%D7%95%D7%A6%D7%A8%D7%99%D7%9D/%D7%A6%D7%99%D7%95%D7%93-%D7%A6%D7%91%D7%99%D7%A2%D7%94/%D7%95%D7%A1%D7%AA-%D7%9C%D7%97%D7%A5-%D7%90%D7%95%D7%95%D7%99%D7%A8/&amp;bvm=bv.129391328,d.d24&amp;psig=AFQjCNHjlWdrqxRujJ-0BwJ5MvBytgAQEw&amp;ust=147077544756532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google.co.il/url?sa=i&amp;rct=j&amp;q=&amp;esrc=s&amp;source=images&amp;cd=&amp;cad=rja&amp;uact=8&amp;ved=0ahUKEwijsPiX2LLOAhWLbxQKHepRDxMQjRwIBw&amp;url=http://aswe.co.il/%D7%9E%D7%95%D7%A6%D7%A8/%D7%A6%D7%99%D7%A0%D7%95%D7%A8-%D7%9C%D7%97%D7%A5-%D7%90%D7%95%D7%99%D7%A8/&amp;bvm=bv.129391328,d.d24&amp;psig=AFQjCNHjlWdrqxRujJ-0BwJ5MvBytgAQEw&amp;ust=14707754475653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il/url?q=http://www.instructables.com/id/9-volt-battery-compartment/&amp;sa=U&amp;ei=gZiLU4fvC8WI7AbFy4Ew&amp;ved=0CDgQ9QEwBg&amp;usg=AFQjCNE5IUPw8aTZhtek7lzpoYV_W9M34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.il/url?q=http://thekentuckyaccidentattorney.com/is-distracted-driving-dangerous&amp;sa=U&amp;ei=lZmLU6WyMK3A7Aby4YGQCg&amp;ved=0CEgQ9QEwDg&amp;usg=AFQjCNG2H3HhiRx2as_ei8S_iR9zVTZQ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il/url?url=http://www.cartools.co.il/item-544/%D7%A1%D7%9B%D7%99%D7%9F-%D7%99%D7%A4%D7%A0%D7%99-%D7%A8%D7%97%D7%91-%D7%90%D7%99%D7%9B%D7%95%D7%AA%D7%99&amp;rct=j&amp;frm=1&amp;q=&amp;esrc=s&amp;sa=U&amp;ei=m9UEVPr5GaahyAO_1oH4DA&amp;ved=0CDQQ9QEwEA&amp;usg=AFQjCNE2vIuzmwRmSrc4ELGrXCZ9MMXUpA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il/url?url=http://mattwilsonpersonaltraining.wordpress.com/2014/02/24/stop-exercising-and-dieting/&amp;rct=j&amp;frm=1&amp;q=&amp;esrc=s&amp;sa=U&amp;ei=0dQEVINZ6MzIA76_gKAL&amp;ved=0CDIQ9QEwDw&amp;usg=AFQjCNGqHmuMkKB-Lk-0X0zS-FOkb7aAB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.il/url?q=http://www.2all.co.il/Web/Sites4/my-handyman/&amp;sa=U&amp;ei=AKyLU9uEDcqq0QW784HgCg&amp;ved=0CCwQ9QEwAA&amp;usg=AFQjCNGgPkUl9u_Q5a1lYGPHcnXNpMRSI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il/url?q=http://www.this.co.il/RiskManagement/ProjectRiskManagement.aspx&amp;sa=U&amp;ei=S6yLU774EoGu0QXhz4HYCg&amp;ved=0CEgQ9QEwDg&amp;usg=AFQjCNFEUHaGTdfiNhTt5JljCFQQxbvTkw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.il/url?q=http://www.shalhevet.co.il/Info.asp?pageID=618&amp;sa=U&amp;ei=S6yLU774EoGu0QXhz4HYCg&amp;ved=0CDwQ9QEwCA&amp;usg=AFQjCNHk9vYOol48x8-8WnoxvIUkOhQ3d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url?url=http://www.rttworks.com/team_facilitator_tool_kit.html&amp;rct=j&amp;frm=1&amp;q=&amp;esrc=s&amp;sa=U&amp;ei=q9gEVOD6NqnmyQPj4ID4Bg&amp;ved=0CDQQ9QEwEDgU&amp;usg=AFQjCNGImQrxSDWcIp1Bh8sEp6PiLQzOtw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77ED65-F877-40EC-BD7F-5E1EC0D6BE6D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16387" name="WordArt 16"/>
          <p:cNvSpPr>
            <a:spLocks noChangeArrowheads="1" noChangeShapeType="1" noTextEdit="1"/>
          </p:cNvSpPr>
          <p:nvPr/>
        </p:nvSpPr>
        <p:spPr bwMode="auto">
          <a:xfrm>
            <a:off x="381000" y="3054212"/>
            <a:ext cx="8348663" cy="1479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he-IL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בטיחות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he-IL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כלי  עבודה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388" name="Subtitle 2"/>
          <p:cNvSpPr>
            <a:spLocks noGrp="1"/>
          </p:cNvSpPr>
          <p:nvPr>
            <p:ph type="subTitle" idx="1"/>
          </p:nvPr>
        </p:nvSpPr>
        <p:spPr>
          <a:xfrm>
            <a:off x="1583531" y="5334000"/>
            <a:ext cx="5943600" cy="685800"/>
          </a:xfrm>
        </p:spPr>
        <p:txBody>
          <a:bodyPr/>
          <a:lstStyle/>
          <a:p>
            <a:pPr eaLnBrk="1" hangingPunct="1"/>
            <a:r>
              <a:rPr lang="he-IL" b="1" i="1" dirty="0" smtClean="0">
                <a:solidFill>
                  <a:schemeClr val="tx2">
                    <a:lumMod val="75000"/>
                  </a:schemeClr>
                </a:solidFill>
              </a:rPr>
              <a:t>מדריך:  אנדי  ברקוביץ'</a:t>
            </a:r>
          </a:p>
        </p:txBody>
      </p:sp>
      <p:pic>
        <p:nvPicPr>
          <p:cNvPr id="6" name="Picture 5" descr="C:\Program Files\Common Files\Microsoft Shared\Clipart\cagcat50\PE0183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"/>
            <a:ext cx="25542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t1.gstatic.com/images?q=tbn:ANd9GcRkTBBa2H9Rh8WmTJGU9k5kr4J0km8XwmrXLK9askWWDdTvbzH7H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 l="6218" t="12300" b="7880"/>
          <a:stretch>
            <a:fillRect/>
          </a:stretch>
        </p:blipFill>
        <p:spPr bwMode="auto">
          <a:xfrm>
            <a:off x="900113" y="1628775"/>
            <a:ext cx="739616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0.gstatic.com/images?q=tbn:ANd9GcTSVT_xB4o7aKu8J8VzSYb20IDl0CzNbM5pMMriQ4gEPyAzKjop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787400"/>
            <a:ext cx="49688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 l="6036" t="10374" b="17130"/>
          <a:stretch>
            <a:fillRect/>
          </a:stretch>
        </p:blipFill>
        <p:spPr bwMode="auto">
          <a:xfrm>
            <a:off x="2220913" y="485775"/>
            <a:ext cx="4872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 t="13120" b="24850"/>
          <a:stretch>
            <a:fillRect/>
          </a:stretch>
        </p:blipFill>
        <p:spPr bwMode="auto">
          <a:xfrm>
            <a:off x="2219325" y="3468688"/>
            <a:ext cx="48736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hQSEBQUEhQVFRQVFhUUFRQYFhcUFBUVFhQVFBQXFBYYHCYeFxkmGRQWHy8hIycpLCwsFR4xNTAqNSYsLCkBCQoKDgwOGg8PGiwkHx81LCw1NSkpLSk1NSkqLDUsLiksLCktNSwpKiksLCosNSwqKSwpLCwpKSwpKSksKSkpLv/AABEIAIABigMBIgACEQEDEQH/xAAcAAEAAAcBAAAAAAAAAAAAAAAAAQIDBAUHCAb/xABFEAABAwIDAwkEBwYEBwEAAAABAAIDBBESITEFE1EGBzJBYXGBkaEiIzNSFEJygpKisRYXYmPB0UNTo+EVc4OTs8PTCP/EABoBAQEAAwEBAAAAAAAAAAAAAAABAwQGAgX/xAAwEQEAAgECBAIIBgMAAAAAAAAAAQIRAwQFEiExQZETUWFxgcHR8CIyUqGx4RQjM//aAAwDAQACEQMRAD8A3iiIgIiICIiAiIgIiICIiAiIgIiICIiAiIgIiICIiAiIgIiICIiAiIgIiICIiAiIgIiICIiAiIgIiICIiAiIgIiICIiAiIgIiICIiAiIgIiICIiAiIgIiICIiAiIgIiICIiAiIgIiICIiAiKDnWUmcCKKg6raO3uVJ1ceoBaepv9DT728ur3FLSvFAusse6dx6z4ZKmStC/GKR+Svn0+r3GlPiyBqW8f6qQ1g7fJWO9ClNQO1ad+Mak9sR8P7ZI0V8a7sKh9PHD1WPNT2Kk6claluL7jwt+0MkbeJZinrA8kDUZq4WP2PF7Jd1k28B/vdZBdRsr6mpoVvqd56/T9mrqREWmIERFtsYiIgIiICIiAiIgIiICIiAiIgIiICIiAiIgIiICIiAiIgIiICIpJJQ0XcQBxJsPMoJ0WFrOWdHFk+pivwDsZ8mXKwtXzr0jegJZO5uEebiD6ImXtEWsavnhf/hU7R2veXejQP1WDq+c6tfo9kY/gYP1dcq4TmhupWdXtiGL4ksbPtPaD5ErQ9byhqJfiTyu7C91vK9ljsaYTmbtrOcaiZcCUvP8AAxx9SAPVZBk2IAk6i60IJFvDZr8cEZ4safMBc5x2ZiKY9vybW365XJnUpmKnEAUdwFznLeW3mqg6U8VPFRyOzAsO1RjjAlYDoT62NvVZoL6/DeHU3ETfUntOMQx6urydKsNJs2QC+R7BqrVjl6Rab549uVtDOwwS4IZmkizGFzXtsHtxEHiHfeK291wWJx6Cce+Xmm5/U2IyK6tK+vih+LLGz7T2t/UrnuLlRVSH3tRM7sMjreV7Kz2rnn18V4pwHMfiv5Qk7rE9IdT8m9pxT04fC9sjQXNxNNxcONxdZRaG5keV7aed1LK6zKhzd0NQ2bo5n6uIYR3tHFb5XRadPR0ikeEY8mrM805ERFkQREQEREBERAREQEREBERAREQEREBERARSSzNaLuIaOJIA8ysNW8uKGLp1UPc14efJlygziLwlbzx0TOgJZfsswjzeQfRYGs573H4NM0dr3l3o0D9VcJltlFoms52K+TovZGP4Ix+r8RWDrOUtVN8Sold2F7rfhBsmEy6GrNsQxfFljZ9p7W+hKwdZzl0Ef+NjPBjXO9bW9VoZMSuE5m3KvnmhHwoJHdrnNYOzTEsJWc8FS7KOOKPtOJ59SB6Lw1PSSPNmMe8nTC1zv0CpzMcxxa4FrgbFpBBBGoIOYKYhMy9FWcvq6TWoeOxlox+UArDVFY6Q3e9zzxc4uPmSrMuQOVRWc5RbKqOZyAueGpU7YHkCzXWOYOE2IBsbHrzQR3qjjSWje1pc5tgHYSbjJ1ibGx1yPkqAciKxepcapkqGJRVZr1u7knPjooD/AC2jyFv6LRYK3Hzc1GKgZ/C57fzE/wBVz/Ha/wCmtvVP8w2tt3mHp8SXUCi5TmbiErLghX+zKnHGCdRcO7x/fXxViptlPwyPZ83tDwyPpbyX1+D6/o9xyT2t/Pgx6tc0n2MuvB88+wPpGzHPaLvp3CUccPRk9Di+4veKnPAHtc1wBa4FrgdCCLEHwK7JpOOYnWKvXPuLFX3LPk26hrZYD0QcUZ+Zjs2Hy17QViIprIimx5Y64JBBuCMiCDcEdt11VyD5RfTtnwznpuaWyf8AMYSx5HYSL+K5VnOa2pzB8oi2plpXn2ZWbxg6hJH0gB1XYb/9MIN7IoYlAvRUyhdSF6hjVw85VURFHoREQERSSzNaLuIaOJIA8ygnRefr+X+z4enVw3HU14kPky5XnK/nxoGX3Yml+yzCPN5B9EGw0Wmq/n+efgUrRwMkhd+VoH6rztdzybRk6L44h/BG2/m/EUTLodWNbtyCH4s0Uf25GtPkSuZq7lVVzfFqZnjgZHYfwg29FjevtVwZdF13Ots6MfHxnhGx7/W2H1Xnq7n1gHwaeV/a9zYx6YitLtCmCYTLYtbz31bvhxQx94c8+ZIHosDW84u0JelUvaODLRD8gB9V5oKIVRXqa2SQ3ke554ucXH1KkBVMFTAoJwVOFSCnBVE4KzfJCmhkq2NqQTEQ/FZxbazC69wQbC1z2XWBuslyfbiqYm/Od1n/ADWmLPs9tEe2g2hs/dkw0cRLAC4yOcWNJEHSfI4i93zADMkwmwK9btGJtNRfScNNG3DGbwwteTvMLRhPsg5vJB7Aexat2jihlNJKHRxN9izgW2cNKm3WS4Xv8hLR1LKf8dlk2TJROY4yQTMyAuRCC9xGWuF7LdxHUFFZ2s5czmI7mQPe6PGI24mSBrt9mGO1s2RrrNLrCJpKw5pYa7ajy4PLJ4mzMDL9N0cd8ZDSQ0Ox3IB04XXnjRukq2RMc1jhuY2vc7AGuZGwXLvq2c0nLO+mdllucTZQgnhGpMDcTsOAOeJJQ9wboATnYZe0gyGzKKivCJGRAuhqQ9zpi5u/hlbG0+09jQHNa5wFx0+uwUsktCYo244I3OpSx7xHjcyoDoTjdgjLjfA/O56fUNfO0JpRFeRkzpALuLT7ItKLA6WBZcXucyFlaSma52COhc5wt0/YzbeR98ZOFpjew2ve1s+shYTbYitZjXR3GEvaAHDovu3MfXMrcyPYc0XyUztvl4LWxYgQ6M9ZeHuxkOsLlxw6g9b9bq9hr5HVBhjp4oJBiDsY6G6DpHl1m52aHZWOWQGdlPT0lQ72w+nY2Oojg3jBiALnlzZQR0mNdUWvqN8AdMiPM1tRvHAkWIaG6lxNusk5k/0AHUqAWb29ybdTRMe913SYfZw2sTHjkBz1a44beOWiwGJBOSoXUC5QJQTgrZfNRtUYJYCfaB3jRxBADrdxA81rC6vNk7UfBMyVh9ppv2EdYPYRktHf7b/J0JpHfw98MmlfltmXQiKy2LtVlTCyVhycL9oPWD2g5K+XAzWYnE+D6JZUZyWlrxq037x1jyuqyg5WtppMWr3jqsMvHIHAEZgi47iplitmT4TuzpmWH1Lf6+ayq7/abmu40o1K/ctC9OScNfc8HIj6ZS76IXngBIA1fHq5vaR0h4jrXO5auyVoPnj5BCll+lwC0MrrPaNI5Dc5fwusT2EHsW0xtZOaszyH2w2l2hTzuuQyQXANvZcCxxJ4AOJt12Vns7Ys9Q7DBG+Q9Ya0m3edB4r3WweZOZ5DqqRsTetjPbkPj0W/mWtr7vR0P+loj79T1WlrdnQNlKQqGzTaNrbklrQ0km7jYWuT1k2urpZtPUrqVi9e0pMY6KZCksqxChgWTLzhMvGbS53dmw3G/wB4RcWjY9+n8Vg31XsiFyVyi2YaernhP+HK9g7g44T4ix8VFbfr/wD9AQD4NNK/gXubGPy4yvObQ5+a1991FBEOJDpHeZIHosDzWcn4KzaDYqnNgY94ZcjeObazcs7WJdYfL3rdW1ubjZpgkDqeKJoa4mVowOjsCcWIcNc8ss1Ro+u5zdpS9KrkaODMMQ/IAfVefqa2SU3le954vcXnzcSqbmqIaiJcKmDVMAohqoNap7IFEKIiAplABTKgCoqACmCAAohAFEIACmCWUQEEQFFQwqICArmgnwSxv+V7HfhcD/RW9lG2SqPW8v8Aaks8xcfgMfIyNo0jkxHetfwkLgTnqLEZKlsfFNC4RxOkqIsMhOWDBC1zI3EavkG9whuhwN1sQbYbcjErpGslxSEl7d8zA65uQWGI4m3vkbq+oeX0lOHfRqenhxlpcQ15JLejq/CLXJsABnoorAw08k73HUm75JHH2Wgm7nyPOgudTrfK5Nl6Gk2mx0tC4vvFBPuLvNvdEQkudfogl0rrfVBA6ljKvlbO/I7oDEXWbTwgYjmXWwH2u3VY+q2nLKAJHucASQMsIJFiQ0ZAoj2lJtaiDTjJjZJTRUpjBE72tElSxxc72cmhsL7gX6NgbqFRyspnsDJC4nCI3vYy+Jr6B8Dzhdhu5sruu12hvBeDSyGWbn2636c2dgeWMMYHtGOVzY4mxYi5h9l5DcWVxc9Yve92ly5c9sjGxtDJQ8SF+F8j8UMMQc54aLPDoWyEtsC7UZLyxChdBlttcpJaqwlw2DzILC3tOZGxx10O7B73HwxAUbI4ZIZLqF0CWQQRRIUpCD2HN5yq+jTbqQ+5lIGejH6B3cdD4FbkC5rC2HyS5zt0xsVUCWtsGyjNwHUHt1NuIz7Otc3xXh1r29NpRmfGPm29HV6cstopZW2z9pxzsD4nte09YN/PgexXN1zE1mJxLaSSR3HA9R4HqV/Q1mIYXZPGvaOIVmpZI+sGxGh4Le2O8vtL5jrWe8ffi8XrF4xLNLH7d2fFPTvjma1zCLkOFxdpxDLvAUra99rWbfjn+n+6pPJd0jfs0A8OvxXQa3F9DknkzMz8Pv4MFdGc9VrQUjY4w1jGsaNGtAa0eAV01qKBeAuTrEZzLanqna/CbhZGnlxNBVlDSF2ZyHqf7LINbYWC6nhGjr0iZv0rPaPn7GrqzWe3dFERfeYBc889Oyt3tRz+qaOOTxA3bv8Axg+K6GWA5R8iqauex07S4sa5jc7ZOcx3n7Fu57kSXL0Ty1wc0lpBuCCQQRoQRoVfVO26iVuGSeZ7Tq18r3tPeCbLfzuaOgNvdWsC3XiJhfTX3oN/5UfDM3mkoLg7rQ3tfLpxvsey0Zb3SP45VMOdLKIauiP3Q0GHDuzpbFf2vhmO9+Nzj+0L9iqfuooL33OrsVr5fEe+3dZ+G3ysaOpMmHOoCmsuhxzTUH+UTkBrwbEL6a+6v3yycVMeamg/yuojXiJh/wC7/Sj+VMmHO1lMGropvNbQAg7kZG9srdON9iLae7t3PeOtSDmpoMOHdaC175/DMd721zxX+YApkw56DVMGroj92NDe+5HSxWytfeOkta2ntYbfK1o6lKOa+htbdagDXPJsTeGvur98j/mTJhz1hUQ1dDnmzoc/cjMEeB33Z/OP/bj+VTt5t6EEHcjI3GlulG+1rae7A7nvH1kyYc8BqBq6FHNnQ4cO60GEG+Y92Y73trZ17/MAepVf3d0V77hvSx2ytfeOk0tpdxFuAA6kymJc74UsuhRzb0VrboZgDtybE3hr7oHvc8/WKm/d1RZ+5Gdx577s/nu/Cz5QrlcOeQFGy6Ibzf0QIIhbl5dKJ1rcLwty4OcPrFSjm7osIbuRYCw45xujvfjZxN+IB1CmUxLnsBRwron9hKO99w3pY7WyvvDLpwxHThlopf2BorEbltiADxNmRsGfG0TfEuPWUyYlz2AgXQ55DUdydy3O9+4mU2/13/l+UWizkRRggiFtxp+KJ1rcLws/N8xuycsudrKUBdE/sJRYQ3cNsBhGuQLHx5HW+F7s+NjqAqv7GUl77hl8WPTLFvN7e32j5ZaZJk5XOllHCuhxyIo7Fu4bYgA66BjIxnf5Y2eROpKqHkfSEk7ll3a653Mrv1nk8xwFrk5XOZaohmnbp2rotvI+kBBEDLi1vAxEesEf4e03DkdSYQ3cNsAQNcgWSR5Z/LK8ePYFMnK5zw/28ULdezXsXSH7K0t77ll8WPT6+8Et+/GLqT9kKSxG4ZYixGeYDGxi/wBxjR4Jk5XOQZ+l/BBF+lwukTyXpiSTCy5Nyba+1I7PxmkP3u5G8mKYWtCzLIZaAbr/AOEX4B2pk5XNuDTt07e5QDP1t48O9dJfsvS2A3LLAWAtoC2Rlh92WQfeKnHJunvfcsvix3t9bG2S/fjaD4Jk5XNW717NUMJzyOQuewcSukTyVpcOHcMsRYi3VgEdvwNDe4Kd3JqmJJMTbk3JzzOJ788/mlefvlMnK512dWTQPDoXPY61/ZvmO0aOGY14r3uwedM+y2qjNjkJWDW17ks8Dpw0WyxyWpRb3LchYa5D3eQz09zH+AKU8kqW1ty2wuAM8rh7TbPhLIPvlaW42eluPz16+uOkstL2qtaLaUcrQ5jgQ4XHVcdxVwZANSqk/JWlfbHAx1hYXFyBwBUsPJOkabtgjHgvi24HbP4bxj3NmNaviomrbxv3Z/oote53RY7vIwj1WQZsiEaRsHgFVFDGNGN8gvdOB/rv5dPqTr18IWUdA89Jwb2DM+avIKNrdBc8TmVUFO35R5KYMHBfT0Nho6HWtYz656sNtSbJkULKK+gx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9015413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 cstate="print"/>
          <a:srcRect l="10239" t="9273" r="11375" b="23738"/>
          <a:stretch>
            <a:fillRect/>
          </a:stretch>
        </p:blipFill>
        <p:spPr bwMode="auto">
          <a:xfrm>
            <a:off x="4643438" y="3566634"/>
            <a:ext cx="3967162" cy="28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0" name="Picture 2" descr="http://diukim.com/wp-content/uploads/2015/02/20150301_1557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28" y="310055"/>
            <a:ext cx="48697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Image result for cnc E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8474"/>
            <a:ext cx="4038600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ppi-2000.co.il/wp-content/uploads/2015/11/%D7%95%D7%A1%D7%AA-%D7%9C%D7%97%D7%A5-%D7%90%D7%95%D7%95%D7%99%D7%A8-5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124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6" name="Picture 4" descr="http://aswe.co.il/wp-content/uploads/2014/07/%D7%A6%D7%99%D7%A0%D7%95%D7%A8-%D7%9C%D7%97%D7%A5-%D7%90%D7%95%D7%99%D7%A8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3624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8523"/>
            <a:ext cx="2231572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he-IL" sz="2800" b="1" smtClean="0">
                <a:solidFill>
                  <a:srgbClr val="7030A0"/>
                </a:solidFill>
              </a:rPr>
              <a:t>מצב מסוכן </a:t>
            </a:r>
            <a:r>
              <a:rPr lang="he-IL" sz="2800" b="1" smtClean="0"/>
              <a:t>(גורם מכני)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he-IL" sz="2800" b="1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he-IL" sz="2800" b="1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he-IL" sz="2800" b="1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he-IL" sz="2800" b="1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he-IL" sz="2800" b="1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he-IL" sz="2800" b="1" smtClean="0">
                <a:solidFill>
                  <a:srgbClr val="7030A0"/>
                </a:solidFill>
              </a:rPr>
              <a:t>פעולה מסוכנת </a:t>
            </a:r>
            <a:r>
              <a:rPr lang="he-IL" sz="2800" b="1" smtClean="0"/>
              <a:t>(גורם אנושי)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he-IL" sz="2800" smtClean="0"/>
          </a:p>
        </p:txBody>
      </p:sp>
      <p:sp>
        <p:nvSpPr>
          <p:cNvPr id="24579" name="Title 4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93038" cy="1143000"/>
          </a:xfrm>
        </p:spPr>
        <p:txBody>
          <a:bodyPr/>
          <a:lstStyle/>
          <a:p>
            <a:pPr algn="ctr" eaLnBrk="1" hangingPunct="1"/>
            <a:r>
              <a:rPr lang="he-IL" b="1" i="1" smtClean="0">
                <a:solidFill>
                  <a:srgbClr val="C00000"/>
                </a:solidFill>
              </a:rPr>
              <a:t>גורמי תאונות עבודה</a:t>
            </a:r>
            <a:endParaRPr lang="en-US" b="1" i="1" smtClean="0">
              <a:solidFill>
                <a:srgbClr val="C00000"/>
              </a:solidFill>
            </a:endParaRPr>
          </a:p>
        </p:txBody>
      </p:sp>
      <p:pic>
        <p:nvPicPr>
          <p:cNvPr id="24580" name="Picture 5" descr="https://encrypted-tbn0.gstatic.com/images?q=tbn:ANd9GcSo0WV3tTxr8NZLszleVppeQoQ_jL15GDPQKpmp2DY9zZxcerP7HksyU_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2559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https://encrypted-tbn1.gstatic.com/images?q=tbn:ANd9GcSVXA2p84Q4NHXUTwwjAWXtkWvL6DbanIuYSY7Y45YgoTONKGoc5pZcSm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81400"/>
            <a:ext cx="2847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S0Vbtl4KhrnbYwrfr1K7hTzAXQUKIrBfeBLOrr_09Oxc145Rwt"/>
          <p:cNvPicPr>
            <a:picLocks noChangeAspect="1" noChangeArrowheads="1"/>
          </p:cNvPicPr>
          <p:nvPr/>
        </p:nvPicPr>
        <p:blipFill>
          <a:blip r:embed="rId2" cstate="print"/>
          <a:srcRect b="36008"/>
          <a:stretch>
            <a:fillRect/>
          </a:stretch>
        </p:blipFill>
        <p:spPr bwMode="auto">
          <a:xfrm>
            <a:off x="304800" y="4648200"/>
            <a:ext cx="5486401" cy="150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p05a\AppData\Local\Microsoft\Windows\Temporary Internet Files\Content.Outlook\3BRRCQ6Q\IMAG0298.jpg"/>
          <p:cNvPicPr>
            <a:picLocks noChangeAspect="1" noChangeArrowheads="1"/>
          </p:cNvPicPr>
          <p:nvPr/>
        </p:nvPicPr>
        <p:blipFill>
          <a:blip r:embed="rId3" cstate="print"/>
          <a:srcRect t="31323" b="28255"/>
          <a:stretch>
            <a:fillRect/>
          </a:stretch>
        </p:blipFill>
        <p:spPr bwMode="auto">
          <a:xfrm>
            <a:off x="609600" y="609600"/>
            <a:ext cx="4211638" cy="3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https://encrypted-tbn0.gstatic.com/images?q=tbn:ANd9GcQOZcdx1XPT9LQaEnFncumSyWfDO7l8Rrf2vRFRotoB9RonhfGBIKvCjC5I8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762000"/>
            <a:ext cx="2215662" cy="2133600"/>
          </a:xfrm>
          <a:prstGeom prst="rect">
            <a:avLst/>
          </a:prstGeom>
          <a:noFill/>
        </p:spPr>
      </p:pic>
      <p:pic>
        <p:nvPicPr>
          <p:cNvPr id="63492" name="Picture 4" descr="https://encrypted-tbn3.gstatic.com/images?q=tbn:ANd9GcRWyvgZexwNHy-GCumotA7gF2gSTKqS4Nvx0eGMD69cB9RPnI8fCn5Yk3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5933" y="3505200"/>
            <a:ext cx="306308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93038" cy="1143000"/>
          </a:xfrm>
        </p:spPr>
        <p:txBody>
          <a:bodyPr/>
          <a:lstStyle/>
          <a:p>
            <a:pPr algn="ctr" eaLnBrk="1" hangingPunct="1"/>
            <a:r>
              <a:rPr lang="he-IL" b="1" i="1" smtClean="0">
                <a:solidFill>
                  <a:srgbClr val="FF0000"/>
                </a:solidFill>
              </a:rPr>
              <a:t>מפגע </a:t>
            </a:r>
            <a:r>
              <a:rPr lang="he-IL" sz="3600" b="1" i="1" smtClean="0">
                <a:solidFill>
                  <a:srgbClr val="FF0000"/>
                </a:solidFill>
              </a:rPr>
              <a:t>( </a:t>
            </a:r>
            <a:r>
              <a:rPr lang="en-US" sz="3600" b="1" i="1" smtClean="0">
                <a:solidFill>
                  <a:srgbClr val="FF0000"/>
                </a:solidFill>
              </a:rPr>
              <a:t>HAZARD</a:t>
            </a:r>
            <a:r>
              <a:rPr lang="he-IL" sz="3600" b="1" i="1" smtClean="0">
                <a:solidFill>
                  <a:srgbClr val="FF0000"/>
                </a:solidFill>
              </a:rPr>
              <a:t> )</a:t>
            </a:r>
            <a:endParaRPr lang="en-US" sz="3600" b="1" i="1" smtClean="0">
              <a:solidFill>
                <a:srgbClr val="FF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e-IL" b="1" i="1" smtClean="0">
                <a:solidFill>
                  <a:srgbClr val="7030A0"/>
                </a:solidFill>
              </a:rPr>
              <a:t>הגדרה: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b="1" smtClean="0">
                <a:solidFill>
                  <a:srgbClr val="C00000"/>
                </a:solidFill>
              </a:rPr>
              <a:t>מכשול או שבר שיש לו השלכה בטיחותית והוא </a:t>
            </a:r>
            <a:r>
              <a:rPr lang="he-IL" b="1" i="1" u="sng" smtClean="0">
                <a:solidFill>
                  <a:srgbClr val="C00000"/>
                </a:solidFill>
              </a:rPr>
              <a:t>דורש טיפול.</a:t>
            </a:r>
          </a:p>
          <a:p>
            <a:pPr eaLnBrk="1" hangingPunct="1">
              <a:buFont typeface="Wingdings" pitchFamily="2" charset="2"/>
              <a:buNone/>
            </a:pPr>
            <a:endParaRPr lang="he-IL" sz="1800" b="1" i="1" u="sng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e-IL" smtClean="0"/>
              <a:t> </a:t>
            </a:r>
            <a:r>
              <a:rPr lang="he-IL" b="1" i="1" smtClean="0">
                <a:solidFill>
                  <a:srgbClr val="7030A0"/>
                </a:solidFill>
              </a:rPr>
              <a:t>דוגמאות: </a:t>
            </a:r>
          </a:p>
          <a:p>
            <a:pPr eaLnBrk="1" hangingPunct="1"/>
            <a:r>
              <a:rPr lang="he-IL" sz="2800" smtClean="0"/>
              <a:t>כבל זינה חשמלי מיטלטל המונח על הרצפה במקום בו עוברים בני אדם יוגדר כמפגע שיש לסלקו</a:t>
            </a:r>
          </a:p>
          <a:p>
            <a:pPr eaLnBrk="1" hangingPunct="1"/>
            <a:endParaRPr lang="he-IL" sz="2800" smtClean="0"/>
          </a:p>
          <a:p>
            <a:pPr eaLnBrk="1" hangingPunct="1"/>
            <a:r>
              <a:rPr lang="he-IL" sz="2800" smtClean="0"/>
              <a:t>כל דוד קיטור, למשל, מהווה גורם סיכון, אך אם הוא מוחזק במצב תקין הוא אינו מהווה מפגע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26488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e-IL" sz="2800" b="1" dirty="0" smtClean="0"/>
              <a:t>אם נגדיר </a:t>
            </a:r>
            <a:r>
              <a:rPr lang="he-IL" sz="2800" b="1" dirty="0" smtClean="0">
                <a:solidFill>
                  <a:srgbClr val="7030A0"/>
                </a:solidFill>
              </a:rPr>
              <a:t>ליקויים ו"קלקולים" </a:t>
            </a:r>
            <a:r>
              <a:rPr lang="he-IL" sz="2800" b="1" dirty="0" smtClean="0"/>
              <a:t>כמגעים ופוטנציאל  לתאונות, </a:t>
            </a:r>
          </a:p>
          <a:p>
            <a:pPr>
              <a:buFont typeface="Wingdings" pitchFamily="2" charset="2"/>
              <a:buNone/>
              <a:defRPr/>
            </a:pPr>
            <a:endParaRPr lang="he-IL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he-IL" sz="2800" b="1" dirty="0" smtClean="0"/>
              <a:t>החיפוש ואיתור ליקויים נקרא </a:t>
            </a:r>
            <a:r>
              <a:rPr lang="he-IL" sz="2800" b="1" i="1" dirty="0" smtClean="0">
                <a:solidFill>
                  <a:schemeClr val="accent5">
                    <a:lumMod val="50000"/>
                  </a:schemeClr>
                </a:solidFill>
              </a:rPr>
              <a:t>סקר סיכונים. </a:t>
            </a:r>
          </a:p>
          <a:p>
            <a:pPr>
              <a:buFont typeface="Wingdings" pitchFamily="2" charset="2"/>
              <a:buNone/>
              <a:defRPr/>
            </a:pPr>
            <a:endParaRPr lang="he-IL" sz="2000" dirty="0" smtClean="0"/>
          </a:p>
          <a:p>
            <a:pPr>
              <a:defRPr/>
            </a:pPr>
            <a:r>
              <a:rPr lang="he-IL" sz="2800" b="1" dirty="0" smtClean="0">
                <a:solidFill>
                  <a:srgbClr val="00B050"/>
                </a:solidFill>
              </a:rPr>
              <a:t>תפקיד איש הבטיחות :</a:t>
            </a:r>
          </a:p>
          <a:p>
            <a:pPr>
              <a:buFont typeface="Wingdings" pitchFamily="2" charset="2"/>
              <a:buNone/>
              <a:defRPr/>
            </a:pPr>
            <a:r>
              <a:rPr lang="he-IL" sz="2400" b="1" dirty="0" smtClean="0">
                <a:solidFill>
                  <a:srgbClr val="7030A0"/>
                </a:solidFill>
              </a:rPr>
              <a:t>לאתר מתקנים ופעילויות העלולים לגרום לפגיעה – </a:t>
            </a:r>
          </a:p>
          <a:p>
            <a:pPr>
              <a:buFont typeface="Wingdings" pitchFamily="2" charset="2"/>
              <a:buNone/>
              <a:defRPr/>
            </a:pPr>
            <a:r>
              <a:rPr lang="he-IL" sz="2400" b="1" dirty="0" smtClean="0">
                <a:solidFill>
                  <a:srgbClr val="7030A0"/>
                </a:solidFill>
              </a:rPr>
              <a:t>גם אם אין בהם ליקוי תיפקוד כלשהו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he-IL" sz="2000" dirty="0" smtClean="0"/>
          </a:p>
          <a:p>
            <a:pPr>
              <a:defRPr/>
            </a:pPr>
            <a:r>
              <a:rPr lang="he-IL" sz="2800" b="1" dirty="0" smtClean="0">
                <a:solidFill>
                  <a:srgbClr val="00B050"/>
                </a:solidFill>
              </a:rPr>
              <a:t>תפקיד איש תחזוקה : </a:t>
            </a:r>
          </a:p>
          <a:p>
            <a:pPr>
              <a:buFont typeface="Wingdings" pitchFamily="2" charset="2"/>
              <a:buNone/>
              <a:defRPr/>
            </a:pPr>
            <a:r>
              <a:rPr lang="he-IL" sz="2400" b="1" dirty="0" smtClean="0">
                <a:solidFill>
                  <a:srgbClr val="7030A0"/>
                </a:solidFill>
              </a:rPr>
              <a:t>תיקונים (תחזוקת שבר), תחזוקה מונעת</a:t>
            </a:r>
          </a:p>
          <a:p>
            <a:pPr>
              <a:buFont typeface="Wingdings" pitchFamily="2" charset="2"/>
              <a:buNone/>
              <a:defRPr/>
            </a:pPr>
            <a:endParaRPr lang="he-IL" sz="2000" dirty="0" smtClean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93038" cy="1143000"/>
          </a:xfrm>
        </p:spPr>
        <p:txBody>
          <a:bodyPr/>
          <a:lstStyle/>
          <a:p>
            <a:pPr algn="ctr" eaLnBrk="1" hangingPunct="1"/>
            <a:r>
              <a:rPr lang="he-IL" b="1" i="1" smtClean="0">
                <a:solidFill>
                  <a:srgbClr val="FF0000"/>
                </a:solidFill>
              </a:rPr>
              <a:t>גורמי  סיכון </a:t>
            </a:r>
            <a:r>
              <a:rPr lang="he-IL" sz="3600" b="1" i="1" smtClean="0">
                <a:solidFill>
                  <a:srgbClr val="FF0000"/>
                </a:solidFill>
              </a:rPr>
              <a:t>( </a:t>
            </a:r>
            <a:r>
              <a:rPr lang="en-US" sz="3600" b="1" i="1" smtClean="0">
                <a:solidFill>
                  <a:srgbClr val="FF0000"/>
                </a:solidFill>
              </a:rPr>
              <a:t>RISK</a:t>
            </a:r>
            <a:r>
              <a:rPr lang="he-IL" sz="3600" b="1" i="1" smtClean="0">
                <a:solidFill>
                  <a:srgbClr val="FF0000"/>
                </a:solidFill>
              </a:rPr>
              <a:t>)</a:t>
            </a:r>
            <a:endParaRPr lang="en-US" sz="3600" b="1" i="1" smtClean="0">
              <a:solidFill>
                <a:srgbClr val="FF0000"/>
              </a:solidFill>
            </a:endParaRPr>
          </a:p>
        </p:txBody>
      </p:sp>
      <p:pic>
        <p:nvPicPr>
          <p:cNvPr id="27652" name="Picture 2" descr="https://encrypted-tbn0.gstatic.com/images?q=tbn:ANd9GcSRnjJIxyMF2DIqea-NIkfGWgnyUiqe_1RMjGQR7jns2eTEw9LDrh-eB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038" y="5056188"/>
            <a:ext cx="160496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s://encrypted-tbn3.gstatic.com/images?q=tbn:ANd9GcTLTi6-zLHXqJ8b-qVcgME9F5q9H3EsIMgxhQUhVvYLBuJOeGvsBcQnbO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09800"/>
            <a:ext cx="1562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s://encrypted-tbn3.gstatic.com/images?q=tbn:ANd9GcSFr3NHRXkm62P7bzCcFYfvGK0CTUMgC06iDVx-jKSDYFPsAH-zd0yMYQ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 rot="19825975">
            <a:off x="176813" y="2752332"/>
            <a:ext cx="8348663" cy="1066800"/>
          </a:xfrm>
          <a:prstGeom prst="rect">
            <a:avLst/>
          </a:prstGeom>
          <a:solidFill>
            <a:srgbClr val="7030A0"/>
          </a:solidFill>
        </p:spPr>
        <p:txBody>
          <a:bodyPr wrap="none" fromWordArt="1">
            <a:prstTxWarp prst="textCanDown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e-IL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itchFamily="66" charset="0"/>
                <a:cs typeface="Arial"/>
              </a:rPr>
              <a:t>כלי עבודה מטלטלים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itchFamily="66" charset="0"/>
              <a:cs typeface="Arial"/>
            </a:endParaRPr>
          </a:p>
        </p:txBody>
      </p:sp>
      <p:pic>
        <p:nvPicPr>
          <p:cNvPr id="66564" name="Picture 4" descr="https://encrypted-tbn2.gstatic.com/images?q=tbn:ANd9GcTYSL9RqhU60g6qwTjCUmgW9yB37Y1RrtBA1kZShmikOK5f_SoainCk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2438400" cy="233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5888"/>
            <a:ext cx="720090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55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27100"/>
            <a:ext cx="8424863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 (Hebrew)"/>
      </a:majorFont>
      <a:minorFont>
        <a:latin typeface="Tahoma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 (Hebrew)" charset="-79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533</TotalTime>
  <Words>134</Words>
  <Application>Microsoft Office PowerPoint</Application>
  <PresentationFormat>‫הצגה על המסך (4:3)</PresentationFormat>
  <Paragraphs>33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Comic Sans MS</vt:lpstr>
      <vt:lpstr>Tahoma</vt:lpstr>
      <vt:lpstr>Times New Roman</vt:lpstr>
      <vt:lpstr>Times New Roman (Hebrew)</vt:lpstr>
      <vt:lpstr>Wingdings</vt:lpstr>
      <vt:lpstr>Blends</vt:lpstr>
      <vt:lpstr>מצגת של PowerPoint</vt:lpstr>
      <vt:lpstr>גורמי תאונות עבודה</vt:lpstr>
      <vt:lpstr>מצגת של PowerPoint</vt:lpstr>
      <vt:lpstr>מפגע ( HAZARD )</vt:lpstr>
      <vt:lpstr>גורמי  סיכון ( RISK)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סטודנט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בטיחות כללית</dc:title>
  <dc:creator>Andy Bercovici</dc:creator>
  <cp:lastModifiedBy>Windows User</cp:lastModifiedBy>
  <cp:revision>73</cp:revision>
  <dcterms:created xsi:type="dcterms:W3CDTF">2001-12-12T17:41:51Z</dcterms:created>
  <dcterms:modified xsi:type="dcterms:W3CDTF">2019-03-18T07:28:27Z</dcterms:modified>
</cp:coreProperties>
</file>