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52392-4034-4818-AB57-AFF231F2405C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5ED4-9C15-4D7B-91EF-44E138B5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818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803D-D4DE-4928-ACBF-50B1950400DC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4115C-88E3-4848-A3B2-145F20038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9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115C-88E3-4848-A3B2-145F200384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91B0-92E8-47C0-93EF-DF32E33D7344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9D58-B6EA-420E-A1CA-18A1A7F98AC5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364-2482-404E-B8C7-13F733552797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6796-29C7-4CCE-B3AD-93E8CC03939F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3E7E-8F00-4F9A-A68A-9BB51A000940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9028-CD8E-4D9A-968E-71291F0AB404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D3B6-0DDB-40AB-9160-5947F5A55428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DF82-5C00-4242-86D2-D72013B9CF3B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434D-AAC3-41E8-A651-FB66A049F710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EC3-C16A-480F-BF97-403492ED74A8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61FD-7F97-44A1-A1BB-D5AA2E15FF6C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C3A9-01D3-454E-A420-2124A50AD91F}" type="datetime1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סיגל - חא"פ - תמצית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DB36-8621-452C-B4A2-9E0E0B5F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87450" y="620713"/>
            <a:ext cx="7273925" cy="568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41433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i="1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חוקים ותקנות הנוגעים</a:t>
            </a:r>
          </a:p>
          <a:p>
            <a:pPr algn="ctr"/>
            <a:r>
              <a:rPr lang="he-IL" sz="3600" b="1" i="1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בבטיחות וגהות בעבודה</a:t>
            </a:r>
            <a:endParaRPr lang="en-US" sz="3600" b="1" i="1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9" name="Picture 7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3926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52513"/>
            <a:ext cx="42481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250825" y="5300663"/>
            <a:ext cx="8642350" cy="155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 rot="280814">
            <a:off x="6922711" y="5386966"/>
            <a:ext cx="1692583" cy="85348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חוקים נוספים</a:t>
            </a:r>
          </a:p>
          <a:p>
            <a:pPr algn="ctr"/>
            <a:r>
              <a: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הנוגעים בבטיחות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700338" y="5013325"/>
            <a:ext cx="4608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/>
              <a:t>* </a:t>
            </a:r>
            <a:r>
              <a:rPr lang="he-IL" sz="1400" b="1"/>
              <a:t>פקודות התאונות ומחלות משלוח היד 1945</a:t>
            </a:r>
            <a:endParaRPr lang="en-US" sz="1400" b="1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50825" y="5373688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 b="1"/>
              <a:t>* חוק שעות עבודה ומנוחה 1951</a:t>
            </a:r>
            <a:endParaRPr lang="en-US" sz="1600" b="1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23850" y="5589588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 b="1"/>
              <a:t>* חוק עבודות נוער 1953</a:t>
            </a:r>
            <a:endParaRPr lang="en-US" sz="1600" b="1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23850" y="5876925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 b="1"/>
              <a:t>* חוק עבודות נשים 1954</a:t>
            </a:r>
            <a:endParaRPr lang="en-US" sz="1600" b="1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23850" y="6165850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 b="1"/>
              <a:t>* חוק החשמל 1954</a:t>
            </a:r>
            <a:endParaRPr lang="en-US" sz="1600" b="1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3060700" y="5516563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 b="1"/>
              <a:t>* חוק הבטוח הלאומי</a:t>
            </a:r>
            <a:endParaRPr lang="en-US" sz="1600" b="1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6521450"/>
            <a:ext cx="3487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600" b="1" dirty="0"/>
              <a:t>* חוק החומרים המסוכנים 1993</a:t>
            </a:r>
            <a:endParaRPr lang="en-US" sz="1600" b="1" dirty="0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4" grpId="0" animBg="1"/>
      <p:bldP spid="3086" grpId="0"/>
      <p:bldP spid="3087" grpId="0"/>
      <p:bldP spid="3088" grpId="0"/>
      <p:bldP spid="3090" grpId="0"/>
      <p:bldP spid="3091" grpId="0"/>
      <p:bldP spid="30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an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612313" cy="724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תמונה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1"/>
            <a:ext cx="8137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971800" y="4648200"/>
            <a:ext cx="5554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1400" b="1" dirty="0"/>
              <a:t>מטרות: 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he-IL" sz="1400" b="1" dirty="0"/>
              <a:t>מניעת תאונות עבודה</a:t>
            </a:r>
            <a:endParaRPr lang="en-US" sz="1400" b="1" dirty="0"/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he-IL" sz="1400" b="1" dirty="0"/>
              <a:t>מניעת מחלות מקצוע כתוצאה מחשיפה לגורמים כימיים ופיזיקליים מזיקים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he-IL" sz="1400" b="1" dirty="0"/>
              <a:t>העלאת רמת הבטיחות במקומות העבודה </a:t>
            </a:r>
            <a:r>
              <a:rPr lang="he-IL" sz="1400" b="1" dirty="0" err="1"/>
              <a:t>– ב</a:t>
            </a:r>
            <a:r>
              <a:rPr lang="he-IL" sz="1400" b="1" dirty="0"/>
              <a:t>מתקנים אתרי בניה וחקלאות.</a:t>
            </a:r>
          </a:p>
          <a:p>
            <a:pPr algn="r" rtl="1">
              <a:spcBef>
                <a:spcPct val="50000"/>
              </a:spcBef>
              <a:buFont typeface="Arial" charset="0"/>
              <a:buChar char="•"/>
            </a:pPr>
            <a:r>
              <a:rPr lang="he-IL" sz="1400" b="1" dirty="0"/>
              <a:t>פיקוח על בטיחות במעליות, מנופים, כלי לחץ, חומרי נפץ, חומרים דליקים.</a:t>
            </a:r>
            <a:endParaRPr lang="en-US" sz="14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5354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מבנה מטה האגף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429000" y="1219200"/>
            <a:ext cx="28082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3313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/>
              <a:t>שר </a:t>
            </a:r>
            <a:r>
              <a:rPr lang="he-IL" sz="2400" b="1" dirty="0" smtClean="0"/>
              <a:t>התעשייה </a:t>
            </a:r>
            <a:r>
              <a:rPr lang="he-IL" sz="2400" b="1" dirty="0"/>
              <a:t>המסחר והתעסוקה</a:t>
            </a:r>
            <a:endParaRPr lang="en-US" sz="2400" b="1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067175" y="2524125"/>
            <a:ext cx="2160588" cy="4127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/>
              <a:t>מפקח עבודה ראשי</a:t>
            </a:r>
            <a:endParaRPr lang="en-US" sz="2000" b="1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708400" y="3284538"/>
            <a:ext cx="1368425" cy="4127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/>
              <a:t>סגן מפע"ר</a:t>
            </a:r>
            <a:endParaRPr lang="en-US" sz="2000" b="1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195513" y="3357563"/>
            <a:ext cx="1081087" cy="4127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/>
              <a:t>מזכירות</a:t>
            </a:r>
            <a:endParaRPr lang="en-US" sz="20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3850" y="3357563"/>
            <a:ext cx="1655763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מעבדה גהות תעס'</a:t>
            </a:r>
            <a:endParaRPr lang="en-US" sz="2000" b="1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508625" y="3357563"/>
            <a:ext cx="1584325" cy="412750"/>
          </a:xfrm>
          <a:prstGeom prst="rect">
            <a:avLst/>
          </a:prstGeom>
          <a:solidFill>
            <a:srgbClr val="99CC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/>
              <a:t>יועץ משפטי</a:t>
            </a:r>
            <a:endParaRPr lang="en-US" sz="2000" b="1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79388" y="4367213"/>
            <a:ext cx="1079500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מרכז בטיחות</a:t>
            </a:r>
            <a:endParaRPr lang="en-US" sz="2000" b="1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476375" y="4367213"/>
            <a:ext cx="1079500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   רפואי</a:t>
            </a:r>
            <a:endParaRPr lang="en-US" sz="2000" b="1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700338" y="4367213"/>
            <a:ext cx="1079500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   קרינה</a:t>
            </a:r>
            <a:endParaRPr lang="en-US" sz="2000" b="1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924300" y="4367213"/>
            <a:ext cx="1079500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   חקלאות</a:t>
            </a:r>
            <a:endParaRPr lang="en-US" sz="2000" b="1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148263" y="4367213"/>
            <a:ext cx="1295400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 dirty="0"/>
              <a:t>מפקח   פרויקטים</a:t>
            </a:r>
            <a:endParaRPr lang="en-US" sz="2000" b="1" dirty="0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659563" y="4367213"/>
            <a:ext cx="863600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 dirty="0"/>
              <a:t>מרכז  כלים</a:t>
            </a:r>
            <a:endParaRPr lang="en-US" sz="2000" b="1" dirty="0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7742239" y="4367213"/>
            <a:ext cx="1249362" cy="717550"/>
          </a:xfrm>
          <a:prstGeom prst="rect">
            <a:avLst/>
          </a:prstGeom>
          <a:solidFill>
            <a:srgbClr val="FF00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מרכז ח"נ וכימיה</a:t>
            </a:r>
            <a:endParaRPr lang="en-US" sz="2000" b="1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4724399" y="2133600"/>
            <a:ext cx="76197" cy="381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500563" y="2924175"/>
            <a:ext cx="0" cy="3603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4427538" y="3644900"/>
            <a:ext cx="0" cy="5048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6659563" y="31416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771775" y="31416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>
            <a:off x="1403350" y="31416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8243888" y="41497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7092950" y="41497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795963" y="41497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>
            <a:off x="4427538" y="41497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348038" y="41497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2339975" y="41497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32"/>
          <p:cNvSpPr>
            <a:spLocks noChangeShapeType="1"/>
          </p:cNvSpPr>
          <p:nvPr/>
        </p:nvSpPr>
        <p:spPr bwMode="auto">
          <a:xfrm>
            <a:off x="827088" y="41497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1403350" y="3140075"/>
            <a:ext cx="5257800" cy="15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>
            <a:off x="827088" y="4149725"/>
            <a:ext cx="7416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162800" y="5880100"/>
            <a:ext cx="1676401" cy="707886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מרכז        הופעות ילדים</a:t>
            </a:r>
            <a:endParaRPr lang="en-US" sz="2000" b="1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148263" y="5880100"/>
            <a:ext cx="1871662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מרכז המעבדה       לגהות תעס'</a:t>
            </a:r>
            <a:endParaRPr lang="en-US" sz="2000" b="1"/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684213" y="5880100"/>
            <a:ext cx="1871662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מרכז ניהולי הפעולה המונעת</a:t>
            </a:r>
            <a:endParaRPr lang="en-US" sz="2000" b="1"/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2844800" y="5880100"/>
            <a:ext cx="2087563" cy="717550"/>
          </a:xfrm>
          <a:prstGeom prst="rect">
            <a:avLst/>
          </a:prstGeom>
          <a:solidFill>
            <a:srgbClr val="FF00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מרכז מדעי הפעולה המונעת</a:t>
            </a:r>
            <a:endParaRPr lang="en-US" sz="2000" b="1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7667624" y="4149725"/>
            <a:ext cx="45719" cy="179387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6516688" y="4149725"/>
            <a:ext cx="0" cy="17272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H="1">
            <a:off x="3851275" y="4149725"/>
            <a:ext cx="0" cy="17272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H="1">
            <a:off x="1331913" y="4149725"/>
            <a:ext cx="0" cy="17272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מציין מיקום של מספר שקופית 3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E823DB36-8621-452C-B4A2-9E0E0B5F9E8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/>
      <p:bldP spid="6152" grpId="0" animBg="1"/>
      <p:bldP spid="6152" grpId="1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70" grpId="0" animBg="1"/>
      <p:bldP spid="6171" grpId="0" animBg="1"/>
      <p:bldP spid="6172" grpId="0" animBg="1"/>
      <p:bldP spid="6174" grpId="0" animBg="1"/>
      <p:bldP spid="6175" grpId="0" animBg="1"/>
      <p:bldP spid="6177" grpId="0" animBg="1"/>
      <p:bldP spid="6178" grpId="0" animBg="1"/>
      <p:bldP spid="6178" grpId="1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187450" y="765175"/>
            <a:ext cx="7273925" cy="568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835150" y="801688"/>
            <a:ext cx="6408738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i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מבנה ארבעת אזורי הפיקוח</a:t>
            </a:r>
            <a:endParaRPr lang="en-US" sz="3600" b="1" i="1" kern="10">
              <a:ln w="3175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87450" y="1628775"/>
            <a:ext cx="1511300" cy="16160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חיפה והצפון תל אביב   מרכז          ירושלים           ב"ש והדרום</a:t>
            </a:r>
            <a:endParaRPr lang="en-US" sz="2000" b="1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443663" y="2924175"/>
            <a:ext cx="1584325" cy="412750"/>
          </a:xfrm>
          <a:prstGeom prst="rect">
            <a:avLst/>
          </a:prstGeom>
          <a:solidFill>
            <a:srgbClr val="99CC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/>
              <a:t>יועץ משפטי</a:t>
            </a:r>
            <a:endParaRPr lang="en-US" sz="2000" b="1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95738" y="1557338"/>
            <a:ext cx="2016125" cy="71755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 עבודה אזורי</a:t>
            </a:r>
            <a:endParaRPr lang="en-US" sz="2000" b="1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700338" y="2924175"/>
            <a:ext cx="1512887" cy="396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מזכרות</a:t>
            </a:r>
            <a:endParaRPr lang="en-US" sz="2000" b="1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572000" y="2852738"/>
            <a:ext cx="1223963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סגן           מפעא"ז</a:t>
            </a:r>
            <a:endParaRPr lang="en-US" sz="2000" b="1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659563" y="4240213"/>
            <a:ext cx="151130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ראש קבוצה   בניה</a:t>
            </a:r>
            <a:endParaRPr lang="en-US" sz="2000" b="1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476375" y="4167188"/>
            <a:ext cx="151130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ראש קבוצה   תעשיה</a:t>
            </a:r>
            <a:endParaRPr lang="en-US" sz="2000" b="1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659563" y="5319713"/>
            <a:ext cx="151130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מפקחי בניה  ומחצבות</a:t>
            </a:r>
            <a:endParaRPr lang="en-US" sz="2000" b="1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932363" y="5319713"/>
            <a:ext cx="151130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מפקחי רפואי  (חיפה בלבד)</a:t>
            </a:r>
            <a:endParaRPr lang="en-US" sz="2000" b="1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03575" y="5300663"/>
            <a:ext cx="151130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מפקחי         גהות תעס'</a:t>
            </a:r>
            <a:endParaRPr lang="en-US" sz="2000" b="1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403350" y="5319713"/>
            <a:ext cx="151130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/>
              <a:t>מפקחי         תעשיה</a:t>
            </a:r>
            <a:endParaRPr lang="en-US" sz="2000" b="1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219700" y="2565400"/>
            <a:ext cx="0" cy="28733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148263" y="3573463"/>
            <a:ext cx="0" cy="287337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7380288" y="3860800"/>
            <a:ext cx="0" cy="3603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411413" y="3862388"/>
            <a:ext cx="0" cy="287337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2411413" y="3860800"/>
            <a:ext cx="4968875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5651500" y="3860800"/>
            <a:ext cx="0" cy="14398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4284663" y="3862388"/>
            <a:ext cx="0" cy="143827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195513" y="4870450"/>
            <a:ext cx="0" cy="43021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524750" y="4941888"/>
            <a:ext cx="0" cy="35877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235825" y="2565400"/>
            <a:ext cx="0" cy="35877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348038" y="2565400"/>
            <a:ext cx="0" cy="35877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>
            <a:off x="3348038" y="2565400"/>
            <a:ext cx="3887787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5219700" y="2205038"/>
            <a:ext cx="0" cy="36036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H="1" flipV="1">
            <a:off x="2627313" y="1989138"/>
            <a:ext cx="1368425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4572000" y="357166"/>
            <a:ext cx="3925864" cy="4048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4"/>
              </a:avLst>
            </a:prstTxWarp>
          </a:bodyPr>
          <a:lstStyle/>
          <a:p>
            <a:pPr algn="ctr"/>
            <a:r>
              <a:rPr lang="he-IL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סמכויות לפי חוק ארגון פיקוח על העבודה</a:t>
            </a:r>
            <a:endParaRPr lang="en-US" sz="3600" b="1" i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0" y="914400"/>
            <a:ext cx="42433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he-IL" sz="2000" b="1" i="1" dirty="0">
                <a:solidFill>
                  <a:schemeClr val="accent2"/>
                </a:solidFill>
                <a:cs typeface="Guttman Yad-Brush" pitchFamily="2" charset="-79"/>
              </a:rPr>
              <a:t>להיכנס לכל מקום עבודה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he-IL" sz="2000" b="1" i="1" dirty="0">
                <a:solidFill>
                  <a:schemeClr val="accent2"/>
                </a:solidFill>
                <a:cs typeface="Guttman Yad-Brush" pitchFamily="2" charset="-79"/>
              </a:rPr>
              <a:t>לבדוק את סדרי העבודה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he-IL" sz="2000" b="1" i="1" dirty="0">
                <a:solidFill>
                  <a:schemeClr val="accent2"/>
                </a:solidFill>
                <a:cs typeface="Guttman Yad-Brush" pitchFamily="2" charset="-79"/>
              </a:rPr>
              <a:t>לחקור סיבות לתאונת עבודה.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he-IL" sz="2000" b="1" i="1" dirty="0">
                <a:solidFill>
                  <a:schemeClr val="accent2"/>
                </a:solidFill>
                <a:cs typeface="Guttman Yad-Brush" pitchFamily="2" charset="-79"/>
              </a:rPr>
              <a:t>להתלוות ע"י מומחה.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he-IL" sz="2000" b="1" i="1" dirty="0">
                <a:solidFill>
                  <a:schemeClr val="accent2"/>
                </a:solidFill>
                <a:cs typeface="Guttman Yad-Brush" pitchFamily="2" charset="-79"/>
              </a:rPr>
              <a:t>להתלוות ע"י שוטר.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he-IL" sz="2000" b="1" i="1" dirty="0">
                <a:solidFill>
                  <a:schemeClr val="accent2"/>
                </a:solidFill>
                <a:cs typeface="Guttman Yad-Brush" pitchFamily="2" charset="-79"/>
              </a:rPr>
              <a:t>לחקור אדם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he-IL" sz="2000" b="1" i="1" dirty="0">
                <a:solidFill>
                  <a:schemeClr val="accent2"/>
                </a:solidFill>
                <a:cs typeface="Guttman Yad-Brush" pitchFamily="2" charset="-79"/>
              </a:rPr>
              <a:t>להורות על בדיקה</a:t>
            </a:r>
            <a:endParaRPr lang="en-US" sz="3600" b="1" i="1" dirty="0">
              <a:solidFill>
                <a:schemeClr val="accent2"/>
              </a:solidFill>
              <a:cs typeface="Guttman Yad-Brush" pitchFamily="2" charset="-79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643050"/>
            <a:ext cx="435289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200" b="1" i="1" dirty="0" smtClean="0"/>
              <a:t>אמצעי אכיפה:</a:t>
            </a:r>
          </a:p>
          <a:p>
            <a:pPr>
              <a:spcBef>
                <a:spcPct val="50000"/>
              </a:spcBef>
            </a:pPr>
            <a:r>
              <a:rPr lang="he-IL" sz="3200" b="1" i="1" dirty="0" smtClean="0"/>
              <a:t>*</a:t>
            </a: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צו </a:t>
            </a:r>
            <a:r>
              <a:rPr lang="he-IL" sz="2800" b="1" i="1" dirty="0">
                <a:solidFill>
                  <a:schemeClr val="hlink"/>
                </a:solidFill>
                <a:cs typeface="FrankRuehl" pitchFamily="2" charset="-79"/>
              </a:rPr>
              <a:t>בטיחות –איסור המשך </a:t>
            </a: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  <a:hlinkClick r:id="rId2" action="ppaction://hlinksldjump"/>
              </a:rPr>
              <a:t>העבודה</a:t>
            </a:r>
            <a:endParaRPr lang="he-IL" sz="2800" b="1" i="1" dirty="0" smtClean="0">
              <a:solidFill>
                <a:schemeClr val="hlink"/>
              </a:solidFill>
              <a:cs typeface="FrankRuehl" pitchFamily="2" charset="-79"/>
            </a:endParaRPr>
          </a:p>
          <a:p>
            <a:pPr>
              <a:spcBef>
                <a:spcPct val="50000"/>
              </a:spcBef>
            </a:pP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קנס מינהלי </a:t>
            </a:r>
            <a:r>
              <a:rPr lang="he-IL" sz="2800" b="1" i="1" dirty="0" err="1" smtClean="0">
                <a:solidFill>
                  <a:schemeClr val="hlink"/>
                </a:solidFill>
                <a:cs typeface="FrankRuehl" pitchFamily="2" charset="-79"/>
              </a:rPr>
              <a:t>– 8</a:t>
            </a: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000 </a:t>
            </a:r>
            <a:r>
              <a:rPr lang="he-IL" sz="2800" b="1" i="1" dirty="0" err="1" smtClean="0">
                <a:solidFill>
                  <a:schemeClr val="hlink"/>
                </a:solidFill>
                <a:cs typeface="FrankRuehl" pitchFamily="2" charset="-79"/>
              </a:rPr>
              <a:t>₪ ע</a:t>
            </a: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ל כל עבירה</a:t>
            </a:r>
          </a:p>
          <a:p>
            <a:pPr>
              <a:spcBef>
                <a:spcPct val="50000"/>
              </a:spcBef>
            </a:pP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תביעה ע"י ביה"ד לעבודה</a:t>
            </a:r>
          </a:p>
          <a:p>
            <a:pPr>
              <a:spcBef>
                <a:spcPct val="50000"/>
              </a:spcBef>
            </a:pP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צו שיפור –שינוי תוך זמן קצוב</a:t>
            </a:r>
          </a:p>
          <a:p>
            <a:pPr>
              <a:spcBef>
                <a:spcPct val="50000"/>
              </a:spcBef>
            </a:pP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תביעה ע"י הפרקליטות ע"ס חקירת</a:t>
            </a:r>
            <a:r>
              <a:rPr lang="en-US" sz="2800" b="1" i="1" dirty="0" smtClean="0">
                <a:solidFill>
                  <a:schemeClr val="hlink"/>
                </a:solidFill>
                <a:cs typeface="FrankRuehl" pitchFamily="2" charset="-79"/>
              </a:rPr>
              <a:t/>
            </a:r>
            <a:br>
              <a:rPr lang="en-US" sz="2800" b="1" i="1" dirty="0" smtClean="0">
                <a:solidFill>
                  <a:schemeClr val="hlink"/>
                </a:solidFill>
                <a:cs typeface="FrankRuehl" pitchFamily="2" charset="-79"/>
              </a:rPr>
            </a:br>
            <a:r>
              <a:rPr lang="he-IL" sz="2800" b="1" i="1" dirty="0" smtClean="0">
                <a:solidFill>
                  <a:schemeClr val="hlink"/>
                </a:solidFill>
                <a:cs typeface="FrankRuehl" pitchFamily="2" charset="-79"/>
              </a:rPr>
              <a:t> מפקח עבודה (תאונות מוות)</a:t>
            </a:r>
            <a:endParaRPr lang="en-US" sz="2800" b="1" i="1" dirty="0">
              <a:solidFill>
                <a:schemeClr val="hlink"/>
              </a:solidFill>
              <a:cs typeface="FrankRuehl" pitchFamily="2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8072437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971550" y="260350"/>
            <a:ext cx="187166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771775" y="692150"/>
            <a:ext cx="331311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843213" y="8366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/>
              <a:t>משרד התעשייה המסחר והתעסוקה אגף הפיקוח על העבודה</a:t>
            </a:r>
            <a:endParaRPr lang="en-US" b="1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700338" y="1700213"/>
            <a:ext cx="3959225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411413" y="1700213"/>
            <a:ext cx="4321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/>
              <a:t>חוק ארגון הפיקוח על העבודה תשי"ד 1954 </a:t>
            </a:r>
            <a:r>
              <a:rPr lang="he-IL" sz="2400" b="1"/>
              <a:t>צו בטיחות</a:t>
            </a:r>
            <a:endParaRPr lang="en-US" sz="2400" b="1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1187450" y="2492375"/>
            <a:ext cx="6408738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684213" y="2492375"/>
            <a:ext cx="669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/>
              <a:t>בתוקף סמכותי לפי סעיף 8 (א) לחוק ארגון פקוח על העבודה</a:t>
            </a:r>
            <a:endParaRPr lang="en-US" b="1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877050" y="29972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/>
              <a:t>הנני מצווה:</a:t>
            </a:r>
            <a:endParaRPr lang="en-US" b="1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435600" y="5300663"/>
            <a:ext cx="3887788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638800" y="5029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/>
              <a:t>אל</a:t>
            </a:r>
            <a:r>
              <a:rPr lang="he-IL" dirty="0" err="1"/>
              <a:t>:_____________________</a:t>
            </a:r>
            <a:r>
              <a:rPr lang="he-IL" dirty="0"/>
              <a:t>_</a:t>
            </a:r>
            <a:endParaRPr lang="en-US" dirty="0"/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0" y="4941888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-252413" y="5661025"/>
            <a:ext cx="16922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33" name="Picture 2" descr="Scan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000375"/>
            <a:ext cx="56848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228600" y="5105400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/>
              <a:t>מפקח עבודה אזורי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can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131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3381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DB36-8621-452C-B4A2-9E0E0B5F9E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299</Words>
  <Application>Microsoft Office PowerPoint</Application>
  <PresentationFormat>‫הצגה על המסך 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FrankRuehl</vt:lpstr>
      <vt:lpstr>Guttman Yad-Brush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Elad</dc:creator>
  <cp:lastModifiedBy>amir lion</cp:lastModifiedBy>
  <cp:revision>4</cp:revision>
  <dcterms:created xsi:type="dcterms:W3CDTF">2009-10-21T08:57:28Z</dcterms:created>
  <dcterms:modified xsi:type="dcterms:W3CDTF">2015-09-28T09:17:47Z</dcterms:modified>
</cp:coreProperties>
</file>