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55" r:id="rId1"/>
    <p:sldMasterId id="2147484114" r:id="rId2"/>
  </p:sldMasterIdLst>
  <p:notesMasterIdLst>
    <p:notesMasterId r:id="rId28"/>
  </p:notesMasterIdLst>
  <p:sldIdLst>
    <p:sldId id="269" r:id="rId3"/>
    <p:sldId id="256" r:id="rId4"/>
    <p:sldId id="494" r:id="rId5"/>
    <p:sldId id="506" r:id="rId6"/>
    <p:sldId id="512" r:id="rId7"/>
    <p:sldId id="513" r:id="rId8"/>
    <p:sldId id="526" r:id="rId9"/>
    <p:sldId id="496" r:id="rId10"/>
    <p:sldId id="527" r:id="rId11"/>
    <p:sldId id="528" r:id="rId12"/>
    <p:sldId id="504" r:id="rId13"/>
    <p:sldId id="529" r:id="rId14"/>
    <p:sldId id="530" r:id="rId15"/>
    <p:sldId id="531" r:id="rId16"/>
    <p:sldId id="532" r:id="rId17"/>
    <p:sldId id="533" r:id="rId18"/>
    <p:sldId id="534" r:id="rId19"/>
    <p:sldId id="535" r:id="rId20"/>
    <p:sldId id="536" r:id="rId21"/>
    <p:sldId id="537" r:id="rId22"/>
    <p:sldId id="538" r:id="rId23"/>
    <p:sldId id="539" r:id="rId24"/>
    <p:sldId id="541" r:id="rId25"/>
    <p:sldId id="543" r:id="rId26"/>
    <p:sldId id="54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p:scale>
          <a:sx n="50" d="100"/>
          <a:sy n="50" d="100"/>
        </p:scale>
        <p:origin x="118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762AE4F-9AA7-4584-8C51-39619408B33E}" type="datetimeFigureOut">
              <a:rPr lang="he-IL" smtClean="0"/>
              <a:t>ה'/אדר/תשפ"א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169C176-F6D2-4DEA-88D2-4564DD72F485}" type="slidenum">
              <a:rPr lang="he-IL" smtClean="0"/>
              <a:t>‹#›</a:t>
            </a:fld>
            <a:endParaRPr lang="he-IL"/>
          </a:p>
        </p:txBody>
      </p:sp>
    </p:spTree>
    <p:extLst>
      <p:ext uri="{BB962C8B-B14F-4D97-AF65-F5344CB8AC3E}">
        <p14:creationId xmlns:p14="http://schemas.microsoft.com/office/powerpoint/2010/main" val="8936511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3</a:t>
            </a:fld>
            <a:endParaRPr lang="he-IL"/>
          </a:p>
        </p:txBody>
      </p:sp>
    </p:spTree>
    <p:extLst>
      <p:ext uri="{BB962C8B-B14F-4D97-AF65-F5344CB8AC3E}">
        <p14:creationId xmlns:p14="http://schemas.microsoft.com/office/powerpoint/2010/main" val="93564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12</a:t>
            </a:fld>
            <a:endParaRPr lang="he-IL"/>
          </a:p>
        </p:txBody>
      </p:sp>
    </p:spTree>
    <p:extLst>
      <p:ext uri="{BB962C8B-B14F-4D97-AF65-F5344CB8AC3E}">
        <p14:creationId xmlns:p14="http://schemas.microsoft.com/office/powerpoint/2010/main" val="8431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13</a:t>
            </a:fld>
            <a:endParaRPr lang="he-IL"/>
          </a:p>
        </p:txBody>
      </p:sp>
    </p:spTree>
    <p:extLst>
      <p:ext uri="{BB962C8B-B14F-4D97-AF65-F5344CB8AC3E}">
        <p14:creationId xmlns:p14="http://schemas.microsoft.com/office/powerpoint/2010/main" val="3560544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14</a:t>
            </a:fld>
            <a:endParaRPr lang="he-IL"/>
          </a:p>
        </p:txBody>
      </p:sp>
    </p:spTree>
    <p:extLst>
      <p:ext uri="{BB962C8B-B14F-4D97-AF65-F5344CB8AC3E}">
        <p14:creationId xmlns:p14="http://schemas.microsoft.com/office/powerpoint/2010/main" val="1206488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15</a:t>
            </a:fld>
            <a:endParaRPr lang="he-IL"/>
          </a:p>
        </p:txBody>
      </p:sp>
    </p:spTree>
    <p:extLst>
      <p:ext uri="{BB962C8B-B14F-4D97-AF65-F5344CB8AC3E}">
        <p14:creationId xmlns:p14="http://schemas.microsoft.com/office/powerpoint/2010/main" val="321964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16</a:t>
            </a:fld>
            <a:endParaRPr lang="he-IL"/>
          </a:p>
        </p:txBody>
      </p:sp>
    </p:spTree>
    <p:extLst>
      <p:ext uri="{BB962C8B-B14F-4D97-AF65-F5344CB8AC3E}">
        <p14:creationId xmlns:p14="http://schemas.microsoft.com/office/powerpoint/2010/main" val="162333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17</a:t>
            </a:fld>
            <a:endParaRPr lang="he-IL"/>
          </a:p>
        </p:txBody>
      </p:sp>
    </p:spTree>
    <p:extLst>
      <p:ext uri="{BB962C8B-B14F-4D97-AF65-F5344CB8AC3E}">
        <p14:creationId xmlns:p14="http://schemas.microsoft.com/office/powerpoint/2010/main" val="287358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18</a:t>
            </a:fld>
            <a:endParaRPr lang="he-IL"/>
          </a:p>
        </p:txBody>
      </p:sp>
    </p:spTree>
    <p:extLst>
      <p:ext uri="{BB962C8B-B14F-4D97-AF65-F5344CB8AC3E}">
        <p14:creationId xmlns:p14="http://schemas.microsoft.com/office/powerpoint/2010/main" val="284435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19</a:t>
            </a:fld>
            <a:endParaRPr lang="he-IL"/>
          </a:p>
        </p:txBody>
      </p:sp>
    </p:spTree>
    <p:extLst>
      <p:ext uri="{BB962C8B-B14F-4D97-AF65-F5344CB8AC3E}">
        <p14:creationId xmlns:p14="http://schemas.microsoft.com/office/powerpoint/2010/main" val="508517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20</a:t>
            </a:fld>
            <a:endParaRPr lang="he-IL"/>
          </a:p>
        </p:txBody>
      </p:sp>
    </p:spTree>
    <p:extLst>
      <p:ext uri="{BB962C8B-B14F-4D97-AF65-F5344CB8AC3E}">
        <p14:creationId xmlns:p14="http://schemas.microsoft.com/office/powerpoint/2010/main" val="2125002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21</a:t>
            </a:fld>
            <a:endParaRPr lang="he-IL"/>
          </a:p>
        </p:txBody>
      </p:sp>
    </p:spTree>
    <p:extLst>
      <p:ext uri="{BB962C8B-B14F-4D97-AF65-F5344CB8AC3E}">
        <p14:creationId xmlns:p14="http://schemas.microsoft.com/office/powerpoint/2010/main" val="161853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4</a:t>
            </a:fld>
            <a:endParaRPr lang="he-IL"/>
          </a:p>
        </p:txBody>
      </p:sp>
    </p:spTree>
    <p:extLst>
      <p:ext uri="{BB962C8B-B14F-4D97-AF65-F5344CB8AC3E}">
        <p14:creationId xmlns:p14="http://schemas.microsoft.com/office/powerpoint/2010/main" val="2354515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22</a:t>
            </a:fld>
            <a:endParaRPr lang="he-IL"/>
          </a:p>
        </p:txBody>
      </p:sp>
    </p:spTree>
    <p:extLst>
      <p:ext uri="{BB962C8B-B14F-4D97-AF65-F5344CB8AC3E}">
        <p14:creationId xmlns:p14="http://schemas.microsoft.com/office/powerpoint/2010/main" val="47327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23</a:t>
            </a:fld>
            <a:endParaRPr lang="he-IL"/>
          </a:p>
        </p:txBody>
      </p:sp>
    </p:spTree>
    <p:extLst>
      <p:ext uri="{BB962C8B-B14F-4D97-AF65-F5344CB8AC3E}">
        <p14:creationId xmlns:p14="http://schemas.microsoft.com/office/powerpoint/2010/main" val="3427314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24</a:t>
            </a:fld>
            <a:endParaRPr lang="he-IL"/>
          </a:p>
        </p:txBody>
      </p:sp>
    </p:spTree>
    <p:extLst>
      <p:ext uri="{BB962C8B-B14F-4D97-AF65-F5344CB8AC3E}">
        <p14:creationId xmlns:p14="http://schemas.microsoft.com/office/powerpoint/2010/main" val="4043543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25</a:t>
            </a:fld>
            <a:endParaRPr lang="he-IL"/>
          </a:p>
        </p:txBody>
      </p:sp>
    </p:spTree>
    <p:extLst>
      <p:ext uri="{BB962C8B-B14F-4D97-AF65-F5344CB8AC3E}">
        <p14:creationId xmlns:p14="http://schemas.microsoft.com/office/powerpoint/2010/main" val="215783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5</a:t>
            </a:fld>
            <a:endParaRPr lang="he-IL"/>
          </a:p>
        </p:txBody>
      </p:sp>
    </p:spTree>
    <p:extLst>
      <p:ext uri="{BB962C8B-B14F-4D97-AF65-F5344CB8AC3E}">
        <p14:creationId xmlns:p14="http://schemas.microsoft.com/office/powerpoint/2010/main" val="325649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6</a:t>
            </a:fld>
            <a:endParaRPr lang="he-IL"/>
          </a:p>
        </p:txBody>
      </p:sp>
    </p:spTree>
    <p:extLst>
      <p:ext uri="{BB962C8B-B14F-4D97-AF65-F5344CB8AC3E}">
        <p14:creationId xmlns:p14="http://schemas.microsoft.com/office/powerpoint/2010/main" val="28815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7</a:t>
            </a:fld>
            <a:endParaRPr lang="he-IL"/>
          </a:p>
        </p:txBody>
      </p:sp>
    </p:spTree>
    <p:extLst>
      <p:ext uri="{BB962C8B-B14F-4D97-AF65-F5344CB8AC3E}">
        <p14:creationId xmlns:p14="http://schemas.microsoft.com/office/powerpoint/2010/main" val="160509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8</a:t>
            </a:fld>
            <a:endParaRPr lang="he-IL"/>
          </a:p>
        </p:txBody>
      </p:sp>
    </p:spTree>
    <p:extLst>
      <p:ext uri="{BB962C8B-B14F-4D97-AF65-F5344CB8AC3E}">
        <p14:creationId xmlns:p14="http://schemas.microsoft.com/office/powerpoint/2010/main" val="217964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9</a:t>
            </a:fld>
            <a:endParaRPr lang="he-IL"/>
          </a:p>
        </p:txBody>
      </p:sp>
    </p:spTree>
    <p:extLst>
      <p:ext uri="{BB962C8B-B14F-4D97-AF65-F5344CB8AC3E}">
        <p14:creationId xmlns:p14="http://schemas.microsoft.com/office/powerpoint/2010/main" val="242427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10</a:t>
            </a:fld>
            <a:endParaRPr lang="he-IL"/>
          </a:p>
        </p:txBody>
      </p:sp>
    </p:spTree>
    <p:extLst>
      <p:ext uri="{BB962C8B-B14F-4D97-AF65-F5344CB8AC3E}">
        <p14:creationId xmlns:p14="http://schemas.microsoft.com/office/powerpoint/2010/main" val="285826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eaLnBrk="1" fontAlgn="ctr" latinLnBrk="0" hangingPunct="1"/>
            <a:endParaRPr lang="he-IL" dirty="0"/>
          </a:p>
        </p:txBody>
      </p:sp>
      <p:sp>
        <p:nvSpPr>
          <p:cNvPr id="4" name="מציין מיקום של מספר שקופית 3"/>
          <p:cNvSpPr>
            <a:spLocks noGrp="1"/>
          </p:cNvSpPr>
          <p:nvPr>
            <p:ph type="sldNum" sz="quarter" idx="10"/>
          </p:nvPr>
        </p:nvSpPr>
        <p:spPr/>
        <p:txBody>
          <a:bodyPr/>
          <a:lstStyle/>
          <a:p>
            <a:pPr>
              <a:defRPr/>
            </a:pPr>
            <a:fld id="{3A9C399D-D4CF-41A7-B365-C3FFCC524905}" type="slidenum">
              <a:rPr lang="he-IL" smtClean="0"/>
              <a:pPr>
                <a:defRPr/>
              </a:pPr>
              <a:t>11</a:t>
            </a:fld>
            <a:endParaRPr lang="he-IL"/>
          </a:p>
        </p:txBody>
      </p:sp>
    </p:spTree>
    <p:extLst>
      <p:ext uri="{BB962C8B-B14F-4D97-AF65-F5344CB8AC3E}">
        <p14:creationId xmlns:p14="http://schemas.microsoft.com/office/powerpoint/2010/main" val="396601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147998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12510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331117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pic>
        <p:nvPicPr>
          <p:cNvPr id="10" name="Picture 9" descr="OSH160901_PreTEMP-07.png"/>
          <p:cNvPicPr>
            <a:picLocks noChangeAspect="1"/>
          </p:cNvPicPr>
          <p:nvPr userDrawn="1"/>
        </p:nvPicPr>
        <p:blipFill rotWithShape="1">
          <a:blip r:embed="rId2" cstate="screen"/>
          <a:srcRect b="3420"/>
          <a:stretch/>
        </p:blipFill>
        <p:spPr>
          <a:xfrm>
            <a:off x="504" y="0"/>
            <a:ext cx="12190993" cy="6858000"/>
          </a:xfrm>
          <a:prstGeom prst="rect">
            <a:avLst/>
          </a:prstGeom>
        </p:spPr>
      </p:pic>
      <p:sp>
        <p:nvSpPr>
          <p:cNvPr id="4" name="Date Placeholder 3"/>
          <p:cNvSpPr>
            <a:spLocks noGrp="1"/>
          </p:cNvSpPr>
          <p:nvPr>
            <p:ph type="dt" sz="half" idx="2"/>
          </p:nvPr>
        </p:nvSpPr>
        <p:spPr>
          <a:xfrm>
            <a:off x="46005" y="6469809"/>
            <a:ext cx="2844800" cy="365125"/>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r>
              <a:rPr lang="he-IL"/>
              <a:t>‹#›</a:t>
            </a:r>
            <a:endParaRPr lang="en-US" dirty="0"/>
          </a:p>
        </p:txBody>
      </p:sp>
      <p:sp>
        <p:nvSpPr>
          <p:cNvPr id="5" name="מלבן 4"/>
          <p:cNvSpPr/>
          <p:nvPr userDrawn="1"/>
        </p:nvSpPr>
        <p:spPr>
          <a:xfrm>
            <a:off x="829991" y="6401466"/>
            <a:ext cx="1931939" cy="456535"/>
          </a:xfrm>
          <a:prstGeom prst="rect">
            <a:avLst/>
          </a:prstGeom>
        </p:spPr>
        <p:txBody>
          <a:bodyPr wrap="none">
            <a:spAutoFit/>
          </a:bodyPr>
          <a:lstStyle/>
          <a:p>
            <a:pPr algn="ctr">
              <a:lnSpc>
                <a:spcPct val="150000"/>
              </a:lnSpc>
            </a:pPr>
            <a:r>
              <a:rPr lang="he-IL" sz="1800" b="1" dirty="0">
                <a:solidFill>
                  <a:schemeClr val="bg1"/>
                </a:solidFill>
                <a:latin typeface="Verdana" pitchFamily="34" charset="0"/>
                <a:ea typeface="Verdana" pitchFamily="34" charset="0"/>
              </a:rPr>
              <a:t>שם המציג, תפקידו</a:t>
            </a:r>
          </a:p>
        </p:txBody>
      </p:sp>
    </p:spTree>
    <p:extLst>
      <p:ext uri="{BB962C8B-B14F-4D97-AF65-F5344CB8AC3E}">
        <p14:creationId xmlns:p14="http://schemas.microsoft.com/office/powerpoint/2010/main" val="2497695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3614200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2629726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3097452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3410732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C1D014F-4B87-4608-8E8D-5C7828A774DB}"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442293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C1D014F-4B87-4608-8E8D-5C7828A774DB}" type="slidenum">
              <a:rPr lang="he-IL" smtClean="0"/>
              <a:t>‹#›</a:t>
            </a:fld>
            <a:endParaRPr lang="he-IL"/>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1077751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422977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3937536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1947855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1807423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3562264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418525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169444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141494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C1D014F-4B87-4608-8E8D-5C7828A774DB}"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52768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C1D014F-4B87-4608-8E8D-5C7828A774DB}" type="slidenum">
              <a:rPr lang="he-IL" smtClean="0"/>
              <a:t>‹#›</a:t>
            </a:fld>
            <a:endParaRPr lang="he-IL"/>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1098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169553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204383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76BD4B5F-031D-42BD-9F89-BCECFE249606}" type="datetimeFigureOut">
              <a:rPr lang="he-IL" smtClean="0"/>
              <a:t>ה'/אדר/תשפ"א</a:t>
            </a:fld>
            <a:endParaRPr lang="he-IL"/>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D014F-4B87-4608-8E8D-5C7828A774DB}" type="slidenum">
              <a:rPr lang="he-IL" smtClean="0"/>
              <a:t>‹#›</a:t>
            </a:fld>
            <a:endParaRPr lang="he-IL"/>
          </a:p>
        </p:txBody>
      </p:sp>
    </p:spTree>
    <p:extLst>
      <p:ext uri="{BB962C8B-B14F-4D97-AF65-F5344CB8AC3E}">
        <p14:creationId xmlns:p14="http://schemas.microsoft.com/office/powerpoint/2010/main" val="279988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3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6BD4B5F-031D-42BD-9F89-BCECFE249606}" type="datetimeFigureOut">
              <a:rPr lang="he-IL" smtClean="0"/>
              <a:t>ה'/אדר/תשפ"א</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C1D014F-4B87-4608-8E8D-5C7828A774DB}" type="slidenum">
              <a:rPr lang="he-IL" smtClean="0"/>
              <a:t>‹#›</a:t>
            </a:fld>
            <a:endParaRPr lang="he-IL"/>
          </a:p>
        </p:txBody>
      </p:sp>
    </p:spTree>
    <p:extLst>
      <p:ext uri="{BB962C8B-B14F-4D97-AF65-F5344CB8AC3E}">
        <p14:creationId xmlns:p14="http://schemas.microsoft.com/office/powerpoint/2010/main" val="60450352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126" r:id="rId12"/>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6BD4B5F-031D-42BD-9F89-BCECFE249606}" type="datetimeFigureOut">
              <a:rPr lang="he-IL" smtClean="0"/>
              <a:t>ה'/אדר/תשפ"א</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C1D014F-4B87-4608-8E8D-5C7828A774DB}" type="slidenum">
              <a:rPr lang="he-IL" smtClean="0"/>
              <a:t>‹#›</a:t>
            </a:fld>
            <a:endParaRPr lang="he-IL"/>
          </a:p>
        </p:txBody>
      </p:sp>
    </p:spTree>
    <p:extLst>
      <p:ext uri="{BB962C8B-B14F-4D97-AF65-F5344CB8AC3E}">
        <p14:creationId xmlns:p14="http://schemas.microsoft.com/office/powerpoint/2010/main" val="3959418562"/>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06AF4EB-E920-4DE9-AD26-50D353B058D3}"/>
              </a:ext>
            </a:extLst>
          </p:cNvPr>
          <p:cNvSpPr txBox="1"/>
          <p:nvPr/>
        </p:nvSpPr>
        <p:spPr>
          <a:xfrm>
            <a:off x="3394841" y="1156138"/>
            <a:ext cx="5307725" cy="1754326"/>
          </a:xfrm>
          <a:prstGeom prst="rect">
            <a:avLst/>
          </a:prstGeom>
          <a:noFill/>
        </p:spPr>
        <p:txBody>
          <a:bodyPr wrap="square" rtlCol="1">
            <a:spAutoFit/>
          </a:bodyPr>
          <a:lstStyle/>
          <a:p>
            <a:pPr algn="ctr" rtl="1"/>
            <a:r>
              <a:rPr lang="he-IL" sz="3600" b="1" dirty="0">
                <a:latin typeface="Narkisim" panose="020E0502050101010101" pitchFamily="34" charset="-79"/>
                <a:cs typeface="Narkisim" panose="020E0502050101010101" pitchFamily="34" charset="-79"/>
              </a:rPr>
              <a:t>התקדמות גלים בסלע</a:t>
            </a:r>
          </a:p>
          <a:p>
            <a:pPr algn="ctr" rtl="1"/>
            <a:r>
              <a:rPr lang="he-IL" sz="3600" b="1" dirty="0">
                <a:latin typeface="Narkisim" panose="020E0502050101010101" pitchFamily="34" charset="-79"/>
                <a:cs typeface="Narkisim" panose="020E0502050101010101" pitchFamily="34" charset="-79"/>
              </a:rPr>
              <a:t>מטעני </a:t>
            </a:r>
            <a:r>
              <a:rPr lang="he-IL" sz="3600" b="1" dirty="0" err="1">
                <a:latin typeface="Narkisim" panose="020E0502050101010101" pitchFamily="34" charset="-79"/>
                <a:cs typeface="Narkisim" panose="020E0502050101010101" pitchFamily="34" charset="-79"/>
              </a:rPr>
              <a:t>חנ"פ</a:t>
            </a:r>
            <a:endParaRPr lang="he-IL" sz="3600" b="1" dirty="0">
              <a:latin typeface="Narkisim" panose="020E0502050101010101" pitchFamily="34" charset="-79"/>
              <a:cs typeface="Narkisim" panose="020E0502050101010101" pitchFamily="34" charset="-79"/>
            </a:endParaRPr>
          </a:p>
          <a:p>
            <a:pPr algn="ctr" rtl="1"/>
            <a:r>
              <a:rPr lang="he-IL" sz="3600" b="1" dirty="0">
                <a:latin typeface="Narkisim" panose="020E0502050101010101" pitchFamily="34" charset="-79"/>
                <a:cs typeface="Narkisim" panose="020E0502050101010101" pitchFamily="34" charset="-79"/>
              </a:rPr>
              <a:t>עקרונות חישוב</a:t>
            </a:r>
          </a:p>
        </p:txBody>
      </p:sp>
      <p:sp>
        <p:nvSpPr>
          <p:cNvPr id="4" name="תיבת טקסט 3">
            <a:extLst>
              <a:ext uri="{FF2B5EF4-FFF2-40B4-BE49-F238E27FC236}">
                <a16:creationId xmlns:a16="http://schemas.microsoft.com/office/drawing/2014/main" id="{E40A29B7-5DF4-4F90-BB4C-537C59B06996}"/>
              </a:ext>
            </a:extLst>
          </p:cNvPr>
          <p:cNvSpPr txBox="1"/>
          <p:nvPr/>
        </p:nvSpPr>
        <p:spPr>
          <a:xfrm>
            <a:off x="3048000" y="2997983"/>
            <a:ext cx="6096000" cy="1876732"/>
          </a:xfrm>
          <a:prstGeom prst="rect">
            <a:avLst/>
          </a:prstGeom>
          <a:noFill/>
        </p:spPr>
        <p:txBody>
          <a:bodyPr wrap="square">
            <a:spAutoFit/>
          </a:bodyPr>
          <a:lstStyle/>
          <a:p>
            <a:pPr algn="ctr">
              <a:lnSpc>
                <a:spcPct val="150000"/>
              </a:lnSpc>
            </a:pPr>
            <a:r>
              <a:rPr lang="he-IL" sz="2000" b="1" dirty="0">
                <a:solidFill>
                  <a:srgbClr val="0070C0"/>
                </a:solidFill>
                <a:latin typeface="Verdana" pitchFamily="34" charset="0"/>
                <a:ea typeface="Verdana" pitchFamily="34" charset="0"/>
              </a:rPr>
              <a:t>אילן לדל, גיאולוג </a:t>
            </a:r>
            <a:r>
              <a:rPr lang="he-IL" sz="2000" b="1" dirty="0" err="1">
                <a:solidFill>
                  <a:srgbClr val="0070C0"/>
                </a:solidFill>
                <a:latin typeface="Verdana" pitchFamily="34" charset="0"/>
                <a:ea typeface="Verdana" pitchFamily="34" charset="0"/>
              </a:rPr>
              <a:t>וגיאופיזיקאי</a:t>
            </a:r>
            <a:endParaRPr lang="he-IL" sz="2000" b="1" dirty="0">
              <a:solidFill>
                <a:srgbClr val="0070C0"/>
              </a:solidFill>
              <a:latin typeface="Verdana" pitchFamily="34" charset="0"/>
              <a:ea typeface="Verdana" pitchFamily="34" charset="0"/>
            </a:endParaRPr>
          </a:p>
          <a:p>
            <a:pPr algn="ctr">
              <a:lnSpc>
                <a:spcPct val="150000"/>
              </a:lnSpc>
            </a:pPr>
            <a:r>
              <a:rPr lang="he-IL" sz="2000" b="1" dirty="0">
                <a:solidFill>
                  <a:srgbClr val="0070C0"/>
                </a:solidFill>
                <a:latin typeface="Verdana" pitchFamily="34" charset="0"/>
                <a:ea typeface="Verdana" pitchFamily="34" charset="0"/>
                <a:cs typeface="Verdana" pitchFamily="34" charset="0"/>
              </a:rPr>
              <a:t>קורס ממונים על פיצוצים</a:t>
            </a:r>
            <a:endParaRPr lang="en-US" sz="2000" b="1" dirty="0">
              <a:solidFill>
                <a:srgbClr val="0070C0"/>
              </a:solidFill>
              <a:latin typeface="Verdana" pitchFamily="34" charset="0"/>
              <a:ea typeface="Verdana" pitchFamily="34" charset="0"/>
              <a:cs typeface="Verdana" pitchFamily="34" charset="0"/>
            </a:endParaRPr>
          </a:p>
          <a:p>
            <a:pPr algn="ctr">
              <a:lnSpc>
                <a:spcPct val="150000"/>
              </a:lnSpc>
            </a:pPr>
            <a:r>
              <a:rPr lang="he-IL" sz="2000" b="1" dirty="0">
                <a:solidFill>
                  <a:srgbClr val="0070C0"/>
                </a:solidFill>
                <a:latin typeface="Verdana" pitchFamily="34" charset="0"/>
                <a:ea typeface="Verdana" pitchFamily="34" charset="0"/>
                <a:cs typeface="Verdana" pitchFamily="34" charset="0"/>
              </a:rPr>
              <a:t>ה' באדר, </a:t>
            </a:r>
            <a:r>
              <a:rPr lang="he-IL" sz="2000" b="1" dirty="0" err="1">
                <a:solidFill>
                  <a:srgbClr val="0070C0"/>
                </a:solidFill>
                <a:latin typeface="Verdana" pitchFamily="34" charset="0"/>
                <a:ea typeface="Verdana" pitchFamily="34" charset="0"/>
                <a:cs typeface="Verdana" pitchFamily="34" charset="0"/>
              </a:rPr>
              <a:t>התשפ"א</a:t>
            </a:r>
            <a:br>
              <a:rPr lang="en-US" sz="2000" b="1" dirty="0">
                <a:solidFill>
                  <a:srgbClr val="0070C0"/>
                </a:solidFill>
                <a:latin typeface="Verdana" pitchFamily="34" charset="0"/>
                <a:ea typeface="Verdana" pitchFamily="34" charset="0"/>
                <a:cs typeface="Verdana" pitchFamily="34" charset="0"/>
              </a:rPr>
            </a:br>
            <a:r>
              <a:rPr lang="he-IL" sz="2000" b="1" dirty="0">
                <a:solidFill>
                  <a:srgbClr val="0070C0"/>
                </a:solidFill>
                <a:latin typeface="Verdana" pitchFamily="34" charset="0"/>
                <a:ea typeface="Verdana" pitchFamily="34" charset="0"/>
                <a:cs typeface="Verdana" pitchFamily="34" charset="0"/>
              </a:rPr>
              <a:t>17/2/2021</a:t>
            </a:r>
          </a:p>
        </p:txBody>
      </p:sp>
    </p:spTree>
    <p:extLst>
      <p:ext uri="{BB962C8B-B14F-4D97-AF65-F5344CB8AC3E}">
        <p14:creationId xmlns:p14="http://schemas.microsoft.com/office/powerpoint/2010/main" val="219334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E24DA06-B4E9-4786-AAA4-86E0787F2572}"/>
              </a:ext>
            </a:extLst>
          </p:cNvPr>
          <p:cNvPicPr>
            <a:picLocks noChangeAspect="1"/>
          </p:cNvPicPr>
          <p:nvPr/>
        </p:nvPicPr>
        <p:blipFill rotWithShape="1">
          <a:blip r:embed="rId3"/>
          <a:srcRect l="34063" t="37407" r="33125" b="20927"/>
          <a:stretch/>
        </p:blipFill>
        <p:spPr>
          <a:xfrm>
            <a:off x="4894580" y="787400"/>
            <a:ext cx="6649720" cy="4749800"/>
          </a:xfrm>
          <a:prstGeom prst="rect">
            <a:avLst/>
          </a:prstGeom>
        </p:spPr>
      </p:pic>
      <p:sp>
        <p:nvSpPr>
          <p:cNvPr id="6" name="תיבת טקסט 5">
            <a:extLst>
              <a:ext uri="{FF2B5EF4-FFF2-40B4-BE49-F238E27FC236}">
                <a16:creationId xmlns:a16="http://schemas.microsoft.com/office/drawing/2014/main" id="{054876AA-B4E9-48A1-BD7A-75F1FB3FD2BD}"/>
              </a:ext>
            </a:extLst>
          </p:cNvPr>
          <p:cNvSpPr txBox="1"/>
          <p:nvPr/>
        </p:nvSpPr>
        <p:spPr>
          <a:xfrm>
            <a:off x="-335981" y="2867680"/>
            <a:ext cx="6093822" cy="923330"/>
          </a:xfrm>
          <a:prstGeom prst="rect">
            <a:avLst/>
          </a:prstGeom>
          <a:noFill/>
        </p:spPr>
        <p:txBody>
          <a:bodyPr wrap="square">
            <a:spAutoFit/>
          </a:bodyPr>
          <a:lstStyle/>
          <a:p>
            <a:pPr algn="ctr"/>
            <a:r>
              <a:rPr lang="he-IL" sz="5400" b="1" i="0" u="none" strike="noStrike" baseline="0" dirty="0">
                <a:solidFill>
                  <a:srgbClr val="0000CD"/>
                </a:solidFill>
                <a:latin typeface="David-Bold"/>
              </a:rPr>
              <a:t>פיצוץ</a:t>
            </a:r>
            <a:endParaRPr lang="he-IL" sz="2800" dirty="0"/>
          </a:p>
        </p:txBody>
      </p:sp>
    </p:spTree>
    <p:extLst>
      <p:ext uri="{BB962C8B-B14F-4D97-AF65-F5344CB8AC3E}">
        <p14:creationId xmlns:p14="http://schemas.microsoft.com/office/powerpoint/2010/main" val="233306822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B006B1-1E51-4A64-99C3-64F7FB731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03" y="3059168"/>
            <a:ext cx="4318743" cy="3087902"/>
          </a:xfrm>
          <a:prstGeom prst="rect">
            <a:avLst/>
          </a:prstGeom>
        </p:spPr>
      </p:pic>
      <p:pic>
        <p:nvPicPr>
          <p:cNvPr id="10" name="Picture 10">
            <a:extLst>
              <a:ext uri="{FF2B5EF4-FFF2-40B4-BE49-F238E27FC236}">
                <a16:creationId xmlns:a16="http://schemas.microsoft.com/office/drawing/2014/main" id="{7E8CB493-31C9-4A4B-B016-BEA64FA375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1" y="1478762"/>
            <a:ext cx="2859348" cy="1274238"/>
          </a:xfrm>
          <a:prstGeom prst="rect">
            <a:avLst/>
          </a:prstGeom>
        </p:spPr>
      </p:pic>
      <p:pic>
        <p:nvPicPr>
          <p:cNvPr id="12" name="Picture 2">
            <a:extLst>
              <a:ext uri="{FF2B5EF4-FFF2-40B4-BE49-F238E27FC236}">
                <a16:creationId xmlns:a16="http://schemas.microsoft.com/office/drawing/2014/main" id="{42A96857-D549-4DAE-9558-BF666110C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8900" y="1308100"/>
            <a:ext cx="4022697" cy="4989392"/>
          </a:xfrm>
          <a:prstGeom prst="rect">
            <a:avLst/>
          </a:prstGeom>
        </p:spPr>
      </p:pic>
    </p:spTree>
    <p:extLst>
      <p:ext uri="{BB962C8B-B14F-4D97-AF65-F5344CB8AC3E}">
        <p14:creationId xmlns:p14="http://schemas.microsoft.com/office/powerpoint/2010/main" val="148120387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A5E76F6-70A3-490A-B31C-3382AE74CCC4}"/>
              </a:ext>
            </a:extLst>
          </p:cNvPr>
          <p:cNvPicPr>
            <a:picLocks noChangeAspect="1"/>
          </p:cNvPicPr>
          <p:nvPr/>
        </p:nvPicPr>
        <p:blipFill>
          <a:blip r:embed="rId3"/>
          <a:stretch>
            <a:fillRect/>
          </a:stretch>
        </p:blipFill>
        <p:spPr>
          <a:xfrm>
            <a:off x="39574" y="1944965"/>
            <a:ext cx="4227626" cy="2791940"/>
          </a:xfrm>
          <a:prstGeom prst="rect">
            <a:avLst/>
          </a:prstGeom>
        </p:spPr>
      </p:pic>
      <p:pic>
        <p:nvPicPr>
          <p:cNvPr id="4" name="תמונה 3">
            <a:extLst>
              <a:ext uri="{FF2B5EF4-FFF2-40B4-BE49-F238E27FC236}">
                <a16:creationId xmlns:a16="http://schemas.microsoft.com/office/drawing/2014/main" id="{F73432DB-0A57-4E62-A91B-F8E4B5586FC8}"/>
              </a:ext>
            </a:extLst>
          </p:cNvPr>
          <p:cNvPicPr>
            <a:picLocks noChangeAspect="1"/>
          </p:cNvPicPr>
          <p:nvPr/>
        </p:nvPicPr>
        <p:blipFill rotWithShape="1">
          <a:blip r:embed="rId4"/>
          <a:srcRect l="13437" t="31757" r="53333" b="20852"/>
          <a:stretch/>
        </p:blipFill>
        <p:spPr>
          <a:xfrm>
            <a:off x="4706842" y="685799"/>
            <a:ext cx="7345458" cy="5892801"/>
          </a:xfrm>
          <a:prstGeom prst="rect">
            <a:avLst/>
          </a:prstGeom>
        </p:spPr>
      </p:pic>
    </p:spTree>
    <p:extLst>
      <p:ext uri="{BB962C8B-B14F-4D97-AF65-F5344CB8AC3E}">
        <p14:creationId xmlns:p14="http://schemas.microsoft.com/office/powerpoint/2010/main" val="423115492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9FE7C46C-7F25-46A4-A703-9464E28AD393}"/>
              </a:ext>
            </a:extLst>
          </p:cNvPr>
          <p:cNvPicPr>
            <a:picLocks noChangeAspect="1"/>
          </p:cNvPicPr>
          <p:nvPr/>
        </p:nvPicPr>
        <p:blipFill>
          <a:blip r:embed="rId3"/>
          <a:stretch>
            <a:fillRect/>
          </a:stretch>
        </p:blipFill>
        <p:spPr>
          <a:xfrm>
            <a:off x="121694" y="134078"/>
            <a:ext cx="4475705" cy="3641046"/>
          </a:xfrm>
          <a:prstGeom prst="rect">
            <a:avLst/>
          </a:prstGeom>
        </p:spPr>
      </p:pic>
      <p:pic>
        <p:nvPicPr>
          <p:cNvPr id="7" name="תמונה 6">
            <a:extLst>
              <a:ext uri="{FF2B5EF4-FFF2-40B4-BE49-F238E27FC236}">
                <a16:creationId xmlns:a16="http://schemas.microsoft.com/office/drawing/2014/main" id="{84835126-B5CF-4BFF-8DEC-A12B448EA38B}"/>
              </a:ext>
            </a:extLst>
          </p:cNvPr>
          <p:cNvPicPr>
            <a:picLocks noChangeAspect="1"/>
          </p:cNvPicPr>
          <p:nvPr/>
        </p:nvPicPr>
        <p:blipFill>
          <a:blip r:embed="rId4"/>
          <a:stretch>
            <a:fillRect/>
          </a:stretch>
        </p:blipFill>
        <p:spPr>
          <a:xfrm>
            <a:off x="121694" y="4216401"/>
            <a:ext cx="5081831" cy="2507522"/>
          </a:xfrm>
          <a:prstGeom prst="rect">
            <a:avLst/>
          </a:prstGeom>
        </p:spPr>
      </p:pic>
      <p:pic>
        <p:nvPicPr>
          <p:cNvPr id="4" name="תמונה 3">
            <a:extLst>
              <a:ext uri="{FF2B5EF4-FFF2-40B4-BE49-F238E27FC236}">
                <a16:creationId xmlns:a16="http://schemas.microsoft.com/office/drawing/2014/main" id="{EFA02C7D-7362-4756-B7C1-203CF4F1E78A}"/>
              </a:ext>
            </a:extLst>
          </p:cNvPr>
          <p:cNvPicPr>
            <a:picLocks noChangeAspect="1"/>
          </p:cNvPicPr>
          <p:nvPr/>
        </p:nvPicPr>
        <p:blipFill rotWithShape="1">
          <a:blip r:embed="rId5"/>
          <a:srcRect l="12291" t="29259" r="52500" b="19260"/>
          <a:stretch/>
        </p:blipFill>
        <p:spPr>
          <a:xfrm>
            <a:off x="5056793" y="622300"/>
            <a:ext cx="6855807" cy="5638800"/>
          </a:xfrm>
          <a:prstGeom prst="rect">
            <a:avLst/>
          </a:prstGeom>
        </p:spPr>
      </p:pic>
    </p:spTree>
    <p:extLst>
      <p:ext uri="{BB962C8B-B14F-4D97-AF65-F5344CB8AC3E}">
        <p14:creationId xmlns:p14="http://schemas.microsoft.com/office/powerpoint/2010/main" val="377653530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D50A9BC-D5CA-40DD-8B4A-4EB6D4D2FB49}"/>
              </a:ext>
            </a:extLst>
          </p:cNvPr>
          <p:cNvPicPr>
            <a:picLocks noChangeAspect="1"/>
          </p:cNvPicPr>
          <p:nvPr/>
        </p:nvPicPr>
        <p:blipFill>
          <a:blip r:embed="rId3"/>
          <a:stretch>
            <a:fillRect/>
          </a:stretch>
        </p:blipFill>
        <p:spPr>
          <a:xfrm>
            <a:off x="125524" y="145691"/>
            <a:ext cx="5491579" cy="3473809"/>
          </a:xfrm>
          <a:prstGeom prst="rect">
            <a:avLst/>
          </a:prstGeom>
        </p:spPr>
      </p:pic>
      <p:pic>
        <p:nvPicPr>
          <p:cNvPr id="4" name="תמונה 3">
            <a:extLst>
              <a:ext uri="{FF2B5EF4-FFF2-40B4-BE49-F238E27FC236}">
                <a16:creationId xmlns:a16="http://schemas.microsoft.com/office/drawing/2014/main" id="{70E615C2-1962-4C95-AD33-F085319269B9}"/>
              </a:ext>
            </a:extLst>
          </p:cNvPr>
          <p:cNvPicPr>
            <a:picLocks noChangeAspect="1"/>
          </p:cNvPicPr>
          <p:nvPr/>
        </p:nvPicPr>
        <p:blipFill rotWithShape="1">
          <a:blip r:embed="rId4"/>
          <a:srcRect l="35208" t="56482" r="34910" b="20458"/>
          <a:stretch/>
        </p:blipFill>
        <p:spPr>
          <a:xfrm>
            <a:off x="4526912" y="3530601"/>
            <a:ext cx="7665088" cy="3327400"/>
          </a:xfrm>
          <a:prstGeom prst="rect">
            <a:avLst/>
          </a:prstGeom>
        </p:spPr>
      </p:pic>
    </p:spTree>
    <p:extLst>
      <p:ext uri="{BB962C8B-B14F-4D97-AF65-F5344CB8AC3E}">
        <p14:creationId xmlns:p14="http://schemas.microsoft.com/office/powerpoint/2010/main" val="100455571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597AA02A-3E66-4521-A49F-0B089BB1F006}"/>
              </a:ext>
            </a:extLst>
          </p:cNvPr>
          <p:cNvPicPr>
            <a:picLocks noChangeAspect="1"/>
          </p:cNvPicPr>
          <p:nvPr/>
        </p:nvPicPr>
        <p:blipFill>
          <a:blip r:embed="rId3"/>
          <a:stretch>
            <a:fillRect/>
          </a:stretch>
        </p:blipFill>
        <p:spPr>
          <a:xfrm>
            <a:off x="199411" y="317499"/>
            <a:ext cx="4417477" cy="2754461"/>
          </a:xfrm>
          <a:prstGeom prst="rect">
            <a:avLst/>
          </a:prstGeom>
        </p:spPr>
      </p:pic>
      <p:pic>
        <p:nvPicPr>
          <p:cNvPr id="7" name="תמונה 6">
            <a:extLst>
              <a:ext uri="{FF2B5EF4-FFF2-40B4-BE49-F238E27FC236}">
                <a16:creationId xmlns:a16="http://schemas.microsoft.com/office/drawing/2014/main" id="{7E93D0BA-4642-4C24-B0BF-4353EBD21698}"/>
              </a:ext>
            </a:extLst>
          </p:cNvPr>
          <p:cNvPicPr>
            <a:picLocks noChangeAspect="1"/>
          </p:cNvPicPr>
          <p:nvPr/>
        </p:nvPicPr>
        <p:blipFill>
          <a:blip r:embed="rId4"/>
          <a:stretch>
            <a:fillRect/>
          </a:stretch>
        </p:blipFill>
        <p:spPr>
          <a:xfrm>
            <a:off x="393699" y="3619500"/>
            <a:ext cx="3542265" cy="2754461"/>
          </a:xfrm>
          <a:prstGeom prst="rect">
            <a:avLst/>
          </a:prstGeom>
        </p:spPr>
      </p:pic>
      <p:pic>
        <p:nvPicPr>
          <p:cNvPr id="4" name="תמונה 3">
            <a:extLst>
              <a:ext uri="{FF2B5EF4-FFF2-40B4-BE49-F238E27FC236}">
                <a16:creationId xmlns:a16="http://schemas.microsoft.com/office/drawing/2014/main" id="{C19EE80D-C476-4434-97ED-128CA89016C5}"/>
              </a:ext>
            </a:extLst>
          </p:cNvPr>
          <p:cNvPicPr>
            <a:picLocks noChangeAspect="1"/>
          </p:cNvPicPr>
          <p:nvPr/>
        </p:nvPicPr>
        <p:blipFill rotWithShape="1">
          <a:blip r:embed="rId5"/>
          <a:srcRect l="12500" t="29444" r="52500" b="19444"/>
          <a:stretch/>
        </p:blipFill>
        <p:spPr>
          <a:xfrm>
            <a:off x="4933673" y="317500"/>
            <a:ext cx="7235687" cy="5943600"/>
          </a:xfrm>
          <a:prstGeom prst="rect">
            <a:avLst/>
          </a:prstGeom>
        </p:spPr>
      </p:pic>
    </p:spTree>
    <p:extLst>
      <p:ext uri="{BB962C8B-B14F-4D97-AF65-F5344CB8AC3E}">
        <p14:creationId xmlns:p14="http://schemas.microsoft.com/office/powerpoint/2010/main" val="91977289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F2C5CA0D-3A86-47CB-96E8-CF3F85171ED2}"/>
              </a:ext>
            </a:extLst>
          </p:cNvPr>
          <p:cNvPicPr>
            <a:picLocks noChangeAspect="1"/>
          </p:cNvPicPr>
          <p:nvPr/>
        </p:nvPicPr>
        <p:blipFill>
          <a:blip r:embed="rId3"/>
          <a:stretch>
            <a:fillRect/>
          </a:stretch>
        </p:blipFill>
        <p:spPr>
          <a:xfrm>
            <a:off x="279400" y="687680"/>
            <a:ext cx="4635500" cy="5049264"/>
          </a:xfrm>
          <a:prstGeom prst="rect">
            <a:avLst/>
          </a:prstGeom>
        </p:spPr>
      </p:pic>
      <p:pic>
        <p:nvPicPr>
          <p:cNvPr id="4" name="תמונה 3">
            <a:extLst>
              <a:ext uri="{FF2B5EF4-FFF2-40B4-BE49-F238E27FC236}">
                <a16:creationId xmlns:a16="http://schemas.microsoft.com/office/drawing/2014/main" id="{B894486C-1AEC-439B-ABAA-D87DC66ED4F9}"/>
              </a:ext>
            </a:extLst>
          </p:cNvPr>
          <p:cNvPicPr>
            <a:picLocks noChangeAspect="1"/>
          </p:cNvPicPr>
          <p:nvPr/>
        </p:nvPicPr>
        <p:blipFill rotWithShape="1">
          <a:blip r:embed="rId4"/>
          <a:srcRect l="12396" t="29630" r="52500" b="19444"/>
          <a:stretch/>
        </p:blipFill>
        <p:spPr>
          <a:xfrm>
            <a:off x="5219700" y="496129"/>
            <a:ext cx="6858000" cy="5596291"/>
          </a:xfrm>
          <a:prstGeom prst="rect">
            <a:avLst/>
          </a:prstGeom>
        </p:spPr>
      </p:pic>
    </p:spTree>
    <p:extLst>
      <p:ext uri="{BB962C8B-B14F-4D97-AF65-F5344CB8AC3E}">
        <p14:creationId xmlns:p14="http://schemas.microsoft.com/office/powerpoint/2010/main" val="9072775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7CC1EEC-120B-4ED1-AB66-CA7FE2A37CD8}"/>
              </a:ext>
            </a:extLst>
          </p:cNvPr>
          <p:cNvPicPr>
            <a:picLocks noChangeAspect="1"/>
          </p:cNvPicPr>
          <p:nvPr/>
        </p:nvPicPr>
        <p:blipFill>
          <a:blip r:embed="rId3"/>
          <a:stretch>
            <a:fillRect/>
          </a:stretch>
        </p:blipFill>
        <p:spPr>
          <a:xfrm>
            <a:off x="7257281" y="124097"/>
            <a:ext cx="4808526" cy="2675166"/>
          </a:xfrm>
          <a:prstGeom prst="rect">
            <a:avLst/>
          </a:prstGeom>
        </p:spPr>
      </p:pic>
      <p:sp>
        <p:nvSpPr>
          <p:cNvPr id="7" name="תיבת טקסט 6">
            <a:extLst>
              <a:ext uri="{FF2B5EF4-FFF2-40B4-BE49-F238E27FC236}">
                <a16:creationId xmlns:a16="http://schemas.microsoft.com/office/drawing/2014/main" id="{54ACFB1B-CCA0-4978-BAC1-50EF420AD706}"/>
              </a:ext>
            </a:extLst>
          </p:cNvPr>
          <p:cNvSpPr txBox="1"/>
          <p:nvPr/>
        </p:nvSpPr>
        <p:spPr>
          <a:xfrm>
            <a:off x="538981" y="759097"/>
            <a:ext cx="6217419" cy="1046440"/>
          </a:xfrm>
          <a:prstGeom prst="rect">
            <a:avLst/>
          </a:prstGeom>
          <a:noFill/>
        </p:spPr>
        <p:txBody>
          <a:bodyPr wrap="square">
            <a:spAutoFit/>
          </a:bodyPr>
          <a:lstStyle/>
          <a:p>
            <a:pPr algn="ctr" rtl="1"/>
            <a:r>
              <a:rPr lang="he-IL" sz="4400" b="1" i="0" u="none" strike="noStrike" baseline="0" dirty="0">
                <a:solidFill>
                  <a:srgbClr val="0000CD"/>
                </a:solidFill>
                <a:latin typeface="David-Bold"/>
              </a:rPr>
              <a:t>התפשטות גל הלם מפיצוץ</a:t>
            </a:r>
          </a:p>
          <a:p>
            <a:pPr algn="ctr" rtl="1"/>
            <a:r>
              <a:rPr lang="he-IL" sz="1800" b="1" i="0" u="none" strike="noStrike" baseline="0" dirty="0">
                <a:solidFill>
                  <a:srgbClr val="0000CD"/>
                </a:solidFill>
                <a:latin typeface="David-Bold"/>
              </a:rPr>
              <a:t>תווך מרובד – אבן גיר ופחם</a:t>
            </a:r>
            <a:endParaRPr lang="he-IL" dirty="0"/>
          </a:p>
        </p:txBody>
      </p:sp>
      <p:pic>
        <p:nvPicPr>
          <p:cNvPr id="4" name="תמונה 3">
            <a:extLst>
              <a:ext uri="{FF2B5EF4-FFF2-40B4-BE49-F238E27FC236}">
                <a16:creationId xmlns:a16="http://schemas.microsoft.com/office/drawing/2014/main" id="{EA9E2081-DE03-4890-ABD5-F44AE33D48C9}"/>
              </a:ext>
            </a:extLst>
          </p:cNvPr>
          <p:cNvPicPr>
            <a:picLocks noChangeAspect="1"/>
          </p:cNvPicPr>
          <p:nvPr/>
        </p:nvPicPr>
        <p:blipFill rotWithShape="1">
          <a:blip r:embed="rId4"/>
          <a:srcRect l="34478" t="56667" r="33959" b="21048"/>
          <a:stretch/>
        </p:blipFill>
        <p:spPr>
          <a:xfrm>
            <a:off x="152400" y="3111320"/>
            <a:ext cx="9124164" cy="3623854"/>
          </a:xfrm>
          <a:prstGeom prst="rect">
            <a:avLst/>
          </a:prstGeom>
        </p:spPr>
      </p:pic>
    </p:spTree>
    <p:extLst>
      <p:ext uri="{BB962C8B-B14F-4D97-AF65-F5344CB8AC3E}">
        <p14:creationId xmlns:p14="http://schemas.microsoft.com/office/powerpoint/2010/main" val="220505044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95C1ACBC-C745-4D5A-B466-20AD9252CA5A}"/>
              </a:ext>
            </a:extLst>
          </p:cNvPr>
          <p:cNvPicPr>
            <a:picLocks noChangeAspect="1"/>
          </p:cNvPicPr>
          <p:nvPr/>
        </p:nvPicPr>
        <p:blipFill>
          <a:blip r:embed="rId3"/>
          <a:stretch>
            <a:fillRect/>
          </a:stretch>
        </p:blipFill>
        <p:spPr>
          <a:xfrm>
            <a:off x="1227464" y="2311401"/>
            <a:ext cx="9737071" cy="4229466"/>
          </a:xfrm>
          <a:prstGeom prst="rect">
            <a:avLst/>
          </a:prstGeom>
        </p:spPr>
      </p:pic>
      <p:sp>
        <p:nvSpPr>
          <p:cNvPr id="5" name="תיבת טקסט 4">
            <a:extLst>
              <a:ext uri="{FF2B5EF4-FFF2-40B4-BE49-F238E27FC236}">
                <a16:creationId xmlns:a16="http://schemas.microsoft.com/office/drawing/2014/main" id="{FD4432E3-DCD4-4FDD-85F2-DCE6DB7A67B9}"/>
              </a:ext>
            </a:extLst>
          </p:cNvPr>
          <p:cNvSpPr txBox="1"/>
          <p:nvPr/>
        </p:nvSpPr>
        <p:spPr>
          <a:xfrm>
            <a:off x="1499319" y="431434"/>
            <a:ext cx="9193362" cy="1261884"/>
          </a:xfrm>
          <a:prstGeom prst="rect">
            <a:avLst/>
          </a:prstGeom>
          <a:noFill/>
        </p:spPr>
        <p:txBody>
          <a:bodyPr wrap="square">
            <a:spAutoFit/>
          </a:bodyPr>
          <a:lstStyle/>
          <a:p>
            <a:pPr algn="ctr" rtl="1"/>
            <a:r>
              <a:rPr lang="he-IL" sz="4000" b="1" i="0" u="none" strike="noStrike" baseline="0" dirty="0">
                <a:solidFill>
                  <a:srgbClr val="0000CD"/>
                </a:solidFill>
                <a:latin typeface="David-Bold"/>
              </a:rPr>
              <a:t>התפשטות גל הלם מפיצוץ</a:t>
            </a:r>
          </a:p>
          <a:p>
            <a:pPr algn="ctr" rtl="1"/>
            <a:r>
              <a:rPr lang="en-US" sz="3600" b="1" i="0" u="none" strike="noStrike" baseline="0" dirty="0">
                <a:solidFill>
                  <a:srgbClr val="0000CD"/>
                </a:solidFill>
                <a:latin typeface="David-Bold"/>
              </a:rPr>
              <a:t>Spalling</a:t>
            </a:r>
            <a:r>
              <a:rPr lang="he-IL" sz="3600" b="1" i="0" u="none" strike="noStrike" baseline="0" dirty="0">
                <a:solidFill>
                  <a:srgbClr val="0000CD"/>
                </a:solidFill>
                <a:latin typeface="David-Bold"/>
              </a:rPr>
              <a:t> (כתף)</a:t>
            </a:r>
            <a:endParaRPr lang="he-IL" sz="7200" dirty="0"/>
          </a:p>
        </p:txBody>
      </p:sp>
    </p:spTree>
    <p:extLst>
      <p:ext uri="{BB962C8B-B14F-4D97-AF65-F5344CB8AC3E}">
        <p14:creationId xmlns:p14="http://schemas.microsoft.com/office/powerpoint/2010/main" val="342104628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4B2AD23-8413-4B5F-957E-A90AD43AF547}"/>
              </a:ext>
            </a:extLst>
          </p:cNvPr>
          <p:cNvPicPr>
            <a:picLocks noChangeAspect="1"/>
          </p:cNvPicPr>
          <p:nvPr/>
        </p:nvPicPr>
        <p:blipFill>
          <a:blip r:embed="rId3"/>
          <a:stretch>
            <a:fillRect/>
          </a:stretch>
        </p:blipFill>
        <p:spPr>
          <a:xfrm>
            <a:off x="235033" y="342900"/>
            <a:ext cx="4454263" cy="5981700"/>
          </a:xfrm>
          <a:prstGeom prst="rect">
            <a:avLst/>
          </a:prstGeom>
        </p:spPr>
      </p:pic>
      <p:pic>
        <p:nvPicPr>
          <p:cNvPr id="4" name="תמונה 3">
            <a:extLst>
              <a:ext uri="{FF2B5EF4-FFF2-40B4-BE49-F238E27FC236}">
                <a16:creationId xmlns:a16="http://schemas.microsoft.com/office/drawing/2014/main" id="{FD17AF84-8A8A-47FD-8CC6-0D62E63F4C2C}"/>
              </a:ext>
            </a:extLst>
          </p:cNvPr>
          <p:cNvPicPr>
            <a:picLocks noChangeAspect="1"/>
          </p:cNvPicPr>
          <p:nvPr/>
        </p:nvPicPr>
        <p:blipFill rotWithShape="1">
          <a:blip r:embed="rId4"/>
          <a:srcRect l="13229" t="35926" r="61354" b="18889"/>
          <a:stretch/>
        </p:blipFill>
        <p:spPr>
          <a:xfrm>
            <a:off x="5676900" y="342900"/>
            <a:ext cx="5981700" cy="5981700"/>
          </a:xfrm>
          <a:prstGeom prst="rect">
            <a:avLst/>
          </a:prstGeom>
        </p:spPr>
      </p:pic>
    </p:spTree>
    <p:extLst>
      <p:ext uri="{BB962C8B-B14F-4D97-AF65-F5344CB8AC3E}">
        <p14:creationId xmlns:p14="http://schemas.microsoft.com/office/powerpoint/2010/main" val="204818380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06B2D76D-3D93-40F8-B6CC-5816ABA0499D}"/>
              </a:ext>
            </a:extLst>
          </p:cNvPr>
          <p:cNvSpPr txBox="1"/>
          <p:nvPr/>
        </p:nvSpPr>
        <p:spPr>
          <a:xfrm>
            <a:off x="3707312" y="707698"/>
            <a:ext cx="7988950" cy="2862322"/>
          </a:xfrm>
          <a:prstGeom prst="rect">
            <a:avLst/>
          </a:prstGeom>
          <a:noFill/>
        </p:spPr>
        <p:txBody>
          <a:bodyPr wrap="square">
            <a:spAutoFit/>
          </a:bodyPr>
          <a:lstStyle/>
          <a:p>
            <a:pPr algn="r" rtl="1"/>
            <a:r>
              <a:rPr lang="he-IL" sz="2000" b="1" i="0" u="none" strike="noStrike" baseline="0" dirty="0">
                <a:solidFill>
                  <a:schemeClr val="accent5">
                    <a:lumMod val="75000"/>
                  </a:schemeClr>
                </a:solidFill>
                <a:latin typeface="David" panose="020E0502060401010101" pitchFamily="34" charset="-79"/>
                <a:cs typeface="David" panose="020E0502060401010101" pitchFamily="34" charset="-79"/>
              </a:rPr>
              <a:t>אחת הטכניקות הנפוצות לצורך עבודות תשתית, כריית אבן ומחצבים מהקרקע היא פיצוץ.</a:t>
            </a:r>
          </a:p>
          <a:p>
            <a:pPr algn="r" rtl="1"/>
            <a:r>
              <a:rPr lang="he-IL" sz="2000" b="1" i="0" u="none" strike="noStrike" baseline="0" dirty="0">
                <a:solidFill>
                  <a:schemeClr val="accent5">
                    <a:lumMod val="75000"/>
                  </a:schemeClr>
                </a:solidFill>
                <a:latin typeface="David" panose="020E0502060401010101" pitchFamily="34" charset="-79"/>
                <a:cs typeface="David" panose="020E0502060401010101" pitchFamily="34" charset="-79"/>
              </a:rPr>
              <a:t>על מנת לקבל את התוצאות הנדרשות מפיצוץ על קרקעי או תת-קרקעי יש להבין, בין היתר:</a:t>
            </a:r>
          </a:p>
          <a:p>
            <a:pPr marL="342900" indent="-342900" algn="r" rtl="1">
              <a:buFont typeface="Arial" panose="020B0604020202020204" pitchFamily="34" charset="0"/>
              <a:buChar char="•"/>
            </a:pPr>
            <a:r>
              <a:rPr lang="he-IL" sz="2000" b="1" i="0" u="none" strike="noStrike" baseline="0" dirty="0">
                <a:solidFill>
                  <a:schemeClr val="accent5">
                    <a:lumMod val="75000"/>
                  </a:schemeClr>
                </a:solidFill>
                <a:latin typeface="David" panose="020E0502060401010101" pitchFamily="34" charset="-79"/>
                <a:cs typeface="David" panose="020E0502060401010101" pitchFamily="34" charset="-79"/>
              </a:rPr>
              <a:t>את הפיזיקה של התפשטות גלי לחץ בקרקע</a:t>
            </a:r>
            <a:endParaRPr lang="he-IL" sz="2000" b="1" i="0" u="none" strike="noStrike" baseline="0" dirty="0">
              <a:solidFill>
                <a:schemeClr val="accent5">
                  <a:lumMod val="75000"/>
                </a:schemeClr>
              </a:solidFill>
              <a:latin typeface="Wingdings-Regular"/>
              <a:cs typeface="David" panose="020E0502060401010101" pitchFamily="34" charset="-79"/>
            </a:endParaRPr>
          </a:p>
          <a:p>
            <a:pPr marL="342900" indent="-342900" algn="r" rtl="1">
              <a:buFont typeface="Arial" panose="020B0604020202020204" pitchFamily="34" charset="0"/>
              <a:buChar char="•"/>
            </a:pPr>
            <a:r>
              <a:rPr lang="he-IL" sz="2000" b="1" i="0" u="none" strike="noStrike" baseline="0" dirty="0">
                <a:solidFill>
                  <a:schemeClr val="accent5">
                    <a:lumMod val="75000"/>
                  </a:schemeClr>
                </a:solidFill>
                <a:latin typeface="David" panose="020E0502060401010101" pitchFamily="34" charset="-79"/>
                <a:cs typeface="David" panose="020E0502060401010101" pitchFamily="34" charset="-79"/>
              </a:rPr>
              <a:t>את הכימיה והפיזיקה של פיצוץ והקשרה לסביבה ולתוצאה הנדרשת</a:t>
            </a:r>
          </a:p>
          <a:p>
            <a:pPr marL="342900" indent="-342900" algn="r" rtl="1">
              <a:buFont typeface="Arial" panose="020B0604020202020204" pitchFamily="34" charset="0"/>
              <a:buChar char="•"/>
            </a:pPr>
            <a:r>
              <a:rPr lang="he-IL" sz="2000" b="1" i="0" u="none" strike="noStrike" baseline="0" dirty="0">
                <a:solidFill>
                  <a:schemeClr val="accent5">
                    <a:lumMod val="75000"/>
                  </a:schemeClr>
                </a:solidFill>
                <a:latin typeface="David" panose="020E0502060401010101" pitchFamily="34" charset="-79"/>
                <a:cs typeface="David" panose="020E0502060401010101" pitchFamily="34" charset="-79"/>
              </a:rPr>
              <a:t>את הגיאולוגיה ותנאי הסביבה המקומיים</a:t>
            </a:r>
            <a:endParaRPr lang="he-IL" sz="2000" b="1" i="0" u="none" strike="noStrike" baseline="0" dirty="0">
              <a:solidFill>
                <a:schemeClr val="accent5">
                  <a:lumMod val="75000"/>
                </a:schemeClr>
              </a:solidFill>
              <a:latin typeface="Wingdings-Regular"/>
              <a:cs typeface="David" panose="020E0502060401010101" pitchFamily="34" charset="-79"/>
            </a:endParaRPr>
          </a:p>
          <a:p>
            <a:pPr marL="342900" indent="-342900" algn="r" rtl="1">
              <a:buFont typeface="Arial" panose="020B0604020202020204" pitchFamily="34" charset="0"/>
              <a:buChar char="•"/>
            </a:pPr>
            <a:r>
              <a:rPr lang="he-IL" sz="2000" b="1" i="0" u="none" strike="noStrike" baseline="0" dirty="0">
                <a:solidFill>
                  <a:schemeClr val="accent5">
                    <a:lumMod val="75000"/>
                  </a:schemeClr>
                </a:solidFill>
                <a:latin typeface="David" panose="020E0502060401010101" pitchFamily="34" charset="-79"/>
                <a:cs typeface="David" panose="020E0502060401010101" pitchFamily="34" charset="-79"/>
              </a:rPr>
              <a:t>את דרישות הרגולציה</a:t>
            </a:r>
            <a:endParaRPr lang="he-IL" sz="2000" b="1" i="0" u="none" strike="noStrike" baseline="0" dirty="0">
              <a:solidFill>
                <a:schemeClr val="accent5">
                  <a:lumMod val="75000"/>
                </a:schemeClr>
              </a:solidFill>
              <a:latin typeface="Wingdings-Regular"/>
              <a:cs typeface="David" panose="020E0502060401010101" pitchFamily="34" charset="-79"/>
            </a:endParaRPr>
          </a:p>
          <a:p>
            <a:pPr marL="342900" indent="-342900" algn="r" rtl="1">
              <a:buFont typeface="Arial" panose="020B0604020202020204" pitchFamily="34" charset="0"/>
              <a:buChar char="•"/>
            </a:pPr>
            <a:r>
              <a:rPr lang="he-IL" sz="2000" b="1" i="0" u="none" strike="noStrike" baseline="0" dirty="0">
                <a:solidFill>
                  <a:schemeClr val="accent5">
                    <a:lumMod val="75000"/>
                  </a:schemeClr>
                </a:solidFill>
                <a:latin typeface="David" panose="020E0502060401010101" pitchFamily="34" charset="-79"/>
                <a:cs typeface="David" panose="020E0502060401010101" pitchFamily="34" charset="-79"/>
              </a:rPr>
              <a:t>את דרישות ואילוצי המטלה הספציפית</a:t>
            </a:r>
            <a:endParaRPr lang="he-IL" sz="2000" b="1" dirty="0">
              <a:solidFill>
                <a:schemeClr val="accent5">
                  <a:lumMod val="75000"/>
                </a:schemeClr>
              </a:solidFill>
            </a:endParaRPr>
          </a:p>
        </p:txBody>
      </p:sp>
      <p:pic>
        <p:nvPicPr>
          <p:cNvPr id="6" name="תמונה 5" descr="תמונה שמכילה דשא, חוץ, שמים, שדה&#10;&#10;התיאור נוצר באופן אוטומטי">
            <a:extLst>
              <a:ext uri="{FF2B5EF4-FFF2-40B4-BE49-F238E27FC236}">
                <a16:creationId xmlns:a16="http://schemas.microsoft.com/office/drawing/2014/main" id="{01DC9233-923A-48BD-ADDC-E6FBE4243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60" y="2821150"/>
            <a:ext cx="5776540" cy="3861082"/>
          </a:xfrm>
          <a:prstGeom prst="rect">
            <a:avLst/>
          </a:prstGeom>
        </p:spPr>
      </p:pic>
    </p:spTree>
    <p:extLst>
      <p:ext uri="{BB962C8B-B14F-4D97-AF65-F5344CB8AC3E}">
        <p14:creationId xmlns:p14="http://schemas.microsoft.com/office/powerpoint/2010/main" val="2828270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861B2362-0726-404F-8601-4210FA8E4A89}"/>
              </a:ext>
            </a:extLst>
          </p:cNvPr>
          <p:cNvPicPr>
            <a:picLocks noChangeAspect="1"/>
          </p:cNvPicPr>
          <p:nvPr/>
        </p:nvPicPr>
        <p:blipFill rotWithShape="1">
          <a:blip r:embed="rId3"/>
          <a:srcRect l="11875" t="28889" r="34375" b="18333"/>
          <a:stretch/>
        </p:blipFill>
        <p:spPr>
          <a:xfrm>
            <a:off x="127000" y="114299"/>
            <a:ext cx="11887200" cy="6565605"/>
          </a:xfrm>
          <a:prstGeom prst="rect">
            <a:avLst/>
          </a:prstGeom>
        </p:spPr>
      </p:pic>
      <p:sp>
        <p:nvSpPr>
          <p:cNvPr id="5" name="מלבן 4">
            <a:extLst>
              <a:ext uri="{FF2B5EF4-FFF2-40B4-BE49-F238E27FC236}">
                <a16:creationId xmlns:a16="http://schemas.microsoft.com/office/drawing/2014/main" id="{F54A48E0-6609-4F78-87BC-3F453F3BCF36}"/>
              </a:ext>
            </a:extLst>
          </p:cNvPr>
          <p:cNvSpPr/>
          <p:nvPr/>
        </p:nvSpPr>
        <p:spPr>
          <a:xfrm>
            <a:off x="10883900" y="114299"/>
            <a:ext cx="1130300" cy="1041401"/>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18488325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E598E28-5808-44CE-9B09-7E5B3347F93F}"/>
              </a:ext>
            </a:extLst>
          </p:cNvPr>
          <p:cNvPicPr>
            <a:picLocks noChangeAspect="1"/>
          </p:cNvPicPr>
          <p:nvPr/>
        </p:nvPicPr>
        <p:blipFill rotWithShape="1">
          <a:blip r:embed="rId3"/>
          <a:srcRect l="11875" t="28518" r="31458" b="30392"/>
          <a:stretch/>
        </p:blipFill>
        <p:spPr>
          <a:xfrm>
            <a:off x="756010" y="2184400"/>
            <a:ext cx="10679979" cy="4356100"/>
          </a:xfrm>
          <a:prstGeom prst="rect">
            <a:avLst/>
          </a:prstGeom>
        </p:spPr>
      </p:pic>
      <p:sp>
        <p:nvSpPr>
          <p:cNvPr id="5" name="מלבן 4">
            <a:extLst>
              <a:ext uri="{FF2B5EF4-FFF2-40B4-BE49-F238E27FC236}">
                <a16:creationId xmlns:a16="http://schemas.microsoft.com/office/drawing/2014/main" id="{5B761372-61B6-4BCD-91F0-E633426A86D3}"/>
              </a:ext>
            </a:extLst>
          </p:cNvPr>
          <p:cNvSpPr/>
          <p:nvPr/>
        </p:nvSpPr>
        <p:spPr>
          <a:xfrm>
            <a:off x="9753600" y="2184400"/>
            <a:ext cx="1498600" cy="1041401"/>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pic>
        <p:nvPicPr>
          <p:cNvPr id="6" name="תמונה 5" descr="תמונה שמכילה טקסט, דשא, חוץ&#10;&#10;התיאור נוצר באופן אוטומטי">
            <a:extLst>
              <a:ext uri="{FF2B5EF4-FFF2-40B4-BE49-F238E27FC236}">
                <a16:creationId xmlns:a16="http://schemas.microsoft.com/office/drawing/2014/main" id="{07FCF7A1-6B81-45BE-8627-80A9C3818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3601" y="12700"/>
            <a:ext cx="4876800" cy="4064000"/>
          </a:xfrm>
          <a:prstGeom prst="rect">
            <a:avLst/>
          </a:prstGeom>
        </p:spPr>
      </p:pic>
    </p:spTree>
    <p:extLst>
      <p:ext uri="{BB962C8B-B14F-4D97-AF65-F5344CB8AC3E}">
        <p14:creationId xmlns:p14="http://schemas.microsoft.com/office/powerpoint/2010/main" val="15563760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83F9B48-306B-47A7-AD91-0E9DBB61864B}"/>
              </a:ext>
            </a:extLst>
          </p:cNvPr>
          <p:cNvPicPr>
            <a:picLocks noChangeAspect="1"/>
          </p:cNvPicPr>
          <p:nvPr/>
        </p:nvPicPr>
        <p:blipFill rotWithShape="1">
          <a:blip r:embed="rId3"/>
          <a:srcRect l="20521" t="40370" r="32291" b="24445"/>
          <a:stretch/>
        </p:blipFill>
        <p:spPr>
          <a:xfrm>
            <a:off x="152399" y="2273300"/>
            <a:ext cx="10506978" cy="4406900"/>
          </a:xfrm>
          <a:prstGeom prst="rect">
            <a:avLst/>
          </a:prstGeom>
        </p:spPr>
      </p:pic>
      <p:pic>
        <p:nvPicPr>
          <p:cNvPr id="8" name="תמונה 7" descr="מחשבון ופנקס">
            <a:extLst>
              <a:ext uri="{FF2B5EF4-FFF2-40B4-BE49-F238E27FC236}">
                <a16:creationId xmlns:a16="http://schemas.microsoft.com/office/drawing/2014/main" id="{547D6ABC-7055-4454-B7FC-05A788AAA9AF}"/>
              </a:ext>
            </a:extLst>
          </p:cNvPr>
          <p:cNvPicPr>
            <a:picLocks noChangeAspect="1"/>
          </p:cNvPicPr>
          <p:nvPr/>
        </p:nvPicPr>
        <p:blipFill rotWithShape="1">
          <a:blip r:embed="rId4">
            <a:extLst>
              <a:ext uri="{28A0092B-C50C-407E-A947-70E740481C1C}">
                <a14:useLocalDpi xmlns:a14="http://schemas.microsoft.com/office/drawing/2010/main" val="0"/>
              </a:ext>
            </a:extLst>
          </a:blip>
          <a:srcRect l="44558" t="15400" r="10897" b="6160"/>
          <a:stretch/>
        </p:blipFill>
        <p:spPr>
          <a:xfrm>
            <a:off x="9943435" y="177800"/>
            <a:ext cx="2096165" cy="2463800"/>
          </a:xfrm>
          <a:prstGeom prst="rect">
            <a:avLst/>
          </a:prstGeom>
        </p:spPr>
      </p:pic>
    </p:spTree>
    <p:extLst>
      <p:ext uri="{BB962C8B-B14F-4D97-AF65-F5344CB8AC3E}">
        <p14:creationId xmlns:p14="http://schemas.microsoft.com/office/powerpoint/2010/main" val="172206466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B60EFC7-FE5E-4131-927C-6FA4983B8DD8}"/>
              </a:ext>
            </a:extLst>
          </p:cNvPr>
          <p:cNvPicPr>
            <a:picLocks noChangeAspect="1"/>
          </p:cNvPicPr>
          <p:nvPr/>
        </p:nvPicPr>
        <p:blipFill rotWithShape="1">
          <a:blip r:embed="rId3"/>
          <a:srcRect l="12396" t="29074" r="31146" b="18889"/>
          <a:stretch/>
        </p:blipFill>
        <p:spPr>
          <a:xfrm>
            <a:off x="241299" y="381000"/>
            <a:ext cx="11709129" cy="6070600"/>
          </a:xfrm>
          <a:prstGeom prst="rect">
            <a:avLst/>
          </a:prstGeom>
        </p:spPr>
      </p:pic>
      <p:sp>
        <p:nvSpPr>
          <p:cNvPr id="4" name="מלבן 3">
            <a:extLst>
              <a:ext uri="{FF2B5EF4-FFF2-40B4-BE49-F238E27FC236}">
                <a16:creationId xmlns:a16="http://schemas.microsoft.com/office/drawing/2014/main" id="{16CF40D4-F68A-4837-BE37-869BA1C76C8E}"/>
              </a:ext>
            </a:extLst>
          </p:cNvPr>
          <p:cNvSpPr/>
          <p:nvPr/>
        </p:nvSpPr>
        <p:spPr>
          <a:xfrm>
            <a:off x="10134600" y="381000"/>
            <a:ext cx="1498600" cy="927101"/>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10834219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31CFCDE-BDA9-42FB-9058-22B48884984B}"/>
              </a:ext>
            </a:extLst>
          </p:cNvPr>
          <p:cNvPicPr>
            <a:picLocks noChangeAspect="1"/>
          </p:cNvPicPr>
          <p:nvPr/>
        </p:nvPicPr>
        <p:blipFill rotWithShape="1">
          <a:blip r:embed="rId3"/>
          <a:srcRect l="17500" t="38889" r="34896" b="21481"/>
          <a:stretch/>
        </p:blipFill>
        <p:spPr>
          <a:xfrm>
            <a:off x="292100" y="1181100"/>
            <a:ext cx="11607800" cy="5435600"/>
          </a:xfrm>
          <a:prstGeom prst="rect">
            <a:avLst/>
          </a:prstGeom>
        </p:spPr>
      </p:pic>
      <p:pic>
        <p:nvPicPr>
          <p:cNvPr id="4" name="תמונה 3" descr="מחשבון ופנקס">
            <a:extLst>
              <a:ext uri="{FF2B5EF4-FFF2-40B4-BE49-F238E27FC236}">
                <a16:creationId xmlns:a16="http://schemas.microsoft.com/office/drawing/2014/main" id="{509E3ADA-E910-4559-AAC0-4ED9ECAE1897}"/>
              </a:ext>
            </a:extLst>
          </p:cNvPr>
          <p:cNvPicPr>
            <a:picLocks noChangeAspect="1"/>
          </p:cNvPicPr>
          <p:nvPr/>
        </p:nvPicPr>
        <p:blipFill rotWithShape="1">
          <a:blip r:embed="rId4">
            <a:extLst>
              <a:ext uri="{28A0092B-C50C-407E-A947-70E740481C1C}">
                <a14:useLocalDpi xmlns:a14="http://schemas.microsoft.com/office/drawing/2010/main" val="0"/>
              </a:ext>
            </a:extLst>
          </a:blip>
          <a:srcRect l="44558" t="15400" r="10897" b="6160"/>
          <a:stretch/>
        </p:blipFill>
        <p:spPr>
          <a:xfrm>
            <a:off x="1358235" y="241300"/>
            <a:ext cx="2096165" cy="2463800"/>
          </a:xfrm>
          <a:prstGeom prst="rect">
            <a:avLst/>
          </a:prstGeom>
        </p:spPr>
      </p:pic>
    </p:spTree>
    <p:extLst>
      <p:ext uri="{BB962C8B-B14F-4D97-AF65-F5344CB8AC3E}">
        <p14:creationId xmlns:p14="http://schemas.microsoft.com/office/powerpoint/2010/main" val="217838784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2DDF1304-1DAD-4C3D-B490-B12A121CCF2B}"/>
              </a:ext>
            </a:extLst>
          </p:cNvPr>
          <p:cNvPicPr>
            <a:picLocks noChangeAspect="1"/>
          </p:cNvPicPr>
          <p:nvPr/>
        </p:nvPicPr>
        <p:blipFill rotWithShape="1">
          <a:blip r:embed="rId3"/>
          <a:srcRect l="12396" t="29259" r="31354" b="14445"/>
          <a:stretch/>
        </p:blipFill>
        <p:spPr>
          <a:xfrm>
            <a:off x="266700" y="139700"/>
            <a:ext cx="11722100" cy="6599108"/>
          </a:xfrm>
          <a:prstGeom prst="rect">
            <a:avLst/>
          </a:prstGeom>
        </p:spPr>
      </p:pic>
      <p:sp>
        <p:nvSpPr>
          <p:cNvPr id="4" name="מלבן 3">
            <a:extLst>
              <a:ext uri="{FF2B5EF4-FFF2-40B4-BE49-F238E27FC236}">
                <a16:creationId xmlns:a16="http://schemas.microsoft.com/office/drawing/2014/main" id="{5BA001DB-5541-4E23-A12B-5099A5657440}"/>
              </a:ext>
            </a:extLst>
          </p:cNvPr>
          <p:cNvSpPr/>
          <p:nvPr/>
        </p:nvSpPr>
        <p:spPr>
          <a:xfrm>
            <a:off x="10261600" y="119192"/>
            <a:ext cx="1498600" cy="927101"/>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5" name="מלבן 4">
            <a:extLst>
              <a:ext uri="{FF2B5EF4-FFF2-40B4-BE49-F238E27FC236}">
                <a16:creationId xmlns:a16="http://schemas.microsoft.com/office/drawing/2014/main" id="{9768D023-72D2-49C7-85E0-CA4D0679911F}"/>
              </a:ext>
            </a:extLst>
          </p:cNvPr>
          <p:cNvSpPr/>
          <p:nvPr/>
        </p:nvSpPr>
        <p:spPr>
          <a:xfrm>
            <a:off x="10426700" y="5511800"/>
            <a:ext cx="1498600" cy="927101"/>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6" name="מלבן 5">
            <a:extLst>
              <a:ext uri="{FF2B5EF4-FFF2-40B4-BE49-F238E27FC236}">
                <a16:creationId xmlns:a16="http://schemas.microsoft.com/office/drawing/2014/main" id="{FCA678A0-BC3F-48B2-A9B8-802ECFC4EEB2}"/>
              </a:ext>
            </a:extLst>
          </p:cNvPr>
          <p:cNvSpPr/>
          <p:nvPr/>
        </p:nvSpPr>
        <p:spPr>
          <a:xfrm>
            <a:off x="660400" y="6184900"/>
            <a:ext cx="1498600" cy="381001"/>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8880110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ED12AD17-514A-43D8-B451-545D7340EF1E}"/>
              </a:ext>
            </a:extLst>
          </p:cNvPr>
          <p:cNvSpPr/>
          <p:nvPr/>
        </p:nvSpPr>
        <p:spPr>
          <a:xfrm>
            <a:off x="3584846" y="649093"/>
            <a:ext cx="8534400" cy="1938992"/>
          </a:xfrm>
          <a:prstGeom prst="rect">
            <a:avLst/>
          </a:prstGeom>
        </p:spPr>
        <p:txBody>
          <a:bodyPr wrap="square">
            <a:spAutoFit/>
          </a:bodyPr>
          <a:lstStyle/>
          <a:p>
            <a:pPr algn="r" rtl="1"/>
            <a:r>
              <a:rPr lang="he-IL" sz="2000" b="1" dirty="0">
                <a:solidFill>
                  <a:schemeClr val="accent5">
                    <a:lumMod val="75000"/>
                  </a:schemeClr>
                </a:solidFill>
                <a:latin typeface="David" panose="020E0502060401010101" pitchFamily="34" charset="-79"/>
                <a:cs typeface="David" panose="020E0502060401010101" pitchFamily="34" charset="-79"/>
              </a:rPr>
              <a:t>תזכורת:</a:t>
            </a:r>
          </a:p>
          <a:p>
            <a:pPr indent="-342900" algn="r" rtl="1">
              <a:buFont typeface="+mj-lt"/>
              <a:buAutoNum type="arabicPeriod"/>
            </a:pPr>
            <a:r>
              <a:rPr lang="he-IL" sz="2000" b="1" dirty="0">
                <a:solidFill>
                  <a:schemeClr val="accent5">
                    <a:lumMod val="75000"/>
                  </a:schemeClr>
                </a:solidFill>
                <a:latin typeface="David" panose="020E0502060401010101" pitchFamily="34" charset="-79"/>
                <a:cs typeface="David" panose="020E0502060401010101" pitchFamily="34" charset="-79"/>
              </a:rPr>
              <a:t>גיאופיזיקה היא ענף במדעי כדור הארץ המשלב בין גיאולוגיה לפיזיקה.</a:t>
            </a:r>
          </a:p>
          <a:p>
            <a:pPr indent="-342900" algn="r" rtl="1">
              <a:buFont typeface="+mj-lt"/>
              <a:buAutoNum type="arabicPeriod"/>
            </a:pPr>
            <a:r>
              <a:rPr lang="he-IL" sz="2000" b="1" dirty="0">
                <a:solidFill>
                  <a:schemeClr val="accent5">
                    <a:lumMod val="75000"/>
                  </a:schemeClr>
                </a:solidFill>
                <a:latin typeface="David" panose="020E0502060401010101" pitchFamily="34" charset="-79"/>
                <a:cs typeface="David" panose="020E0502060401010101" pitchFamily="34" charset="-79"/>
              </a:rPr>
              <a:t>הגיאופיזיקה מסייעת להבין תהליכים רבים מרחוק או כשאין צורך או כשאין אפשרות בחינה מקרוב של תופעות בכדור הארץ.</a:t>
            </a:r>
          </a:p>
          <a:p>
            <a:pPr indent="-342900" algn="r" rtl="1">
              <a:buFont typeface="+mj-lt"/>
              <a:buAutoNum type="arabicPeriod"/>
            </a:pPr>
            <a:r>
              <a:rPr lang="he-IL" sz="2000" b="1" dirty="0">
                <a:solidFill>
                  <a:schemeClr val="accent5">
                    <a:lumMod val="75000"/>
                  </a:schemeClr>
                </a:solidFill>
                <a:latin typeface="David" panose="020E0502060401010101" pitchFamily="34" charset="-79"/>
                <a:cs typeface="David" panose="020E0502060401010101" pitchFamily="34" charset="-79"/>
              </a:rPr>
              <a:t>בגיאופיזיקה משתמשים כדי לחקור רעידות אדמה (</a:t>
            </a:r>
            <a:r>
              <a:rPr lang="he-IL" sz="2000" b="1" dirty="0" err="1">
                <a:solidFill>
                  <a:schemeClr val="accent5">
                    <a:lumMod val="75000"/>
                  </a:schemeClr>
                </a:solidFill>
                <a:latin typeface="David" panose="020E0502060401010101" pitchFamily="34" charset="-79"/>
                <a:cs typeface="David" panose="020E0502060401010101" pitchFamily="34" charset="-79"/>
              </a:rPr>
              <a:t>סייסמיקה</a:t>
            </a:r>
            <a:r>
              <a:rPr lang="he-IL" sz="2000" b="1" dirty="0">
                <a:solidFill>
                  <a:schemeClr val="accent5">
                    <a:lumMod val="75000"/>
                  </a:schemeClr>
                </a:solidFill>
                <a:latin typeface="David" panose="020E0502060401010101" pitchFamily="34" charset="-79"/>
                <a:cs typeface="David" panose="020E0502060401010101" pitchFamily="34" charset="-79"/>
              </a:rPr>
              <a:t>) ואת מבנה כדור הארץ וגם כדי לחפש נפט, גז טבעי ומחצבים וכדי לתכנן תשתיות.</a:t>
            </a:r>
          </a:p>
        </p:txBody>
      </p:sp>
      <p:pic>
        <p:nvPicPr>
          <p:cNvPr id="15" name="Picture 2" descr="two_recs">
            <a:extLst>
              <a:ext uri="{FF2B5EF4-FFF2-40B4-BE49-F238E27FC236}">
                <a16:creationId xmlns:a16="http://schemas.microsoft.com/office/drawing/2014/main" id="{A8B616D9-9A5A-4606-AAB7-A59A98F87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35" y="228006"/>
            <a:ext cx="333341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3">
            <a:extLst>
              <a:ext uri="{FF2B5EF4-FFF2-40B4-BE49-F238E27FC236}">
                <a16:creationId xmlns:a16="http://schemas.microsoft.com/office/drawing/2014/main" id="{6139895F-9831-41A4-B5DD-CDDA817BEEA5}"/>
              </a:ext>
            </a:extLst>
          </p:cNvPr>
          <p:cNvSpPr>
            <a:spLocks noChangeShapeType="1"/>
          </p:cNvSpPr>
          <p:nvPr/>
        </p:nvSpPr>
        <p:spPr bwMode="auto">
          <a:xfrm>
            <a:off x="753679" y="3040236"/>
            <a:ext cx="381000" cy="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7" name="Text Box 6">
            <a:extLst>
              <a:ext uri="{FF2B5EF4-FFF2-40B4-BE49-F238E27FC236}">
                <a16:creationId xmlns:a16="http://schemas.microsoft.com/office/drawing/2014/main" id="{F6F3C738-0766-45AE-92D5-0351CCE02462}"/>
              </a:ext>
            </a:extLst>
          </p:cNvPr>
          <p:cNvSpPr txBox="1">
            <a:spLocks noChangeArrowheads="1"/>
          </p:cNvSpPr>
          <p:nvPr/>
        </p:nvSpPr>
        <p:spPr bwMode="auto">
          <a:xfrm>
            <a:off x="1128329" y="2825924"/>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rtl="1">
              <a:defRPr sz="2400">
                <a:solidFill>
                  <a:schemeClr val="tx1"/>
                </a:solidFill>
                <a:latin typeface="Times New Roman" panose="02020603050405020304" pitchFamily="18" charset="0"/>
              </a:defRPr>
            </a:lvl1pPr>
            <a:lvl2pPr marL="742950" indent="-285750" rtl="1">
              <a:defRPr sz="2400">
                <a:solidFill>
                  <a:schemeClr val="tx1"/>
                </a:solidFill>
                <a:latin typeface="Times New Roman" panose="02020603050405020304" pitchFamily="18" charset="0"/>
              </a:defRPr>
            </a:lvl2pPr>
            <a:lvl3pPr marL="1143000" indent="-228600" rtl="1">
              <a:defRPr sz="2400">
                <a:solidFill>
                  <a:schemeClr val="tx1"/>
                </a:solidFill>
                <a:latin typeface="Times New Roman" panose="02020603050405020304" pitchFamily="18" charset="0"/>
              </a:defRPr>
            </a:lvl3pPr>
            <a:lvl4pPr marL="1600200" indent="-228600" rtl="1">
              <a:defRPr sz="2400">
                <a:solidFill>
                  <a:schemeClr val="tx1"/>
                </a:solidFill>
                <a:latin typeface="Times New Roman" panose="02020603050405020304" pitchFamily="18" charset="0"/>
              </a:defRPr>
            </a:lvl4pPr>
            <a:lvl5pPr marL="2057400" indent="-228600" rtl="1">
              <a:defRPr sz="2400">
                <a:solidFill>
                  <a:schemeClr val="tx1"/>
                </a:solidFill>
                <a:latin typeface="Times New Roman" panose="02020603050405020304" pitchFamily="18" charset="0"/>
              </a:defRPr>
            </a:lvl5pPr>
            <a:lvl6pPr marL="2514600" indent="-228600" algn="l"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he-IL" sz="1800" dirty="0"/>
              <a:t> refracted waves</a:t>
            </a:r>
          </a:p>
        </p:txBody>
      </p:sp>
      <p:sp>
        <p:nvSpPr>
          <p:cNvPr id="18" name="Line 4">
            <a:extLst>
              <a:ext uri="{FF2B5EF4-FFF2-40B4-BE49-F238E27FC236}">
                <a16:creationId xmlns:a16="http://schemas.microsoft.com/office/drawing/2014/main" id="{75EFEE36-59AF-4BC7-A831-75D8793ADB94}"/>
              </a:ext>
            </a:extLst>
          </p:cNvPr>
          <p:cNvSpPr>
            <a:spLocks noChangeShapeType="1"/>
          </p:cNvSpPr>
          <p:nvPr/>
        </p:nvSpPr>
        <p:spPr bwMode="auto">
          <a:xfrm>
            <a:off x="745708" y="3265804"/>
            <a:ext cx="381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 name="Text Box 7">
            <a:extLst>
              <a:ext uri="{FF2B5EF4-FFF2-40B4-BE49-F238E27FC236}">
                <a16:creationId xmlns:a16="http://schemas.microsoft.com/office/drawing/2014/main" id="{AF5CD44D-651A-43B1-B6D7-EF3C4DA4EBB7}"/>
              </a:ext>
            </a:extLst>
          </p:cNvPr>
          <p:cNvSpPr txBox="1">
            <a:spLocks noChangeArrowheads="1"/>
          </p:cNvSpPr>
          <p:nvPr/>
        </p:nvSpPr>
        <p:spPr bwMode="auto">
          <a:xfrm>
            <a:off x="1126708" y="3091274"/>
            <a:ext cx="167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rtl="1">
              <a:defRPr sz="2400">
                <a:solidFill>
                  <a:schemeClr val="tx1"/>
                </a:solidFill>
                <a:latin typeface="Times New Roman" panose="02020603050405020304" pitchFamily="18" charset="0"/>
              </a:defRPr>
            </a:lvl1pPr>
            <a:lvl2pPr marL="742950" indent="-285750" rtl="1">
              <a:defRPr sz="2400">
                <a:solidFill>
                  <a:schemeClr val="tx1"/>
                </a:solidFill>
                <a:latin typeface="Times New Roman" panose="02020603050405020304" pitchFamily="18" charset="0"/>
              </a:defRPr>
            </a:lvl2pPr>
            <a:lvl3pPr marL="1143000" indent="-228600" rtl="1">
              <a:defRPr sz="2400">
                <a:solidFill>
                  <a:schemeClr val="tx1"/>
                </a:solidFill>
                <a:latin typeface="Times New Roman" panose="02020603050405020304" pitchFamily="18" charset="0"/>
              </a:defRPr>
            </a:lvl3pPr>
            <a:lvl4pPr marL="1600200" indent="-228600" rtl="1">
              <a:defRPr sz="2400">
                <a:solidFill>
                  <a:schemeClr val="tx1"/>
                </a:solidFill>
                <a:latin typeface="Times New Roman" panose="02020603050405020304" pitchFamily="18" charset="0"/>
              </a:defRPr>
            </a:lvl4pPr>
            <a:lvl5pPr marL="2057400" indent="-228600" rtl="1">
              <a:defRPr sz="2400">
                <a:solidFill>
                  <a:schemeClr val="tx1"/>
                </a:solidFill>
                <a:latin typeface="Times New Roman" panose="02020603050405020304" pitchFamily="18" charset="0"/>
              </a:defRPr>
            </a:lvl5pPr>
            <a:lvl6pPr marL="2514600" indent="-228600" algn="l"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he-IL" sz="1800"/>
              <a:t> reflected waves</a:t>
            </a:r>
          </a:p>
        </p:txBody>
      </p:sp>
      <p:sp>
        <p:nvSpPr>
          <p:cNvPr id="20" name="Line 5">
            <a:extLst>
              <a:ext uri="{FF2B5EF4-FFF2-40B4-BE49-F238E27FC236}">
                <a16:creationId xmlns:a16="http://schemas.microsoft.com/office/drawing/2014/main" id="{C86B936B-85F8-4206-A1F7-F790C97EC0AD}"/>
              </a:ext>
            </a:extLst>
          </p:cNvPr>
          <p:cNvSpPr>
            <a:spLocks noChangeShapeType="1"/>
          </p:cNvSpPr>
          <p:nvPr/>
        </p:nvSpPr>
        <p:spPr bwMode="auto">
          <a:xfrm>
            <a:off x="753679" y="3570604"/>
            <a:ext cx="381000"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 name="Text Box 8">
            <a:extLst>
              <a:ext uri="{FF2B5EF4-FFF2-40B4-BE49-F238E27FC236}">
                <a16:creationId xmlns:a16="http://schemas.microsoft.com/office/drawing/2014/main" id="{B5347DCC-5AE4-43E4-B73C-1C9E7D7AF3F6}"/>
              </a:ext>
            </a:extLst>
          </p:cNvPr>
          <p:cNvSpPr txBox="1">
            <a:spLocks noChangeArrowheads="1"/>
          </p:cNvSpPr>
          <p:nvPr/>
        </p:nvSpPr>
        <p:spPr bwMode="auto">
          <a:xfrm>
            <a:off x="1196558" y="3363935"/>
            <a:ext cx="147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rtl="1">
              <a:defRPr sz="2400">
                <a:solidFill>
                  <a:schemeClr val="tx1"/>
                </a:solidFill>
                <a:latin typeface="Times New Roman" panose="02020603050405020304" pitchFamily="18" charset="0"/>
              </a:defRPr>
            </a:lvl1pPr>
            <a:lvl2pPr marL="742950" indent="-285750" rtl="1">
              <a:defRPr sz="2400">
                <a:solidFill>
                  <a:schemeClr val="tx1"/>
                </a:solidFill>
                <a:latin typeface="Times New Roman" panose="02020603050405020304" pitchFamily="18" charset="0"/>
              </a:defRPr>
            </a:lvl2pPr>
            <a:lvl3pPr marL="1143000" indent="-228600" rtl="1">
              <a:defRPr sz="2400">
                <a:solidFill>
                  <a:schemeClr val="tx1"/>
                </a:solidFill>
                <a:latin typeface="Times New Roman" panose="02020603050405020304" pitchFamily="18" charset="0"/>
              </a:defRPr>
            </a:lvl3pPr>
            <a:lvl4pPr marL="1600200" indent="-228600" rtl="1">
              <a:defRPr sz="2400">
                <a:solidFill>
                  <a:schemeClr val="tx1"/>
                </a:solidFill>
                <a:latin typeface="Times New Roman" panose="02020603050405020304" pitchFamily="18" charset="0"/>
              </a:defRPr>
            </a:lvl4pPr>
            <a:lvl5pPr marL="2057400" indent="-228600" rtl="1">
              <a:defRPr sz="2400">
                <a:solidFill>
                  <a:schemeClr val="tx1"/>
                </a:solidFill>
                <a:latin typeface="Times New Roman" panose="02020603050405020304" pitchFamily="18" charset="0"/>
              </a:defRPr>
            </a:lvl5pPr>
            <a:lvl6pPr marL="2514600" indent="-228600" algn="l"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he-IL" sz="1800"/>
              <a:t>surface waves</a:t>
            </a:r>
          </a:p>
        </p:txBody>
      </p:sp>
      <p:pic>
        <p:nvPicPr>
          <p:cNvPr id="12" name="Picture 12">
            <a:extLst>
              <a:ext uri="{FF2B5EF4-FFF2-40B4-BE49-F238E27FC236}">
                <a16:creationId xmlns:a16="http://schemas.microsoft.com/office/drawing/2014/main" id="{0EFF7C99-B59D-4A44-8E5D-3474C4E19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044" y="3049099"/>
            <a:ext cx="5577379" cy="3657167"/>
          </a:xfrm>
          <a:prstGeom prst="rect">
            <a:avLst/>
          </a:prstGeom>
        </p:spPr>
      </p:pic>
      <p:pic>
        <p:nvPicPr>
          <p:cNvPr id="4" name="תמונה 3" descr="תמונה שמכילה לוח, מזון, פירות, אבוקדו&#10;&#10;התיאור נוצר באופן אוטומטי">
            <a:extLst>
              <a:ext uri="{FF2B5EF4-FFF2-40B4-BE49-F238E27FC236}">
                <a16:creationId xmlns:a16="http://schemas.microsoft.com/office/drawing/2014/main" id="{4271862D-BCCE-44DC-B57C-E5736CBC68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919" y="3922525"/>
            <a:ext cx="3333411" cy="2645895"/>
          </a:xfrm>
          <a:prstGeom prst="rect">
            <a:avLst/>
          </a:prstGeom>
        </p:spPr>
      </p:pic>
    </p:spTree>
    <p:extLst>
      <p:ext uri="{BB962C8B-B14F-4D97-AF65-F5344CB8AC3E}">
        <p14:creationId xmlns:p14="http://schemas.microsoft.com/office/powerpoint/2010/main" val="221494790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a:extLst>
              <a:ext uri="{FF2B5EF4-FFF2-40B4-BE49-F238E27FC236}">
                <a16:creationId xmlns:a16="http://schemas.microsoft.com/office/drawing/2014/main" id="{6C7E0B18-DBE7-4540-9F0C-6E5708757366}"/>
              </a:ext>
            </a:extLst>
          </p:cNvPr>
          <p:cNvSpPr/>
          <p:nvPr/>
        </p:nvSpPr>
        <p:spPr>
          <a:xfrm>
            <a:off x="84083" y="1219201"/>
            <a:ext cx="11971283" cy="1015663"/>
          </a:xfrm>
          <a:prstGeom prst="rect">
            <a:avLst/>
          </a:prstGeom>
        </p:spPr>
        <p:txBody>
          <a:bodyPr wrap="square">
            <a:spAutoFit/>
          </a:bodyPr>
          <a:lstStyle/>
          <a:p>
            <a:pPr algn="r" rtl="1"/>
            <a:r>
              <a:rPr lang="he-IL" sz="2000" b="1" dirty="0">
                <a:solidFill>
                  <a:schemeClr val="accent5">
                    <a:lumMod val="75000"/>
                  </a:schemeClr>
                </a:solidFill>
                <a:latin typeface="David" panose="020E0502060401010101" pitchFamily="34" charset="-79"/>
                <a:cs typeface="David" panose="020E0502060401010101" pitchFamily="34" charset="-79"/>
              </a:rPr>
              <a:t>גל הוא הפרעה הנעה במרחב. </a:t>
            </a:r>
          </a:p>
          <a:p>
            <a:pPr algn="r" rtl="1"/>
            <a:r>
              <a:rPr lang="he-IL" sz="2000" b="1" dirty="0">
                <a:solidFill>
                  <a:schemeClr val="accent5">
                    <a:lumMod val="75000"/>
                  </a:schemeClr>
                </a:solidFill>
                <a:latin typeface="David" panose="020E0502060401010101" pitchFamily="34" charset="-79"/>
                <a:cs typeface="David" panose="020E0502060401010101" pitchFamily="34" charset="-79"/>
              </a:rPr>
              <a:t>לדוגמה, גל קול הוא שינוי בצפיפות האוויר, גל אור הוא שינוי בשדה החשמלי והמגנטי, גל מים שנוצר באגם אחרי שזורקים אליו אבן הוא שינוי בגובה פני המים. כשגל מתקדם במרחב האנרגיה מתקדמת אך התווך נשאר ללא שינוי לאחר שהגל עבר בו. </a:t>
            </a:r>
          </a:p>
        </p:txBody>
      </p:sp>
      <p:pic>
        <p:nvPicPr>
          <p:cNvPr id="4" name="תמונה 3">
            <a:extLst>
              <a:ext uri="{FF2B5EF4-FFF2-40B4-BE49-F238E27FC236}">
                <a16:creationId xmlns:a16="http://schemas.microsoft.com/office/drawing/2014/main" id="{7F70C199-D6F0-499B-918C-BB4D36168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003" y="3825478"/>
            <a:ext cx="4112466" cy="2727722"/>
          </a:xfrm>
          <a:prstGeom prst="rect">
            <a:avLst/>
          </a:prstGeom>
        </p:spPr>
      </p:pic>
      <p:pic>
        <p:nvPicPr>
          <p:cNvPr id="3" name="תמונה 2">
            <a:extLst>
              <a:ext uri="{FF2B5EF4-FFF2-40B4-BE49-F238E27FC236}">
                <a16:creationId xmlns:a16="http://schemas.microsoft.com/office/drawing/2014/main" id="{61B8CA7C-1167-4422-80DF-1AC6EA8C179D}"/>
              </a:ext>
            </a:extLst>
          </p:cNvPr>
          <p:cNvPicPr>
            <a:picLocks noChangeAspect="1"/>
          </p:cNvPicPr>
          <p:nvPr/>
        </p:nvPicPr>
        <p:blipFill rotWithShape="1">
          <a:blip r:embed="rId4"/>
          <a:srcRect l="34166" t="42593" r="32103" b="22939"/>
          <a:stretch/>
        </p:blipFill>
        <p:spPr>
          <a:xfrm>
            <a:off x="6096000" y="3235604"/>
            <a:ext cx="6096000" cy="3503996"/>
          </a:xfrm>
          <a:prstGeom prst="rect">
            <a:avLst/>
          </a:prstGeom>
        </p:spPr>
      </p:pic>
    </p:spTree>
    <p:extLst>
      <p:ext uri="{BB962C8B-B14F-4D97-AF65-F5344CB8AC3E}">
        <p14:creationId xmlns:p14="http://schemas.microsoft.com/office/powerpoint/2010/main" val="8375315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מלבן 13"/>
          <p:cNvSpPr/>
          <p:nvPr/>
        </p:nvSpPr>
        <p:spPr>
          <a:xfrm>
            <a:off x="4191000" y="304800"/>
            <a:ext cx="3810000" cy="523220"/>
          </a:xfrm>
          <a:prstGeom prst="rect">
            <a:avLst/>
          </a:prstGeom>
        </p:spPr>
        <p:txBody>
          <a:bodyPr wrap="square">
            <a:spAutoFit/>
          </a:bodyPr>
          <a:lstStyle/>
          <a:p>
            <a:pPr algn="ctr"/>
            <a:r>
              <a:rPr lang="he-IL" sz="2800" b="1" u="sng" dirty="0">
                <a:solidFill>
                  <a:srgbClr val="0070C0"/>
                </a:solidFill>
              </a:rPr>
              <a:t>הגדרות</a:t>
            </a:r>
            <a:endParaRPr lang="he-IL" b="1" u="sng" dirty="0">
              <a:solidFill>
                <a:srgbClr val="0070C0"/>
              </a:solidFill>
            </a:endParaRPr>
          </a:p>
        </p:txBody>
      </p:sp>
      <p:sp>
        <p:nvSpPr>
          <p:cNvPr id="9" name="מלבן 8">
            <a:extLst>
              <a:ext uri="{FF2B5EF4-FFF2-40B4-BE49-F238E27FC236}">
                <a16:creationId xmlns:a16="http://schemas.microsoft.com/office/drawing/2014/main" id="{6C7E0B18-DBE7-4540-9F0C-6E5708757366}"/>
              </a:ext>
            </a:extLst>
          </p:cNvPr>
          <p:cNvSpPr/>
          <p:nvPr/>
        </p:nvSpPr>
        <p:spPr>
          <a:xfrm>
            <a:off x="5715000" y="1219201"/>
            <a:ext cx="4572000" cy="1200329"/>
          </a:xfrm>
          <a:prstGeom prst="rect">
            <a:avLst/>
          </a:prstGeom>
        </p:spPr>
        <p:txBody>
          <a:bodyPr>
            <a:spAutoFit/>
          </a:bodyPr>
          <a:lstStyle/>
          <a:p>
            <a:pPr algn="r" rtl="1"/>
            <a:r>
              <a:rPr lang="he-IL" b="1" dirty="0"/>
              <a:t>גדלים </a:t>
            </a:r>
            <a:r>
              <a:rPr lang="he-IL" b="1" dirty="0" err="1"/>
              <a:t>אופיניים</a:t>
            </a:r>
            <a:r>
              <a:rPr lang="he-IL" b="1" dirty="0"/>
              <a:t> של גלים סיסמיים:</a:t>
            </a:r>
          </a:p>
          <a:p>
            <a:pPr algn="r" rtl="1"/>
            <a:r>
              <a:rPr lang="he-IL" dirty="0"/>
              <a:t>מהירויות- סדר גודל של ק״מ </a:t>
            </a:r>
            <a:r>
              <a:rPr lang="he-IL" dirty="0" err="1"/>
              <a:t>לשניה</a:t>
            </a:r>
            <a:r>
              <a:rPr lang="he-IL" dirty="0"/>
              <a:t>.</a:t>
            </a:r>
          </a:p>
          <a:p>
            <a:pPr algn="r" rtl="1"/>
            <a:r>
              <a:rPr lang="he-IL" dirty="0"/>
              <a:t>תדירויות - סדר גודל של עשרות הרצים.</a:t>
            </a:r>
          </a:p>
          <a:p>
            <a:pPr algn="r" rtl="1"/>
            <a:r>
              <a:rPr lang="he-IL" dirty="0"/>
              <a:t>אורכי גל - מאות מטרים.</a:t>
            </a:r>
          </a:p>
        </p:txBody>
      </p:sp>
      <p:graphicFrame>
        <p:nvGraphicFramePr>
          <p:cNvPr id="11" name="Group 1027">
            <a:extLst>
              <a:ext uri="{FF2B5EF4-FFF2-40B4-BE49-F238E27FC236}">
                <a16:creationId xmlns:a16="http://schemas.microsoft.com/office/drawing/2014/main" id="{AA827156-30EF-4E7C-AE8D-361B3F81A7B3}"/>
              </a:ext>
            </a:extLst>
          </p:cNvPr>
          <p:cNvGraphicFramePr>
            <a:graphicFrameLocks noGrp="1"/>
          </p:cNvGraphicFramePr>
          <p:nvPr>
            <p:extLst>
              <p:ext uri="{D42A27DB-BD31-4B8C-83A1-F6EECF244321}">
                <p14:modId xmlns:p14="http://schemas.microsoft.com/office/powerpoint/2010/main" val="3547753924"/>
              </p:ext>
            </p:extLst>
          </p:nvPr>
        </p:nvGraphicFramePr>
        <p:xfrm>
          <a:off x="473683" y="2095240"/>
          <a:ext cx="3810000" cy="4395511"/>
        </p:xfrm>
        <a:graphic>
          <a:graphicData uri="http://schemas.openxmlformats.org/drawingml/2006/table">
            <a:tbl>
              <a:tblPr rtl="1"/>
              <a:tblGrid>
                <a:gridCol w="1879600">
                  <a:extLst>
                    <a:ext uri="{9D8B030D-6E8A-4147-A177-3AD203B41FA5}">
                      <a16:colId xmlns:a16="http://schemas.microsoft.com/office/drawing/2014/main" val="3257033385"/>
                    </a:ext>
                  </a:extLst>
                </a:gridCol>
                <a:gridCol w="1930400">
                  <a:extLst>
                    <a:ext uri="{9D8B030D-6E8A-4147-A177-3AD203B41FA5}">
                      <a16:colId xmlns:a16="http://schemas.microsoft.com/office/drawing/2014/main" val="4178562546"/>
                    </a:ext>
                  </a:extLst>
                </a:gridCol>
              </a:tblGrid>
              <a:tr h="363137">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he-IL" sz="1600" b="0" i="0" u="none" strike="noStrike" cap="none" normalizeH="0" baseline="0" dirty="0">
                          <a:ln>
                            <a:noFill/>
                          </a:ln>
                          <a:solidFill>
                            <a:schemeClr val="accent2"/>
                          </a:solidFill>
                          <a:effectLst/>
                          <a:latin typeface="Times New Roman" panose="02020603050405020304" pitchFamily="18" charset="0"/>
                        </a:rPr>
                        <a:t>              </a:t>
                      </a:r>
                      <a:r>
                        <a:rPr kumimoji="0" lang="en-US" altLang="he-IL" sz="1600" b="1" i="0" u="none" strike="noStrike" cap="none" normalizeH="0" baseline="0" dirty="0" err="1">
                          <a:ln>
                            <a:noFill/>
                          </a:ln>
                          <a:solidFill>
                            <a:schemeClr val="accent2"/>
                          </a:solidFill>
                          <a:effectLst/>
                          <a:latin typeface="Times New Roman" panose="02020603050405020304" pitchFamily="18" charset="0"/>
                        </a:rPr>
                        <a:t>Vp</a:t>
                      </a:r>
                      <a:r>
                        <a:rPr kumimoji="0" lang="en-US" altLang="he-IL" sz="1600" b="1" i="0" u="none" strike="noStrike" cap="none" normalizeH="0" baseline="0" dirty="0">
                          <a:ln>
                            <a:noFill/>
                          </a:ln>
                          <a:solidFill>
                            <a:schemeClr val="accent2"/>
                          </a:solidFill>
                          <a:effectLst/>
                          <a:latin typeface="Times New Roman" panose="02020603050405020304" pitchFamily="18" charset="0"/>
                        </a:rPr>
                        <a:t> (km/s)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9AF"/>
                    </a:solidFill>
                  </a:tcPr>
                </a:tc>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he-IL" sz="1600" b="0" i="0" u="none" strike="noStrike" cap="none" normalizeH="0" baseline="0">
                          <a:ln>
                            <a:noFill/>
                          </a:ln>
                          <a:solidFill>
                            <a:schemeClr val="accent2"/>
                          </a:solidFill>
                          <a:effectLst/>
                          <a:latin typeface="Times New Roman" panose="02020603050405020304" pitchFamily="18" charset="0"/>
                        </a:rPr>
                        <a:t>   </a:t>
                      </a:r>
                      <a:r>
                        <a:rPr kumimoji="0" lang="en-US" altLang="he-IL" sz="1600" b="1" i="0" u="none" strike="noStrike" cap="none" normalizeH="0" baseline="0">
                          <a:ln>
                            <a:noFill/>
                          </a:ln>
                          <a:solidFill>
                            <a:schemeClr val="accent2"/>
                          </a:solidFill>
                          <a:effectLst/>
                          <a:latin typeface="Times New Roman" panose="02020603050405020304" pitchFamily="18" charset="0"/>
                        </a:rPr>
                        <a:t>MATERIAL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9AF"/>
                    </a:solidFill>
                  </a:tcPr>
                </a:tc>
                <a:extLst>
                  <a:ext uri="{0D108BD9-81ED-4DB2-BD59-A6C34878D82A}">
                    <a16:rowId xmlns:a16="http://schemas.microsoft.com/office/drawing/2014/main" val="801865107"/>
                  </a:ext>
                </a:extLst>
              </a:tr>
              <a:tr h="363137">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0.31 – 0.36</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9"/>
                    </a:solidFill>
                  </a:tcPr>
                </a:tc>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   Air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9"/>
                    </a:solidFill>
                  </a:tcPr>
                </a:tc>
                <a:extLst>
                  <a:ext uri="{0D108BD9-81ED-4DB2-BD59-A6C34878D82A}">
                    <a16:rowId xmlns:a16="http://schemas.microsoft.com/office/drawing/2014/main" val="2208573316"/>
                  </a:ext>
                </a:extLst>
              </a:tr>
              <a:tr h="363137">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dirty="0">
                          <a:ln>
                            <a:noFill/>
                          </a:ln>
                          <a:solidFill>
                            <a:schemeClr val="tx1"/>
                          </a:solidFill>
                          <a:effectLst/>
                          <a:latin typeface="Times New Roman" panose="02020603050405020304" pitchFamily="18" charset="0"/>
                        </a:rPr>
                        <a:t>0.1 – 0.5</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   Weathered layers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3486148"/>
                  </a:ext>
                </a:extLst>
              </a:tr>
              <a:tr h="363137">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0.3 – 0.9</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dirty="0">
                          <a:ln>
                            <a:noFill/>
                          </a:ln>
                          <a:solidFill>
                            <a:schemeClr val="tx1"/>
                          </a:solidFill>
                          <a:effectLst/>
                          <a:latin typeface="Times New Roman" panose="02020603050405020304" pitchFamily="18" charset="0"/>
                        </a:rPr>
                        <a:t>   Dry sand</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4288732"/>
                  </a:ext>
                </a:extLst>
              </a:tr>
              <a:tr h="363137">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1.43 - 1.59</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EFF"/>
                    </a:solidFill>
                  </a:tcPr>
                </a:tc>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   Water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EEFF"/>
                    </a:solidFill>
                  </a:tcPr>
                </a:tc>
                <a:extLst>
                  <a:ext uri="{0D108BD9-81ED-4DB2-BD59-A6C34878D82A}">
                    <a16:rowId xmlns:a16="http://schemas.microsoft.com/office/drawing/2014/main" val="1768951793"/>
                  </a:ext>
                </a:extLst>
              </a:tr>
              <a:tr h="548144">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dirty="0">
                          <a:ln>
                            <a:noFill/>
                          </a:ln>
                          <a:solidFill>
                            <a:schemeClr val="tx1"/>
                          </a:solidFill>
                          <a:effectLst/>
                          <a:latin typeface="Times New Roman" panose="02020603050405020304" pitchFamily="18" charset="0"/>
                        </a:rPr>
                        <a:t>1.5 – 1.6</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dirty="0">
                          <a:ln>
                            <a:noFill/>
                          </a:ln>
                          <a:solidFill>
                            <a:schemeClr val="tx1"/>
                          </a:solidFill>
                          <a:effectLst/>
                          <a:latin typeface="Times New Roman" panose="02020603050405020304" pitchFamily="18" charset="0"/>
                        </a:rPr>
                        <a:t>   Wet sand</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7216819"/>
                  </a:ext>
                </a:extLst>
              </a:tr>
              <a:tr h="363137">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1.4 – 4.3</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dirty="0">
                          <a:ln>
                            <a:noFill/>
                          </a:ln>
                          <a:solidFill>
                            <a:schemeClr val="tx1"/>
                          </a:solidFill>
                          <a:effectLst/>
                          <a:latin typeface="Times New Roman" panose="02020603050405020304" pitchFamily="18" charset="0"/>
                        </a:rPr>
                        <a:t>   Sandstone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1108310"/>
                  </a:ext>
                </a:extLst>
              </a:tr>
              <a:tr h="363137">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2.6 – 6.5</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   Limestone, dolomite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0707905"/>
                  </a:ext>
                </a:extLst>
              </a:tr>
              <a:tr h="363137">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4.5 – 6.0</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   Salt, anhydrite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6048268"/>
                  </a:ext>
                </a:extLst>
              </a:tr>
              <a:tr h="363137">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4.0 – 6.0</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   Granite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1414391"/>
                  </a:ext>
                </a:extLst>
              </a:tr>
              <a:tr h="363137">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a:ln>
                            <a:noFill/>
                          </a:ln>
                          <a:solidFill>
                            <a:schemeClr val="tx1"/>
                          </a:solidFill>
                          <a:effectLst/>
                          <a:latin typeface="Times New Roman" panose="02020603050405020304" pitchFamily="18" charset="0"/>
                        </a:rPr>
                        <a:t>5.0 – 6.5</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Times New Roman" panose="02020603050405020304" pitchFamily="18" charset="0"/>
                        </a:defRPr>
                      </a:lvl1pPr>
                      <a:lvl2pPr algn="r">
                        <a:spcBef>
                          <a:spcPct val="20000"/>
                        </a:spcBef>
                        <a:defRPr sz="2400">
                          <a:solidFill>
                            <a:schemeClr val="tx1"/>
                          </a:solidFill>
                          <a:latin typeface="Times New Roman" panose="02020603050405020304" pitchFamily="18" charset="0"/>
                        </a:defRPr>
                      </a:lvl2pPr>
                      <a:lvl3pPr algn="r">
                        <a:spcBef>
                          <a:spcPct val="20000"/>
                        </a:spcBef>
                        <a:defRPr sz="2000">
                          <a:solidFill>
                            <a:schemeClr val="tx1"/>
                          </a:solidFill>
                          <a:latin typeface="Times New Roman" panose="02020603050405020304" pitchFamily="18" charset="0"/>
                        </a:defRPr>
                      </a:lvl3pPr>
                      <a:lvl4pPr algn="r">
                        <a:spcBef>
                          <a:spcPct val="20000"/>
                        </a:spcBef>
                        <a:defRPr>
                          <a:solidFill>
                            <a:schemeClr val="tx1"/>
                          </a:solidFill>
                          <a:latin typeface="Times New Roman" panose="02020603050405020304" pitchFamily="18" charset="0"/>
                        </a:defRPr>
                      </a:lvl4pPr>
                      <a:lvl5pPr algn="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altLang="he-IL" sz="1600" b="1" i="0" u="none" strike="noStrike" cap="none" normalizeH="0" baseline="0" dirty="0">
                          <a:ln>
                            <a:noFill/>
                          </a:ln>
                          <a:solidFill>
                            <a:schemeClr val="tx1"/>
                          </a:solidFill>
                          <a:effectLst/>
                          <a:latin typeface="Times New Roman" panose="02020603050405020304" pitchFamily="18" charset="0"/>
                        </a:rPr>
                        <a:t>   Basalt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0237191"/>
                  </a:ext>
                </a:extLst>
              </a:tr>
            </a:tbl>
          </a:graphicData>
        </a:graphic>
      </p:graphicFrame>
      <p:sp>
        <p:nvSpPr>
          <p:cNvPr id="12" name="Text Box 1026">
            <a:extLst>
              <a:ext uri="{FF2B5EF4-FFF2-40B4-BE49-F238E27FC236}">
                <a16:creationId xmlns:a16="http://schemas.microsoft.com/office/drawing/2014/main" id="{7A546BAA-899D-4627-8E90-ACB6E7411E28}"/>
              </a:ext>
            </a:extLst>
          </p:cNvPr>
          <p:cNvSpPr txBox="1">
            <a:spLocks noChangeArrowheads="1"/>
          </p:cNvSpPr>
          <p:nvPr/>
        </p:nvSpPr>
        <p:spPr bwMode="auto">
          <a:xfrm>
            <a:off x="1240619" y="1452600"/>
            <a:ext cx="25058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defRPr/>
            </a:pPr>
            <a:r>
              <a:rPr lang="he-IL" altLang="he-IL" b="1" dirty="0">
                <a:solidFill>
                  <a:srgbClr val="A50021"/>
                </a:solidFill>
              </a:rPr>
              <a:t>טבלת מהירויות </a:t>
            </a:r>
            <a:r>
              <a:rPr lang="he-IL" altLang="he-IL" b="1" dirty="0" err="1">
                <a:solidFill>
                  <a:srgbClr val="A50021"/>
                </a:solidFill>
              </a:rPr>
              <a:t>סייסמיות</a:t>
            </a:r>
            <a:endParaRPr lang="en-US" altLang="he-IL" b="1" dirty="0">
              <a:solidFill>
                <a:srgbClr val="A50021"/>
              </a:solidFill>
              <a:effectLst>
                <a:outerShdw blurRad="38100" dist="38100" dir="2700000" algn="tl">
                  <a:srgbClr val="000000"/>
                </a:outerShdw>
              </a:effectLst>
            </a:endParaRPr>
          </a:p>
        </p:txBody>
      </p:sp>
      <p:sp>
        <p:nvSpPr>
          <p:cNvPr id="2" name="מלבן 1">
            <a:extLst>
              <a:ext uri="{FF2B5EF4-FFF2-40B4-BE49-F238E27FC236}">
                <a16:creationId xmlns:a16="http://schemas.microsoft.com/office/drawing/2014/main" id="{027D4EFE-1D46-4D93-B650-1A465E999B6B}"/>
              </a:ext>
            </a:extLst>
          </p:cNvPr>
          <p:cNvSpPr/>
          <p:nvPr/>
        </p:nvSpPr>
        <p:spPr>
          <a:xfrm>
            <a:off x="5715000" y="2645247"/>
            <a:ext cx="4572000" cy="646331"/>
          </a:xfrm>
          <a:prstGeom prst="rect">
            <a:avLst/>
          </a:prstGeom>
        </p:spPr>
        <p:txBody>
          <a:bodyPr>
            <a:spAutoFit/>
          </a:bodyPr>
          <a:lstStyle/>
          <a:p>
            <a:pPr algn="r" rtl="1"/>
            <a:r>
              <a:rPr lang="he-IL" b="1" dirty="0">
                <a:solidFill>
                  <a:srgbClr val="222222"/>
                </a:solidFill>
                <a:latin typeface="Arial" panose="020B0604020202020204" pitchFamily="34" charset="0"/>
              </a:rPr>
              <a:t>תְּדִירוּת</a:t>
            </a:r>
            <a:r>
              <a:rPr lang="he-IL" dirty="0">
                <a:solidFill>
                  <a:srgbClr val="222222"/>
                </a:solidFill>
                <a:latin typeface="Arial" panose="020B0604020202020204" pitchFamily="34" charset="0"/>
              </a:rPr>
              <a:t> (או </a:t>
            </a:r>
            <a:r>
              <a:rPr lang="he-IL" b="1" dirty="0">
                <a:solidFill>
                  <a:srgbClr val="222222"/>
                </a:solidFill>
                <a:latin typeface="Arial" panose="020B0604020202020204" pitchFamily="34" charset="0"/>
              </a:rPr>
              <a:t>תדר</a:t>
            </a:r>
            <a:r>
              <a:rPr lang="he-IL" dirty="0">
                <a:solidFill>
                  <a:srgbClr val="222222"/>
                </a:solidFill>
                <a:latin typeface="Arial" panose="020B0604020202020204" pitchFamily="34" charset="0"/>
              </a:rPr>
              <a:t>) של תופעה מחזורית מציין את מספר המחזורים שמתבצעים בכל יחידת זמן. </a:t>
            </a:r>
            <a:endParaRPr lang="he-IL" dirty="0"/>
          </a:p>
        </p:txBody>
      </p:sp>
      <p:sp>
        <p:nvSpPr>
          <p:cNvPr id="4" name="מלבן 3">
            <a:extLst>
              <a:ext uri="{FF2B5EF4-FFF2-40B4-BE49-F238E27FC236}">
                <a16:creationId xmlns:a16="http://schemas.microsoft.com/office/drawing/2014/main" id="{C267B339-2EA3-40B8-829E-B94E3C5DDA2A}"/>
              </a:ext>
            </a:extLst>
          </p:cNvPr>
          <p:cNvSpPr/>
          <p:nvPr/>
        </p:nvSpPr>
        <p:spPr>
          <a:xfrm>
            <a:off x="5715000" y="3352801"/>
            <a:ext cx="4572000" cy="646331"/>
          </a:xfrm>
          <a:prstGeom prst="rect">
            <a:avLst/>
          </a:prstGeom>
        </p:spPr>
        <p:txBody>
          <a:bodyPr>
            <a:spAutoFit/>
          </a:bodyPr>
          <a:lstStyle/>
          <a:p>
            <a:pPr algn="r" rtl="1"/>
            <a:r>
              <a:rPr lang="he-IL" b="1" dirty="0">
                <a:solidFill>
                  <a:srgbClr val="222222"/>
                </a:solidFill>
                <a:latin typeface="Arial" panose="020B0604020202020204" pitchFamily="34" charset="0"/>
              </a:rPr>
              <a:t>אורך </a:t>
            </a:r>
            <a:r>
              <a:rPr lang="he-IL" b="1" dirty="0">
                <a:latin typeface="Arial" panose="020B0604020202020204" pitchFamily="34" charset="0"/>
              </a:rPr>
              <a:t>הגל</a:t>
            </a:r>
            <a:r>
              <a:rPr lang="he-IL" dirty="0">
                <a:latin typeface="Arial" panose="020B0604020202020204" pitchFamily="34" charset="0"/>
              </a:rPr>
              <a:t> הוא האורך של מחזור אחד של גל מחזורי.</a:t>
            </a:r>
            <a:endParaRPr lang="he-IL" dirty="0"/>
          </a:p>
        </p:txBody>
      </p:sp>
      <p:pic>
        <p:nvPicPr>
          <p:cNvPr id="17" name="תמונה 16">
            <a:extLst>
              <a:ext uri="{FF2B5EF4-FFF2-40B4-BE49-F238E27FC236}">
                <a16:creationId xmlns:a16="http://schemas.microsoft.com/office/drawing/2014/main" id="{33893E4B-DEE8-4B08-A399-C2846C44E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755545"/>
            <a:ext cx="4572000" cy="1645920"/>
          </a:xfrm>
          <a:prstGeom prst="rect">
            <a:avLst/>
          </a:prstGeom>
        </p:spPr>
      </p:pic>
      <p:sp>
        <p:nvSpPr>
          <p:cNvPr id="18" name="מלבן 17">
            <a:extLst>
              <a:ext uri="{FF2B5EF4-FFF2-40B4-BE49-F238E27FC236}">
                <a16:creationId xmlns:a16="http://schemas.microsoft.com/office/drawing/2014/main" id="{AFDFA913-46D6-46FB-98AE-340DC0A379DB}"/>
              </a:ext>
            </a:extLst>
          </p:cNvPr>
          <p:cNvSpPr/>
          <p:nvPr/>
        </p:nvSpPr>
        <p:spPr>
          <a:xfrm>
            <a:off x="5715000" y="3796056"/>
            <a:ext cx="4572000" cy="646331"/>
          </a:xfrm>
          <a:prstGeom prst="rect">
            <a:avLst/>
          </a:prstGeom>
        </p:spPr>
        <p:txBody>
          <a:bodyPr>
            <a:spAutoFit/>
          </a:bodyPr>
          <a:lstStyle/>
          <a:p>
            <a:pPr algn="r" rtl="1"/>
            <a:r>
              <a:rPr lang="he-IL" b="1" dirty="0">
                <a:solidFill>
                  <a:srgbClr val="222222"/>
                </a:solidFill>
                <a:latin typeface="Arial" panose="020B0604020202020204" pitchFamily="34" charset="0"/>
              </a:rPr>
              <a:t>משרעת</a:t>
            </a:r>
            <a:r>
              <a:rPr lang="he-IL" dirty="0">
                <a:solidFill>
                  <a:srgbClr val="222222"/>
                </a:solidFill>
                <a:latin typeface="Arial" panose="020B0604020202020204" pitchFamily="34" charset="0"/>
              </a:rPr>
              <a:t> היא גודל שמבטא את מידת השינוי של הערך המתנודד בכל מחזור.</a:t>
            </a:r>
            <a:endParaRPr lang="he-IL" dirty="0"/>
          </a:p>
        </p:txBody>
      </p:sp>
    </p:spTree>
    <p:extLst>
      <p:ext uri="{BB962C8B-B14F-4D97-AF65-F5344CB8AC3E}">
        <p14:creationId xmlns:p14="http://schemas.microsoft.com/office/powerpoint/2010/main" val="4414650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9777465B-8549-4958-89D1-AC656EBBA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8" y="1356938"/>
            <a:ext cx="3810000" cy="5349240"/>
          </a:xfrm>
          <a:prstGeom prst="rect">
            <a:avLst/>
          </a:prstGeom>
        </p:spPr>
      </p:pic>
      <p:pic>
        <p:nvPicPr>
          <p:cNvPr id="10" name="תמונה 9">
            <a:extLst>
              <a:ext uri="{FF2B5EF4-FFF2-40B4-BE49-F238E27FC236}">
                <a16:creationId xmlns:a16="http://schemas.microsoft.com/office/drawing/2014/main" id="{B6E625A3-9722-472D-B497-5E284D166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630" y="4369804"/>
            <a:ext cx="4308371" cy="2047875"/>
          </a:xfrm>
          <a:prstGeom prst="rect">
            <a:avLst/>
          </a:prstGeom>
        </p:spPr>
      </p:pic>
      <p:sp>
        <p:nvSpPr>
          <p:cNvPr id="11" name="מלבן 10">
            <a:extLst>
              <a:ext uri="{FF2B5EF4-FFF2-40B4-BE49-F238E27FC236}">
                <a16:creationId xmlns:a16="http://schemas.microsoft.com/office/drawing/2014/main" id="{97A0EDD5-6998-4263-8B80-5CFD1488DA3C}"/>
              </a:ext>
            </a:extLst>
          </p:cNvPr>
          <p:cNvSpPr/>
          <p:nvPr/>
        </p:nvSpPr>
        <p:spPr>
          <a:xfrm>
            <a:off x="7091852" y="1219200"/>
            <a:ext cx="4572000" cy="923330"/>
          </a:xfrm>
          <a:prstGeom prst="rect">
            <a:avLst/>
          </a:prstGeom>
        </p:spPr>
        <p:txBody>
          <a:bodyPr>
            <a:spAutoFit/>
          </a:bodyPr>
          <a:lstStyle/>
          <a:p>
            <a:pPr algn="r" rtl="1"/>
            <a:r>
              <a:rPr lang="he-IL" dirty="0"/>
              <a:t>גלי </a:t>
            </a:r>
            <a:r>
              <a:rPr lang="en-US" dirty="0"/>
              <a:t>P</a:t>
            </a:r>
            <a:r>
              <a:rPr lang="he-IL" dirty="0"/>
              <a:t> </a:t>
            </a:r>
          </a:p>
          <a:p>
            <a:pPr algn="r" rtl="1"/>
            <a:r>
              <a:rPr lang="en-US" dirty="0"/>
              <a:t>Primary / Pressure</a:t>
            </a:r>
            <a:r>
              <a:rPr lang="he-IL" dirty="0"/>
              <a:t> (לחץ / ראשוניים).</a:t>
            </a:r>
            <a:endParaRPr lang="en-US" dirty="0"/>
          </a:p>
          <a:p>
            <a:pPr algn="r" rtl="1"/>
            <a:r>
              <a:rPr lang="he-IL" dirty="0"/>
              <a:t>8 - 6   ק"מ / שניה.</a:t>
            </a:r>
          </a:p>
        </p:txBody>
      </p:sp>
      <p:sp>
        <p:nvSpPr>
          <p:cNvPr id="12" name="מלבן 11">
            <a:extLst>
              <a:ext uri="{FF2B5EF4-FFF2-40B4-BE49-F238E27FC236}">
                <a16:creationId xmlns:a16="http://schemas.microsoft.com/office/drawing/2014/main" id="{0460D4EA-6DCF-4639-A3A5-372B9AF0DAAA}"/>
              </a:ext>
            </a:extLst>
          </p:cNvPr>
          <p:cNvSpPr/>
          <p:nvPr/>
        </p:nvSpPr>
        <p:spPr>
          <a:xfrm>
            <a:off x="7112929" y="2381071"/>
            <a:ext cx="4572000" cy="923330"/>
          </a:xfrm>
          <a:prstGeom prst="rect">
            <a:avLst/>
          </a:prstGeom>
        </p:spPr>
        <p:txBody>
          <a:bodyPr>
            <a:spAutoFit/>
          </a:bodyPr>
          <a:lstStyle/>
          <a:p>
            <a:pPr algn="r" rtl="1"/>
            <a:r>
              <a:rPr lang="he-IL" dirty="0"/>
              <a:t>גלי </a:t>
            </a:r>
            <a:r>
              <a:rPr lang="en-US" dirty="0"/>
              <a:t>S</a:t>
            </a:r>
            <a:r>
              <a:rPr lang="he-IL" dirty="0"/>
              <a:t> </a:t>
            </a:r>
          </a:p>
          <a:p>
            <a:pPr algn="r" rtl="1"/>
            <a:r>
              <a:rPr lang="en-US" dirty="0"/>
              <a:t>Secondary / Shear</a:t>
            </a:r>
            <a:r>
              <a:rPr lang="he-IL" dirty="0"/>
              <a:t> (גזירה / שניוניים).</a:t>
            </a:r>
          </a:p>
          <a:p>
            <a:pPr algn="r" rtl="1"/>
            <a:r>
              <a:rPr lang="he-IL" dirty="0"/>
              <a:t>4 - 3  ק"מ / שניה.</a:t>
            </a:r>
          </a:p>
        </p:txBody>
      </p:sp>
      <p:sp>
        <p:nvSpPr>
          <p:cNvPr id="13" name="מלבן 12">
            <a:extLst>
              <a:ext uri="{FF2B5EF4-FFF2-40B4-BE49-F238E27FC236}">
                <a16:creationId xmlns:a16="http://schemas.microsoft.com/office/drawing/2014/main" id="{3E559308-C3F6-4C65-906D-CAA534F26878}"/>
              </a:ext>
            </a:extLst>
          </p:cNvPr>
          <p:cNvSpPr/>
          <p:nvPr/>
        </p:nvSpPr>
        <p:spPr>
          <a:xfrm>
            <a:off x="7112929" y="3385227"/>
            <a:ext cx="4572000" cy="646331"/>
          </a:xfrm>
          <a:prstGeom prst="rect">
            <a:avLst/>
          </a:prstGeom>
        </p:spPr>
        <p:txBody>
          <a:bodyPr>
            <a:spAutoFit/>
          </a:bodyPr>
          <a:lstStyle/>
          <a:p>
            <a:pPr algn="r" rtl="1"/>
            <a:r>
              <a:rPr lang="he-IL" dirty="0"/>
              <a:t>גלי שטח </a:t>
            </a:r>
          </a:p>
          <a:p>
            <a:pPr algn="r" rtl="1"/>
            <a:r>
              <a:rPr lang="he-IL" dirty="0"/>
              <a:t>לאב, </a:t>
            </a:r>
            <a:r>
              <a:rPr lang="he-IL" dirty="0" err="1"/>
              <a:t>ריילי</a:t>
            </a:r>
            <a:r>
              <a:rPr lang="he-IL" dirty="0"/>
              <a:t>.</a:t>
            </a:r>
          </a:p>
        </p:txBody>
      </p:sp>
      <p:pic>
        <p:nvPicPr>
          <p:cNvPr id="3" name="תמונה 2">
            <a:extLst>
              <a:ext uri="{FF2B5EF4-FFF2-40B4-BE49-F238E27FC236}">
                <a16:creationId xmlns:a16="http://schemas.microsoft.com/office/drawing/2014/main" id="{F2C7F311-3E7E-4D24-9066-10FBC1E5650D}"/>
              </a:ext>
            </a:extLst>
          </p:cNvPr>
          <p:cNvPicPr>
            <a:picLocks noChangeAspect="1"/>
          </p:cNvPicPr>
          <p:nvPr/>
        </p:nvPicPr>
        <p:blipFill>
          <a:blip r:embed="rId5"/>
          <a:stretch>
            <a:fillRect/>
          </a:stretch>
        </p:blipFill>
        <p:spPr>
          <a:xfrm>
            <a:off x="4244282" y="734053"/>
            <a:ext cx="3703436" cy="2190175"/>
          </a:xfrm>
          <a:prstGeom prst="rect">
            <a:avLst/>
          </a:prstGeom>
        </p:spPr>
      </p:pic>
    </p:spTree>
    <p:extLst>
      <p:ext uri="{BB962C8B-B14F-4D97-AF65-F5344CB8AC3E}">
        <p14:creationId xmlns:p14="http://schemas.microsoft.com/office/powerpoint/2010/main" val="89810184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9777465B-8549-4958-89D1-AC656EBBA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094" y="895771"/>
            <a:ext cx="3810000" cy="5349240"/>
          </a:xfrm>
          <a:prstGeom prst="rect">
            <a:avLst/>
          </a:prstGeom>
        </p:spPr>
      </p:pic>
      <p:sp>
        <p:nvSpPr>
          <p:cNvPr id="15" name="תיבת טקסט 14">
            <a:extLst>
              <a:ext uri="{FF2B5EF4-FFF2-40B4-BE49-F238E27FC236}">
                <a16:creationId xmlns:a16="http://schemas.microsoft.com/office/drawing/2014/main" id="{F1C89852-7FFD-42FB-8523-DD4505768652}"/>
              </a:ext>
            </a:extLst>
          </p:cNvPr>
          <p:cNvSpPr txBox="1"/>
          <p:nvPr/>
        </p:nvSpPr>
        <p:spPr>
          <a:xfrm>
            <a:off x="-480819" y="1010194"/>
            <a:ext cx="6407330" cy="4124206"/>
          </a:xfrm>
          <a:prstGeom prst="rect">
            <a:avLst/>
          </a:prstGeom>
          <a:noFill/>
        </p:spPr>
        <p:txBody>
          <a:bodyPr wrap="square">
            <a:spAutoFit/>
          </a:bodyPr>
          <a:lstStyle/>
          <a:p>
            <a:pPr algn="r" rtl="1"/>
            <a:r>
              <a:rPr lang="he-IL" sz="3200" b="1" i="0" u="none" strike="noStrike" baseline="0" dirty="0">
                <a:solidFill>
                  <a:srgbClr val="0000FF"/>
                </a:solidFill>
                <a:latin typeface="David-Bold"/>
              </a:rPr>
              <a:t>התפשטות הפרעת לחץ בקרקע</a:t>
            </a:r>
          </a:p>
          <a:p>
            <a:pPr algn="r" rtl="1"/>
            <a:r>
              <a:rPr lang="en-US" sz="2000" b="1" i="0" u="none" strike="noStrike" baseline="0" dirty="0">
                <a:solidFill>
                  <a:srgbClr val="0000FF"/>
                </a:solidFill>
                <a:latin typeface="David-Bold"/>
              </a:rPr>
              <a:t>body waves</a:t>
            </a:r>
          </a:p>
          <a:p>
            <a:pPr algn="r" rtl="1"/>
            <a:r>
              <a:rPr lang="he-IL" sz="1800" b="0" i="0" u="none" strike="noStrike" baseline="0" dirty="0">
                <a:solidFill>
                  <a:srgbClr val="0000FF"/>
                </a:solidFill>
                <a:latin typeface="David" panose="020E0502060401010101" pitchFamily="34" charset="-79"/>
                <a:cs typeface="David" panose="020E0502060401010101" pitchFamily="34" charset="-79"/>
              </a:rPr>
              <a:t>יוצרים שני סוגי דפורמציה רגעית בתווך </a:t>
            </a:r>
            <a:r>
              <a:rPr lang="en-US" sz="1800" b="0" i="0" u="none" strike="noStrike" baseline="0" dirty="0">
                <a:solidFill>
                  <a:srgbClr val="0000FF"/>
                </a:solidFill>
                <a:latin typeface="David" panose="020E0502060401010101" pitchFamily="34" charset="-79"/>
                <a:cs typeface="David" panose="020E0502060401010101" pitchFamily="34" charset="-79"/>
              </a:rPr>
              <a:t>body waves </a:t>
            </a:r>
            <a:r>
              <a:rPr lang="en-US" sz="1800" b="0" i="0" u="none" strike="noStrike" baseline="0" dirty="0">
                <a:solidFill>
                  <a:srgbClr val="0000FF"/>
                </a:solidFill>
                <a:latin typeface="Wingdings-Regular"/>
                <a:cs typeface="David" panose="020E0502060401010101" pitchFamily="34" charset="-79"/>
              </a:rPr>
              <a:t>❑</a:t>
            </a:r>
          </a:p>
          <a:p>
            <a:pPr algn="r" rtl="1"/>
            <a:r>
              <a:rPr lang="he-IL" sz="1800" b="0" i="0" u="none" strike="noStrike" baseline="0" dirty="0">
                <a:solidFill>
                  <a:srgbClr val="0000FF"/>
                </a:solidFill>
                <a:latin typeface="David" panose="020E0502060401010101" pitchFamily="34" charset="-79"/>
                <a:cs typeface="David" panose="020E0502060401010101" pitchFamily="34" charset="-79"/>
              </a:rPr>
              <a:t>אלסטי – דחיסה )או מתיחה( וגזירה</a:t>
            </a:r>
          </a:p>
          <a:p>
            <a:pPr algn="r" rtl="1"/>
            <a:r>
              <a:rPr lang="he-IL" sz="1600" b="0" i="0" u="none" strike="noStrike" baseline="0" dirty="0">
                <a:solidFill>
                  <a:srgbClr val="0000FF"/>
                </a:solidFill>
                <a:latin typeface="David" panose="020E0502060401010101" pitchFamily="34" charset="-79"/>
                <a:cs typeface="David" panose="020E0502060401010101" pitchFamily="34" charset="-79"/>
              </a:rPr>
              <a:t>דחיסה משנה את הנפח ללא שינוי צורה </a:t>
            </a:r>
            <a:r>
              <a:rPr lang="he-IL" sz="1600" b="0" i="0" u="none" strike="noStrike" baseline="0" dirty="0">
                <a:solidFill>
                  <a:srgbClr val="0000FF"/>
                </a:solidFill>
                <a:latin typeface="Wingdings-Regular"/>
                <a:cs typeface="David" panose="020E0502060401010101" pitchFamily="34" charset="-79"/>
              </a:rPr>
              <a:t>▪</a:t>
            </a:r>
          </a:p>
          <a:p>
            <a:pPr algn="r" rtl="1"/>
            <a:r>
              <a:rPr lang="he-IL" sz="1600" b="0" i="0" u="none" strike="noStrike" baseline="0" dirty="0">
                <a:solidFill>
                  <a:srgbClr val="0000FF"/>
                </a:solidFill>
                <a:latin typeface="David" panose="020E0502060401010101" pitchFamily="34" charset="-79"/>
                <a:cs typeface="David" panose="020E0502060401010101" pitchFamily="34" charset="-79"/>
              </a:rPr>
              <a:t>גזירה משנה את הצורה ללא שינוי נפח </a:t>
            </a:r>
            <a:r>
              <a:rPr lang="he-IL" sz="1600" b="0" i="0" u="none" strike="noStrike" baseline="0" dirty="0">
                <a:solidFill>
                  <a:srgbClr val="0000FF"/>
                </a:solidFill>
                <a:latin typeface="Wingdings-Regular"/>
                <a:cs typeface="David" panose="020E0502060401010101" pitchFamily="34" charset="-79"/>
              </a:rPr>
              <a:t>▪</a:t>
            </a:r>
          </a:p>
          <a:p>
            <a:pPr algn="r" rtl="1"/>
            <a:r>
              <a:rPr lang="en-US" sz="1800" b="0" i="0" u="none" strike="noStrike" baseline="0" dirty="0">
                <a:solidFill>
                  <a:srgbClr val="0000FF"/>
                </a:solidFill>
                <a:latin typeface="David" panose="020E0502060401010101" pitchFamily="34" charset="-79"/>
                <a:cs typeface="David" panose="020E0502060401010101" pitchFamily="34" charset="-79"/>
              </a:rPr>
              <a:t>P-wave – </a:t>
            </a:r>
            <a:r>
              <a:rPr lang="he-IL" sz="1800" b="0" i="0" u="none" strike="noStrike" baseline="0" dirty="0">
                <a:solidFill>
                  <a:srgbClr val="0000FF"/>
                </a:solidFill>
                <a:latin typeface="David" panose="020E0502060401010101" pitchFamily="34" charset="-79"/>
                <a:cs typeface="David" panose="020E0502060401010101" pitchFamily="34" charset="-79"/>
              </a:rPr>
              <a:t>הדחיסה )או מתיחה( מתקדמת כגל אורכי </a:t>
            </a:r>
            <a:r>
              <a:rPr lang="he-IL" sz="1800" b="0" i="0" u="none" strike="noStrike" baseline="0" dirty="0">
                <a:solidFill>
                  <a:srgbClr val="0000FF"/>
                </a:solidFill>
                <a:latin typeface="Wingdings-Regular"/>
                <a:cs typeface="David" panose="020E0502060401010101" pitchFamily="34" charset="-79"/>
              </a:rPr>
              <a:t>❑</a:t>
            </a:r>
          </a:p>
          <a:p>
            <a:pPr algn="r" rtl="1"/>
            <a:r>
              <a:rPr lang="he-IL" sz="1800" b="0" i="0" u="none" strike="noStrike" baseline="0" dirty="0">
                <a:solidFill>
                  <a:srgbClr val="0000FF"/>
                </a:solidFill>
                <a:latin typeface="David" panose="020E0502060401010101" pitchFamily="34" charset="-79"/>
                <a:cs typeface="David" panose="020E0502060401010101" pitchFamily="34" charset="-79"/>
              </a:rPr>
              <a:t>אשר נע בתווך במהירות הקול של התווך. משמעותה</a:t>
            </a:r>
          </a:p>
          <a:p>
            <a:pPr algn="r" rtl="1"/>
            <a:r>
              <a:rPr lang="he-IL" sz="1800" b="0" i="0" u="none" strike="noStrike" baseline="0" dirty="0">
                <a:solidFill>
                  <a:srgbClr val="0000FF"/>
                </a:solidFill>
                <a:latin typeface="David" panose="020E0502060401010101" pitchFamily="34" charset="-79"/>
                <a:cs typeface="David" panose="020E0502060401010101" pitchFamily="34" charset="-79"/>
              </a:rPr>
              <a:t>של הפרעה אורכית היא שחלקיקי החומר נעים עם</a:t>
            </a:r>
          </a:p>
          <a:p>
            <a:pPr algn="r" rtl="1"/>
            <a:r>
              <a:rPr lang="he-IL" sz="1800" b="0" i="0" u="none" strike="noStrike" baseline="0" dirty="0">
                <a:solidFill>
                  <a:srgbClr val="0000FF"/>
                </a:solidFill>
                <a:latin typeface="David" panose="020E0502060401010101" pitchFamily="34" charset="-79"/>
                <a:cs typeface="David" panose="020E0502060401010101" pitchFamily="34" charset="-79"/>
              </a:rPr>
              <a:t>כוון התפשטות הגל כמודגם</a:t>
            </a:r>
          </a:p>
          <a:p>
            <a:pPr algn="r" rtl="1"/>
            <a:r>
              <a:rPr lang="he-IL" sz="1800" b="0" i="0" u="none" strike="noStrike" baseline="0" dirty="0">
                <a:solidFill>
                  <a:srgbClr val="0000FF"/>
                </a:solidFill>
                <a:latin typeface="David" panose="020E0502060401010101" pitchFamily="34" charset="-79"/>
                <a:cs typeface="David" panose="020E0502060401010101" pitchFamily="34" charset="-79"/>
              </a:rPr>
              <a:t>הנעה </a:t>
            </a:r>
            <a:r>
              <a:rPr lang="en-US" sz="1800" b="0" i="0" u="none" strike="noStrike" baseline="0" dirty="0">
                <a:solidFill>
                  <a:srgbClr val="0000FF"/>
                </a:solidFill>
                <a:latin typeface="David" panose="020E0502060401010101" pitchFamily="34" charset="-79"/>
                <a:cs typeface="David" panose="020E0502060401010101" pitchFamily="34" charset="-79"/>
              </a:rPr>
              <a:t>S-wave – </a:t>
            </a:r>
            <a:r>
              <a:rPr lang="he-IL" sz="1800" b="0" i="0" u="none" strike="noStrike" baseline="0" dirty="0">
                <a:solidFill>
                  <a:srgbClr val="0000FF"/>
                </a:solidFill>
                <a:latin typeface="David" panose="020E0502060401010101" pitchFamily="34" charset="-79"/>
                <a:cs typeface="David" panose="020E0502060401010101" pitchFamily="34" charset="-79"/>
              </a:rPr>
              <a:t>הגזירה )עוות( יוצרת הפרעה משנית </a:t>
            </a:r>
            <a:r>
              <a:rPr lang="he-IL" sz="1800" b="0" i="0" u="none" strike="noStrike" baseline="0" dirty="0">
                <a:solidFill>
                  <a:srgbClr val="0000FF"/>
                </a:solidFill>
                <a:latin typeface="Wingdings-Regular"/>
                <a:cs typeface="David" panose="020E0502060401010101" pitchFamily="34" charset="-79"/>
              </a:rPr>
              <a:t>❑</a:t>
            </a:r>
          </a:p>
          <a:p>
            <a:pPr algn="r" rtl="1"/>
            <a:r>
              <a:rPr lang="he-IL" sz="1800" b="0" i="0" u="none" strike="noStrike" baseline="0" dirty="0">
                <a:solidFill>
                  <a:srgbClr val="0000FF"/>
                </a:solidFill>
                <a:latin typeface="David" panose="020E0502060401010101" pitchFamily="34" charset="-79"/>
                <a:cs typeface="David" panose="020E0502060401010101" pitchFamily="34" charset="-79"/>
              </a:rPr>
              <a:t>בתווך במהירות של כ – 1/3 ממהירות הקול.</a:t>
            </a:r>
          </a:p>
          <a:p>
            <a:pPr algn="r" rtl="1"/>
            <a:r>
              <a:rPr lang="he-IL" sz="1800" b="0" i="0" u="none" strike="noStrike" baseline="0" dirty="0">
                <a:solidFill>
                  <a:srgbClr val="0000FF"/>
                </a:solidFill>
                <a:latin typeface="David" panose="020E0502060401010101" pitchFamily="34" charset="-79"/>
                <a:cs typeface="David" panose="020E0502060401010101" pitchFamily="34" charset="-79"/>
              </a:rPr>
              <a:t>משמעותה של הפרעה זו היא שחלקיקי החומר נעים</a:t>
            </a:r>
          </a:p>
          <a:p>
            <a:pPr algn="r" rtl="1"/>
            <a:r>
              <a:rPr lang="he-IL" sz="1800" b="0" i="0" u="none" strike="noStrike" baseline="0" dirty="0">
                <a:solidFill>
                  <a:srgbClr val="0000FF"/>
                </a:solidFill>
                <a:latin typeface="David" panose="020E0502060401010101" pitchFamily="34" charset="-79"/>
                <a:cs typeface="David" panose="020E0502060401010101" pitchFamily="34" charset="-79"/>
              </a:rPr>
              <a:t>בניצב לכוון התפשטות הגל, כמוראה.</a:t>
            </a:r>
            <a:endParaRPr lang="he-IL" dirty="0"/>
          </a:p>
        </p:txBody>
      </p:sp>
      <p:pic>
        <p:nvPicPr>
          <p:cNvPr id="4" name="תמונה 3">
            <a:extLst>
              <a:ext uri="{FF2B5EF4-FFF2-40B4-BE49-F238E27FC236}">
                <a16:creationId xmlns:a16="http://schemas.microsoft.com/office/drawing/2014/main" id="{17D0F421-99F6-4C07-9D90-A29A959EF439}"/>
              </a:ext>
            </a:extLst>
          </p:cNvPr>
          <p:cNvPicPr>
            <a:picLocks noChangeAspect="1"/>
          </p:cNvPicPr>
          <p:nvPr/>
        </p:nvPicPr>
        <p:blipFill rotWithShape="1">
          <a:blip r:embed="rId4"/>
          <a:srcRect l="11875" t="27963" r="52396" b="19259"/>
          <a:stretch/>
        </p:blipFill>
        <p:spPr>
          <a:xfrm>
            <a:off x="544795" y="1010193"/>
            <a:ext cx="5381715" cy="4471687"/>
          </a:xfrm>
          <a:prstGeom prst="rect">
            <a:avLst/>
          </a:prstGeom>
        </p:spPr>
      </p:pic>
    </p:spTree>
    <p:extLst>
      <p:ext uri="{BB962C8B-B14F-4D97-AF65-F5344CB8AC3E}">
        <p14:creationId xmlns:p14="http://schemas.microsoft.com/office/powerpoint/2010/main" val="195715791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12">
            <a:extLst>
              <a:ext uri="{FF2B5EF4-FFF2-40B4-BE49-F238E27FC236}">
                <a16:creationId xmlns:a16="http://schemas.microsoft.com/office/drawing/2014/main" id="{B4EA8B3E-650F-4217-B5ED-D83F09B8B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908" y="3876853"/>
            <a:ext cx="4358859" cy="2858166"/>
          </a:xfrm>
          <a:prstGeom prst="rect">
            <a:avLst/>
          </a:prstGeom>
        </p:spPr>
      </p:pic>
      <p:pic>
        <p:nvPicPr>
          <p:cNvPr id="3" name="תמונה 2">
            <a:extLst>
              <a:ext uri="{FF2B5EF4-FFF2-40B4-BE49-F238E27FC236}">
                <a16:creationId xmlns:a16="http://schemas.microsoft.com/office/drawing/2014/main" id="{A82C50C5-13FE-4922-BFF6-E2F26887F5C5}"/>
              </a:ext>
            </a:extLst>
          </p:cNvPr>
          <p:cNvPicPr>
            <a:picLocks noChangeAspect="1"/>
          </p:cNvPicPr>
          <p:nvPr/>
        </p:nvPicPr>
        <p:blipFill rotWithShape="1">
          <a:blip r:embed="rId4"/>
          <a:srcRect l="14271" t="37593" r="34375" b="31851"/>
          <a:stretch/>
        </p:blipFill>
        <p:spPr>
          <a:xfrm>
            <a:off x="3182249" y="605450"/>
            <a:ext cx="8539851" cy="2858165"/>
          </a:xfrm>
          <a:prstGeom prst="rect">
            <a:avLst/>
          </a:prstGeom>
        </p:spPr>
      </p:pic>
      <p:sp>
        <p:nvSpPr>
          <p:cNvPr id="11" name="תיבת טקסט 10">
            <a:extLst>
              <a:ext uri="{FF2B5EF4-FFF2-40B4-BE49-F238E27FC236}">
                <a16:creationId xmlns:a16="http://schemas.microsoft.com/office/drawing/2014/main" id="{BD284949-E06E-4C72-83B8-5A980B93BE7B}"/>
              </a:ext>
            </a:extLst>
          </p:cNvPr>
          <p:cNvSpPr txBox="1"/>
          <p:nvPr/>
        </p:nvSpPr>
        <p:spPr>
          <a:xfrm>
            <a:off x="6318819" y="3353633"/>
            <a:ext cx="6093822" cy="523220"/>
          </a:xfrm>
          <a:prstGeom prst="rect">
            <a:avLst/>
          </a:prstGeom>
          <a:noFill/>
        </p:spPr>
        <p:txBody>
          <a:bodyPr wrap="square">
            <a:spAutoFit/>
          </a:bodyPr>
          <a:lstStyle/>
          <a:p>
            <a:pPr algn="ctr"/>
            <a:r>
              <a:rPr lang="he-IL" sz="2800" b="1" i="0" u="none" strike="noStrike" baseline="0" dirty="0">
                <a:solidFill>
                  <a:srgbClr val="0000CD"/>
                </a:solidFill>
                <a:latin typeface="David-Bold"/>
              </a:rPr>
              <a:t>התפשטות גלים אלסטיים בקרקע</a:t>
            </a:r>
            <a:endParaRPr lang="he-IL" sz="2800" dirty="0"/>
          </a:p>
        </p:txBody>
      </p:sp>
      <p:pic>
        <p:nvPicPr>
          <p:cNvPr id="4" name="תמונה 3">
            <a:extLst>
              <a:ext uri="{FF2B5EF4-FFF2-40B4-BE49-F238E27FC236}">
                <a16:creationId xmlns:a16="http://schemas.microsoft.com/office/drawing/2014/main" id="{DE84BCD9-0320-4A99-8CED-2C6576B05C65}"/>
              </a:ext>
            </a:extLst>
          </p:cNvPr>
          <p:cNvPicPr>
            <a:picLocks noChangeAspect="1"/>
          </p:cNvPicPr>
          <p:nvPr/>
        </p:nvPicPr>
        <p:blipFill>
          <a:blip r:embed="rId5"/>
          <a:stretch>
            <a:fillRect/>
          </a:stretch>
        </p:blipFill>
        <p:spPr>
          <a:xfrm>
            <a:off x="1804126" y="599997"/>
            <a:ext cx="2946408" cy="2858166"/>
          </a:xfrm>
          <a:prstGeom prst="rect">
            <a:avLst/>
          </a:prstGeom>
        </p:spPr>
      </p:pic>
    </p:spTree>
    <p:extLst>
      <p:ext uri="{BB962C8B-B14F-4D97-AF65-F5344CB8AC3E}">
        <p14:creationId xmlns:p14="http://schemas.microsoft.com/office/powerpoint/2010/main" val="51735078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B5152AF-8F84-4E5A-8AB6-3DF250989884}"/>
              </a:ext>
            </a:extLst>
          </p:cNvPr>
          <p:cNvPicPr>
            <a:picLocks noChangeAspect="1"/>
          </p:cNvPicPr>
          <p:nvPr/>
        </p:nvPicPr>
        <p:blipFill>
          <a:blip r:embed="rId3"/>
          <a:stretch>
            <a:fillRect/>
          </a:stretch>
        </p:blipFill>
        <p:spPr>
          <a:xfrm>
            <a:off x="7388774" y="426809"/>
            <a:ext cx="4540468" cy="4568312"/>
          </a:xfrm>
          <a:prstGeom prst="rect">
            <a:avLst/>
          </a:prstGeom>
        </p:spPr>
      </p:pic>
      <p:pic>
        <p:nvPicPr>
          <p:cNvPr id="6" name="תמונה 5">
            <a:extLst>
              <a:ext uri="{FF2B5EF4-FFF2-40B4-BE49-F238E27FC236}">
                <a16:creationId xmlns:a16="http://schemas.microsoft.com/office/drawing/2014/main" id="{E0BF2BD3-2A1A-439C-ADE2-643DF8AD1783}"/>
              </a:ext>
            </a:extLst>
          </p:cNvPr>
          <p:cNvPicPr>
            <a:picLocks noChangeAspect="1"/>
          </p:cNvPicPr>
          <p:nvPr/>
        </p:nvPicPr>
        <p:blipFill>
          <a:blip r:embed="rId4"/>
          <a:stretch>
            <a:fillRect/>
          </a:stretch>
        </p:blipFill>
        <p:spPr>
          <a:xfrm>
            <a:off x="135569" y="426809"/>
            <a:ext cx="6279138" cy="4568312"/>
          </a:xfrm>
          <a:prstGeom prst="rect">
            <a:avLst/>
          </a:prstGeom>
        </p:spPr>
      </p:pic>
      <p:sp>
        <p:nvSpPr>
          <p:cNvPr id="11" name="תיבת טקסט 10">
            <a:extLst>
              <a:ext uri="{FF2B5EF4-FFF2-40B4-BE49-F238E27FC236}">
                <a16:creationId xmlns:a16="http://schemas.microsoft.com/office/drawing/2014/main" id="{2EAFF409-5A28-4FD4-8EF3-8C51C6F29C34}"/>
              </a:ext>
            </a:extLst>
          </p:cNvPr>
          <p:cNvSpPr txBox="1"/>
          <p:nvPr/>
        </p:nvSpPr>
        <p:spPr>
          <a:xfrm>
            <a:off x="3131119" y="5526505"/>
            <a:ext cx="6093822" cy="523220"/>
          </a:xfrm>
          <a:prstGeom prst="rect">
            <a:avLst/>
          </a:prstGeom>
          <a:noFill/>
        </p:spPr>
        <p:txBody>
          <a:bodyPr wrap="square">
            <a:spAutoFit/>
          </a:bodyPr>
          <a:lstStyle/>
          <a:p>
            <a:pPr algn="ctr"/>
            <a:r>
              <a:rPr lang="he-IL" sz="2800" b="1" i="0" u="none" strike="noStrike" baseline="0" dirty="0">
                <a:solidFill>
                  <a:srgbClr val="0000CD"/>
                </a:solidFill>
                <a:latin typeface="David-Bold"/>
              </a:rPr>
              <a:t>התפשטות גלים אלסטיים בקרקע</a:t>
            </a:r>
            <a:endParaRPr lang="he-IL" sz="2800" dirty="0"/>
          </a:p>
        </p:txBody>
      </p:sp>
    </p:spTree>
    <p:extLst>
      <p:ext uri="{BB962C8B-B14F-4D97-AF65-F5344CB8AC3E}">
        <p14:creationId xmlns:p14="http://schemas.microsoft.com/office/powerpoint/2010/main" val="1994707067"/>
      </p:ext>
    </p:extLst>
  </p:cSld>
  <p:clrMapOvr>
    <a:masterClrMapping/>
  </p:clrMapOvr>
  <p:transition spd="slow">
    <p:wipe/>
  </p:transition>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TM02892315[[fn=עשן מתפתל]]</Template>
  <TotalTime>1506</TotalTime>
  <Words>536</Words>
  <Application>Microsoft Office PowerPoint</Application>
  <PresentationFormat>מסך רחב</PresentationFormat>
  <Paragraphs>105</Paragraphs>
  <Slides>25</Slides>
  <Notes>23</Notes>
  <HiddenSlides>0</HiddenSlides>
  <MMClips>0</MMClips>
  <ScaleCrop>false</ScaleCrop>
  <HeadingPairs>
    <vt:vector size="6" baseType="variant">
      <vt:variant>
        <vt:lpstr>גופנים בשימוש</vt:lpstr>
      </vt:variant>
      <vt:variant>
        <vt:i4>10</vt:i4>
      </vt:variant>
      <vt:variant>
        <vt:lpstr>ערכת נושא</vt:lpstr>
      </vt:variant>
      <vt:variant>
        <vt:i4>2</vt:i4>
      </vt:variant>
      <vt:variant>
        <vt:lpstr>כותרות שקופיות</vt:lpstr>
      </vt:variant>
      <vt:variant>
        <vt:i4>25</vt:i4>
      </vt:variant>
    </vt:vector>
  </HeadingPairs>
  <TitlesOfParts>
    <vt:vector size="37" baseType="lpstr">
      <vt:lpstr>Arial</vt:lpstr>
      <vt:lpstr>Calibri</vt:lpstr>
      <vt:lpstr>Calibri Light</vt:lpstr>
      <vt:lpstr>David</vt:lpstr>
      <vt:lpstr>David-Bold</vt:lpstr>
      <vt:lpstr>Narkisim</vt:lpstr>
      <vt:lpstr>Times New Roman</vt:lpstr>
      <vt:lpstr>Verdana</vt:lpstr>
      <vt:lpstr>Wingdings 2</vt:lpstr>
      <vt:lpstr>Wingdings-Regular</vt:lpstr>
      <vt:lpstr>HDOfficeLightV0</vt:lpstr>
      <vt:lpstr>1_HDOfficeLightV0</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ilan ladell</dc:creator>
  <cp:lastModifiedBy>ilan ladell</cp:lastModifiedBy>
  <cp:revision>29</cp:revision>
  <dcterms:created xsi:type="dcterms:W3CDTF">2021-02-16T16:48:50Z</dcterms:created>
  <dcterms:modified xsi:type="dcterms:W3CDTF">2021-02-17T18:09:56Z</dcterms:modified>
</cp:coreProperties>
</file>