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6"/>
  </p:notesMasterIdLst>
  <p:sldIdLst>
    <p:sldId id="444" r:id="rId2"/>
    <p:sldId id="445" r:id="rId3"/>
    <p:sldId id="279" r:id="rId4"/>
    <p:sldId id="294" r:id="rId5"/>
    <p:sldId id="437" r:id="rId6"/>
    <p:sldId id="295" r:id="rId7"/>
    <p:sldId id="441" r:id="rId8"/>
    <p:sldId id="439" r:id="rId9"/>
    <p:sldId id="296" r:id="rId10"/>
    <p:sldId id="297" r:id="rId11"/>
    <p:sldId id="302" r:id="rId12"/>
    <p:sldId id="304" r:id="rId13"/>
    <p:sldId id="305" r:id="rId14"/>
    <p:sldId id="306" r:id="rId15"/>
    <p:sldId id="307" r:id="rId16"/>
    <p:sldId id="308" r:id="rId17"/>
    <p:sldId id="309" r:id="rId18"/>
    <p:sldId id="310" r:id="rId19"/>
    <p:sldId id="311" r:id="rId20"/>
    <p:sldId id="312" r:id="rId21"/>
    <p:sldId id="314" r:id="rId22"/>
    <p:sldId id="315" r:id="rId23"/>
    <p:sldId id="340" r:id="rId24"/>
    <p:sldId id="341" r:id="rId25"/>
    <p:sldId id="342" r:id="rId26"/>
    <p:sldId id="446" r:id="rId27"/>
    <p:sldId id="447" r:id="rId28"/>
    <p:sldId id="344" r:id="rId29"/>
    <p:sldId id="448" r:id="rId30"/>
    <p:sldId id="348" r:id="rId31"/>
    <p:sldId id="349" r:id="rId32"/>
    <p:sldId id="362" r:id="rId33"/>
    <p:sldId id="363" r:id="rId34"/>
    <p:sldId id="364" r:id="rId35"/>
    <p:sldId id="365" r:id="rId36"/>
    <p:sldId id="366" r:id="rId37"/>
    <p:sldId id="367" r:id="rId38"/>
    <p:sldId id="368" r:id="rId39"/>
    <p:sldId id="449" r:id="rId40"/>
    <p:sldId id="450" r:id="rId41"/>
    <p:sldId id="451" r:id="rId42"/>
    <p:sldId id="452" r:id="rId43"/>
    <p:sldId id="453" r:id="rId44"/>
    <p:sldId id="454" r:id="rId45"/>
    <p:sldId id="455" r:id="rId46"/>
    <p:sldId id="456" r:id="rId47"/>
    <p:sldId id="457" r:id="rId48"/>
    <p:sldId id="458" r:id="rId49"/>
    <p:sldId id="459" r:id="rId50"/>
    <p:sldId id="460" r:id="rId51"/>
    <p:sldId id="461" r:id="rId52"/>
    <p:sldId id="462" r:id="rId53"/>
    <p:sldId id="463" r:id="rId54"/>
    <p:sldId id="464" r:id="rId55"/>
  </p:sldIdLst>
  <p:sldSz cx="9144000" cy="6858000" type="screen4x3"/>
  <p:notesSz cx="6858000" cy="9144000"/>
  <p:defaultTextStyle>
    <a:defPPr>
      <a:defRPr lang="he-IL"/>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GAL ROTH" initials="I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3300"/>
    <a:srgbClr val="0000CC"/>
    <a:srgbClr val="66FFFF"/>
    <a:srgbClr val="00FFCC"/>
    <a:srgbClr val="FBFED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1693" autoAdjust="0"/>
    <p:restoredTop sz="94660"/>
  </p:normalViewPr>
  <p:slideViewPr>
    <p:cSldViewPr>
      <p:cViewPr>
        <p:scale>
          <a:sx n="91" d="100"/>
          <a:sy n="91" d="100"/>
        </p:scale>
        <p:origin x="-102" y="1038"/>
      </p:cViewPr>
      <p:guideLst>
        <p:guide orient="horz" pos="2160"/>
        <p:guide pos="2880"/>
      </p:guideLst>
    </p:cSldViewPr>
  </p:slideViewPr>
  <p:notesTextViewPr>
    <p:cViewPr>
      <p:scale>
        <a:sx n="100" d="100"/>
        <a:sy n="100" d="100"/>
      </p:scale>
      <p:origin x="0" y="0"/>
    </p:cViewPr>
  </p:notesTextViewPr>
  <p:sorterViewPr>
    <p:cViewPr>
      <p:scale>
        <a:sx n="66" d="100"/>
        <a:sy n="66" d="100"/>
      </p:scale>
      <p:origin x="-12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7-01-20T12:59:58.421" idx="1">
    <p:pos x="5750" y="10"/>
    <p:text>What does LD50 mean?
LD stands for "Lethal Dose". LD50 is the amount of a material, given all at once, which causes the death of 50% (one half) of a group of test animals. The LD50 is one way to measure the short-term poisoning potential (acute toxicity) of a material. 
Toxicologists can use many kinds of animals but most often testing is done with rats and mice. It is usually expressed as the amount of chemical administered (e.g., milligrams) per 100 grams (for smaller animals) or per kilogram (for bigger test subjects) of the body weight of the test animal. The LD50 can be found for any route of entry or administration but dermal (applied to the skin) and oral (given by mouth) administration methods are the most common. 
What does LC50 mean?
LC stands for "Lethal Concentration". LC values usually refer to the concentration of a chemical in air but in environmental studies it can also mean the concentration of a chemical in water. 
For inhalation experiments, the concentration of the chemical in air that kills 50% of the test animals in a given time (usually four hours) is the LC50 value.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fontAlgn="auto">
              <a:spcBef>
                <a:spcPts val="0"/>
              </a:spcBef>
              <a:spcAft>
                <a:spcPts val="0"/>
              </a:spcAft>
              <a:defRPr sz="1200">
                <a:latin typeface="+mn-lt"/>
                <a:cs typeface="+mn-cs"/>
              </a:defRPr>
            </a:lvl1pPr>
          </a:lstStyle>
          <a:p>
            <a:pPr>
              <a:defRPr/>
            </a:pPr>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fontAlgn="auto">
              <a:spcBef>
                <a:spcPts val="0"/>
              </a:spcBef>
              <a:spcAft>
                <a:spcPts val="0"/>
              </a:spcAft>
              <a:defRPr sz="1200">
                <a:latin typeface="+mn-lt"/>
                <a:cs typeface="+mn-cs"/>
              </a:defRPr>
            </a:lvl1pPr>
          </a:lstStyle>
          <a:p>
            <a:pPr>
              <a:defRPr/>
            </a:pPr>
            <a:fld id="{CCF43A01-4158-464A-8816-F067DB74FE64}" type="datetimeFigureOut">
              <a:rPr lang="he-IL"/>
              <a:pPr>
                <a:defRPr/>
              </a:pPr>
              <a:t>ט"ו/אייר/תשע"ב</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he-IL" noProof="0" smtClean="0"/>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fontAlgn="auto">
              <a:spcBef>
                <a:spcPts val="0"/>
              </a:spcBef>
              <a:spcAft>
                <a:spcPts val="0"/>
              </a:spcAft>
              <a:defRPr sz="1200">
                <a:latin typeface="+mn-lt"/>
                <a:cs typeface="+mn-cs"/>
              </a:defRPr>
            </a:lvl1pPr>
          </a:lstStyle>
          <a:p>
            <a:pPr>
              <a:defRPr/>
            </a:pPr>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fontAlgn="auto">
              <a:spcBef>
                <a:spcPts val="0"/>
              </a:spcBef>
              <a:spcAft>
                <a:spcPts val="0"/>
              </a:spcAft>
              <a:defRPr sz="1200">
                <a:latin typeface="+mn-lt"/>
                <a:cs typeface="+mn-cs"/>
              </a:defRPr>
            </a:lvl1pPr>
          </a:lstStyle>
          <a:p>
            <a:pPr>
              <a:defRPr/>
            </a:pPr>
            <a:fld id="{963F887B-3471-4F52-88B6-8B0FB0E2E965}" type="slidenum">
              <a:rPr lang="he-IL"/>
              <a:pPr>
                <a:defRPr/>
              </a:pPr>
              <a:t>‹#›</a:t>
            </a:fld>
            <a:endParaRPr lang="he-IL"/>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מציין מיקום של תמונת שקופית 1"/>
          <p:cNvSpPr>
            <a:spLocks noGrp="1" noRot="1" noChangeAspect="1" noTextEdit="1"/>
          </p:cNvSpPr>
          <p:nvPr>
            <p:ph type="sldImg"/>
          </p:nvPr>
        </p:nvSpPr>
        <p:spPr bwMode="auto">
          <a:noFill/>
          <a:ln>
            <a:solidFill>
              <a:srgbClr val="000000"/>
            </a:solidFill>
            <a:miter lim="800000"/>
            <a:headEnd/>
            <a:tailEnd/>
          </a:ln>
        </p:spPr>
      </p:sp>
      <p:sp>
        <p:nvSpPr>
          <p:cNvPr id="61443"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e-IL" smtClean="0"/>
          </a:p>
        </p:txBody>
      </p:sp>
      <p:sp>
        <p:nvSpPr>
          <p:cNvPr id="61444" name="מציין מיקום של מספר שקופית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7A47AF-86A4-4A80-8839-8079E75B864F}" type="slidenum">
              <a:rPr lang="he-IL" smtClean="0"/>
              <a:pPr fontAlgn="base">
                <a:spcBef>
                  <a:spcPct val="0"/>
                </a:spcBef>
                <a:spcAft>
                  <a:spcPct val="0"/>
                </a:spcAft>
              </a:pPr>
              <a:t>19</a:t>
            </a:fld>
            <a:endParaRPr lang="en-US" smtClean="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CDCAAA-2370-4BD8-83D8-AEC41BD26B75}" type="slidenum">
              <a:rPr lang="he-IL" smtClean="0">
                <a:latin typeface="Times New Roman" pitchFamily="18" charset="0"/>
                <a:cs typeface="David" pitchFamily="34" charset="-79"/>
              </a:rPr>
              <a:pPr fontAlgn="base">
                <a:spcBef>
                  <a:spcPct val="0"/>
                </a:spcBef>
                <a:spcAft>
                  <a:spcPct val="0"/>
                </a:spcAft>
              </a:pPr>
              <a:t>49</a:t>
            </a:fld>
            <a:endParaRPr lang="en-US" smtClean="0">
              <a:latin typeface="Times New Roman" pitchFamily="18" charset="0"/>
              <a:cs typeface="David" pitchFamily="34" charset="-79"/>
            </a:endParaRPr>
          </a:p>
        </p:txBody>
      </p:sp>
      <p:sp>
        <p:nvSpPr>
          <p:cNvPr id="70659" name="Rectangle 2"/>
          <p:cNvSpPr>
            <a:spLocks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04E55E-8D0D-4020-A8E9-FC4EDD4703DC}" type="slidenum">
              <a:rPr lang="he-IL" smtClean="0">
                <a:latin typeface="Times New Roman" pitchFamily="18" charset="0"/>
                <a:cs typeface="David" pitchFamily="34" charset="-79"/>
              </a:rPr>
              <a:pPr fontAlgn="base">
                <a:spcBef>
                  <a:spcPct val="0"/>
                </a:spcBef>
                <a:spcAft>
                  <a:spcPct val="0"/>
                </a:spcAft>
              </a:pPr>
              <a:t>50</a:t>
            </a:fld>
            <a:endParaRPr lang="en-US" smtClean="0">
              <a:latin typeface="Times New Roman" pitchFamily="18" charset="0"/>
              <a:cs typeface="David" pitchFamily="34" charset="-79"/>
            </a:endParaRPr>
          </a:p>
        </p:txBody>
      </p:sp>
      <p:sp>
        <p:nvSpPr>
          <p:cNvPr id="71683" name="Rectangle 2"/>
          <p:cNvSpPr>
            <a:spLocks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465FB7-6F2F-48C6-8F1A-AB0A81484652}" type="slidenum">
              <a:rPr lang="he-IL" smtClean="0">
                <a:latin typeface="Times New Roman" pitchFamily="18" charset="0"/>
                <a:cs typeface="David" pitchFamily="34" charset="-79"/>
              </a:rPr>
              <a:pPr fontAlgn="base">
                <a:spcBef>
                  <a:spcPct val="0"/>
                </a:spcBef>
                <a:spcAft>
                  <a:spcPct val="0"/>
                </a:spcAft>
              </a:pPr>
              <a:t>51</a:t>
            </a:fld>
            <a:endParaRPr lang="en-US" smtClean="0">
              <a:latin typeface="Times New Roman" pitchFamily="18" charset="0"/>
              <a:cs typeface="David" pitchFamily="34" charset="-79"/>
            </a:endParaRPr>
          </a:p>
        </p:txBody>
      </p:sp>
      <p:sp>
        <p:nvSpPr>
          <p:cNvPr id="72707" name="Rectangle 2"/>
          <p:cNvSpPr>
            <a:spLocks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DC240B-0DD3-4553-BDC0-67BD85EF0C1E}" type="slidenum">
              <a:rPr lang="he-IL" smtClean="0">
                <a:latin typeface="Times New Roman" pitchFamily="18" charset="0"/>
                <a:cs typeface="David" pitchFamily="34" charset="-79"/>
              </a:rPr>
              <a:pPr fontAlgn="base">
                <a:spcBef>
                  <a:spcPct val="0"/>
                </a:spcBef>
                <a:spcAft>
                  <a:spcPct val="0"/>
                </a:spcAft>
              </a:pPr>
              <a:t>52</a:t>
            </a:fld>
            <a:endParaRPr lang="en-US" smtClean="0">
              <a:latin typeface="Times New Roman" pitchFamily="18" charset="0"/>
              <a:cs typeface="David" pitchFamily="34" charset="-79"/>
            </a:endParaRPr>
          </a:p>
        </p:txBody>
      </p:sp>
      <p:sp>
        <p:nvSpPr>
          <p:cNvPr id="73731" name="Rectangle 2"/>
          <p:cNvSpPr>
            <a:spLocks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D97E93-2CD4-4557-88E8-69F6D9CBC19F}" type="slidenum">
              <a:rPr lang="he-IL" smtClean="0">
                <a:latin typeface="Times New Roman" pitchFamily="18" charset="0"/>
                <a:cs typeface="David" pitchFamily="34" charset="-79"/>
              </a:rPr>
              <a:pPr fontAlgn="base">
                <a:spcBef>
                  <a:spcPct val="0"/>
                </a:spcBef>
                <a:spcAft>
                  <a:spcPct val="0"/>
                </a:spcAft>
              </a:pPr>
              <a:t>53</a:t>
            </a:fld>
            <a:endParaRPr lang="en-US" smtClean="0">
              <a:latin typeface="Times New Roman" pitchFamily="18" charset="0"/>
              <a:cs typeface="David" pitchFamily="34" charset="-79"/>
            </a:endParaRPr>
          </a:p>
        </p:txBody>
      </p:sp>
      <p:sp>
        <p:nvSpPr>
          <p:cNvPr id="74755" name="Rectangle 2"/>
          <p:cNvSpPr>
            <a:spLocks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2D189B-2669-4D3E-BDF9-8C9B0C3B8357}" type="slidenum">
              <a:rPr lang="he-IL" smtClean="0">
                <a:latin typeface="Times New Roman" pitchFamily="18" charset="0"/>
                <a:cs typeface="David" pitchFamily="34" charset="-79"/>
              </a:rPr>
              <a:pPr fontAlgn="base">
                <a:spcBef>
                  <a:spcPct val="0"/>
                </a:spcBef>
                <a:spcAft>
                  <a:spcPct val="0"/>
                </a:spcAft>
              </a:pPr>
              <a:t>54</a:t>
            </a:fld>
            <a:endParaRPr lang="en-US" smtClean="0">
              <a:latin typeface="Times New Roman" pitchFamily="18" charset="0"/>
              <a:cs typeface="David" pitchFamily="34" charset="-79"/>
            </a:endParaRPr>
          </a:p>
        </p:txBody>
      </p:sp>
      <p:sp>
        <p:nvSpPr>
          <p:cNvPr id="75779" name="Rectangle 2"/>
          <p:cNvSpPr>
            <a:spLocks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A464BE-7018-4179-A1F8-FB8AC1BA8136}" type="slidenum">
              <a:rPr lang="he-IL" smtClean="0">
                <a:latin typeface="Times New Roman" pitchFamily="18" charset="0"/>
                <a:cs typeface="David" pitchFamily="34" charset="-79"/>
              </a:rPr>
              <a:pPr fontAlgn="base">
                <a:spcBef>
                  <a:spcPct val="0"/>
                </a:spcBef>
                <a:spcAft>
                  <a:spcPct val="0"/>
                </a:spcAft>
              </a:pPr>
              <a:t>39</a:t>
            </a:fld>
            <a:endParaRPr lang="en-US" smtClean="0">
              <a:latin typeface="Times New Roman" pitchFamily="18" charset="0"/>
              <a:cs typeface="David" pitchFamily="34" charset="-79"/>
            </a:endParaRPr>
          </a:p>
        </p:txBody>
      </p:sp>
      <p:sp>
        <p:nvSpPr>
          <p:cNvPr id="62467" name="Rectangle 2"/>
          <p:cNvSpPr>
            <a:spLocks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6DACB9-1ACC-4C35-B507-221163BF82AD}" type="slidenum">
              <a:rPr lang="he-IL" smtClean="0">
                <a:latin typeface="Times New Roman" pitchFamily="18" charset="0"/>
                <a:cs typeface="David" pitchFamily="34" charset="-79"/>
              </a:rPr>
              <a:pPr fontAlgn="base">
                <a:spcBef>
                  <a:spcPct val="0"/>
                </a:spcBef>
                <a:spcAft>
                  <a:spcPct val="0"/>
                </a:spcAft>
              </a:pPr>
              <a:t>41</a:t>
            </a:fld>
            <a:endParaRPr lang="en-US" smtClean="0">
              <a:latin typeface="Times New Roman" pitchFamily="18" charset="0"/>
              <a:cs typeface="David" pitchFamily="34" charset="-79"/>
            </a:endParaRPr>
          </a:p>
        </p:txBody>
      </p:sp>
      <p:sp>
        <p:nvSpPr>
          <p:cNvPr id="63491" name="Rectangle 2"/>
          <p:cNvSpPr>
            <a:spLocks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8663FA-A759-41B7-936F-951823B1507B}" type="slidenum">
              <a:rPr lang="he-IL" smtClean="0">
                <a:latin typeface="Times New Roman" pitchFamily="18" charset="0"/>
                <a:cs typeface="David" pitchFamily="34" charset="-79"/>
              </a:rPr>
              <a:pPr fontAlgn="base">
                <a:spcBef>
                  <a:spcPct val="0"/>
                </a:spcBef>
                <a:spcAft>
                  <a:spcPct val="0"/>
                </a:spcAft>
              </a:pPr>
              <a:t>42</a:t>
            </a:fld>
            <a:endParaRPr lang="en-US" smtClean="0">
              <a:latin typeface="Times New Roman" pitchFamily="18" charset="0"/>
              <a:cs typeface="David" pitchFamily="34" charset="-79"/>
            </a:endParaRPr>
          </a:p>
        </p:txBody>
      </p:sp>
      <p:sp>
        <p:nvSpPr>
          <p:cNvPr id="64515" name="Rectangle 2"/>
          <p:cNvSpPr>
            <a:spLocks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D61E5F-E53B-411B-88A7-AB03B1151D1D}" type="slidenum">
              <a:rPr lang="he-IL" smtClean="0">
                <a:latin typeface="Times New Roman" pitchFamily="18" charset="0"/>
                <a:cs typeface="David" pitchFamily="34" charset="-79"/>
              </a:rPr>
              <a:pPr fontAlgn="base">
                <a:spcBef>
                  <a:spcPct val="0"/>
                </a:spcBef>
                <a:spcAft>
                  <a:spcPct val="0"/>
                </a:spcAft>
              </a:pPr>
              <a:t>44</a:t>
            </a:fld>
            <a:endParaRPr lang="en-US" smtClean="0">
              <a:latin typeface="Times New Roman" pitchFamily="18" charset="0"/>
              <a:cs typeface="David" pitchFamily="34" charset="-79"/>
            </a:endParaRPr>
          </a:p>
        </p:txBody>
      </p:sp>
      <p:sp>
        <p:nvSpPr>
          <p:cNvPr id="65539" name="Rectangle 2"/>
          <p:cNvSpPr>
            <a:spLocks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215672-88A4-4B64-8DAE-DE11D88B8055}" type="slidenum">
              <a:rPr lang="he-IL" smtClean="0">
                <a:latin typeface="Times New Roman" pitchFamily="18" charset="0"/>
                <a:cs typeface="David" pitchFamily="34" charset="-79"/>
              </a:rPr>
              <a:pPr fontAlgn="base">
                <a:spcBef>
                  <a:spcPct val="0"/>
                </a:spcBef>
                <a:spcAft>
                  <a:spcPct val="0"/>
                </a:spcAft>
              </a:pPr>
              <a:t>45</a:t>
            </a:fld>
            <a:endParaRPr lang="en-US" smtClean="0">
              <a:latin typeface="Times New Roman" pitchFamily="18" charset="0"/>
              <a:cs typeface="David" pitchFamily="34" charset="-79"/>
            </a:endParaRPr>
          </a:p>
        </p:txBody>
      </p:sp>
      <p:sp>
        <p:nvSpPr>
          <p:cNvPr id="66563" name="Rectangle 2"/>
          <p:cNvSpPr>
            <a:spLocks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5286FE-D36A-4C9A-8544-237F12C25FBD}" type="slidenum">
              <a:rPr lang="he-IL" smtClean="0">
                <a:latin typeface="Times New Roman" pitchFamily="18" charset="0"/>
                <a:cs typeface="David" pitchFamily="34" charset="-79"/>
              </a:rPr>
              <a:pPr fontAlgn="base">
                <a:spcBef>
                  <a:spcPct val="0"/>
                </a:spcBef>
                <a:spcAft>
                  <a:spcPct val="0"/>
                </a:spcAft>
              </a:pPr>
              <a:t>46</a:t>
            </a:fld>
            <a:endParaRPr lang="en-US" smtClean="0">
              <a:latin typeface="Times New Roman" pitchFamily="18" charset="0"/>
              <a:cs typeface="David" pitchFamily="34" charset="-79"/>
            </a:endParaRPr>
          </a:p>
        </p:txBody>
      </p:sp>
      <p:sp>
        <p:nvSpPr>
          <p:cNvPr id="67587" name="Rectangle 2"/>
          <p:cNvSpPr>
            <a:spLocks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AC0561-B1E6-4C5D-8CC2-DBB85DC8394F}" type="slidenum">
              <a:rPr lang="he-IL" smtClean="0">
                <a:latin typeface="Times New Roman" pitchFamily="18" charset="0"/>
                <a:cs typeface="David" pitchFamily="34" charset="-79"/>
              </a:rPr>
              <a:pPr fontAlgn="base">
                <a:spcBef>
                  <a:spcPct val="0"/>
                </a:spcBef>
                <a:spcAft>
                  <a:spcPct val="0"/>
                </a:spcAft>
              </a:pPr>
              <a:t>47</a:t>
            </a:fld>
            <a:endParaRPr lang="en-US" smtClean="0">
              <a:latin typeface="Times New Roman" pitchFamily="18" charset="0"/>
              <a:cs typeface="David" pitchFamily="34" charset="-79"/>
            </a:endParaRPr>
          </a:p>
        </p:txBody>
      </p:sp>
      <p:sp>
        <p:nvSpPr>
          <p:cNvPr id="68611" name="Rectangle 2"/>
          <p:cNvSpPr>
            <a:spLocks noChangeArrowheads="1" noTextEdit="1"/>
          </p:cNvSpPr>
          <p:nvPr>
            <p:ph type="sldImg"/>
          </p:nvPr>
        </p:nvSpPr>
        <p:spPr bwMode="auto">
          <a:xfrm>
            <a:off x="1143000" y="685800"/>
            <a:ext cx="4573588" cy="3429000"/>
          </a:xfrm>
          <a:noFill/>
          <a:ln>
            <a:solidFill>
              <a:srgbClr val="000000"/>
            </a:solidFill>
            <a:miter lim="800000"/>
            <a:headEnd/>
            <a:tailEnd/>
          </a:ln>
        </p:spPr>
      </p:sp>
      <p:sp>
        <p:nvSpPr>
          <p:cNvPr id="686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r>
              <a:rPr lang="he-IL" smtClean="0"/>
              <a:t>,ףךןמסעכךףלשזס,בףהנשף\סבצנהש\ףזךצ</a:t>
            </a:r>
            <a:endParaRPr lang="en-US" smtClean="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27F866-C35E-4B55-BCE7-865608AED868}" type="slidenum">
              <a:rPr lang="he-IL" smtClean="0">
                <a:latin typeface="Times New Roman" pitchFamily="18" charset="0"/>
                <a:cs typeface="David" pitchFamily="34" charset="-79"/>
              </a:rPr>
              <a:pPr fontAlgn="base">
                <a:spcBef>
                  <a:spcPct val="0"/>
                </a:spcBef>
                <a:spcAft>
                  <a:spcPct val="0"/>
                </a:spcAft>
              </a:pPr>
              <a:t>48</a:t>
            </a:fld>
            <a:endParaRPr lang="en-US" smtClean="0">
              <a:latin typeface="Times New Roman" pitchFamily="18" charset="0"/>
              <a:cs typeface="David" pitchFamily="34" charset="-79"/>
            </a:endParaRPr>
          </a:p>
        </p:txBody>
      </p:sp>
      <p:sp>
        <p:nvSpPr>
          <p:cNvPr id="69635" name="Rectangle 2"/>
          <p:cNvSpPr>
            <a:spLocks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e-I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FA42D7CE-275E-46AE-A7FB-CA0BD6C53B2C}" type="datetimeFigureOut">
              <a:rPr lang="he-IL"/>
              <a:pPr>
                <a:defRPr/>
              </a:pPr>
              <a:t>ט"ו/אייר/תשע"ב</a:t>
            </a:fld>
            <a:endParaRPr lang="he-IL"/>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p:cNvSpPr>
            <a:spLocks noGrp="1"/>
          </p:cNvSpPr>
          <p:nvPr>
            <p:ph type="sldNum" sz="quarter" idx="12"/>
          </p:nvPr>
        </p:nvSpPr>
        <p:spPr/>
        <p:txBody>
          <a:bodyPr/>
          <a:lstStyle>
            <a:lvl1pPr>
              <a:defRPr/>
            </a:lvl1pPr>
          </a:lstStyle>
          <a:p>
            <a:pPr>
              <a:defRPr/>
            </a:pPr>
            <a:fld id="{F87B9BE4-A60E-4E43-B101-BCA8DE994645}" type="slidenum">
              <a:rPr lang="he-IL"/>
              <a:pPr>
                <a:defRPr/>
              </a:pPr>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C05E86B1-42A1-4F08-93DD-83A283387C34}" type="datetimeFigureOut">
              <a:rPr lang="he-IL"/>
              <a:pPr>
                <a:defRPr/>
              </a:pPr>
              <a:t>ט"ו/אייר/תשע"ב</a:t>
            </a:fld>
            <a:endParaRPr lang="he-IL"/>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p:cNvSpPr>
            <a:spLocks noGrp="1"/>
          </p:cNvSpPr>
          <p:nvPr>
            <p:ph type="sldNum" sz="quarter" idx="12"/>
          </p:nvPr>
        </p:nvSpPr>
        <p:spPr/>
        <p:txBody>
          <a:bodyPr/>
          <a:lstStyle>
            <a:lvl1pPr>
              <a:defRPr/>
            </a:lvl1pPr>
          </a:lstStyle>
          <a:p>
            <a:pPr>
              <a:defRPr/>
            </a:pPr>
            <a:fld id="{68AB2AAF-DE0B-47A1-B545-F8ACF4C4F64A}" type="slidenum">
              <a:rPr lang="he-IL"/>
              <a:pPr>
                <a:defRPr/>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0E9980EE-E854-44E3-A0D2-244E65BF6D26}" type="datetimeFigureOut">
              <a:rPr lang="he-IL"/>
              <a:pPr>
                <a:defRPr/>
              </a:pPr>
              <a:t>ט"ו/אייר/תשע"ב</a:t>
            </a:fld>
            <a:endParaRPr lang="he-IL"/>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p:cNvSpPr>
            <a:spLocks noGrp="1"/>
          </p:cNvSpPr>
          <p:nvPr>
            <p:ph type="sldNum" sz="quarter" idx="12"/>
          </p:nvPr>
        </p:nvSpPr>
        <p:spPr/>
        <p:txBody>
          <a:bodyPr/>
          <a:lstStyle>
            <a:lvl1pPr>
              <a:defRPr/>
            </a:lvl1pPr>
          </a:lstStyle>
          <a:p>
            <a:pPr>
              <a:defRPr/>
            </a:pPr>
            <a:fld id="{2B1EE631-FDC5-48FB-A748-8697B8B97A0F}" type="slidenum">
              <a:rPr lang="he-IL"/>
              <a:pPr>
                <a:defRPr/>
              </a:pPr>
              <a:t>‹#›</a:t>
            </a:fld>
            <a:endParaRPr lang="he-I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כותרת, טקסט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685800" y="609600"/>
            <a:ext cx="7772400" cy="1143000"/>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sz="half" idx="1"/>
          </p:nvPr>
        </p:nvSpPr>
        <p:spPr>
          <a:xfrm>
            <a:off x="685800" y="1981200"/>
            <a:ext cx="3810000" cy="4114800"/>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מציין מיקום של כותרת תחתונה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מציין מיקום של מספר שקופית 6"/>
          <p:cNvSpPr>
            <a:spLocks noGrp="1"/>
          </p:cNvSpPr>
          <p:nvPr>
            <p:ph type="sldNum" sz="quarter" idx="12"/>
          </p:nvPr>
        </p:nvSpPr>
        <p:spPr>
          <a:xfrm>
            <a:off x="6553200" y="6248400"/>
            <a:ext cx="1905000" cy="457200"/>
          </a:xfrm>
        </p:spPr>
        <p:txBody>
          <a:bodyPr/>
          <a:lstStyle>
            <a:lvl1pPr>
              <a:defRPr/>
            </a:lvl1pPr>
          </a:lstStyle>
          <a:p>
            <a:pPr>
              <a:defRPr/>
            </a:pPr>
            <a:fld id="{BE2675ED-0D0B-48C5-9583-181263537E9C}" type="slidenum">
              <a:rPr lang="he-IL"/>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כותרת, פריט אוסף תמונות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685800" y="609600"/>
            <a:ext cx="7772400" cy="1143000"/>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sz="half" idx="1"/>
          </p:nvPr>
        </p:nvSpPr>
        <p:spPr>
          <a:xfrm>
            <a:off x="685800" y="1981200"/>
            <a:ext cx="3810000" cy="4114800"/>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אוסף תמונות 3"/>
          <p:cNvSpPr>
            <a:spLocks noGrp="1"/>
          </p:cNvSpPr>
          <p:nvPr>
            <p:ph type="clipArt" sz="half" idx="2"/>
          </p:nvPr>
        </p:nvSpPr>
        <p:spPr>
          <a:xfrm>
            <a:off x="4648200" y="1981200"/>
            <a:ext cx="3810000" cy="4114800"/>
          </a:xfrm>
        </p:spPr>
        <p:txBody>
          <a:bodyPr rtlCol="1">
            <a:normAutofit/>
          </a:bodyPr>
          <a:lstStyle/>
          <a:p>
            <a:pPr lvl="0"/>
            <a:endParaRPr lang="he-IL" noProof="0" smtClean="0"/>
          </a:p>
        </p:txBody>
      </p:sp>
      <p:sp>
        <p:nvSpPr>
          <p:cNvPr id="5" name="מציין מיקום של תאריך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מציין מיקום של כותרת תחתונה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מציין מיקום של מספר שקופית 6"/>
          <p:cNvSpPr>
            <a:spLocks noGrp="1"/>
          </p:cNvSpPr>
          <p:nvPr>
            <p:ph type="sldNum" sz="quarter" idx="12"/>
          </p:nvPr>
        </p:nvSpPr>
        <p:spPr>
          <a:xfrm>
            <a:off x="6553200" y="6248400"/>
            <a:ext cx="1905000" cy="457200"/>
          </a:xfrm>
        </p:spPr>
        <p:txBody>
          <a:bodyPr/>
          <a:lstStyle>
            <a:lvl1pPr>
              <a:defRPr/>
            </a:lvl1pPr>
          </a:lstStyle>
          <a:p>
            <a:pPr>
              <a:defRPr/>
            </a:pPr>
            <a:fld id="{82D1285A-12DE-4ABC-AAB5-6D4997CD7BD6}" type="slidenum">
              <a:rPr lang="he-IL"/>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כותרת וטבלה">
    <p:spTree>
      <p:nvGrpSpPr>
        <p:cNvPr id="1" name=""/>
        <p:cNvGrpSpPr/>
        <p:nvPr/>
      </p:nvGrpSpPr>
      <p:grpSpPr>
        <a:xfrm>
          <a:off x="0" y="0"/>
          <a:ext cx="0" cy="0"/>
          <a:chOff x="0" y="0"/>
          <a:chExt cx="0" cy="0"/>
        </a:xfrm>
      </p:grpSpPr>
      <p:sp>
        <p:nvSpPr>
          <p:cNvPr id="2" name="כותרת 1"/>
          <p:cNvSpPr>
            <a:spLocks noGrp="1"/>
          </p:cNvSpPr>
          <p:nvPr>
            <p:ph type="title"/>
          </p:nvPr>
        </p:nvSpPr>
        <p:spPr>
          <a:xfrm>
            <a:off x="685800" y="609600"/>
            <a:ext cx="7772400" cy="1143000"/>
          </a:xfrm>
        </p:spPr>
        <p:txBody>
          <a:bodyPr/>
          <a:lstStyle/>
          <a:p>
            <a:r>
              <a:rPr lang="he-IL" smtClean="0"/>
              <a:t>לחץ כדי לערוך סגנון כותרת של תבנית בסיס</a:t>
            </a:r>
            <a:endParaRPr lang="he-IL"/>
          </a:p>
        </p:txBody>
      </p:sp>
      <p:sp>
        <p:nvSpPr>
          <p:cNvPr id="3" name="מציין מיקום של טבלה 2"/>
          <p:cNvSpPr>
            <a:spLocks noGrp="1"/>
          </p:cNvSpPr>
          <p:nvPr>
            <p:ph type="tbl" idx="1"/>
          </p:nvPr>
        </p:nvSpPr>
        <p:spPr>
          <a:xfrm>
            <a:off x="685800" y="1981200"/>
            <a:ext cx="7772400" cy="4114800"/>
          </a:xfrm>
        </p:spPr>
        <p:txBody>
          <a:bodyPr rtlCol="1">
            <a:normAutofit/>
          </a:bodyPr>
          <a:lstStyle/>
          <a:p>
            <a:pPr lvl="0"/>
            <a:endParaRPr lang="he-IL" noProof="0" smtClean="0"/>
          </a:p>
        </p:txBody>
      </p:sp>
      <p:sp>
        <p:nvSpPr>
          <p:cNvPr id="4" name="מציין מיקום של תאריך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מציין מיקום של כותרת תחתונה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מציין מיקום של מספר שקופית 5"/>
          <p:cNvSpPr>
            <a:spLocks noGrp="1"/>
          </p:cNvSpPr>
          <p:nvPr>
            <p:ph type="sldNum" sz="quarter" idx="12"/>
          </p:nvPr>
        </p:nvSpPr>
        <p:spPr>
          <a:xfrm>
            <a:off x="6553200" y="6248400"/>
            <a:ext cx="1905000" cy="457200"/>
          </a:xfrm>
        </p:spPr>
        <p:txBody>
          <a:bodyPr/>
          <a:lstStyle>
            <a:lvl1pPr>
              <a:defRPr/>
            </a:lvl1pPr>
          </a:lstStyle>
          <a:p>
            <a:pPr>
              <a:defRPr/>
            </a:pPr>
            <a:fld id="{8C570526-E543-4C3E-AB12-F86DA29993E4}" type="slidenum">
              <a:rPr lang="he-IL"/>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FC0402E8-A49E-4171-BDB8-67ACDE5EC950}" type="datetimeFigureOut">
              <a:rPr lang="he-IL"/>
              <a:pPr>
                <a:defRPr/>
              </a:pPr>
              <a:t>ט"ו/אייר/תשע"ב</a:t>
            </a:fld>
            <a:endParaRPr lang="he-IL"/>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p:cNvSpPr>
            <a:spLocks noGrp="1"/>
          </p:cNvSpPr>
          <p:nvPr>
            <p:ph type="sldNum" sz="quarter" idx="12"/>
          </p:nvPr>
        </p:nvSpPr>
        <p:spPr/>
        <p:txBody>
          <a:bodyPr/>
          <a:lstStyle>
            <a:lvl1pPr>
              <a:defRPr/>
            </a:lvl1pPr>
          </a:lstStyle>
          <a:p>
            <a:pPr>
              <a:defRPr/>
            </a:pPr>
            <a:fld id="{DF5CDD5A-1E70-4112-9E22-C176B6B04196}" type="slidenum">
              <a:rPr lang="he-IL"/>
              <a:pPr>
                <a:defRPr/>
              </a:pPr>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a:lvl1pPr>
          </a:lstStyle>
          <a:p>
            <a:pPr>
              <a:defRPr/>
            </a:pPr>
            <a:fld id="{120F6997-DC42-4D2C-9343-FA3716A01E5F}" type="datetimeFigureOut">
              <a:rPr lang="he-IL"/>
              <a:pPr>
                <a:defRPr/>
              </a:pPr>
              <a:t>ט"ו/אייר/תשע"ב</a:t>
            </a:fld>
            <a:endParaRPr lang="he-IL"/>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p:cNvSpPr>
            <a:spLocks noGrp="1"/>
          </p:cNvSpPr>
          <p:nvPr>
            <p:ph type="sldNum" sz="quarter" idx="12"/>
          </p:nvPr>
        </p:nvSpPr>
        <p:spPr/>
        <p:txBody>
          <a:bodyPr/>
          <a:lstStyle>
            <a:lvl1pPr>
              <a:defRPr/>
            </a:lvl1pPr>
          </a:lstStyle>
          <a:p>
            <a:pPr>
              <a:defRPr/>
            </a:pPr>
            <a:fld id="{EC49FFF6-994B-41C4-90C2-07F66BF657CC}" type="slidenum">
              <a:rPr lang="he-IL"/>
              <a:pPr>
                <a:defRPr/>
              </a:pPr>
              <a:t>‹#›</a:t>
            </a:fld>
            <a:endParaRPr lang="he-I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3"/>
          <p:cNvSpPr>
            <a:spLocks noGrp="1"/>
          </p:cNvSpPr>
          <p:nvPr>
            <p:ph type="dt" sz="half" idx="10"/>
          </p:nvPr>
        </p:nvSpPr>
        <p:spPr/>
        <p:txBody>
          <a:bodyPr/>
          <a:lstStyle>
            <a:lvl1pPr>
              <a:defRPr/>
            </a:lvl1pPr>
          </a:lstStyle>
          <a:p>
            <a:pPr>
              <a:defRPr/>
            </a:pPr>
            <a:fld id="{E84D8849-7D1D-481B-B492-D47231104C95}" type="datetimeFigureOut">
              <a:rPr lang="he-IL"/>
              <a:pPr>
                <a:defRPr/>
              </a:pPr>
              <a:t>ט"ו/אייר/תשע"ב</a:t>
            </a:fld>
            <a:endParaRPr lang="he-IL"/>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p:cNvSpPr>
            <a:spLocks noGrp="1"/>
          </p:cNvSpPr>
          <p:nvPr>
            <p:ph type="sldNum" sz="quarter" idx="12"/>
          </p:nvPr>
        </p:nvSpPr>
        <p:spPr/>
        <p:txBody>
          <a:bodyPr/>
          <a:lstStyle>
            <a:lvl1pPr>
              <a:defRPr/>
            </a:lvl1pPr>
          </a:lstStyle>
          <a:p>
            <a:pPr>
              <a:defRPr/>
            </a:pPr>
            <a:fld id="{130C690C-C32D-43C1-8B2E-DDACFA04B8AF}" type="slidenum">
              <a:rPr lang="he-IL"/>
              <a:pPr>
                <a:defRPr/>
              </a:pPr>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3"/>
          <p:cNvSpPr>
            <a:spLocks noGrp="1"/>
          </p:cNvSpPr>
          <p:nvPr>
            <p:ph type="dt" sz="half" idx="10"/>
          </p:nvPr>
        </p:nvSpPr>
        <p:spPr/>
        <p:txBody>
          <a:bodyPr/>
          <a:lstStyle>
            <a:lvl1pPr>
              <a:defRPr/>
            </a:lvl1pPr>
          </a:lstStyle>
          <a:p>
            <a:pPr>
              <a:defRPr/>
            </a:pPr>
            <a:fld id="{E96A7657-53F9-4591-9806-9BA5E3EE8C5D}" type="datetimeFigureOut">
              <a:rPr lang="he-IL"/>
              <a:pPr>
                <a:defRPr/>
              </a:pPr>
              <a:t>ט"ו/אייר/תשע"ב</a:t>
            </a:fld>
            <a:endParaRPr lang="he-IL"/>
          </a:p>
        </p:txBody>
      </p:sp>
      <p:sp>
        <p:nvSpPr>
          <p:cNvPr id="8"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9" name="מציין מיקום של מספר שקופית 5"/>
          <p:cNvSpPr>
            <a:spLocks noGrp="1"/>
          </p:cNvSpPr>
          <p:nvPr>
            <p:ph type="sldNum" sz="quarter" idx="12"/>
          </p:nvPr>
        </p:nvSpPr>
        <p:spPr/>
        <p:txBody>
          <a:bodyPr/>
          <a:lstStyle>
            <a:lvl1pPr>
              <a:defRPr/>
            </a:lvl1pPr>
          </a:lstStyle>
          <a:p>
            <a:pPr>
              <a:defRPr/>
            </a:pPr>
            <a:fld id="{17734DDF-413A-4A8A-9B35-CB46C09CAF91}" type="slidenum">
              <a:rPr lang="he-IL"/>
              <a:pPr>
                <a:defRPr/>
              </a:pPr>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3"/>
          <p:cNvSpPr>
            <a:spLocks noGrp="1"/>
          </p:cNvSpPr>
          <p:nvPr>
            <p:ph type="dt" sz="half" idx="10"/>
          </p:nvPr>
        </p:nvSpPr>
        <p:spPr/>
        <p:txBody>
          <a:bodyPr/>
          <a:lstStyle>
            <a:lvl1pPr>
              <a:defRPr/>
            </a:lvl1pPr>
          </a:lstStyle>
          <a:p>
            <a:pPr>
              <a:defRPr/>
            </a:pPr>
            <a:fld id="{1D64635E-306C-4574-BD26-B98192988CFD}" type="datetimeFigureOut">
              <a:rPr lang="he-IL"/>
              <a:pPr>
                <a:defRPr/>
              </a:pPr>
              <a:t>ט"ו/אייר/תשע"ב</a:t>
            </a:fld>
            <a:endParaRPr lang="he-IL"/>
          </a:p>
        </p:txBody>
      </p:sp>
      <p:sp>
        <p:nvSpPr>
          <p:cNvPr id="4"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5" name="מציין מיקום של מספר שקופית 5"/>
          <p:cNvSpPr>
            <a:spLocks noGrp="1"/>
          </p:cNvSpPr>
          <p:nvPr>
            <p:ph type="sldNum" sz="quarter" idx="12"/>
          </p:nvPr>
        </p:nvSpPr>
        <p:spPr/>
        <p:txBody>
          <a:bodyPr/>
          <a:lstStyle>
            <a:lvl1pPr>
              <a:defRPr/>
            </a:lvl1pPr>
          </a:lstStyle>
          <a:p>
            <a:pPr>
              <a:defRPr/>
            </a:pPr>
            <a:fld id="{A0AF0650-6E33-4AA4-95F3-31068B172F7D}" type="slidenum">
              <a:rPr lang="he-IL"/>
              <a:pPr>
                <a:defRPr/>
              </a:pPr>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3"/>
          <p:cNvSpPr>
            <a:spLocks noGrp="1"/>
          </p:cNvSpPr>
          <p:nvPr>
            <p:ph type="dt" sz="half" idx="10"/>
          </p:nvPr>
        </p:nvSpPr>
        <p:spPr/>
        <p:txBody>
          <a:bodyPr/>
          <a:lstStyle>
            <a:lvl1pPr>
              <a:defRPr/>
            </a:lvl1pPr>
          </a:lstStyle>
          <a:p>
            <a:pPr>
              <a:defRPr/>
            </a:pPr>
            <a:fld id="{760D7DCF-D811-45AE-B3AB-1FF77B500E06}" type="datetimeFigureOut">
              <a:rPr lang="he-IL"/>
              <a:pPr>
                <a:defRPr/>
              </a:pPr>
              <a:t>ט"ו/אייר/תשע"ב</a:t>
            </a:fld>
            <a:endParaRPr lang="he-IL"/>
          </a:p>
        </p:txBody>
      </p:sp>
      <p:sp>
        <p:nvSpPr>
          <p:cNvPr id="3"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4" name="מציין מיקום של מספר שקופית 5"/>
          <p:cNvSpPr>
            <a:spLocks noGrp="1"/>
          </p:cNvSpPr>
          <p:nvPr>
            <p:ph type="sldNum" sz="quarter" idx="12"/>
          </p:nvPr>
        </p:nvSpPr>
        <p:spPr/>
        <p:txBody>
          <a:bodyPr/>
          <a:lstStyle>
            <a:lvl1pPr>
              <a:defRPr/>
            </a:lvl1pPr>
          </a:lstStyle>
          <a:p>
            <a:pPr>
              <a:defRPr/>
            </a:pPr>
            <a:fld id="{6C659540-FA67-4B89-810D-67B641D15CCE}" type="slidenum">
              <a:rPr lang="he-IL"/>
              <a:pPr>
                <a:defRPr/>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3"/>
          <p:cNvSpPr>
            <a:spLocks noGrp="1"/>
          </p:cNvSpPr>
          <p:nvPr>
            <p:ph type="dt" sz="half" idx="10"/>
          </p:nvPr>
        </p:nvSpPr>
        <p:spPr/>
        <p:txBody>
          <a:bodyPr/>
          <a:lstStyle>
            <a:lvl1pPr>
              <a:defRPr/>
            </a:lvl1pPr>
          </a:lstStyle>
          <a:p>
            <a:pPr>
              <a:defRPr/>
            </a:pPr>
            <a:fld id="{5999666B-C49A-43CD-B87C-A089716F5915}" type="datetimeFigureOut">
              <a:rPr lang="he-IL"/>
              <a:pPr>
                <a:defRPr/>
              </a:pPr>
              <a:t>ט"ו/אייר/תשע"ב</a:t>
            </a:fld>
            <a:endParaRPr lang="he-IL"/>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p:cNvSpPr>
            <a:spLocks noGrp="1"/>
          </p:cNvSpPr>
          <p:nvPr>
            <p:ph type="sldNum" sz="quarter" idx="12"/>
          </p:nvPr>
        </p:nvSpPr>
        <p:spPr/>
        <p:txBody>
          <a:bodyPr/>
          <a:lstStyle>
            <a:lvl1pPr>
              <a:defRPr/>
            </a:lvl1pPr>
          </a:lstStyle>
          <a:p>
            <a:pPr>
              <a:defRPr/>
            </a:pPr>
            <a:fld id="{7B5E36FF-DEC0-4B75-87FB-968B30F37CC7}" type="slidenum">
              <a:rPr lang="he-IL"/>
              <a:pPr>
                <a:defRPr/>
              </a:pPr>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3"/>
          <p:cNvSpPr>
            <a:spLocks noGrp="1"/>
          </p:cNvSpPr>
          <p:nvPr>
            <p:ph type="dt" sz="half" idx="10"/>
          </p:nvPr>
        </p:nvSpPr>
        <p:spPr/>
        <p:txBody>
          <a:bodyPr/>
          <a:lstStyle>
            <a:lvl1pPr>
              <a:defRPr/>
            </a:lvl1pPr>
          </a:lstStyle>
          <a:p>
            <a:pPr>
              <a:defRPr/>
            </a:pPr>
            <a:fld id="{35F53AED-48E0-4F66-AA4B-F33AF1D18ED5}" type="datetimeFigureOut">
              <a:rPr lang="he-IL"/>
              <a:pPr>
                <a:defRPr/>
              </a:pPr>
              <a:t>ט"ו/אייר/תשע"ב</a:t>
            </a:fld>
            <a:endParaRPr lang="he-IL"/>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p:cNvSpPr>
            <a:spLocks noGrp="1"/>
          </p:cNvSpPr>
          <p:nvPr>
            <p:ph type="sldNum" sz="quarter" idx="12"/>
          </p:nvPr>
        </p:nvSpPr>
        <p:spPr/>
        <p:txBody>
          <a:bodyPr/>
          <a:lstStyle>
            <a:lvl1pPr>
              <a:defRPr/>
            </a:lvl1pPr>
          </a:lstStyle>
          <a:p>
            <a:pPr>
              <a:defRPr/>
            </a:pPr>
            <a:fld id="{1263F1B1-0EE3-42BF-8B7A-D2209F63C8ED}" type="slidenum">
              <a:rPr lang="he-IL"/>
              <a:pPr>
                <a:defRPr/>
              </a:pPr>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מציין מיקום של כותרת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מציין מיקום טקסט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6F09A6E-03A0-46B7-964F-0826B6FA6CB0}" type="datetimeFigureOut">
              <a:rPr lang="he-IL"/>
              <a:pPr>
                <a:defRPr/>
              </a:pPr>
              <a:t>ט"ו/אייר/תשע"ב</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71EB583-372A-4B4F-A5AC-31FBF63A686C}" type="slidenum">
              <a:rPr lang="he-IL"/>
              <a:pPr>
                <a:defRPr/>
              </a:pPr>
              <a:t>‹#›</a:t>
            </a:fld>
            <a:endParaRPr lang="he-IL"/>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file:///D:\&#1502;&#1510;&#1490;&#1493;&#1514;%20&#1502;&#1493;&#1499;&#1504;&#1493;&#1514;\HF%20MSDS%20IGAL.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מספר שקופית 5"/>
          <p:cNvSpPr>
            <a:spLocks noGrp="1"/>
          </p:cNvSpPr>
          <p:nvPr>
            <p:ph type="sldNum" sz="quarter" idx="12"/>
          </p:nvPr>
        </p:nvSpPr>
        <p:spPr/>
        <p:txBody>
          <a:bodyPr/>
          <a:lstStyle/>
          <a:p>
            <a:pPr>
              <a:defRPr/>
            </a:pPr>
            <a:fld id="{0DBFFAA6-AFD5-41B0-A3C3-DA22FDE1CD08}" type="slidenum">
              <a:rPr lang="he-IL"/>
              <a:pPr>
                <a:defRPr/>
              </a:pPr>
              <a:t>1</a:t>
            </a:fld>
            <a:endParaRPr lang="en-US"/>
          </a:p>
        </p:txBody>
      </p:sp>
      <p:pic>
        <p:nvPicPr>
          <p:cNvPr id="5123" name="Picture 4" descr="מכלית ורסטילית + קשירה נכונה 001"/>
          <p:cNvPicPr>
            <a:picLocks noChangeAspect="1" noChangeArrowheads="1"/>
          </p:cNvPicPr>
          <p:nvPr>
            <p:ph type="body" idx="1"/>
          </p:nvPr>
        </p:nvPicPr>
        <p:blipFill>
          <a:blip r:embed="rId2"/>
          <a:srcRect/>
          <a:stretch>
            <a:fillRect/>
          </a:stretch>
        </p:blipFill>
        <p:spPr>
          <a:xfrm>
            <a:off x="0" y="0"/>
            <a:ext cx="9144000" cy="6858000"/>
          </a:xfrm>
          <a:noFill/>
        </p:spPr>
      </p:pic>
      <p:sp>
        <p:nvSpPr>
          <p:cNvPr id="5124" name="WordArt 5"/>
          <p:cNvSpPr>
            <a:spLocks noChangeArrowheads="1" noChangeShapeType="1" noTextEdit="1"/>
          </p:cNvSpPr>
          <p:nvPr/>
        </p:nvSpPr>
        <p:spPr bwMode="auto">
          <a:xfrm>
            <a:off x="0" y="4005263"/>
            <a:ext cx="7772400" cy="1584325"/>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he-IL" sz="3600" kern="10">
                <a:ln w="9525">
                  <a:round/>
                  <a:headEnd/>
                  <a:tailEnd/>
                </a:ln>
                <a:gradFill rotWithShape="1">
                  <a:gsLst>
                    <a:gs pos="0">
                      <a:srgbClr val="FFE701"/>
                    </a:gs>
                    <a:gs pos="100000">
                      <a:srgbClr val="FE3E02"/>
                    </a:gs>
                  </a:gsLst>
                  <a:lin ang="5400000" scaled="1"/>
                </a:gradFill>
                <a:latin typeface="+mj-cs"/>
                <a:ea typeface="+mj-cs"/>
                <a:cs typeface="+mj-cs"/>
              </a:rPr>
              <a:t>הובלת חומרים מסוכנים</a:t>
            </a:r>
            <a:endParaRPr lang="en-US" sz="3600" kern="10">
              <a:ln w="9525">
                <a:round/>
                <a:headEnd/>
                <a:tailEnd/>
              </a:ln>
              <a:gradFill rotWithShape="1">
                <a:gsLst>
                  <a:gs pos="0">
                    <a:srgbClr val="FFE701"/>
                  </a:gs>
                  <a:gs pos="100000">
                    <a:srgbClr val="FE3E02"/>
                  </a:gs>
                </a:gsLst>
                <a:lin ang="5400000" scaled="1"/>
              </a:gradFill>
              <a:latin typeface="+mj-cs"/>
              <a:ea typeface="+mj-cs"/>
              <a:cs typeface="+mj-cs"/>
            </a:endParaRPr>
          </a:p>
        </p:txBody>
      </p:sp>
      <p:pic>
        <p:nvPicPr>
          <p:cNvPr id="5125" name="Picture 6" descr="POISON"/>
          <p:cNvPicPr>
            <a:picLocks noChangeAspect="1" noChangeArrowheads="1"/>
          </p:cNvPicPr>
          <p:nvPr/>
        </p:nvPicPr>
        <p:blipFill>
          <a:blip r:embed="rId3"/>
          <a:srcRect/>
          <a:stretch>
            <a:fillRect/>
          </a:stretch>
        </p:blipFill>
        <p:spPr bwMode="auto">
          <a:xfrm>
            <a:off x="8021638" y="0"/>
            <a:ext cx="1122362" cy="201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B844753B-C07C-4205-83F8-D8BE6500B664}" type="slidenum">
              <a:rPr lang="he-IL"/>
              <a:pPr>
                <a:defRPr/>
              </a:pPr>
              <a:t>10</a:t>
            </a:fld>
            <a:endParaRPr lang="en-US"/>
          </a:p>
        </p:txBody>
      </p:sp>
      <p:sp>
        <p:nvSpPr>
          <p:cNvPr id="14339" name="Rectangle 2"/>
          <p:cNvSpPr>
            <a:spLocks noGrp="1" noChangeArrowheads="1"/>
          </p:cNvSpPr>
          <p:nvPr>
            <p:ph type="title"/>
          </p:nvPr>
        </p:nvSpPr>
        <p:spPr>
          <a:xfrm>
            <a:off x="0" y="0"/>
            <a:ext cx="9144000" cy="1341438"/>
          </a:xfrm>
          <a:solidFill>
            <a:srgbClr val="CCFF33"/>
          </a:solidFill>
        </p:spPr>
        <p:txBody>
          <a:bodyPr/>
          <a:lstStyle/>
          <a:p>
            <a:pPr eaLnBrk="1" hangingPunct="1"/>
            <a:r>
              <a:rPr lang="he-IL" u="sng" smtClean="0">
                <a:solidFill>
                  <a:srgbClr val="FF3300"/>
                </a:solidFill>
              </a:rPr>
              <a:t>תנאים לקבלת היתר הובלת חומ"ס לרכב</a:t>
            </a:r>
            <a:endParaRPr lang="en-US" u="sng" smtClean="0">
              <a:solidFill>
                <a:srgbClr val="FF3300"/>
              </a:solidFill>
              <a:cs typeface="Times New Roman" pitchFamily="18" charset="0"/>
            </a:endParaRPr>
          </a:p>
        </p:txBody>
      </p:sp>
      <p:sp>
        <p:nvSpPr>
          <p:cNvPr id="15363" name="Rectangle 3"/>
          <p:cNvSpPr>
            <a:spLocks noGrp="1" noChangeArrowheads="1"/>
          </p:cNvSpPr>
          <p:nvPr>
            <p:ph type="body" idx="1"/>
          </p:nvPr>
        </p:nvSpPr>
        <p:spPr>
          <a:xfrm>
            <a:off x="0" y="1268413"/>
            <a:ext cx="9144000" cy="5589587"/>
          </a:xfrm>
          <a:solidFill>
            <a:srgbClr val="66FFFF"/>
          </a:solidFill>
        </p:spPr>
        <p:txBody>
          <a:bodyPr/>
          <a:lstStyle/>
          <a:p>
            <a:pPr eaLnBrk="1" hangingPunct="1">
              <a:buClr>
                <a:srgbClr val="FF3300"/>
              </a:buClr>
              <a:buFont typeface="Wingdings" pitchFamily="2" charset="2"/>
              <a:buChar char="Ø"/>
            </a:pPr>
            <a:r>
              <a:rPr lang="he-IL" sz="2800" smtClean="0">
                <a:solidFill>
                  <a:schemeClr val="accent2"/>
                </a:solidFill>
              </a:rPr>
              <a:t>רכב שגילו פחות מ 15 שנה מיום יצורו ובעל רשיון מוביל</a:t>
            </a:r>
            <a:r>
              <a:rPr lang="he-IL" smtClean="0">
                <a:solidFill>
                  <a:schemeClr val="accent2"/>
                </a:solidFill>
              </a:rPr>
              <a:t>.</a:t>
            </a:r>
          </a:p>
          <a:p>
            <a:pPr eaLnBrk="1" hangingPunct="1">
              <a:buClr>
                <a:srgbClr val="FF3300"/>
              </a:buClr>
              <a:buFont typeface="Wingdings" pitchFamily="2" charset="2"/>
              <a:buChar char="Ø"/>
            </a:pPr>
            <a:r>
              <a:rPr lang="he-IL" sz="2800" smtClean="0">
                <a:solidFill>
                  <a:schemeClr val="accent2"/>
                </a:solidFill>
              </a:rPr>
              <a:t>רכב יעודי ׁ(מכלית) משנת 1992 חייב במערכת </a:t>
            </a:r>
            <a:r>
              <a:rPr lang="en-US" sz="2800" smtClean="0">
                <a:solidFill>
                  <a:schemeClr val="accent2"/>
                </a:solidFill>
                <a:cs typeface="Arial" charset="0"/>
              </a:rPr>
              <a:t>A.B.S</a:t>
            </a:r>
            <a:r>
              <a:rPr lang="he-IL" sz="2800" smtClean="0">
                <a:solidFill>
                  <a:schemeClr val="accent2"/>
                </a:solidFill>
              </a:rPr>
              <a:t>.</a:t>
            </a:r>
          </a:p>
          <a:p>
            <a:pPr eaLnBrk="1" hangingPunct="1">
              <a:buClr>
                <a:srgbClr val="FF3300"/>
              </a:buClr>
              <a:buFont typeface="Wingdings" pitchFamily="2" charset="2"/>
              <a:buChar char="Ø"/>
            </a:pPr>
            <a:r>
              <a:rPr lang="he-IL" sz="2800" smtClean="0">
                <a:solidFill>
                  <a:schemeClr val="accent2"/>
                </a:solidFill>
              </a:rPr>
              <a:t>רכב משנת 1994 חייב במערכת </a:t>
            </a:r>
            <a:r>
              <a:rPr lang="en-US" sz="2800" smtClean="0">
                <a:solidFill>
                  <a:schemeClr val="accent2"/>
                </a:solidFill>
                <a:cs typeface="Arial" charset="0"/>
              </a:rPr>
              <a:t>A.B.S</a:t>
            </a:r>
            <a:r>
              <a:rPr lang="he-IL" sz="2800" smtClean="0">
                <a:solidFill>
                  <a:schemeClr val="accent2"/>
                </a:solidFill>
              </a:rPr>
              <a:t>.</a:t>
            </a:r>
          </a:p>
          <a:p>
            <a:pPr eaLnBrk="1" hangingPunct="1">
              <a:buClr>
                <a:srgbClr val="FF3300"/>
              </a:buClr>
              <a:buFont typeface="Wingdings" pitchFamily="2" charset="2"/>
              <a:buChar char="Ø"/>
            </a:pPr>
            <a:r>
              <a:rPr lang="he-IL" sz="2800" smtClean="0">
                <a:solidFill>
                  <a:schemeClr val="accent2"/>
                </a:solidFill>
              </a:rPr>
              <a:t>יש לו התקן טכוגרף על פי תקנה 364 ד'.</a:t>
            </a:r>
          </a:p>
          <a:p>
            <a:pPr eaLnBrk="1" hangingPunct="1">
              <a:buClr>
                <a:srgbClr val="FF3300"/>
              </a:buClr>
              <a:buFont typeface="Wingdings" pitchFamily="2" charset="2"/>
              <a:buChar char="Ø"/>
            </a:pPr>
            <a:r>
              <a:rPr lang="he-IL" sz="2800" smtClean="0">
                <a:solidFill>
                  <a:schemeClr val="accent2"/>
                </a:solidFill>
              </a:rPr>
              <a:t>יש לו מערכת קשר עם משרד ההובלה ומערכת איכון.</a:t>
            </a:r>
          </a:p>
          <a:p>
            <a:pPr eaLnBrk="1" hangingPunct="1">
              <a:buClr>
                <a:srgbClr val="FF3300"/>
              </a:buClr>
              <a:buFont typeface="Wingdings" pitchFamily="2" charset="2"/>
              <a:buChar char="Ø"/>
            </a:pPr>
            <a:r>
              <a:rPr lang="he-IL" sz="2800" smtClean="0">
                <a:solidFill>
                  <a:schemeClr val="accent2"/>
                </a:solidFill>
              </a:rPr>
              <a:t>2-3 מטפים אבקה יבשה במשקל 6 ק"ג כל אחד.</a:t>
            </a:r>
          </a:p>
          <a:p>
            <a:pPr eaLnBrk="1" hangingPunct="1">
              <a:buClr>
                <a:srgbClr val="FF3300"/>
              </a:buClr>
              <a:buFont typeface="Wingdings" pitchFamily="2" charset="2"/>
              <a:buChar char="Ø"/>
            </a:pPr>
            <a:r>
              <a:rPr lang="he-IL" sz="2800" smtClean="0">
                <a:solidFill>
                  <a:schemeClr val="accent2"/>
                </a:solidFill>
              </a:rPr>
              <a:t>סימון ושילוט (כאמור בתוספת השניה).</a:t>
            </a:r>
          </a:p>
          <a:p>
            <a:pPr eaLnBrk="1" hangingPunct="1">
              <a:buClr>
                <a:srgbClr val="FF3300"/>
              </a:buClr>
              <a:buFont typeface="Wingdings" pitchFamily="2" charset="2"/>
              <a:buChar char="Ø"/>
            </a:pPr>
            <a:r>
              <a:rPr lang="he-IL" sz="2800" smtClean="0">
                <a:solidFill>
                  <a:schemeClr val="accent2"/>
                </a:solidFill>
              </a:rPr>
              <a:t>נבדק ואושר ע"י קצין בטיחות בתעבורה.</a:t>
            </a:r>
          </a:p>
          <a:p>
            <a:pPr eaLnBrk="1" hangingPunct="1">
              <a:buClr>
                <a:srgbClr val="FF3300"/>
              </a:buClr>
              <a:buFont typeface="Wingdings" pitchFamily="2" charset="2"/>
              <a:buChar char="Ø"/>
            </a:pPr>
            <a:r>
              <a:rPr lang="he-IL" sz="2800" smtClean="0">
                <a:solidFill>
                  <a:schemeClr val="accent2"/>
                </a:solidFill>
              </a:rPr>
              <a:t>מכלית חייבת בבדיקה של מעבדה מוסמכת (אחת לשנה).</a:t>
            </a:r>
            <a:endParaRPr lang="en-US" sz="2800" smtClean="0">
              <a:solidFill>
                <a:schemeClr val="accent2"/>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iterate type="lt">
                                    <p:tmPct val="0"/>
                                  </p:iterate>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500" fill="hold"/>
                                        <p:tgtEl>
                                          <p:spTgt spid="1536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3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15363">
                                            <p:txEl>
                                              <p:pRg st="6" end="6"/>
                                            </p:txEl>
                                          </p:spTgt>
                                        </p:tgtEl>
                                        <p:attrNameLst>
                                          <p:attrName>style.visibility</p:attrName>
                                        </p:attrNameLst>
                                      </p:cBhvr>
                                      <p:to>
                                        <p:strVal val="visible"/>
                                      </p:to>
                                    </p:set>
                                    <p:anim calcmode="lin" valueType="num">
                                      <p:cBhvr additive="base">
                                        <p:cTn id="43" dur="500" fill="hold"/>
                                        <p:tgtEl>
                                          <p:spTgt spid="1536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53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nodeType="clickEffect">
                                  <p:stCondLst>
                                    <p:cond delay="0"/>
                                  </p:stCondLst>
                                  <p:childTnLst>
                                    <p:set>
                                      <p:cBhvr>
                                        <p:cTn id="48" dur="1" fill="hold">
                                          <p:stCondLst>
                                            <p:cond delay="0"/>
                                          </p:stCondLst>
                                        </p:cTn>
                                        <p:tgtEl>
                                          <p:spTgt spid="15363">
                                            <p:txEl>
                                              <p:pRg st="7" end="7"/>
                                            </p:txEl>
                                          </p:spTgt>
                                        </p:tgtEl>
                                        <p:attrNameLst>
                                          <p:attrName>style.visibility</p:attrName>
                                        </p:attrNameLst>
                                      </p:cBhvr>
                                      <p:to>
                                        <p:strVal val="visible"/>
                                      </p:to>
                                    </p:set>
                                    <p:anim calcmode="lin" valueType="num">
                                      <p:cBhvr additive="base">
                                        <p:cTn id="49" dur="500" fill="hold"/>
                                        <p:tgtEl>
                                          <p:spTgt spid="1536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536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nodeType="clickEffect">
                                  <p:stCondLst>
                                    <p:cond delay="0"/>
                                  </p:stCondLst>
                                  <p:childTnLst>
                                    <p:set>
                                      <p:cBhvr>
                                        <p:cTn id="54" dur="1" fill="hold">
                                          <p:stCondLst>
                                            <p:cond delay="0"/>
                                          </p:stCondLst>
                                        </p:cTn>
                                        <p:tgtEl>
                                          <p:spTgt spid="15363">
                                            <p:txEl>
                                              <p:pRg st="8" end="8"/>
                                            </p:txEl>
                                          </p:spTgt>
                                        </p:tgtEl>
                                        <p:attrNameLst>
                                          <p:attrName>style.visibility</p:attrName>
                                        </p:attrNameLst>
                                      </p:cBhvr>
                                      <p:to>
                                        <p:strVal val="visible"/>
                                      </p:to>
                                    </p:set>
                                    <p:anim calcmode="lin" valueType="num">
                                      <p:cBhvr additive="base">
                                        <p:cTn id="55" dur="500" fill="hold"/>
                                        <p:tgtEl>
                                          <p:spTgt spid="15363">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536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36AFA504-DAD8-46C4-B4F4-C6186EED12CE}" type="slidenum">
              <a:rPr lang="he-IL"/>
              <a:pPr>
                <a:defRPr/>
              </a:pPr>
              <a:t>11</a:t>
            </a:fld>
            <a:endParaRPr lang="en-US"/>
          </a:p>
        </p:txBody>
      </p:sp>
      <p:sp>
        <p:nvSpPr>
          <p:cNvPr id="15363" name="Rectangle 2"/>
          <p:cNvSpPr>
            <a:spLocks noGrp="1" noChangeArrowheads="1"/>
          </p:cNvSpPr>
          <p:nvPr>
            <p:ph type="title"/>
          </p:nvPr>
        </p:nvSpPr>
        <p:spPr>
          <a:xfrm>
            <a:off x="0" y="0"/>
            <a:ext cx="9144000" cy="908050"/>
          </a:xfrm>
          <a:solidFill>
            <a:srgbClr val="FFFF00"/>
          </a:solidFill>
        </p:spPr>
        <p:txBody>
          <a:bodyPr/>
          <a:lstStyle/>
          <a:p>
            <a:pPr eaLnBrk="1" hangingPunct="1"/>
            <a:r>
              <a:rPr lang="he-IL" b="1" u="sng" smtClean="0">
                <a:solidFill>
                  <a:srgbClr val="FF0000"/>
                </a:solidFill>
              </a:rPr>
              <a:t>תנאים לקבלת היתר הובלת חומ"ס לנהג</a:t>
            </a:r>
            <a:endParaRPr lang="en-US" b="1" u="sng" smtClean="0">
              <a:solidFill>
                <a:srgbClr val="FF0000"/>
              </a:solidFill>
              <a:cs typeface="Times New Roman" pitchFamily="18" charset="0"/>
            </a:endParaRPr>
          </a:p>
        </p:txBody>
      </p:sp>
      <p:sp>
        <p:nvSpPr>
          <p:cNvPr id="16387" name="Rectangle 3"/>
          <p:cNvSpPr>
            <a:spLocks noGrp="1" noChangeArrowheads="1"/>
          </p:cNvSpPr>
          <p:nvPr>
            <p:ph type="body" idx="1"/>
          </p:nvPr>
        </p:nvSpPr>
        <p:spPr>
          <a:xfrm>
            <a:off x="0" y="836613"/>
            <a:ext cx="9144000" cy="6021387"/>
          </a:xfrm>
          <a:solidFill>
            <a:srgbClr val="66FFFF"/>
          </a:solidFill>
        </p:spPr>
        <p:txBody>
          <a:bodyPr/>
          <a:lstStyle/>
          <a:p>
            <a:pPr eaLnBrk="1" hangingPunct="1">
              <a:lnSpc>
                <a:spcPct val="90000"/>
              </a:lnSpc>
              <a:buFont typeface="Wingdings" pitchFamily="2" charset="2"/>
              <a:buChar char="Ø"/>
            </a:pPr>
            <a:r>
              <a:rPr lang="he-IL" sz="2000" smtClean="0">
                <a:solidFill>
                  <a:schemeClr val="accent2"/>
                </a:solidFill>
              </a:rPr>
              <a:t>בעל וותק מוכח של 3 שנים לפחות בנהיגה ברכב שלגביו מבוקש ההיתר.</a:t>
            </a:r>
          </a:p>
          <a:p>
            <a:pPr eaLnBrk="1" hangingPunct="1">
              <a:lnSpc>
                <a:spcPct val="90000"/>
              </a:lnSpc>
              <a:buFont typeface="Wingdings" pitchFamily="2" charset="2"/>
              <a:buChar char="Ø"/>
            </a:pPr>
            <a:r>
              <a:rPr lang="he-IL" sz="2000" smtClean="0">
                <a:solidFill>
                  <a:schemeClr val="accent2"/>
                </a:solidFill>
              </a:rPr>
              <a:t>לא נתקיימו בו האמור בתקנה 15 ב (1) עד (6) לתקנות התעבורה.</a:t>
            </a:r>
          </a:p>
          <a:p>
            <a:pPr eaLnBrk="1" hangingPunct="1">
              <a:lnSpc>
                <a:spcPct val="90000"/>
              </a:lnSpc>
              <a:buFont typeface="Wingdings" pitchFamily="2" charset="2"/>
              <a:buChar char="Ø"/>
            </a:pPr>
            <a:r>
              <a:rPr lang="he-IL" sz="2000" smtClean="0">
                <a:solidFill>
                  <a:schemeClr val="accent2"/>
                </a:solidFill>
              </a:rPr>
              <a:t>בשנתיים שקדמו לבקשה לא הורשע באחת מהעבירות המנויות בתוספת הראשונה לחוק:</a:t>
            </a:r>
          </a:p>
          <a:p>
            <a:pPr eaLnBrk="1" hangingPunct="1">
              <a:lnSpc>
                <a:spcPct val="90000"/>
              </a:lnSpc>
              <a:buFont typeface="Wingdings" pitchFamily="2" charset="2"/>
              <a:buChar char="Ø"/>
            </a:pPr>
            <a:r>
              <a:rPr lang="he-IL" sz="2000" smtClean="0">
                <a:solidFill>
                  <a:srgbClr val="FF0000"/>
                </a:solidFill>
              </a:rPr>
              <a:t>סעיף 10 – נהיגה בלא רשיון נהיגה או לא חידשו.</a:t>
            </a:r>
          </a:p>
          <a:p>
            <a:pPr eaLnBrk="1" hangingPunct="1">
              <a:lnSpc>
                <a:spcPct val="90000"/>
              </a:lnSpc>
              <a:buFont typeface="Wingdings" pitchFamily="2" charset="2"/>
              <a:buChar char="Ø"/>
            </a:pPr>
            <a:r>
              <a:rPr lang="he-IL" sz="2000" smtClean="0">
                <a:solidFill>
                  <a:srgbClr val="FF0000"/>
                </a:solidFill>
              </a:rPr>
              <a:t>סעיף 62 (3) – נהיגה בשכרות.</a:t>
            </a:r>
          </a:p>
          <a:p>
            <a:pPr eaLnBrk="1" hangingPunct="1">
              <a:lnSpc>
                <a:spcPct val="90000"/>
              </a:lnSpc>
              <a:buFont typeface="Wingdings" pitchFamily="2" charset="2"/>
              <a:buChar char="Ø"/>
            </a:pPr>
            <a:r>
              <a:rPr lang="he-IL" sz="2000" smtClean="0">
                <a:solidFill>
                  <a:srgbClr val="FF0000"/>
                </a:solidFill>
              </a:rPr>
              <a:t>תקנה 47 (ד) – עקיפה בדרך לא פנויה, ויש הפרעה לתנועה מכל כיוון שהוא.</a:t>
            </a:r>
          </a:p>
          <a:p>
            <a:pPr eaLnBrk="1" hangingPunct="1">
              <a:lnSpc>
                <a:spcPct val="90000"/>
              </a:lnSpc>
              <a:buFont typeface="Wingdings" pitchFamily="2" charset="2"/>
              <a:buChar char="Ø"/>
            </a:pPr>
            <a:r>
              <a:rPr lang="he-IL" sz="2000" smtClean="0">
                <a:solidFill>
                  <a:srgbClr val="FF0000"/>
                </a:solidFill>
              </a:rPr>
              <a:t>תקנה 26 (2) – שימוש בסמים או משקאות משכרים בנהיגה.</a:t>
            </a:r>
          </a:p>
          <a:p>
            <a:pPr eaLnBrk="1" hangingPunct="1">
              <a:lnSpc>
                <a:spcPct val="90000"/>
              </a:lnSpc>
              <a:buFont typeface="Wingdings" pitchFamily="2" charset="2"/>
              <a:buChar char="Ø"/>
            </a:pPr>
            <a:r>
              <a:rPr lang="he-IL" sz="2000" smtClean="0">
                <a:solidFill>
                  <a:srgbClr val="FF0000"/>
                </a:solidFill>
              </a:rPr>
              <a:t>תקנה 144 – נהג המעורב בתאונת דרכים לא עצר ולא הגיש עזרה לנפגע.</a:t>
            </a:r>
          </a:p>
          <a:p>
            <a:pPr eaLnBrk="1" hangingPunct="1">
              <a:lnSpc>
                <a:spcPct val="90000"/>
              </a:lnSpc>
              <a:buFont typeface="Wingdings" pitchFamily="2" charset="2"/>
              <a:buChar char="Ø"/>
            </a:pPr>
            <a:r>
              <a:rPr lang="he-IL" sz="2000" smtClean="0">
                <a:solidFill>
                  <a:srgbClr val="FF0000"/>
                </a:solidFill>
              </a:rPr>
              <a:t>תקנה 308 (ד') – נהיגה ברכב שעליו נמסרה הודעת איסור שימוש.</a:t>
            </a:r>
          </a:p>
          <a:p>
            <a:pPr eaLnBrk="1" hangingPunct="1">
              <a:lnSpc>
                <a:spcPct val="90000"/>
              </a:lnSpc>
              <a:buFont typeface="Wingdings" pitchFamily="2" charset="2"/>
              <a:buChar char="Ø"/>
            </a:pPr>
            <a:r>
              <a:rPr lang="he-IL" sz="2000" smtClean="0">
                <a:solidFill>
                  <a:srgbClr val="FF0000"/>
                </a:solidFill>
              </a:rPr>
              <a:t>סעיף 388 (1) או (4) לחוק העונשין.</a:t>
            </a:r>
          </a:p>
          <a:p>
            <a:pPr eaLnBrk="1" hangingPunct="1">
              <a:lnSpc>
                <a:spcPct val="90000"/>
              </a:lnSpc>
              <a:buFont typeface="Wingdings" pitchFamily="2" charset="2"/>
              <a:buChar char="Ø"/>
            </a:pPr>
            <a:r>
              <a:rPr lang="he-IL" sz="2000" smtClean="0">
                <a:solidFill>
                  <a:schemeClr val="accent2"/>
                </a:solidFill>
              </a:rPr>
              <a:t>סיים בהצלחה קורס הכשרה להובלת חומ"ס כאמור בתקנה 22 (ב) (1) או (2) לפי העניין.</a:t>
            </a:r>
          </a:p>
          <a:p>
            <a:pPr eaLnBrk="1" hangingPunct="1">
              <a:lnSpc>
                <a:spcPct val="90000"/>
              </a:lnSpc>
              <a:buFont typeface="Wingdings" pitchFamily="2" charset="2"/>
              <a:buChar char="Ø"/>
            </a:pPr>
            <a:r>
              <a:rPr lang="he-IL" sz="2000" smtClean="0">
                <a:solidFill>
                  <a:schemeClr val="accent2"/>
                </a:solidFill>
              </a:rPr>
              <a:t>תוקפו של ההיתר הוא שנתיים (כעבור שנתיים קורס רענון)</a:t>
            </a:r>
          </a:p>
          <a:p>
            <a:pPr eaLnBrk="1" hangingPunct="1">
              <a:lnSpc>
                <a:spcPct val="90000"/>
              </a:lnSpc>
              <a:buFont typeface="Wingdings" pitchFamily="2" charset="2"/>
              <a:buChar char="Ø"/>
            </a:pPr>
            <a:r>
              <a:rPr lang="he-IL" sz="2000" smtClean="0">
                <a:solidFill>
                  <a:schemeClr val="accent2"/>
                </a:solidFill>
              </a:rPr>
              <a:t>לעניין מכלית – עמד בקורס לנהיגת מכלית שאישר המפקח.</a:t>
            </a:r>
          </a:p>
          <a:p>
            <a:pPr eaLnBrk="1" hangingPunct="1">
              <a:lnSpc>
                <a:spcPct val="90000"/>
              </a:lnSpc>
              <a:buFont typeface="Wingdings" pitchFamily="2" charset="2"/>
              <a:buChar char="Ø"/>
            </a:pPr>
            <a:r>
              <a:rPr lang="he-IL" sz="2000" smtClean="0">
                <a:solidFill>
                  <a:schemeClr val="accent2"/>
                </a:solidFill>
              </a:rPr>
              <a:t>המפקח רשאי להתלות או לבטל היתר אם נתקיים בבעל ההיתר האמור בתקנה 15 ב (1-3) לתקנות התעבורה או אם עבר על תקנה 8 (א) (1) (2-4) (ב) 9 (ב) ו 13-17.</a:t>
            </a:r>
            <a:endParaRPr lang="en-US" sz="2000" smtClean="0">
              <a:solidFill>
                <a:schemeClr val="accent2"/>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6387">
                                            <p:txEl>
                                              <p:pRg st="6" end="6"/>
                                            </p:txEl>
                                          </p:spTgt>
                                        </p:tgtEl>
                                        <p:attrNameLst>
                                          <p:attrName>style.visibility</p:attrName>
                                        </p:attrNameLst>
                                      </p:cBhvr>
                                      <p:to>
                                        <p:strVal val="visible"/>
                                      </p:to>
                                    </p:set>
                                    <p:anim calcmode="lin" valueType="num">
                                      <p:cBhvr additive="base">
                                        <p:cTn id="43" dur="500" fill="hold"/>
                                        <p:tgtEl>
                                          <p:spTgt spid="1638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638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nodeType="clickEffect">
                                  <p:stCondLst>
                                    <p:cond delay="0"/>
                                  </p:stCondLst>
                                  <p:childTnLst>
                                    <p:set>
                                      <p:cBhvr>
                                        <p:cTn id="48" dur="1" fill="hold">
                                          <p:stCondLst>
                                            <p:cond delay="0"/>
                                          </p:stCondLst>
                                        </p:cTn>
                                        <p:tgtEl>
                                          <p:spTgt spid="16387">
                                            <p:txEl>
                                              <p:pRg st="7" end="7"/>
                                            </p:txEl>
                                          </p:spTgt>
                                        </p:tgtEl>
                                        <p:attrNameLst>
                                          <p:attrName>style.visibility</p:attrName>
                                        </p:attrNameLst>
                                      </p:cBhvr>
                                      <p:to>
                                        <p:strVal val="visible"/>
                                      </p:to>
                                    </p:set>
                                    <p:anim calcmode="lin" valueType="num">
                                      <p:cBhvr additive="base">
                                        <p:cTn id="49" dur="500" fill="hold"/>
                                        <p:tgtEl>
                                          <p:spTgt spid="16387">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638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6387">
                                            <p:txEl>
                                              <p:pRg st="8" end="8"/>
                                            </p:txEl>
                                          </p:spTgt>
                                        </p:tgtEl>
                                        <p:attrNameLst>
                                          <p:attrName>style.visibility</p:attrName>
                                        </p:attrNameLst>
                                      </p:cBhvr>
                                      <p:to>
                                        <p:strVal val="visible"/>
                                      </p:to>
                                    </p:set>
                                    <p:anim calcmode="lin" valueType="num">
                                      <p:cBhvr additive="base">
                                        <p:cTn id="55" dur="500" fill="hold"/>
                                        <p:tgtEl>
                                          <p:spTgt spid="16387">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638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387">
                                            <p:txEl>
                                              <p:pRg st="9" end="9"/>
                                            </p:txEl>
                                          </p:spTgt>
                                        </p:tgtEl>
                                        <p:attrNameLst>
                                          <p:attrName>style.visibility</p:attrName>
                                        </p:attrNameLst>
                                      </p:cBhvr>
                                      <p:to>
                                        <p:strVal val="visible"/>
                                      </p:to>
                                    </p:set>
                                    <p:anim calcmode="lin" valueType="num">
                                      <p:cBhvr additive="base">
                                        <p:cTn id="61" dur="500" fill="hold"/>
                                        <p:tgtEl>
                                          <p:spTgt spid="1638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38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nodeType="clickEffect">
                                  <p:stCondLst>
                                    <p:cond delay="0"/>
                                  </p:stCondLst>
                                  <p:childTnLst>
                                    <p:set>
                                      <p:cBhvr>
                                        <p:cTn id="66" dur="1" fill="hold">
                                          <p:stCondLst>
                                            <p:cond delay="0"/>
                                          </p:stCondLst>
                                        </p:cTn>
                                        <p:tgtEl>
                                          <p:spTgt spid="16387">
                                            <p:txEl>
                                              <p:pRg st="10" end="10"/>
                                            </p:txEl>
                                          </p:spTgt>
                                        </p:tgtEl>
                                        <p:attrNameLst>
                                          <p:attrName>style.visibility</p:attrName>
                                        </p:attrNameLst>
                                      </p:cBhvr>
                                      <p:to>
                                        <p:strVal val="visible"/>
                                      </p:to>
                                    </p:set>
                                    <p:anim calcmode="lin" valueType="num">
                                      <p:cBhvr additive="base">
                                        <p:cTn id="67" dur="500" fill="hold"/>
                                        <p:tgtEl>
                                          <p:spTgt spid="16387">
                                            <p:txEl>
                                              <p:pRg st="10" end="1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638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2" fill="hold" nodeType="clickEffect">
                                  <p:stCondLst>
                                    <p:cond delay="0"/>
                                  </p:stCondLst>
                                  <p:childTnLst>
                                    <p:set>
                                      <p:cBhvr>
                                        <p:cTn id="72" dur="1" fill="hold">
                                          <p:stCondLst>
                                            <p:cond delay="0"/>
                                          </p:stCondLst>
                                        </p:cTn>
                                        <p:tgtEl>
                                          <p:spTgt spid="16387">
                                            <p:txEl>
                                              <p:pRg st="11" end="11"/>
                                            </p:txEl>
                                          </p:spTgt>
                                        </p:tgtEl>
                                        <p:attrNameLst>
                                          <p:attrName>style.visibility</p:attrName>
                                        </p:attrNameLst>
                                      </p:cBhvr>
                                      <p:to>
                                        <p:strVal val="visible"/>
                                      </p:to>
                                    </p:set>
                                    <p:anim calcmode="lin" valueType="num">
                                      <p:cBhvr additive="base">
                                        <p:cTn id="73" dur="500" fill="hold"/>
                                        <p:tgtEl>
                                          <p:spTgt spid="16387">
                                            <p:txEl>
                                              <p:pRg st="11" end="11"/>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638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2" fill="hold" nodeType="clickEffect">
                                  <p:stCondLst>
                                    <p:cond delay="0"/>
                                  </p:stCondLst>
                                  <p:childTnLst>
                                    <p:set>
                                      <p:cBhvr>
                                        <p:cTn id="78" dur="1" fill="hold">
                                          <p:stCondLst>
                                            <p:cond delay="0"/>
                                          </p:stCondLst>
                                        </p:cTn>
                                        <p:tgtEl>
                                          <p:spTgt spid="16387">
                                            <p:txEl>
                                              <p:pRg st="12" end="12"/>
                                            </p:txEl>
                                          </p:spTgt>
                                        </p:tgtEl>
                                        <p:attrNameLst>
                                          <p:attrName>style.visibility</p:attrName>
                                        </p:attrNameLst>
                                      </p:cBhvr>
                                      <p:to>
                                        <p:strVal val="visible"/>
                                      </p:to>
                                    </p:set>
                                    <p:anim calcmode="lin" valueType="num">
                                      <p:cBhvr additive="base">
                                        <p:cTn id="79" dur="500" fill="hold"/>
                                        <p:tgtEl>
                                          <p:spTgt spid="16387">
                                            <p:txEl>
                                              <p:pRg st="12" end="12"/>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6387">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6387">
                                            <p:txEl>
                                              <p:pRg st="13" end="13"/>
                                            </p:txEl>
                                          </p:spTgt>
                                        </p:tgtEl>
                                        <p:attrNameLst>
                                          <p:attrName>style.visibility</p:attrName>
                                        </p:attrNameLst>
                                      </p:cBhvr>
                                      <p:to>
                                        <p:strVal val="visible"/>
                                      </p:to>
                                    </p:set>
                                    <p:anim calcmode="lin" valueType="num">
                                      <p:cBhvr additive="base">
                                        <p:cTn id="85" dur="500" fill="hold"/>
                                        <p:tgtEl>
                                          <p:spTgt spid="16387">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6387">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של מספר שקופית 6"/>
          <p:cNvSpPr>
            <a:spLocks noGrp="1"/>
          </p:cNvSpPr>
          <p:nvPr>
            <p:ph type="sldNum" sz="quarter" idx="12"/>
          </p:nvPr>
        </p:nvSpPr>
        <p:spPr/>
        <p:txBody>
          <a:bodyPr/>
          <a:lstStyle/>
          <a:p>
            <a:pPr>
              <a:defRPr/>
            </a:pPr>
            <a:fld id="{1DCE7307-469A-4A3B-BCCF-4FAB7026753F}" type="slidenum">
              <a:rPr lang="he-IL"/>
              <a:pPr>
                <a:defRPr/>
              </a:pPr>
              <a:t>12</a:t>
            </a:fld>
            <a:endParaRPr lang="en-US"/>
          </a:p>
        </p:txBody>
      </p:sp>
      <p:sp>
        <p:nvSpPr>
          <p:cNvPr id="16387" name="Rectangle 2"/>
          <p:cNvSpPr>
            <a:spLocks noGrp="1" noChangeArrowheads="1"/>
          </p:cNvSpPr>
          <p:nvPr>
            <p:ph type="title"/>
          </p:nvPr>
        </p:nvSpPr>
        <p:spPr/>
        <p:txBody>
          <a:bodyPr/>
          <a:lstStyle/>
          <a:p>
            <a:pPr eaLnBrk="1" hangingPunct="1"/>
            <a:r>
              <a:rPr lang="he-IL" b="1" u="sng" smtClean="0">
                <a:solidFill>
                  <a:srgbClr val="FF3300"/>
                </a:solidFill>
              </a:rPr>
              <a:t>הובלה משותפת של חומרים מסוכנים</a:t>
            </a:r>
            <a:endParaRPr lang="en-US" b="1" u="sng" smtClean="0">
              <a:solidFill>
                <a:srgbClr val="FF3300"/>
              </a:solidFill>
              <a:cs typeface="Times New Roman" pitchFamily="18" charset="0"/>
            </a:endParaRPr>
          </a:p>
        </p:txBody>
      </p:sp>
      <p:sp>
        <p:nvSpPr>
          <p:cNvPr id="16388" name="Rectangle 3"/>
          <p:cNvSpPr>
            <a:spLocks noGrp="1" noChangeArrowheads="1"/>
          </p:cNvSpPr>
          <p:nvPr>
            <p:ph type="body" sz="half" idx="1"/>
          </p:nvPr>
        </p:nvSpPr>
        <p:spPr>
          <a:xfrm>
            <a:off x="684213" y="1773238"/>
            <a:ext cx="7702550" cy="4400550"/>
          </a:xfrm>
        </p:spPr>
        <p:txBody>
          <a:bodyPr/>
          <a:lstStyle/>
          <a:p>
            <a:pPr eaLnBrk="1" hangingPunct="1">
              <a:buFont typeface="Wingdings" pitchFamily="2" charset="2"/>
              <a:buChar char="v"/>
            </a:pPr>
            <a:endParaRPr lang="he-IL" sz="2800" smtClean="0">
              <a:solidFill>
                <a:schemeClr val="accent2"/>
              </a:solidFill>
              <a:latin typeface="Arial" charset="0"/>
            </a:endParaRPr>
          </a:p>
          <a:p>
            <a:pPr eaLnBrk="1" hangingPunct="1">
              <a:buFont typeface="Wingdings" pitchFamily="2" charset="2"/>
              <a:buChar char="v"/>
            </a:pPr>
            <a:endParaRPr lang="he-IL" sz="2800" smtClean="0">
              <a:solidFill>
                <a:schemeClr val="accent2"/>
              </a:solidFill>
              <a:latin typeface="Arial" charset="0"/>
            </a:endParaRPr>
          </a:p>
          <a:p>
            <a:pPr eaLnBrk="1" hangingPunct="1">
              <a:buFont typeface="Wingdings" pitchFamily="2" charset="2"/>
              <a:buChar char="v"/>
            </a:pPr>
            <a:r>
              <a:rPr lang="he-IL" sz="2800" smtClean="0">
                <a:solidFill>
                  <a:srgbClr val="0000CC"/>
                </a:solidFill>
                <a:latin typeface="Arial" charset="0"/>
              </a:rPr>
              <a:t>בעקרון רצוי לא לערבב  מין שאינו מינו בכל הקשור להובלת חומרים מסוכנים</a:t>
            </a:r>
            <a:r>
              <a:rPr lang="en-US" sz="2800" smtClean="0">
                <a:solidFill>
                  <a:srgbClr val="0000CC"/>
                </a:solidFill>
                <a:latin typeface="Arial" charset="0"/>
                <a:cs typeface="Arial" charset="0"/>
              </a:rPr>
              <a:t> </a:t>
            </a:r>
            <a:r>
              <a:rPr lang="he-IL" sz="2800" smtClean="0">
                <a:solidFill>
                  <a:srgbClr val="0000CC"/>
                </a:solidFill>
                <a:latin typeface="Arial" charset="0"/>
              </a:rPr>
              <a:t>.</a:t>
            </a:r>
          </a:p>
          <a:p>
            <a:pPr eaLnBrk="1" hangingPunct="1">
              <a:buFont typeface="Wingdings" pitchFamily="2" charset="2"/>
              <a:buChar char="v"/>
            </a:pPr>
            <a:r>
              <a:rPr lang="he-IL" sz="2800" smtClean="0">
                <a:solidFill>
                  <a:srgbClr val="0000CC"/>
                </a:solidFill>
                <a:latin typeface="Arial" charset="0"/>
              </a:rPr>
              <a:t>זאת</a:t>
            </a:r>
            <a:r>
              <a:rPr lang="en-US" sz="2800" smtClean="0">
                <a:solidFill>
                  <a:srgbClr val="0000CC"/>
                </a:solidFill>
                <a:latin typeface="Arial" charset="0"/>
                <a:cs typeface="Arial" charset="0"/>
              </a:rPr>
              <a:t> </a:t>
            </a:r>
            <a:r>
              <a:rPr lang="he-IL" sz="2800" smtClean="0">
                <a:solidFill>
                  <a:srgbClr val="0000CC"/>
                </a:solidFill>
                <a:latin typeface="Arial" charset="0"/>
              </a:rPr>
              <a:t>בגלל האפשרות שחומרים יצאו מאריזותיהם מסיבות שונות ויגיבו זה עם זה תוך אובדן השליטה על</a:t>
            </a:r>
            <a:r>
              <a:rPr lang="en-US" sz="2800" smtClean="0">
                <a:solidFill>
                  <a:srgbClr val="0000CC"/>
                </a:solidFill>
                <a:latin typeface="Arial" charset="0"/>
                <a:cs typeface="Arial" charset="0"/>
              </a:rPr>
              <a:t> </a:t>
            </a:r>
            <a:r>
              <a:rPr lang="he-IL" sz="2800" smtClean="0">
                <a:solidFill>
                  <a:srgbClr val="0000CC"/>
                </a:solidFill>
                <a:latin typeface="Arial" charset="0"/>
              </a:rPr>
              <a:t>המתרחש וגרימת נזק לבני אדם או לסביבה או לשניהם גם יחד, </a:t>
            </a:r>
          </a:p>
          <a:p>
            <a:pPr eaLnBrk="1" hangingPunct="1">
              <a:buFont typeface="Wingdings" pitchFamily="2" charset="2"/>
              <a:buChar char="v"/>
            </a:pPr>
            <a:endParaRPr lang="he-IL" sz="2800" smtClean="0">
              <a:solidFill>
                <a:schemeClr val="accent2"/>
              </a:solidFill>
              <a:latin typeface="Arial" charset="0"/>
            </a:endParaRPr>
          </a:p>
          <a:p>
            <a:pPr eaLnBrk="1" hangingPunct="1"/>
            <a:endParaRPr lang="en-US" sz="2800" smtClean="0">
              <a:cs typeface="Arial" charset="0"/>
            </a:endParaRPr>
          </a:p>
        </p:txBody>
      </p:sp>
      <p:sp>
        <p:nvSpPr>
          <p:cNvPr id="16389" name="WordArt 4"/>
          <p:cNvSpPr>
            <a:spLocks noChangeArrowheads="1" noChangeShapeType="1" noTextEdit="1"/>
          </p:cNvSpPr>
          <p:nvPr/>
        </p:nvSpPr>
        <p:spPr bwMode="auto">
          <a:xfrm>
            <a:off x="2916238" y="1557338"/>
            <a:ext cx="2392362" cy="11430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he-IL" sz="3600" kern="10">
                <a:ln w="9525">
                  <a:round/>
                  <a:headEnd/>
                  <a:tailEnd/>
                </a:ln>
                <a:gradFill rotWithShape="1">
                  <a:gsLst>
                    <a:gs pos="0">
                      <a:srgbClr val="FFE701"/>
                    </a:gs>
                    <a:gs pos="100000">
                      <a:srgbClr val="FE3E02"/>
                    </a:gs>
                  </a:gsLst>
                  <a:lin ang="5400000" scaled="1"/>
                </a:gradFill>
                <a:latin typeface="Arial"/>
                <a:cs typeface="Arial"/>
              </a:rPr>
              <a:t>שינוע חומ"ס</a:t>
            </a:r>
            <a:endParaRPr lang="en-US" sz="3600" kern="10">
              <a:ln w="9525">
                <a:round/>
                <a:headEnd/>
                <a:tailEnd/>
              </a:ln>
              <a:gradFill rotWithShape="1">
                <a:gsLst>
                  <a:gs pos="0">
                    <a:srgbClr val="FFE701"/>
                  </a:gs>
                  <a:gs pos="100000">
                    <a:srgbClr val="FE3E02"/>
                  </a:gs>
                </a:gsLst>
                <a:lin ang="5400000" scaled="1"/>
              </a:gradFill>
              <a:latin typeface="Arial"/>
              <a:cs typeface="Arial"/>
            </a:endParaRPr>
          </a:p>
        </p:txBody>
      </p:sp>
      <p:graphicFrame>
        <p:nvGraphicFramePr>
          <p:cNvPr id="16390" name="Object 2"/>
          <p:cNvGraphicFramePr>
            <a:graphicFrameLocks noChangeAspect="1"/>
          </p:cNvGraphicFramePr>
          <p:nvPr>
            <p:ph sz="half" idx="2"/>
          </p:nvPr>
        </p:nvGraphicFramePr>
        <p:xfrm>
          <a:off x="2124075" y="5661025"/>
          <a:ext cx="995363" cy="633413"/>
        </p:xfrm>
        <a:graphic>
          <a:graphicData uri="http://schemas.openxmlformats.org/presentationml/2006/ole">
            <p:oleObj spid="_x0000_s16390" name="Clip" r:id="rId3" imgW="994787" imgH="633046" progId="MS_ClipArt_Gallery.2">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מספר שקופית 6"/>
          <p:cNvSpPr>
            <a:spLocks noGrp="1"/>
          </p:cNvSpPr>
          <p:nvPr>
            <p:ph type="sldNum" sz="quarter" idx="12"/>
          </p:nvPr>
        </p:nvSpPr>
        <p:spPr/>
        <p:txBody>
          <a:bodyPr/>
          <a:lstStyle/>
          <a:p>
            <a:pPr>
              <a:defRPr/>
            </a:pPr>
            <a:fld id="{46A602EB-37E2-46C1-94DE-3C58C832B213}" type="slidenum">
              <a:rPr lang="he-IL"/>
              <a:pPr>
                <a:defRPr/>
              </a:pPr>
              <a:t>13</a:t>
            </a:fld>
            <a:endParaRPr lang="en-US"/>
          </a:p>
        </p:txBody>
      </p:sp>
      <p:sp>
        <p:nvSpPr>
          <p:cNvPr id="17411" name="Rectangle 2"/>
          <p:cNvSpPr>
            <a:spLocks noGrp="1" noChangeArrowheads="1"/>
          </p:cNvSpPr>
          <p:nvPr>
            <p:ph type="title"/>
          </p:nvPr>
        </p:nvSpPr>
        <p:spPr/>
        <p:txBody>
          <a:bodyPr/>
          <a:lstStyle/>
          <a:p>
            <a:pPr eaLnBrk="1" hangingPunct="1"/>
            <a:r>
              <a:rPr lang="he-IL" b="1" u="sng" smtClean="0">
                <a:solidFill>
                  <a:srgbClr val="FF3300"/>
                </a:solidFill>
              </a:rPr>
              <a:t>הובלה משותפת של חומרים מסוכנים</a:t>
            </a:r>
            <a:endParaRPr lang="en-US" b="1" u="sng" smtClean="0">
              <a:solidFill>
                <a:srgbClr val="FF3300"/>
              </a:solidFill>
              <a:cs typeface="Times New Roman" pitchFamily="18" charset="0"/>
            </a:endParaRPr>
          </a:p>
        </p:txBody>
      </p:sp>
      <p:sp>
        <p:nvSpPr>
          <p:cNvPr id="17412" name="Rectangle 3"/>
          <p:cNvSpPr>
            <a:spLocks noGrp="1" noChangeArrowheads="1"/>
          </p:cNvSpPr>
          <p:nvPr>
            <p:ph type="body" sz="half" idx="1"/>
          </p:nvPr>
        </p:nvSpPr>
        <p:spPr>
          <a:xfrm>
            <a:off x="685800" y="1981200"/>
            <a:ext cx="7918450" cy="4114800"/>
          </a:xfrm>
        </p:spPr>
        <p:txBody>
          <a:bodyPr/>
          <a:lstStyle/>
          <a:p>
            <a:pPr eaLnBrk="1" hangingPunct="1">
              <a:buFont typeface="Wingdings" pitchFamily="2" charset="2"/>
              <a:buChar char="v"/>
            </a:pPr>
            <a:r>
              <a:rPr lang="he-IL" sz="2800" smtClean="0">
                <a:solidFill>
                  <a:srgbClr val="0000CC"/>
                </a:solidFill>
                <a:latin typeface="Arial" charset="0"/>
              </a:rPr>
              <a:t>במקרים מעטים ניתן להוביל</a:t>
            </a:r>
            <a:r>
              <a:rPr lang="en-US" sz="2800" smtClean="0">
                <a:solidFill>
                  <a:srgbClr val="0000CC"/>
                </a:solidFill>
                <a:latin typeface="Arial" charset="0"/>
                <a:cs typeface="Arial" charset="0"/>
              </a:rPr>
              <a:t> </a:t>
            </a:r>
            <a:r>
              <a:rPr lang="he-IL" sz="2800" smtClean="0">
                <a:solidFill>
                  <a:srgbClr val="0000CC"/>
                </a:solidFill>
                <a:latin typeface="Arial" charset="0"/>
              </a:rPr>
              <a:t>חומרים כימיים שונים זה מזה בהובלה משותפת כגון : </a:t>
            </a:r>
          </a:p>
          <a:p>
            <a:pPr eaLnBrk="1" hangingPunct="1">
              <a:buFont typeface="Wingdings" pitchFamily="2" charset="2"/>
              <a:buChar char="ü"/>
            </a:pPr>
            <a:r>
              <a:rPr lang="he-IL" sz="2800" smtClean="0">
                <a:solidFill>
                  <a:srgbClr val="0000CC"/>
                </a:solidFill>
                <a:latin typeface="Arial" charset="0"/>
              </a:rPr>
              <a:t>חומרים דליקים עם דליקים כמו</a:t>
            </a:r>
            <a:r>
              <a:rPr lang="en-US" sz="2800" smtClean="0">
                <a:solidFill>
                  <a:srgbClr val="0000CC"/>
                </a:solidFill>
                <a:latin typeface="Arial" charset="0"/>
                <a:cs typeface="Arial" charset="0"/>
              </a:rPr>
              <a:t>: </a:t>
            </a:r>
          </a:p>
          <a:p>
            <a:pPr eaLnBrk="1" hangingPunct="1"/>
            <a:r>
              <a:rPr lang="he-IL" sz="2800" smtClean="0">
                <a:solidFill>
                  <a:srgbClr val="0000CC"/>
                </a:solidFill>
                <a:latin typeface="Arial" charset="0"/>
              </a:rPr>
              <a:t>(בנזין סולר נפט</a:t>
            </a:r>
            <a:r>
              <a:rPr lang="en-US" sz="2800" smtClean="0">
                <a:solidFill>
                  <a:srgbClr val="0000CC"/>
                </a:solidFill>
                <a:latin typeface="Arial" charset="0"/>
                <a:cs typeface="Arial" charset="0"/>
              </a:rPr>
              <a:t>  </a:t>
            </a:r>
            <a:r>
              <a:rPr lang="he-IL" sz="2800" smtClean="0">
                <a:solidFill>
                  <a:srgbClr val="0000CC"/>
                </a:solidFill>
                <a:latin typeface="Arial" charset="0"/>
              </a:rPr>
              <a:t>וכו</a:t>
            </a:r>
            <a:r>
              <a:rPr lang="en-US" sz="2800" smtClean="0">
                <a:solidFill>
                  <a:srgbClr val="0000CC"/>
                </a:solidFill>
                <a:latin typeface="Arial" charset="0"/>
                <a:cs typeface="Arial" charset="0"/>
              </a:rPr>
              <a:t>’ </a:t>
            </a:r>
            <a:r>
              <a:rPr lang="he-IL" sz="2800" smtClean="0">
                <a:solidFill>
                  <a:srgbClr val="0000CC"/>
                </a:solidFill>
                <a:latin typeface="Arial" charset="0"/>
              </a:rPr>
              <a:t>ביחד ),  ממיסים נדיפים עם גזים דחוסים כמו חנקן והליום.</a:t>
            </a:r>
          </a:p>
          <a:p>
            <a:pPr eaLnBrk="1" hangingPunct="1">
              <a:buFont typeface="Wingdings" pitchFamily="2" charset="2"/>
              <a:buChar char="ü"/>
            </a:pPr>
            <a:r>
              <a:rPr lang="he-IL" sz="2800" smtClean="0">
                <a:solidFill>
                  <a:srgbClr val="0000CC"/>
                </a:solidFill>
                <a:latin typeface="Arial" charset="0"/>
              </a:rPr>
              <a:t>חומרים רעילים עם גזים דחוסים בלתי מתלקחים כמו חנקן</a:t>
            </a:r>
            <a:endParaRPr lang="en-US" sz="2800" smtClean="0">
              <a:solidFill>
                <a:srgbClr val="0000CC"/>
              </a:solidFill>
              <a:latin typeface="Arial" charset="0"/>
              <a:cs typeface="Arial" charset="0"/>
            </a:endParaRPr>
          </a:p>
          <a:p>
            <a:pPr eaLnBrk="1" hangingPunct="1"/>
            <a:endParaRPr lang="en-US" sz="2800" smtClean="0">
              <a:latin typeface="Arial" charset="0"/>
              <a:cs typeface="Arial" charset="0"/>
            </a:endParaRPr>
          </a:p>
          <a:p>
            <a:pPr eaLnBrk="1" hangingPunct="1"/>
            <a:endParaRPr lang="en-US" sz="2800" smtClean="0">
              <a:cs typeface="Arial" charset="0"/>
            </a:endParaRPr>
          </a:p>
        </p:txBody>
      </p:sp>
      <p:graphicFrame>
        <p:nvGraphicFramePr>
          <p:cNvPr id="17413" name="Object 2"/>
          <p:cNvGraphicFramePr>
            <a:graphicFrameLocks noChangeAspect="1"/>
          </p:cNvGraphicFramePr>
          <p:nvPr>
            <p:ph sz="half" idx="2"/>
          </p:nvPr>
        </p:nvGraphicFramePr>
        <p:xfrm>
          <a:off x="1476375" y="5013325"/>
          <a:ext cx="1225550" cy="1368425"/>
        </p:xfrm>
        <a:graphic>
          <a:graphicData uri="http://schemas.openxmlformats.org/presentationml/2006/ole">
            <p:oleObj spid="_x0000_s17413" name="Clip" r:id="rId3" imgW="683971" imgH="770839" progId="MS_ClipArt_Gallery.2">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מספר שקופית 6"/>
          <p:cNvSpPr>
            <a:spLocks noGrp="1"/>
          </p:cNvSpPr>
          <p:nvPr>
            <p:ph type="sldNum" sz="quarter" idx="12"/>
          </p:nvPr>
        </p:nvSpPr>
        <p:spPr/>
        <p:txBody>
          <a:bodyPr/>
          <a:lstStyle/>
          <a:p>
            <a:pPr>
              <a:defRPr/>
            </a:pPr>
            <a:fld id="{7C001B81-10A9-4B2A-AE23-A79294974395}" type="slidenum">
              <a:rPr lang="he-IL"/>
              <a:pPr>
                <a:defRPr/>
              </a:pPr>
              <a:t>14</a:t>
            </a:fld>
            <a:endParaRPr lang="en-US"/>
          </a:p>
        </p:txBody>
      </p:sp>
      <p:sp>
        <p:nvSpPr>
          <p:cNvPr id="18435" name="Rectangle 2"/>
          <p:cNvSpPr>
            <a:spLocks noGrp="1" noChangeArrowheads="1"/>
          </p:cNvSpPr>
          <p:nvPr>
            <p:ph type="title"/>
          </p:nvPr>
        </p:nvSpPr>
        <p:spPr>
          <a:xfrm>
            <a:off x="684213" y="0"/>
            <a:ext cx="7772400" cy="1143000"/>
          </a:xfrm>
        </p:spPr>
        <p:txBody>
          <a:bodyPr/>
          <a:lstStyle/>
          <a:p>
            <a:pPr eaLnBrk="1" hangingPunct="1"/>
            <a:r>
              <a:rPr lang="he-IL" b="1" u="sng" smtClean="0">
                <a:solidFill>
                  <a:srgbClr val="FF3300"/>
                </a:solidFill>
              </a:rPr>
              <a:t>הרי לך מס' עצות</a:t>
            </a:r>
            <a:endParaRPr lang="en-US" b="1" u="sng" smtClean="0">
              <a:solidFill>
                <a:srgbClr val="FF3300"/>
              </a:solidFill>
              <a:cs typeface="Times New Roman" pitchFamily="18" charset="0"/>
            </a:endParaRPr>
          </a:p>
        </p:txBody>
      </p:sp>
      <p:sp>
        <p:nvSpPr>
          <p:cNvPr id="18436" name="Rectangle 3"/>
          <p:cNvSpPr>
            <a:spLocks noGrp="1" noChangeArrowheads="1"/>
          </p:cNvSpPr>
          <p:nvPr>
            <p:ph type="body" sz="half" idx="1"/>
          </p:nvPr>
        </p:nvSpPr>
        <p:spPr>
          <a:xfrm>
            <a:off x="539750" y="1125538"/>
            <a:ext cx="7918450" cy="4751387"/>
          </a:xfrm>
        </p:spPr>
        <p:txBody>
          <a:bodyPr/>
          <a:lstStyle/>
          <a:p>
            <a:pPr eaLnBrk="1" hangingPunct="1">
              <a:lnSpc>
                <a:spcPct val="90000"/>
              </a:lnSpc>
              <a:buFont typeface="Wingdings" pitchFamily="2" charset="2"/>
              <a:buChar char="q"/>
            </a:pPr>
            <a:r>
              <a:rPr lang="he-IL" sz="2800" b="1" u="sng" smtClean="0">
                <a:solidFill>
                  <a:srgbClr val="FF3300"/>
                </a:solidFill>
              </a:rPr>
              <a:t>עצה ראשונה</a:t>
            </a:r>
            <a:r>
              <a:rPr lang="he-IL" sz="2800" b="1" smtClean="0">
                <a:solidFill>
                  <a:srgbClr val="FF3300"/>
                </a:solidFill>
              </a:rPr>
              <a:t>:</a:t>
            </a:r>
            <a:r>
              <a:rPr lang="he-IL" sz="2800" b="1" smtClean="0"/>
              <a:t> </a:t>
            </a:r>
          </a:p>
          <a:p>
            <a:pPr eaLnBrk="1" hangingPunct="1">
              <a:lnSpc>
                <a:spcPct val="90000"/>
              </a:lnSpc>
              <a:buClr>
                <a:srgbClr val="0066FF"/>
              </a:buClr>
              <a:buFont typeface="Wingdings" pitchFamily="2" charset="2"/>
              <a:buChar char="v"/>
            </a:pPr>
            <a:r>
              <a:rPr lang="he-IL" sz="2800" smtClean="0">
                <a:solidFill>
                  <a:srgbClr val="0066FF"/>
                </a:solidFill>
                <a:latin typeface="Arial" charset="0"/>
              </a:rPr>
              <a:t>אל תערבב סוגי חומרים שונים אם אינך מומחה לחומרים כימיים</a:t>
            </a:r>
            <a:r>
              <a:rPr lang="en-US" sz="2800" smtClean="0">
                <a:solidFill>
                  <a:srgbClr val="0066FF"/>
                </a:solidFill>
                <a:latin typeface="Arial" charset="0"/>
                <a:cs typeface="Arial" charset="0"/>
              </a:rPr>
              <a:t>.</a:t>
            </a:r>
          </a:p>
          <a:p>
            <a:pPr eaLnBrk="1" hangingPunct="1">
              <a:lnSpc>
                <a:spcPct val="90000"/>
              </a:lnSpc>
              <a:buClr>
                <a:srgbClr val="0066FF"/>
              </a:buClr>
              <a:buFont typeface="Wingdings" pitchFamily="2" charset="2"/>
              <a:buChar char="v"/>
            </a:pPr>
            <a:r>
              <a:rPr lang="he-IL" sz="2800" smtClean="0">
                <a:solidFill>
                  <a:srgbClr val="0066FF"/>
                </a:solidFill>
                <a:latin typeface="Arial" charset="0"/>
              </a:rPr>
              <a:t>קח בחשבון שידיעותיך אינם מלאות וכי יש עדין הרבה הפתעות</a:t>
            </a:r>
            <a:r>
              <a:rPr lang="en-US" sz="2800" smtClean="0">
                <a:solidFill>
                  <a:srgbClr val="0066FF"/>
                </a:solidFill>
                <a:latin typeface="Arial" charset="0"/>
                <a:cs typeface="Arial" charset="0"/>
              </a:rPr>
              <a:t> </a:t>
            </a:r>
            <a:r>
              <a:rPr lang="he-IL" sz="2800" smtClean="0">
                <a:solidFill>
                  <a:srgbClr val="0066FF"/>
                </a:solidFill>
                <a:latin typeface="Arial" charset="0"/>
              </a:rPr>
              <a:t>בכל מה שקשור בחומרים כימיים</a:t>
            </a:r>
            <a:r>
              <a:rPr lang="en-US" sz="2800" smtClean="0">
                <a:solidFill>
                  <a:srgbClr val="0066FF"/>
                </a:solidFill>
                <a:latin typeface="Arial" charset="0"/>
                <a:cs typeface="Arial" charset="0"/>
              </a:rPr>
              <a:t>.</a:t>
            </a:r>
          </a:p>
          <a:p>
            <a:pPr eaLnBrk="1" hangingPunct="1">
              <a:lnSpc>
                <a:spcPct val="90000"/>
              </a:lnSpc>
              <a:buFont typeface="Wingdings" pitchFamily="2" charset="2"/>
              <a:buChar char="q"/>
            </a:pPr>
            <a:r>
              <a:rPr lang="he-IL" sz="2800" b="1" u="sng" smtClean="0">
                <a:solidFill>
                  <a:srgbClr val="FF3300"/>
                </a:solidFill>
              </a:rPr>
              <a:t>עצה שניה:</a:t>
            </a:r>
          </a:p>
          <a:p>
            <a:pPr eaLnBrk="1" hangingPunct="1">
              <a:lnSpc>
                <a:spcPct val="90000"/>
              </a:lnSpc>
              <a:buFont typeface="Wingdings" pitchFamily="2" charset="2"/>
              <a:buChar char="v"/>
            </a:pPr>
            <a:r>
              <a:rPr lang="he-IL" sz="2800" smtClean="0">
                <a:solidFill>
                  <a:srgbClr val="0066FF"/>
                </a:solidFill>
                <a:latin typeface="Arial" charset="0"/>
              </a:rPr>
              <a:t>עשה לך רב ( מורה ) בכל מקרה שאינו שיגרתי שאל את המומחה.</a:t>
            </a:r>
            <a:endParaRPr lang="en-US" sz="2800" smtClean="0">
              <a:solidFill>
                <a:srgbClr val="0066FF"/>
              </a:solidFill>
              <a:latin typeface="Arial" charset="0"/>
              <a:cs typeface="Arial" charset="0"/>
            </a:endParaRPr>
          </a:p>
          <a:p>
            <a:pPr eaLnBrk="1" hangingPunct="1">
              <a:lnSpc>
                <a:spcPct val="90000"/>
              </a:lnSpc>
              <a:buFont typeface="Wingdings" pitchFamily="2" charset="2"/>
              <a:buChar char="v"/>
            </a:pPr>
            <a:r>
              <a:rPr lang="en-US" sz="2800" smtClean="0">
                <a:solidFill>
                  <a:srgbClr val="0066FF"/>
                </a:solidFill>
                <a:latin typeface="Arial" charset="0"/>
                <a:cs typeface="Arial" charset="0"/>
              </a:rPr>
              <a:t> </a:t>
            </a:r>
            <a:r>
              <a:rPr lang="he-IL" sz="2800" smtClean="0">
                <a:solidFill>
                  <a:srgbClr val="0066FF"/>
                </a:solidFill>
                <a:latin typeface="Arial" charset="0"/>
              </a:rPr>
              <a:t>בכל מפעל יש כימאי</a:t>
            </a:r>
            <a:r>
              <a:rPr lang="en-US" sz="2800" smtClean="0">
                <a:solidFill>
                  <a:srgbClr val="0066FF"/>
                </a:solidFill>
                <a:latin typeface="Arial" charset="0"/>
                <a:cs typeface="Arial" charset="0"/>
              </a:rPr>
              <a:t> </a:t>
            </a:r>
            <a:r>
              <a:rPr lang="he-IL" sz="2800" smtClean="0">
                <a:solidFill>
                  <a:srgbClr val="0066FF"/>
                </a:solidFill>
                <a:latin typeface="Arial" charset="0"/>
              </a:rPr>
              <a:t>היודע את תכונות החומרים ויכול לסייע לך בעצה מועילה</a:t>
            </a:r>
            <a:r>
              <a:rPr lang="en-US" sz="2800" smtClean="0">
                <a:solidFill>
                  <a:srgbClr val="0066FF"/>
                </a:solidFill>
                <a:latin typeface="Arial" charset="0"/>
                <a:cs typeface="Arial" charset="0"/>
              </a:rPr>
              <a:t>.</a:t>
            </a:r>
          </a:p>
          <a:p>
            <a:pPr eaLnBrk="1" hangingPunct="1">
              <a:lnSpc>
                <a:spcPct val="90000"/>
              </a:lnSpc>
            </a:pPr>
            <a:endParaRPr lang="en-US" sz="2800" smtClean="0">
              <a:solidFill>
                <a:srgbClr val="0066FF"/>
              </a:solidFill>
              <a:latin typeface="Arial" charset="0"/>
              <a:cs typeface="Arial" charset="0"/>
            </a:endParaRPr>
          </a:p>
          <a:p>
            <a:pPr eaLnBrk="1" hangingPunct="1">
              <a:lnSpc>
                <a:spcPct val="90000"/>
              </a:lnSpc>
              <a:buClr>
                <a:srgbClr val="0066FF"/>
              </a:buClr>
              <a:buFont typeface="Wingdings" pitchFamily="2" charset="2"/>
              <a:buChar char="v"/>
            </a:pPr>
            <a:endParaRPr lang="en-US" sz="2800" b="1" smtClean="0">
              <a:solidFill>
                <a:schemeClr val="accent2"/>
              </a:solidFill>
              <a:latin typeface="Arial" charset="0"/>
              <a:cs typeface="Arial" charset="0"/>
            </a:endParaRPr>
          </a:p>
          <a:p>
            <a:pPr eaLnBrk="1" hangingPunct="1">
              <a:lnSpc>
                <a:spcPct val="90000"/>
              </a:lnSpc>
            </a:pPr>
            <a:endParaRPr lang="en-US" sz="2800" smtClean="0">
              <a:solidFill>
                <a:schemeClr val="accent2"/>
              </a:solidFill>
              <a:cs typeface="Arial" charset="0"/>
            </a:endParaRPr>
          </a:p>
        </p:txBody>
      </p:sp>
      <p:graphicFrame>
        <p:nvGraphicFramePr>
          <p:cNvPr id="18437" name="Object 2"/>
          <p:cNvGraphicFramePr>
            <a:graphicFrameLocks noChangeAspect="1"/>
          </p:cNvGraphicFramePr>
          <p:nvPr>
            <p:ph sz="half" idx="2"/>
          </p:nvPr>
        </p:nvGraphicFramePr>
        <p:xfrm>
          <a:off x="323850" y="836613"/>
          <a:ext cx="1079500" cy="1439862"/>
        </p:xfrm>
        <a:graphic>
          <a:graphicData uri="http://schemas.openxmlformats.org/presentationml/2006/ole">
            <p:oleObj spid="_x0000_s18437" name="Clip" r:id="rId3" imgW="2033588" imgH="3390900" progId="MS_ClipArt_Gallery.2">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מספר שקופית 6"/>
          <p:cNvSpPr>
            <a:spLocks noGrp="1"/>
          </p:cNvSpPr>
          <p:nvPr>
            <p:ph type="sldNum" sz="quarter" idx="12"/>
          </p:nvPr>
        </p:nvSpPr>
        <p:spPr/>
        <p:txBody>
          <a:bodyPr/>
          <a:lstStyle/>
          <a:p>
            <a:pPr>
              <a:defRPr/>
            </a:pPr>
            <a:fld id="{D549283D-B4A1-4568-9416-A56534339A2C}" type="slidenum">
              <a:rPr lang="he-IL"/>
              <a:pPr>
                <a:defRPr/>
              </a:pPr>
              <a:t>15</a:t>
            </a:fld>
            <a:endParaRPr lang="en-US"/>
          </a:p>
        </p:txBody>
      </p:sp>
      <p:sp>
        <p:nvSpPr>
          <p:cNvPr id="19459" name="Rectangle 2"/>
          <p:cNvSpPr>
            <a:spLocks noGrp="1" noChangeArrowheads="1"/>
          </p:cNvSpPr>
          <p:nvPr>
            <p:ph type="title"/>
          </p:nvPr>
        </p:nvSpPr>
        <p:spPr>
          <a:xfrm>
            <a:off x="685800" y="333375"/>
            <a:ext cx="7772400" cy="1079500"/>
          </a:xfrm>
        </p:spPr>
        <p:txBody>
          <a:bodyPr/>
          <a:lstStyle/>
          <a:p>
            <a:pPr eaLnBrk="1" hangingPunct="1"/>
            <a:r>
              <a:rPr lang="he-IL" b="1" u="sng" smtClean="0">
                <a:solidFill>
                  <a:srgbClr val="FF3300"/>
                </a:solidFill>
              </a:rPr>
              <a:t>המשך עצות</a:t>
            </a:r>
            <a:endParaRPr lang="en-US" b="1" u="sng" smtClean="0">
              <a:solidFill>
                <a:srgbClr val="FF3300"/>
              </a:solidFill>
              <a:cs typeface="Times New Roman" pitchFamily="18" charset="0"/>
            </a:endParaRPr>
          </a:p>
        </p:txBody>
      </p:sp>
      <p:sp>
        <p:nvSpPr>
          <p:cNvPr id="19460" name="Rectangle 3"/>
          <p:cNvSpPr>
            <a:spLocks noGrp="1" noChangeArrowheads="1"/>
          </p:cNvSpPr>
          <p:nvPr>
            <p:ph type="body" sz="half" idx="1"/>
          </p:nvPr>
        </p:nvSpPr>
        <p:spPr>
          <a:xfrm>
            <a:off x="539750" y="1341438"/>
            <a:ext cx="8135938" cy="4754562"/>
          </a:xfrm>
        </p:spPr>
        <p:txBody>
          <a:bodyPr/>
          <a:lstStyle/>
          <a:p>
            <a:pPr eaLnBrk="1" hangingPunct="1"/>
            <a:r>
              <a:rPr lang="he-IL" sz="2800" b="1" u="sng" smtClean="0">
                <a:solidFill>
                  <a:srgbClr val="FF3300"/>
                </a:solidFill>
                <a:latin typeface="Arial" charset="0"/>
              </a:rPr>
              <a:t>עצה שלישית:</a:t>
            </a:r>
          </a:p>
          <a:p>
            <a:pPr eaLnBrk="1" hangingPunct="1">
              <a:buFont typeface="Wingdings" pitchFamily="2" charset="2"/>
              <a:buChar char="v"/>
            </a:pPr>
            <a:r>
              <a:rPr lang="he-IL" sz="2800" smtClean="0">
                <a:solidFill>
                  <a:srgbClr val="0000CC"/>
                </a:solidFill>
                <a:latin typeface="Arial" charset="0"/>
              </a:rPr>
              <a:t>אם כבר נאלצת להוביל חומרים שונים בהובלה משותפת.</a:t>
            </a:r>
          </a:p>
          <a:p>
            <a:pPr eaLnBrk="1" hangingPunct="1">
              <a:buFont typeface="Wingdings" pitchFamily="2" charset="2"/>
              <a:buChar char="v"/>
            </a:pPr>
            <a:r>
              <a:rPr lang="he-IL" sz="2800" smtClean="0">
                <a:solidFill>
                  <a:srgbClr val="0000CC"/>
                </a:solidFill>
                <a:latin typeface="Arial" charset="0"/>
              </a:rPr>
              <a:t> דאג</a:t>
            </a:r>
            <a:r>
              <a:rPr lang="en-US" sz="2800" smtClean="0">
                <a:solidFill>
                  <a:srgbClr val="0000CC"/>
                </a:solidFill>
                <a:latin typeface="Arial" charset="0"/>
                <a:cs typeface="Arial" charset="0"/>
              </a:rPr>
              <a:t> </a:t>
            </a:r>
            <a:r>
              <a:rPr lang="he-IL" sz="2800" smtClean="0">
                <a:solidFill>
                  <a:srgbClr val="0000CC"/>
                </a:solidFill>
                <a:latin typeface="Arial" charset="0"/>
              </a:rPr>
              <a:t>שיהיו בידך כל כרטיסי הבטיחות של החומרים אותם</a:t>
            </a:r>
            <a:r>
              <a:rPr lang="en-US" sz="2800" smtClean="0">
                <a:solidFill>
                  <a:srgbClr val="0000CC"/>
                </a:solidFill>
                <a:latin typeface="Arial" charset="0"/>
                <a:cs typeface="Arial" charset="0"/>
              </a:rPr>
              <a:t> </a:t>
            </a:r>
            <a:r>
              <a:rPr lang="he-IL" sz="2800" smtClean="0">
                <a:solidFill>
                  <a:srgbClr val="0000CC"/>
                </a:solidFill>
                <a:latin typeface="Arial" charset="0"/>
              </a:rPr>
              <a:t>הינך</a:t>
            </a:r>
            <a:r>
              <a:rPr lang="en-US" sz="2800" smtClean="0">
                <a:solidFill>
                  <a:srgbClr val="0000CC"/>
                </a:solidFill>
                <a:latin typeface="Arial" charset="0"/>
                <a:cs typeface="Arial" charset="0"/>
              </a:rPr>
              <a:t> </a:t>
            </a:r>
            <a:r>
              <a:rPr lang="he-IL" sz="2800" smtClean="0">
                <a:solidFill>
                  <a:srgbClr val="0000CC"/>
                </a:solidFill>
                <a:latin typeface="Arial" charset="0"/>
              </a:rPr>
              <a:t>מוביל .</a:t>
            </a:r>
          </a:p>
          <a:p>
            <a:pPr eaLnBrk="1" hangingPunct="1">
              <a:buFont typeface="Wingdings" pitchFamily="2" charset="2"/>
              <a:buChar char="v"/>
            </a:pPr>
            <a:r>
              <a:rPr lang="he-IL" sz="2800" smtClean="0">
                <a:solidFill>
                  <a:srgbClr val="0000CC"/>
                </a:solidFill>
                <a:latin typeface="Arial" charset="0"/>
              </a:rPr>
              <a:t> השווה את</a:t>
            </a:r>
            <a:r>
              <a:rPr lang="en-US" sz="2800" smtClean="0">
                <a:solidFill>
                  <a:srgbClr val="0000CC"/>
                </a:solidFill>
                <a:latin typeface="Arial" charset="0"/>
                <a:cs typeface="Arial" charset="0"/>
              </a:rPr>
              <a:t> </a:t>
            </a:r>
            <a:r>
              <a:rPr lang="he-IL" sz="2800" smtClean="0">
                <a:solidFill>
                  <a:srgbClr val="0000CC"/>
                </a:solidFill>
                <a:latin typeface="Arial" charset="0"/>
              </a:rPr>
              <a:t>קוד</a:t>
            </a:r>
            <a:r>
              <a:rPr lang="en-US" sz="2800" smtClean="0">
                <a:solidFill>
                  <a:srgbClr val="0000CC"/>
                </a:solidFill>
                <a:latin typeface="Arial" charset="0"/>
                <a:cs typeface="Arial" charset="0"/>
              </a:rPr>
              <a:t> </a:t>
            </a:r>
            <a:r>
              <a:rPr lang="he-IL" sz="2800" smtClean="0">
                <a:solidFill>
                  <a:srgbClr val="0000CC"/>
                </a:solidFill>
                <a:latin typeface="Arial" charset="0"/>
              </a:rPr>
              <a:t>החרום</a:t>
            </a:r>
            <a:r>
              <a:rPr lang="en-US" sz="2800" smtClean="0">
                <a:solidFill>
                  <a:srgbClr val="0000CC"/>
                </a:solidFill>
                <a:latin typeface="Arial" charset="0"/>
                <a:cs typeface="Arial" charset="0"/>
              </a:rPr>
              <a:t> </a:t>
            </a:r>
            <a:r>
              <a:rPr lang="he-IL" sz="2800" smtClean="0">
                <a:solidFill>
                  <a:srgbClr val="0000CC"/>
                </a:solidFill>
                <a:latin typeface="Arial" charset="0"/>
              </a:rPr>
              <a:t>של החומרים ובדוק באם הם דומים.</a:t>
            </a:r>
            <a:r>
              <a:rPr lang="en-US" sz="2800" smtClean="0">
                <a:solidFill>
                  <a:srgbClr val="0000CC"/>
                </a:solidFill>
                <a:latin typeface="Arial" charset="0"/>
                <a:cs typeface="Arial" charset="0"/>
              </a:rPr>
              <a:t/>
            </a:r>
            <a:br>
              <a:rPr lang="en-US" sz="2800" smtClean="0">
                <a:solidFill>
                  <a:srgbClr val="0000CC"/>
                </a:solidFill>
                <a:latin typeface="Arial" charset="0"/>
                <a:cs typeface="Arial" charset="0"/>
              </a:rPr>
            </a:br>
            <a:r>
              <a:rPr lang="he-IL" sz="2800" smtClean="0">
                <a:solidFill>
                  <a:srgbClr val="0000CC"/>
                </a:solidFill>
                <a:latin typeface="Arial" charset="0"/>
              </a:rPr>
              <a:t> אם הם שונים זה</a:t>
            </a:r>
            <a:r>
              <a:rPr lang="en-US" sz="2800" smtClean="0">
                <a:solidFill>
                  <a:srgbClr val="0000CC"/>
                </a:solidFill>
                <a:latin typeface="Arial" charset="0"/>
                <a:cs typeface="Arial" charset="0"/>
              </a:rPr>
              <a:t> </a:t>
            </a:r>
            <a:r>
              <a:rPr lang="he-IL" sz="2800" smtClean="0">
                <a:solidFill>
                  <a:srgbClr val="0000CC"/>
                </a:solidFill>
                <a:latin typeface="Arial" charset="0"/>
              </a:rPr>
              <a:t>מזה. </a:t>
            </a:r>
            <a:r>
              <a:rPr lang="he-IL" sz="2800" u="sng" smtClean="0">
                <a:solidFill>
                  <a:srgbClr val="FF3300"/>
                </a:solidFill>
                <a:latin typeface="Arial" charset="0"/>
              </a:rPr>
              <a:t>עצור!!!</a:t>
            </a:r>
            <a:r>
              <a:rPr lang="he-IL" sz="2800" smtClean="0">
                <a:solidFill>
                  <a:schemeClr val="accent2"/>
                </a:solidFill>
                <a:latin typeface="Arial" charset="0"/>
              </a:rPr>
              <a:t> </a:t>
            </a:r>
            <a:r>
              <a:rPr lang="he-IL" sz="2800" smtClean="0">
                <a:solidFill>
                  <a:srgbClr val="0000CC"/>
                </a:solidFill>
                <a:latin typeface="Arial" charset="0"/>
              </a:rPr>
              <a:t>ברר אצל הכימאי מה השינוי והאם הכל כשורה.</a:t>
            </a:r>
          </a:p>
          <a:p>
            <a:pPr eaLnBrk="1" hangingPunct="1"/>
            <a:endParaRPr lang="en-US" sz="2800" smtClean="0">
              <a:cs typeface="Arial" charset="0"/>
            </a:endParaRPr>
          </a:p>
        </p:txBody>
      </p:sp>
      <p:graphicFrame>
        <p:nvGraphicFramePr>
          <p:cNvPr id="19461" name="Object 2"/>
          <p:cNvGraphicFramePr>
            <a:graphicFrameLocks noChangeAspect="1"/>
          </p:cNvGraphicFramePr>
          <p:nvPr>
            <p:ph sz="half" idx="2"/>
          </p:nvPr>
        </p:nvGraphicFramePr>
        <p:xfrm>
          <a:off x="1042988" y="4652963"/>
          <a:ext cx="920750" cy="1665287"/>
        </p:xfrm>
        <a:graphic>
          <a:graphicData uri="http://schemas.openxmlformats.org/presentationml/2006/ole">
            <p:oleObj spid="_x0000_s19461" name="Clip" r:id="rId3" imgW="2439988" imgH="4413250" progId="MS_ClipArt_Gallery.2">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19C3919B-1C37-40EA-8BE8-56777B50FCEC}" type="slidenum">
              <a:rPr lang="he-IL"/>
              <a:pPr>
                <a:defRPr/>
              </a:pPr>
              <a:t>16</a:t>
            </a:fld>
            <a:endParaRPr lang="en-US"/>
          </a:p>
        </p:txBody>
      </p:sp>
      <p:sp>
        <p:nvSpPr>
          <p:cNvPr id="20483" name="Rectangle 2"/>
          <p:cNvSpPr>
            <a:spLocks noGrp="1" noChangeArrowheads="1"/>
          </p:cNvSpPr>
          <p:nvPr>
            <p:ph type="title"/>
          </p:nvPr>
        </p:nvSpPr>
        <p:spPr>
          <a:xfrm>
            <a:off x="468313" y="34925"/>
            <a:ext cx="7772400" cy="803275"/>
          </a:xfrm>
        </p:spPr>
        <p:txBody>
          <a:bodyPr/>
          <a:lstStyle/>
          <a:p>
            <a:pPr eaLnBrk="1" hangingPunct="1"/>
            <a:r>
              <a:rPr lang="he-IL" b="1" u="sng" smtClean="0">
                <a:solidFill>
                  <a:srgbClr val="FF3300"/>
                </a:solidFill>
              </a:rPr>
              <a:t>המשך עצות</a:t>
            </a:r>
            <a:endParaRPr lang="en-US" b="1" u="sng" smtClean="0">
              <a:solidFill>
                <a:srgbClr val="FF3300"/>
              </a:solidFill>
              <a:cs typeface="Times New Roman" pitchFamily="18" charset="0"/>
            </a:endParaRPr>
          </a:p>
        </p:txBody>
      </p:sp>
      <p:sp>
        <p:nvSpPr>
          <p:cNvPr id="234499" name="Rectangle 3"/>
          <p:cNvSpPr>
            <a:spLocks noGrp="1" noChangeArrowheads="1"/>
          </p:cNvSpPr>
          <p:nvPr>
            <p:ph type="body" idx="1"/>
          </p:nvPr>
        </p:nvSpPr>
        <p:spPr>
          <a:xfrm>
            <a:off x="323850" y="981075"/>
            <a:ext cx="8496300" cy="4968875"/>
          </a:xfrm>
        </p:spPr>
        <p:txBody>
          <a:bodyPr rtlCol="1">
            <a:normAutofit lnSpcReduction="10000"/>
          </a:bodyPr>
          <a:lstStyle/>
          <a:p>
            <a:pPr eaLnBrk="1" fontAlgn="auto" hangingPunct="1">
              <a:lnSpc>
                <a:spcPct val="90000"/>
              </a:lnSpc>
              <a:spcBef>
                <a:spcPct val="0"/>
              </a:spcBef>
              <a:spcAft>
                <a:spcPts val="0"/>
              </a:spcAft>
              <a:buFont typeface="Wingdings" pitchFamily="2" charset="2"/>
              <a:buChar char="q"/>
              <a:defRPr/>
            </a:pPr>
            <a:r>
              <a:rPr lang="he-IL" u="sng" dirty="0" smtClean="0">
                <a:solidFill>
                  <a:srgbClr val="FF3300"/>
                </a:solidFill>
              </a:rPr>
              <a:t>עצה רביעית</a:t>
            </a:r>
            <a:r>
              <a:rPr lang="he-IL" dirty="0" smtClean="0">
                <a:solidFill>
                  <a:srgbClr val="FF3300"/>
                </a:solidFill>
              </a:rPr>
              <a:t> :</a:t>
            </a:r>
          </a:p>
          <a:p>
            <a:pPr eaLnBrk="1" fontAlgn="auto" hangingPunct="1">
              <a:lnSpc>
                <a:spcPct val="90000"/>
              </a:lnSpc>
              <a:spcBef>
                <a:spcPct val="0"/>
              </a:spcBef>
              <a:spcAft>
                <a:spcPts val="0"/>
              </a:spcAft>
              <a:buFont typeface="Wingdings" pitchFamily="2" charset="2"/>
              <a:buChar char="v"/>
              <a:defRPr/>
            </a:pPr>
            <a:r>
              <a:rPr lang="he-IL" dirty="0" smtClean="0">
                <a:solidFill>
                  <a:srgbClr val="0000CC"/>
                </a:solidFill>
              </a:rPr>
              <a:t>חומרים נבחנים לפי התנהגותם על בני אדם , הסביבה,ובינם לבין עצמם</a:t>
            </a:r>
            <a:r>
              <a:rPr lang="en-US" dirty="0" smtClean="0">
                <a:solidFill>
                  <a:srgbClr val="0000CC"/>
                </a:solidFill>
              </a:rPr>
              <a:t>.</a:t>
            </a:r>
          </a:p>
          <a:p>
            <a:pPr eaLnBrk="1" fontAlgn="auto" hangingPunct="1">
              <a:lnSpc>
                <a:spcPct val="90000"/>
              </a:lnSpc>
              <a:spcBef>
                <a:spcPct val="0"/>
              </a:spcBef>
              <a:spcAft>
                <a:spcPts val="0"/>
              </a:spcAft>
              <a:buFont typeface="Wingdings" pitchFamily="2" charset="2"/>
              <a:buChar char="Ø"/>
              <a:defRPr/>
            </a:pPr>
            <a:r>
              <a:rPr lang="he-IL" dirty="0" smtClean="0">
                <a:solidFill>
                  <a:srgbClr val="FF3300"/>
                </a:solidFill>
              </a:rPr>
              <a:t>חומרי נפץ אסור בהובלה משותפת.</a:t>
            </a:r>
          </a:p>
          <a:p>
            <a:pPr eaLnBrk="1" fontAlgn="auto" hangingPunct="1">
              <a:lnSpc>
                <a:spcPct val="90000"/>
              </a:lnSpc>
              <a:spcBef>
                <a:spcPct val="0"/>
              </a:spcBef>
              <a:spcAft>
                <a:spcPts val="0"/>
              </a:spcAft>
              <a:buFont typeface="Wingdings" pitchFamily="2" charset="2"/>
              <a:buChar char="Ø"/>
              <a:defRPr/>
            </a:pPr>
            <a:r>
              <a:rPr lang="he-IL" dirty="0" smtClean="0">
                <a:solidFill>
                  <a:srgbClr val="FF3300"/>
                </a:solidFill>
              </a:rPr>
              <a:t>גז מתלקח -סובל רק גזים כמותו.</a:t>
            </a:r>
          </a:p>
          <a:p>
            <a:pPr eaLnBrk="1" fontAlgn="auto" hangingPunct="1">
              <a:lnSpc>
                <a:spcPct val="90000"/>
              </a:lnSpc>
              <a:spcBef>
                <a:spcPct val="0"/>
              </a:spcBef>
              <a:spcAft>
                <a:spcPts val="0"/>
              </a:spcAft>
              <a:buFont typeface="Wingdings" pitchFamily="2" charset="2"/>
              <a:buChar char="Ø"/>
              <a:defRPr/>
            </a:pPr>
            <a:r>
              <a:rPr lang="he-IL" dirty="0" smtClean="0">
                <a:solidFill>
                  <a:srgbClr val="FF3300"/>
                </a:solidFill>
              </a:rPr>
              <a:t>גז דחוס בלתי מתלקח - ניתן להובלה כמעט עם כל חומר</a:t>
            </a:r>
            <a:r>
              <a:rPr lang="en-US" dirty="0">
                <a:solidFill>
                  <a:srgbClr val="FF3300"/>
                </a:solidFill>
              </a:rPr>
              <a:t>.</a:t>
            </a:r>
            <a:endParaRPr lang="he-IL" dirty="0" smtClean="0">
              <a:solidFill>
                <a:srgbClr val="FF3300"/>
              </a:solidFill>
            </a:endParaRPr>
          </a:p>
          <a:p>
            <a:pPr eaLnBrk="1" fontAlgn="auto" hangingPunct="1">
              <a:lnSpc>
                <a:spcPct val="90000"/>
              </a:lnSpc>
              <a:spcBef>
                <a:spcPct val="0"/>
              </a:spcBef>
              <a:spcAft>
                <a:spcPts val="0"/>
              </a:spcAft>
              <a:buFont typeface="Wingdings" pitchFamily="2" charset="2"/>
              <a:buChar char="Ø"/>
              <a:defRPr/>
            </a:pPr>
            <a:r>
              <a:rPr lang="he-IL" dirty="0" smtClean="0">
                <a:solidFill>
                  <a:srgbClr val="FF3300"/>
                </a:solidFill>
              </a:rPr>
              <a:t>גז רעיל -רעילות אינה תכונה עיקרית</a:t>
            </a:r>
            <a:r>
              <a:rPr lang="en-US" dirty="0" smtClean="0">
                <a:solidFill>
                  <a:srgbClr val="FF3300"/>
                </a:solidFill>
              </a:rPr>
              <a:t>!!</a:t>
            </a:r>
            <a:r>
              <a:rPr lang="he-IL" dirty="0" smtClean="0">
                <a:solidFill>
                  <a:srgbClr val="FF3300"/>
                </a:solidFill>
              </a:rPr>
              <a:t>.</a:t>
            </a:r>
            <a:r>
              <a:rPr lang="en-US" dirty="0" smtClean="0">
                <a:solidFill>
                  <a:srgbClr val="FF3300"/>
                </a:solidFill>
              </a:rPr>
              <a:t> </a:t>
            </a:r>
          </a:p>
          <a:p>
            <a:pPr eaLnBrk="1" fontAlgn="auto" hangingPunct="1">
              <a:lnSpc>
                <a:spcPct val="90000"/>
              </a:lnSpc>
              <a:spcBef>
                <a:spcPct val="0"/>
              </a:spcBef>
              <a:spcAft>
                <a:spcPts val="0"/>
              </a:spcAft>
              <a:buFont typeface="Wingdings" pitchFamily="2" charset="2"/>
              <a:buChar char="Ø"/>
              <a:defRPr/>
            </a:pPr>
            <a:r>
              <a:rPr lang="he-IL" dirty="0" smtClean="0">
                <a:solidFill>
                  <a:srgbClr val="FF3300"/>
                </a:solidFill>
              </a:rPr>
              <a:t>חומר מתלקח נוזל - לא מומלץ להוביל עם בן משפחה אחרת</a:t>
            </a:r>
            <a:r>
              <a:rPr lang="en-US" dirty="0" smtClean="0">
                <a:solidFill>
                  <a:srgbClr val="FF3300"/>
                </a:solidFill>
              </a:rPr>
              <a:t>.</a:t>
            </a:r>
            <a:endParaRPr lang="he-IL" dirty="0" smtClean="0">
              <a:solidFill>
                <a:srgbClr val="FF3300"/>
              </a:solidFill>
            </a:endParaRPr>
          </a:p>
          <a:p>
            <a:pPr eaLnBrk="1" fontAlgn="auto" hangingPunct="1">
              <a:lnSpc>
                <a:spcPct val="90000"/>
              </a:lnSpc>
              <a:spcBef>
                <a:spcPct val="0"/>
              </a:spcBef>
              <a:spcAft>
                <a:spcPts val="0"/>
              </a:spcAft>
              <a:buFont typeface="Wingdings" pitchFamily="2" charset="2"/>
              <a:buChar char="Ø"/>
              <a:defRPr/>
            </a:pPr>
            <a:r>
              <a:rPr lang="he-IL" dirty="0" smtClean="0">
                <a:solidFill>
                  <a:srgbClr val="FF3300"/>
                </a:solidFill>
              </a:rPr>
              <a:t>חומר מתלקח מוצק - אינו שכן טוב למרבית החומרים , נתון להתלקחות עצמית יפה הזהירות</a:t>
            </a:r>
            <a:r>
              <a:rPr lang="en-US" dirty="0" smtClean="0">
                <a:solidFill>
                  <a:srgbClr val="FF3300"/>
                </a:solidFill>
              </a:rPr>
              <a:t>.</a:t>
            </a:r>
          </a:p>
          <a:p>
            <a:pPr algn="ctr" eaLnBrk="1" fontAlgn="auto" hangingPunct="1">
              <a:lnSpc>
                <a:spcPct val="90000"/>
              </a:lnSpc>
              <a:spcBef>
                <a:spcPct val="0"/>
              </a:spcBef>
              <a:spcAft>
                <a:spcPts val="0"/>
              </a:spcAft>
              <a:buFontTx/>
              <a:buNone/>
              <a:defRPr/>
            </a:pPr>
            <a:endParaRPr lang="en-US" dirty="0" smtClean="0">
              <a:solidFill>
                <a:srgbClr val="FF3300"/>
              </a:solidFill>
            </a:endParaRPr>
          </a:p>
          <a:p>
            <a:pPr algn="ctr" eaLnBrk="1" fontAlgn="auto" hangingPunct="1">
              <a:lnSpc>
                <a:spcPct val="90000"/>
              </a:lnSpc>
              <a:spcBef>
                <a:spcPct val="0"/>
              </a:spcBef>
              <a:spcAft>
                <a:spcPts val="0"/>
              </a:spcAft>
              <a:buFontTx/>
              <a:buNone/>
              <a:defRPr/>
            </a:pPr>
            <a:endParaRPr lang="en-US" dirty="0" smtClean="0"/>
          </a:p>
          <a:p>
            <a:pPr eaLnBrk="1" fontAlgn="auto" hangingPunct="1">
              <a:lnSpc>
                <a:spcPct val="90000"/>
              </a:lnSpc>
              <a:spcBef>
                <a:spcPct val="0"/>
              </a:spcBef>
              <a:spcAft>
                <a:spcPts val="0"/>
              </a:spcAft>
              <a:buFont typeface="Wingdings" pitchFamily="2" charset="2"/>
              <a:buChar char="Ø"/>
              <a:defRPr/>
            </a:pPr>
            <a:endParaRPr lang="en-US" dirty="0" smtClean="0">
              <a:solidFill>
                <a:srgbClr val="FF3300"/>
              </a:solidFill>
            </a:endParaRPr>
          </a:p>
          <a:p>
            <a:pPr eaLnBrk="1" fontAlgn="auto" hangingPunct="1">
              <a:lnSpc>
                <a:spcPct val="90000"/>
              </a:lnSpc>
              <a:spcBef>
                <a:spcPct val="0"/>
              </a:spcBef>
              <a:spcAft>
                <a:spcPts val="0"/>
              </a:spcAft>
              <a:buFont typeface="Wingdings" pitchFamily="2" charset="2"/>
              <a:buChar char="Ø"/>
              <a:defRPr/>
            </a:pPr>
            <a:endParaRPr lang="he-IL" b="1" dirty="0" smtClean="0">
              <a:solidFill>
                <a:srgbClr val="FF3300"/>
              </a:solidFill>
            </a:endParaRPr>
          </a:p>
          <a:p>
            <a:pPr eaLnBrk="1" fontAlgn="auto" hangingPunct="1">
              <a:lnSpc>
                <a:spcPct val="90000"/>
              </a:lnSpc>
              <a:spcBef>
                <a:spcPct val="0"/>
              </a:spcBef>
              <a:spcAft>
                <a:spcPts val="0"/>
              </a:spcAft>
              <a:buFont typeface="Wingdings" pitchFamily="2" charset="2"/>
              <a:buChar char="Ø"/>
              <a:defRPr/>
            </a:pPr>
            <a:endParaRPr lang="he-IL" b="1" dirty="0" smtClean="0">
              <a:solidFill>
                <a:srgbClr val="FF3300"/>
              </a:solidFill>
            </a:endParaRPr>
          </a:p>
          <a:p>
            <a:pPr eaLnBrk="1" fontAlgn="auto" hangingPunct="1">
              <a:lnSpc>
                <a:spcPct val="90000"/>
              </a:lnSpc>
              <a:spcBef>
                <a:spcPct val="0"/>
              </a:spcBef>
              <a:spcAft>
                <a:spcPts val="0"/>
              </a:spcAft>
              <a:buFont typeface="Wingdings" pitchFamily="2" charset="2"/>
              <a:buChar char="Ø"/>
              <a:defRPr/>
            </a:pPr>
            <a:endParaRPr lang="he-IL" b="1" dirty="0" smtClean="0">
              <a:solidFill>
                <a:srgbClr val="FF3300"/>
              </a:solidFill>
            </a:endParaRPr>
          </a:p>
          <a:p>
            <a:pPr eaLnBrk="1" fontAlgn="auto" hangingPunct="1">
              <a:lnSpc>
                <a:spcPct val="90000"/>
              </a:lnSpc>
              <a:spcBef>
                <a:spcPct val="0"/>
              </a:spcBef>
              <a:spcAft>
                <a:spcPts val="0"/>
              </a:spcAft>
              <a:buFont typeface="Wingdings" pitchFamily="2" charset="2"/>
              <a:buChar char="Ø"/>
              <a:defRPr/>
            </a:pPr>
            <a:endParaRPr lang="he-IL" dirty="0" smtClean="0">
              <a:solidFill>
                <a:srgbClr val="FF3300"/>
              </a:solidFill>
            </a:endParaRPr>
          </a:p>
          <a:p>
            <a:pPr eaLnBrk="1" fontAlgn="auto" hangingPunct="1">
              <a:lnSpc>
                <a:spcPct val="90000"/>
              </a:lnSpc>
              <a:spcBef>
                <a:spcPct val="0"/>
              </a:spcBef>
              <a:spcAft>
                <a:spcPts val="0"/>
              </a:spcAft>
              <a:buFont typeface="Wingdings" pitchFamily="2" charset="2"/>
              <a:buChar char="Ø"/>
              <a:defRPr/>
            </a:pPr>
            <a:endParaRPr lang="en-US" dirty="0" smtClean="0">
              <a:solidFill>
                <a:srgbClr val="FF3300"/>
              </a:solidFill>
            </a:endParaRPr>
          </a:p>
          <a:p>
            <a:pPr eaLnBrk="1" fontAlgn="auto" hangingPunct="1">
              <a:lnSpc>
                <a:spcPct val="90000"/>
              </a:lnSpc>
              <a:spcAft>
                <a:spcPts val="0"/>
              </a:spcAft>
              <a:buFont typeface="Arial" pitchFamily="34" charset="0"/>
              <a:buChar char="•"/>
              <a:defRPr/>
            </a:pPr>
            <a:endParaRPr lang="en-US" dirty="0" smtClean="0">
              <a:solidFill>
                <a:srgbClr val="FF3300"/>
              </a:solidFill>
            </a:endParaRPr>
          </a:p>
          <a:p>
            <a:pPr eaLnBrk="1" fontAlgn="auto" hangingPunct="1">
              <a:lnSpc>
                <a:spcPct val="90000"/>
              </a:lnSpc>
              <a:spcAft>
                <a:spcPts val="0"/>
              </a:spcAft>
              <a:buFont typeface="Arial" pitchFamily="34" charset="0"/>
              <a:buChar char="•"/>
              <a:defRPr/>
            </a:pPr>
            <a:endParaRPr lang="en-US" dirty="0" smtClean="0">
              <a:solidFill>
                <a:srgbClr val="FF33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D446B079-FA80-4E15-997A-80A864732FFD}" type="slidenum">
              <a:rPr lang="he-IL"/>
              <a:pPr>
                <a:defRPr/>
              </a:pPr>
              <a:t>17</a:t>
            </a:fld>
            <a:endParaRPr lang="en-US"/>
          </a:p>
        </p:txBody>
      </p:sp>
      <p:sp>
        <p:nvSpPr>
          <p:cNvPr id="21507" name="Rectangle 2"/>
          <p:cNvSpPr>
            <a:spLocks noGrp="1" noChangeArrowheads="1"/>
          </p:cNvSpPr>
          <p:nvPr>
            <p:ph type="title"/>
          </p:nvPr>
        </p:nvSpPr>
        <p:spPr>
          <a:xfrm>
            <a:off x="0" y="0"/>
            <a:ext cx="9144000" cy="981075"/>
          </a:xfrm>
          <a:solidFill>
            <a:srgbClr val="FFFF00"/>
          </a:solidFill>
        </p:spPr>
        <p:txBody>
          <a:bodyPr/>
          <a:lstStyle/>
          <a:p>
            <a:pPr eaLnBrk="1" hangingPunct="1"/>
            <a:r>
              <a:rPr lang="he-IL" sz="3600" u="sng" smtClean="0">
                <a:solidFill>
                  <a:srgbClr val="FF0000"/>
                </a:solidFill>
              </a:rPr>
              <a:t>פעולות הנהג הקשורות להעמסה ,נסיעה ולתקלות שבדרך</a:t>
            </a:r>
            <a:endParaRPr lang="en-US" sz="3600" u="sng" smtClean="0">
              <a:solidFill>
                <a:srgbClr val="FF0000"/>
              </a:solidFill>
              <a:cs typeface="Times New Roman" pitchFamily="18" charset="0"/>
            </a:endParaRPr>
          </a:p>
        </p:txBody>
      </p:sp>
      <p:sp>
        <p:nvSpPr>
          <p:cNvPr id="158723" name="Rectangle 3"/>
          <p:cNvSpPr>
            <a:spLocks noGrp="1" noChangeArrowheads="1"/>
          </p:cNvSpPr>
          <p:nvPr>
            <p:ph type="body" idx="1"/>
          </p:nvPr>
        </p:nvSpPr>
        <p:spPr>
          <a:xfrm>
            <a:off x="0" y="981075"/>
            <a:ext cx="9144000" cy="5876925"/>
          </a:xfrm>
          <a:solidFill>
            <a:srgbClr val="66FFFF"/>
          </a:solidFill>
        </p:spPr>
        <p:txBody>
          <a:bodyPr rtlCol="1">
            <a:normAutofit lnSpcReduction="10000"/>
          </a:bodyPr>
          <a:lstStyle/>
          <a:p>
            <a:pPr algn="ctr" eaLnBrk="1" fontAlgn="auto" hangingPunct="1">
              <a:lnSpc>
                <a:spcPct val="90000"/>
              </a:lnSpc>
              <a:spcAft>
                <a:spcPts val="0"/>
              </a:spcAft>
              <a:buFontTx/>
              <a:buNone/>
              <a:defRPr/>
            </a:pPr>
            <a:r>
              <a:rPr lang="he-IL" sz="2400" dirty="0" smtClean="0"/>
              <a:t>    </a:t>
            </a:r>
            <a:r>
              <a:rPr lang="he-IL" sz="2400" u="sng" dirty="0" smtClean="0">
                <a:solidFill>
                  <a:srgbClr val="FF0000"/>
                </a:solidFill>
              </a:rPr>
              <a:t>בדיקות לפני העמסה</a:t>
            </a:r>
          </a:p>
          <a:p>
            <a:pPr eaLnBrk="1" fontAlgn="auto" hangingPunct="1">
              <a:lnSpc>
                <a:spcPct val="90000"/>
              </a:lnSpc>
              <a:spcAft>
                <a:spcPts val="0"/>
              </a:spcAft>
              <a:buFont typeface="Wingdings" pitchFamily="2" charset="2"/>
              <a:buChar char="v"/>
              <a:defRPr/>
            </a:pPr>
            <a:r>
              <a:rPr lang="he-IL" sz="2400" u="sng" dirty="0" smtClean="0">
                <a:solidFill>
                  <a:srgbClr val="FF0000"/>
                </a:solidFill>
              </a:rPr>
              <a:t>בדיקות לרכב</a:t>
            </a:r>
          </a:p>
          <a:p>
            <a:pPr eaLnBrk="1" fontAlgn="auto" hangingPunct="1">
              <a:lnSpc>
                <a:spcPct val="90000"/>
              </a:lnSpc>
              <a:spcAft>
                <a:spcPts val="0"/>
              </a:spcAft>
              <a:buFont typeface="Wingdings" pitchFamily="2" charset="2"/>
              <a:buChar char="Ø"/>
              <a:defRPr/>
            </a:pPr>
            <a:r>
              <a:rPr lang="he-IL" sz="2400" dirty="0" smtClean="0">
                <a:solidFill>
                  <a:srgbClr val="FF0000"/>
                </a:solidFill>
              </a:rPr>
              <a:t>תא המטען</a:t>
            </a:r>
            <a:r>
              <a:rPr lang="he-IL" sz="2400" dirty="0" smtClean="0"/>
              <a:t> - מוכן להעמסת מטען , נקי ופנוי מחפצים.</a:t>
            </a:r>
          </a:p>
          <a:p>
            <a:pPr eaLnBrk="1" fontAlgn="auto" hangingPunct="1">
              <a:lnSpc>
                <a:spcPct val="90000"/>
              </a:lnSpc>
              <a:spcAft>
                <a:spcPts val="0"/>
              </a:spcAft>
              <a:buFont typeface="Wingdings" pitchFamily="2" charset="2"/>
              <a:buChar char="Ø"/>
              <a:defRPr/>
            </a:pPr>
            <a:r>
              <a:rPr lang="he-IL" sz="2400" b="1" dirty="0" smtClean="0">
                <a:solidFill>
                  <a:srgbClr val="FF0000"/>
                </a:solidFill>
              </a:rPr>
              <a:t>שילוט</a:t>
            </a:r>
            <a:r>
              <a:rPr lang="he-IL" sz="2400" b="1" dirty="0" smtClean="0"/>
              <a:t> – מתאים לחומר המובל , תקני, ברור וקריא, מותקן כנדרש על הרכב.</a:t>
            </a:r>
          </a:p>
          <a:p>
            <a:pPr eaLnBrk="1" fontAlgn="auto" hangingPunct="1">
              <a:lnSpc>
                <a:spcPct val="90000"/>
              </a:lnSpc>
              <a:spcAft>
                <a:spcPts val="0"/>
              </a:spcAft>
              <a:buFont typeface="Wingdings" pitchFamily="2" charset="2"/>
              <a:buChar char="Ø"/>
              <a:defRPr/>
            </a:pPr>
            <a:r>
              <a:rPr lang="he-IL" sz="2400" dirty="0" smtClean="0">
                <a:solidFill>
                  <a:srgbClr val="FF0000"/>
                </a:solidFill>
              </a:rPr>
              <a:t>דלק </a:t>
            </a:r>
            <a:r>
              <a:rPr lang="he-IL" sz="2400" dirty="0" smtClean="0"/>
              <a:t>– המיכל מלא.</a:t>
            </a:r>
          </a:p>
          <a:p>
            <a:pPr eaLnBrk="1" fontAlgn="auto" hangingPunct="1">
              <a:lnSpc>
                <a:spcPct val="90000"/>
              </a:lnSpc>
              <a:spcAft>
                <a:spcPts val="0"/>
              </a:spcAft>
              <a:buFont typeface="Wingdings" pitchFamily="2" charset="2"/>
              <a:buChar char="Ø"/>
              <a:defRPr/>
            </a:pPr>
            <a:r>
              <a:rPr lang="he-IL" sz="2400" dirty="0" smtClean="0">
                <a:solidFill>
                  <a:srgbClr val="FF0000"/>
                </a:solidFill>
              </a:rPr>
              <a:t>תקינות הרכב</a:t>
            </a:r>
            <a:r>
              <a:rPr lang="he-IL" sz="2400" dirty="0" smtClean="0"/>
              <a:t> – הרישוי השנתי בתוקף, בדיקת שמן מים, בדיקת תקינות הבלמים,   צמיגים, אורות, מגבים, מראות מכוונות ונקיות, ושימשה קדמית נקייה.</a:t>
            </a:r>
          </a:p>
          <a:p>
            <a:pPr eaLnBrk="1" fontAlgn="auto" hangingPunct="1">
              <a:lnSpc>
                <a:spcPct val="90000"/>
              </a:lnSpc>
              <a:spcAft>
                <a:spcPts val="0"/>
              </a:spcAft>
              <a:buFont typeface="Wingdings" pitchFamily="2" charset="2"/>
              <a:buChar char="Ø"/>
              <a:defRPr/>
            </a:pPr>
            <a:r>
              <a:rPr lang="he-IL" sz="2400" dirty="0" smtClean="0">
                <a:solidFill>
                  <a:srgbClr val="FF0000"/>
                </a:solidFill>
              </a:rPr>
              <a:t>לוח שעונים בתא הנהג</a:t>
            </a:r>
            <a:r>
              <a:rPr lang="he-IL" sz="2400" dirty="0" smtClean="0"/>
              <a:t> – פעילות תקינה של מחוונים , ללא סימני התראה / אזהרה.</a:t>
            </a:r>
          </a:p>
          <a:p>
            <a:pPr eaLnBrk="1" fontAlgn="auto" hangingPunct="1">
              <a:lnSpc>
                <a:spcPct val="90000"/>
              </a:lnSpc>
              <a:spcAft>
                <a:spcPts val="0"/>
              </a:spcAft>
              <a:buFont typeface="Wingdings" pitchFamily="2" charset="2"/>
              <a:buChar char="Ø"/>
              <a:defRPr/>
            </a:pPr>
            <a:r>
              <a:rPr lang="he-IL" sz="2400" b="1" dirty="0" smtClean="0">
                <a:solidFill>
                  <a:srgbClr val="FF0000"/>
                </a:solidFill>
              </a:rPr>
              <a:t>ציוד בטיחות מחייב</a:t>
            </a:r>
            <a:r>
              <a:rPr lang="he-IL" sz="2400" b="1" dirty="0" smtClean="0"/>
              <a:t> </a:t>
            </a:r>
            <a:r>
              <a:rPr lang="he-IL" sz="2400" dirty="0" smtClean="0"/>
              <a:t>– מטפי כיבוי על פי הנדרש, מיכל מים 20 ליטר מלא, פנס מוגן התפוצצות, תיק עזרה ראשונה נמצא במקום שמיועד לכך, וכל הציוד תקין ומאובטח   מפני נפילה או אובדן.</a:t>
            </a:r>
          </a:p>
          <a:p>
            <a:pPr eaLnBrk="1" fontAlgn="auto" hangingPunct="1">
              <a:lnSpc>
                <a:spcPct val="90000"/>
              </a:lnSpc>
              <a:spcAft>
                <a:spcPts val="0"/>
              </a:spcAft>
              <a:buFont typeface="Wingdings" pitchFamily="2" charset="2"/>
              <a:buChar char="Ø"/>
              <a:defRPr/>
            </a:pPr>
            <a:r>
              <a:rPr lang="he-IL" sz="2400" b="1" dirty="0" smtClean="0">
                <a:solidFill>
                  <a:srgbClr val="FF0000"/>
                </a:solidFill>
              </a:rPr>
              <a:t>ציוד מגן אישי</a:t>
            </a:r>
            <a:r>
              <a:rPr lang="he-IL" sz="2400" b="1" dirty="0" smtClean="0"/>
              <a:t> </a:t>
            </a:r>
            <a:r>
              <a:rPr lang="he-IL" sz="2400" dirty="0" smtClean="0"/>
              <a:t>– כל הציוד הנדרש בהתאם לסוג החומר המובל, מאובטח ונגיש.</a:t>
            </a:r>
            <a:endParaRPr lang="en-US" sz="24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03CBBD28-A77E-4188-B6FE-D444A6B9381A}" type="slidenum">
              <a:rPr lang="he-IL"/>
              <a:pPr>
                <a:defRPr/>
              </a:pPr>
              <a:t>18</a:t>
            </a:fld>
            <a:endParaRPr lang="en-US"/>
          </a:p>
        </p:txBody>
      </p:sp>
      <p:sp>
        <p:nvSpPr>
          <p:cNvPr id="22531" name="Rectangle 2"/>
          <p:cNvSpPr>
            <a:spLocks noGrp="1" noChangeArrowheads="1"/>
          </p:cNvSpPr>
          <p:nvPr>
            <p:ph type="title"/>
          </p:nvPr>
        </p:nvSpPr>
        <p:spPr>
          <a:xfrm>
            <a:off x="0" y="0"/>
            <a:ext cx="9144000" cy="836613"/>
          </a:xfrm>
          <a:solidFill>
            <a:srgbClr val="FFFF00"/>
          </a:solidFill>
        </p:spPr>
        <p:txBody>
          <a:bodyPr/>
          <a:lstStyle/>
          <a:p>
            <a:pPr eaLnBrk="1" hangingPunct="1"/>
            <a:r>
              <a:rPr lang="he-IL" sz="4000" u="sng" smtClean="0">
                <a:solidFill>
                  <a:srgbClr val="FF0000"/>
                </a:solidFill>
              </a:rPr>
              <a:t>המשך – פעולות הנהג</a:t>
            </a:r>
            <a:endParaRPr lang="en-US" sz="4000" u="sng" smtClean="0">
              <a:solidFill>
                <a:srgbClr val="FF0000"/>
              </a:solidFill>
              <a:cs typeface="Times New Roman" pitchFamily="18" charset="0"/>
            </a:endParaRPr>
          </a:p>
        </p:txBody>
      </p:sp>
      <p:sp>
        <p:nvSpPr>
          <p:cNvPr id="22532" name="Rectangle 3"/>
          <p:cNvSpPr>
            <a:spLocks noGrp="1" noChangeArrowheads="1"/>
          </p:cNvSpPr>
          <p:nvPr>
            <p:ph type="body" idx="1"/>
          </p:nvPr>
        </p:nvSpPr>
        <p:spPr>
          <a:xfrm>
            <a:off x="0" y="836613"/>
            <a:ext cx="9144000" cy="6021387"/>
          </a:xfrm>
          <a:solidFill>
            <a:srgbClr val="66FFFF"/>
          </a:solidFill>
        </p:spPr>
        <p:txBody>
          <a:bodyPr/>
          <a:lstStyle/>
          <a:p>
            <a:pPr eaLnBrk="1" hangingPunct="1"/>
            <a:r>
              <a:rPr lang="he-IL" sz="2400" b="1" u="sng" smtClean="0">
                <a:solidFill>
                  <a:srgbClr val="FF0000"/>
                </a:solidFill>
              </a:rPr>
              <a:t>מסמכים בידי הנהג</a:t>
            </a:r>
          </a:p>
          <a:p>
            <a:pPr eaLnBrk="1" hangingPunct="1">
              <a:buFont typeface="Wingdings" pitchFamily="2" charset="2"/>
              <a:buChar char="Ø"/>
            </a:pPr>
            <a:r>
              <a:rPr lang="he-IL" sz="2400" smtClean="0">
                <a:solidFill>
                  <a:srgbClr val="FF0000"/>
                </a:solidFill>
              </a:rPr>
              <a:t>רשיון</a:t>
            </a:r>
            <a:r>
              <a:rPr lang="he-IL" sz="2400" smtClean="0"/>
              <a:t> - נהיגה מתאים לרכב בר תוקף.</a:t>
            </a:r>
          </a:p>
          <a:p>
            <a:pPr eaLnBrk="1" hangingPunct="1">
              <a:buFont typeface="Wingdings" pitchFamily="2" charset="2"/>
              <a:buChar char="Ø"/>
            </a:pPr>
            <a:r>
              <a:rPr lang="he-IL" sz="2400" smtClean="0">
                <a:solidFill>
                  <a:srgbClr val="FF0000"/>
                </a:solidFill>
              </a:rPr>
              <a:t>רשיון</a:t>
            </a:r>
            <a:r>
              <a:rPr lang="he-IL" sz="2400" smtClean="0"/>
              <a:t> - רכב בר תוקף (רישוי).( אפשר צילום חתום ע"י קצין בטיחות)</a:t>
            </a:r>
          </a:p>
          <a:p>
            <a:pPr eaLnBrk="1" hangingPunct="1">
              <a:buFont typeface="Wingdings" pitchFamily="2" charset="2"/>
              <a:buChar char="Ø"/>
            </a:pPr>
            <a:r>
              <a:rPr lang="he-IL" sz="2400" smtClean="0">
                <a:solidFill>
                  <a:srgbClr val="FF0000"/>
                </a:solidFill>
              </a:rPr>
              <a:t>רשיון -  </a:t>
            </a:r>
            <a:r>
              <a:rPr lang="he-IL" sz="2400" smtClean="0"/>
              <a:t>מוביל להובלת חומרים מסוכנים ברכב או במכלית.(אפשר צילום חתום).</a:t>
            </a:r>
          </a:p>
          <a:p>
            <a:pPr eaLnBrk="1" hangingPunct="1">
              <a:buFont typeface="Wingdings" pitchFamily="2" charset="2"/>
              <a:buChar char="Ø"/>
            </a:pPr>
            <a:r>
              <a:rPr lang="he-IL" sz="2400" smtClean="0">
                <a:solidFill>
                  <a:srgbClr val="FF0000"/>
                </a:solidFill>
              </a:rPr>
              <a:t>היתר</a:t>
            </a:r>
            <a:r>
              <a:rPr lang="he-IL" sz="2400" smtClean="0"/>
              <a:t> -להובלת חומרים מסוכנים עבור הנהג. (אפשר צילום חתום ע"י קצין בטיחות).</a:t>
            </a:r>
          </a:p>
          <a:p>
            <a:pPr eaLnBrk="1" hangingPunct="1">
              <a:buFont typeface="Wingdings" pitchFamily="2" charset="2"/>
              <a:buChar char="Ø"/>
            </a:pPr>
            <a:r>
              <a:rPr lang="he-IL" sz="2400" smtClean="0">
                <a:solidFill>
                  <a:srgbClr val="FF0000"/>
                </a:solidFill>
              </a:rPr>
              <a:t>שטר מטען</a:t>
            </a:r>
            <a:r>
              <a:rPr lang="he-IL" sz="2400" smtClean="0"/>
              <a:t> / תעודת משלוח.</a:t>
            </a:r>
          </a:p>
          <a:p>
            <a:pPr eaLnBrk="1" hangingPunct="1">
              <a:buFont typeface="Wingdings" pitchFamily="2" charset="2"/>
              <a:buChar char="Ø"/>
            </a:pPr>
            <a:r>
              <a:rPr lang="he-IL" sz="2400" smtClean="0">
                <a:solidFill>
                  <a:srgbClr val="FF0000"/>
                </a:solidFill>
              </a:rPr>
              <a:t>כרטיס בטיחות</a:t>
            </a:r>
            <a:r>
              <a:rPr lang="he-IL" sz="2400" smtClean="0"/>
              <a:t> -של החומר המובל , וכרטיס פענוח קוד חרום.</a:t>
            </a:r>
          </a:p>
          <a:p>
            <a:pPr eaLnBrk="1" hangingPunct="1">
              <a:buFont typeface="Wingdings" pitchFamily="2" charset="2"/>
              <a:buChar char="Ø"/>
            </a:pPr>
            <a:r>
              <a:rPr lang="he-IL" sz="2400" u="sng" smtClean="0">
                <a:solidFill>
                  <a:srgbClr val="FF0000"/>
                </a:solidFill>
              </a:rPr>
              <a:t>בדיקות לפני תחילת העמסה</a:t>
            </a:r>
          </a:p>
          <a:p>
            <a:pPr eaLnBrk="1" hangingPunct="1">
              <a:buFont typeface="Wingdings" pitchFamily="2" charset="2"/>
              <a:buChar char="Ø"/>
            </a:pPr>
            <a:r>
              <a:rPr lang="he-IL" sz="2400" smtClean="0">
                <a:solidFill>
                  <a:srgbClr val="FF0000"/>
                </a:solidFill>
              </a:rPr>
              <a:t>רכב </a:t>
            </a:r>
            <a:r>
              <a:rPr lang="he-IL" sz="2400" smtClean="0"/>
              <a:t>– בלמים מאובטחים, מנוע דומם, מפתח מחוץ למתנע (בידי הנהג).</a:t>
            </a:r>
          </a:p>
          <a:p>
            <a:pPr eaLnBrk="1" hangingPunct="1">
              <a:buFont typeface="Wingdings" pitchFamily="2" charset="2"/>
              <a:buChar char="Ø"/>
            </a:pPr>
            <a:r>
              <a:rPr lang="he-IL" sz="2400" b="1" smtClean="0">
                <a:solidFill>
                  <a:srgbClr val="FF0000"/>
                </a:solidFill>
              </a:rPr>
              <a:t>אריזות</a:t>
            </a:r>
            <a:r>
              <a:rPr lang="he-IL" sz="2400" b="1" smtClean="0"/>
              <a:t> - שלמות, ללא חלודה או נפיחות, מסומנות כנדרש.</a:t>
            </a:r>
          </a:p>
          <a:p>
            <a:pPr eaLnBrk="1" hangingPunct="1">
              <a:buFont typeface="Wingdings" pitchFamily="2" charset="2"/>
              <a:buChar char="Ø"/>
            </a:pPr>
            <a:r>
              <a:rPr lang="he-IL" sz="2400" b="1" smtClean="0">
                <a:solidFill>
                  <a:srgbClr val="FF0000"/>
                </a:solidFill>
              </a:rPr>
              <a:t>התאמה</a:t>
            </a:r>
            <a:r>
              <a:rPr lang="he-IL" sz="2400" b="1" smtClean="0"/>
              <a:t> – בין החומרים בהובלה משותפת.</a:t>
            </a:r>
          </a:p>
          <a:p>
            <a:pPr eaLnBrk="1" hangingPunct="1">
              <a:buFont typeface="Wingdings" pitchFamily="2" charset="2"/>
              <a:buChar char="Ø"/>
            </a:pPr>
            <a:r>
              <a:rPr lang="he-IL" sz="2400" smtClean="0">
                <a:solidFill>
                  <a:srgbClr val="FF0000"/>
                </a:solidFill>
              </a:rPr>
              <a:t>משקל</a:t>
            </a:r>
            <a:r>
              <a:rPr lang="he-IL" sz="2400" smtClean="0"/>
              <a:t> – החומרים המיועדים להעמסה אינו חורג מהמשקל המותר להטענה.</a:t>
            </a:r>
            <a:endParaRPr lang="en-US" sz="2400" smtClean="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33259C7C-A1A2-444C-9571-7BDF89CC92AC}" type="slidenum">
              <a:rPr lang="he-IL"/>
              <a:pPr>
                <a:defRPr/>
              </a:pPr>
              <a:t>19</a:t>
            </a:fld>
            <a:endParaRPr lang="en-US"/>
          </a:p>
        </p:txBody>
      </p:sp>
      <p:sp>
        <p:nvSpPr>
          <p:cNvPr id="23555" name="Rectangle 2"/>
          <p:cNvSpPr>
            <a:spLocks noGrp="1" noChangeArrowheads="1"/>
          </p:cNvSpPr>
          <p:nvPr>
            <p:ph type="title"/>
          </p:nvPr>
        </p:nvSpPr>
        <p:spPr>
          <a:xfrm>
            <a:off x="0" y="0"/>
            <a:ext cx="9144000" cy="908050"/>
          </a:xfrm>
          <a:solidFill>
            <a:srgbClr val="FFFF00"/>
          </a:solidFill>
        </p:spPr>
        <p:txBody>
          <a:bodyPr/>
          <a:lstStyle/>
          <a:p>
            <a:pPr eaLnBrk="1" hangingPunct="1"/>
            <a:r>
              <a:rPr lang="he-IL" sz="4000" u="sng" smtClean="0">
                <a:solidFill>
                  <a:srgbClr val="FF0000"/>
                </a:solidFill>
              </a:rPr>
              <a:t>המשך – פעולות הנהג</a:t>
            </a:r>
            <a:endParaRPr lang="en-US" sz="4000" u="sng" smtClean="0">
              <a:solidFill>
                <a:srgbClr val="FF0000"/>
              </a:solidFill>
              <a:cs typeface="Times New Roman" pitchFamily="18" charset="0"/>
            </a:endParaRPr>
          </a:p>
        </p:txBody>
      </p:sp>
      <p:sp>
        <p:nvSpPr>
          <p:cNvPr id="23556" name="Rectangle 3"/>
          <p:cNvSpPr>
            <a:spLocks noGrp="1" noChangeArrowheads="1"/>
          </p:cNvSpPr>
          <p:nvPr>
            <p:ph type="body" idx="1"/>
          </p:nvPr>
        </p:nvSpPr>
        <p:spPr>
          <a:xfrm>
            <a:off x="0" y="908050"/>
            <a:ext cx="9144000" cy="5949950"/>
          </a:xfrm>
          <a:solidFill>
            <a:srgbClr val="66FFFF"/>
          </a:solidFill>
        </p:spPr>
        <p:txBody>
          <a:bodyPr/>
          <a:lstStyle/>
          <a:p>
            <a:pPr eaLnBrk="1" hangingPunct="1"/>
            <a:endParaRPr lang="he-IL" sz="2400" u="sng" smtClean="0">
              <a:solidFill>
                <a:srgbClr val="FF0000"/>
              </a:solidFill>
            </a:endParaRPr>
          </a:p>
          <a:p>
            <a:pPr eaLnBrk="1" hangingPunct="1">
              <a:buFont typeface="Wingdings" pitchFamily="2" charset="2"/>
              <a:buChar char="v"/>
            </a:pPr>
            <a:r>
              <a:rPr lang="he-IL" sz="2800" b="1" u="sng" smtClean="0">
                <a:solidFill>
                  <a:srgbClr val="FF0000"/>
                </a:solidFill>
              </a:rPr>
              <a:t>פעולות ובדיקות נוספות לפני מילוי מכלית</a:t>
            </a:r>
            <a:endParaRPr lang="he-IL" sz="2800" b="1" smtClean="0">
              <a:solidFill>
                <a:srgbClr val="FF0000"/>
              </a:solidFill>
            </a:endParaRPr>
          </a:p>
          <a:p>
            <a:pPr eaLnBrk="1" hangingPunct="1">
              <a:buFont typeface="Wingdings" pitchFamily="2" charset="2"/>
              <a:buChar char="Ø"/>
            </a:pPr>
            <a:r>
              <a:rPr lang="he-IL" sz="2400" smtClean="0">
                <a:solidFill>
                  <a:srgbClr val="FF0000"/>
                </a:solidFill>
              </a:rPr>
              <a:t>לבישת ציוד מגן כנדרש.</a:t>
            </a:r>
          </a:p>
          <a:p>
            <a:pPr eaLnBrk="1" hangingPunct="1">
              <a:buFont typeface="Wingdings" pitchFamily="2" charset="2"/>
              <a:buChar char="Ø"/>
            </a:pPr>
            <a:r>
              <a:rPr lang="he-IL" sz="2400" smtClean="0">
                <a:solidFill>
                  <a:srgbClr val="FF0000"/>
                </a:solidFill>
              </a:rPr>
              <a:t>שטיפה וטיהור של המיכל במידת הצורך – הפעולה תבוצע ע"י אדם מורשה.</a:t>
            </a:r>
          </a:p>
          <a:p>
            <a:pPr eaLnBrk="1" hangingPunct="1">
              <a:buFont typeface="Wingdings" pitchFamily="2" charset="2"/>
              <a:buChar char="Ø"/>
            </a:pPr>
            <a:r>
              <a:rPr lang="he-IL" sz="2400" smtClean="0">
                <a:solidFill>
                  <a:srgbClr val="FF0000"/>
                </a:solidFill>
              </a:rPr>
              <a:t>הרחקת מקורות לניצוצות – כיבוי של סיגריות, טלפונים סלולאריים, ומכשירים המופעלים בחשמל.</a:t>
            </a:r>
          </a:p>
          <a:p>
            <a:pPr eaLnBrk="1" hangingPunct="1">
              <a:buFont typeface="Wingdings" pitchFamily="2" charset="2"/>
              <a:buChar char="Ø"/>
            </a:pPr>
            <a:r>
              <a:rPr lang="he-IL" sz="2400" smtClean="0">
                <a:solidFill>
                  <a:srgbClr val="FF0000"/>
                </a:solidFill>
              </a:rPr>
              <a:t>חיבור של כבל הארקה למיכל בהתאם לצורך.</a:t>
            </a:r>
          </a:p>
          <a:p>
            <a:pPr eaLnBrk="1" hangingPunct="1">
              <a:buFont typeface="Wingdings" pitchFamily="2" charset="2"/>
              <a:buChar char="Ø"/>
            </a:pPr>
            <a:r>
              <a:rPr lang="he-IL" sz="2400" smtClean="0">
                <a:solidFill>
                  <a:srgbClr val="FF0000"/>
                </a:solidFill>
              </a:rPr>
              <a:t>סגירת השסתומים ואטימתם , בדיקת שלמות הצינורות , איתור דליפות.</a:t>
            </a:r>
          </a:p>
          <a:p>
            <a:pPr eaLnBrk="1" hangingPunct="1">
              <a:buFont typeface="Wingdings" pitchFamily="2" charset="2"/>
              <a:buChar char="Ø"/>
            </a:pPr>
            <a:r>
              <a:rPr lang="he-IL" sz="2400" smtClean="0">
                <a:solidFill>
                  <a:srgbClr val="FF0000"/>
                </a:solidFill>
              </a:rPr>
              <a:t>בדיקת ברזים וסגירתם.</a:t>
            </a:r>
          </a:p>
          <a:p>
            <a:pPr eaLnBrk="1" hangingPunct="1">
              <a:buFont typeface="Wingdings" pitchFamily="2" charset="2"/>
              <a:buChar char="Ø"/>
            </a:pPr>
            <a:r>
              <a:rPr lang="he-IL" sz="2400" smtClean="0">
                <a:solidFill>
                  <a:srgbClr val="FF0000"/>
                </a:solidFill>
              </a:rPr>
              <a:t>בדיקת מדי הבקרה על מצב מילוי החומר במיכל.</a:t>
            </a:r>
          </a:p>
          <a:p>
            <a:pPr eaLnBrk="1" hangingPunct="1"/>
            <a:endParaRPr lang="en-US" sz="2400" u="sng" smtClean="0">
              <a:solidFill>
                <a:srgbClr val="FF0000"/>
              </a:solidFill>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כותרת 1"/>
          <p:cNvSpPr>
            <a:spLocks noGrp="1"/>
          </p:cNvSpPr>
          <p:nvPr>
            <p:ph type="title"/>
          </p:nvPr>
        </p:nvSpPr>
        <p:spPr>
          <a:xfrm>
            <a:off x="457200" y="274638"/>
            <a:ext cx="8229600" cy="777875"/>
          </a:xfrm>
        </p:spPr>
        <p:txBody>
          <a:bodyPr/>
          <a:lstStyle/>
          <a:p>
            <a:r>
              <a:rPr lang="he-IL" sz="4000" b="1" smtClean="0">
                <a:solidFill>
                  <a:srgbClr val="0000CC"/>
                </a:solidFill>
              </a:rPr>
              <a:t>חוקים להובלת חומרים מסוכנים</a:t>
            </a:r>
          </a:p>
        </p:txBody>
      </p:sp>
      <p:sp>
        <p:nvSpPr>
          <p:cNvPr id="7171" name="מציין מיקום תוכן 2"/>
          <p:cNvSpPr>
            <a:spLocks noGrp="1"/>
          </p:cNvSpPr>
          <p:nvPr>
            <p:ph idx="1"/>
          </p:nvPr>
        </p:nvSpPr>
        <p:spPr>
          <a:xfrm>
            <a:off x="457200" y="981075"/>
            <a:ext cx="8229600" cy="5145088"/>
          </a:xfrm>
        </p:spPr>
        <p:txBody>
          <a:bodyPr/>
          <a:lstStyle/>
          <a:p>
            <a:pPr>
              <a:buFont typeface="Arial" pitchFamily="34" charset="0"/>
              <a:buChar char="•"/>
              <a:defRPr/>
            </a:pPr>
            <a:r>
              <a:rPr lang="he-IL" sz="2400" dirty="0" smtClean="0"/>
              <a:t>התקנות הנפוצות ביותר במדינות העולם בנושא חומרים מסוכנים הן </a:t>
            </a:r>
            <a:r>
              <a:rPr lang="he-IL" sz="2400" b="1" dirty="0" smtClean="0"/>
              <a:t>הובלת החומרים המסוכנים</a:t>
            </a:r>
            <a:r>
              <a:rPr lang="he-IL" sz="2400" dirty="0" smtClean="0"/>
              <a:t>. </a:t>
            </a:r>
            <a:endParaRPr lang="en-US" sz="2400" dirty="0" smtClean="0">
              <a:cs typeface="Arial" pitchFamily="34" charset="0"/>
            </a:endParaRPr>
          </a:p>
          <a:p>
            <a:pPr>
              <a:buFont typeface="Arial" pitchFamily="34" charset="0"/>
              <a:buChar char="•"/>
              <a:defRPr/>
            </a:pPr>
            <a:r>
              <a:rPr lang="he-IL" sz="2400" dirty="0" smtClean="0"/>
              <a:t>מרביתן אימצו את המלצות "ועדת המומחים להובלת חומרים מסוכנים של האומות המאוחדות",</a:t>
            </a:r>
            <a:r>
              <a:rPr lang="en-US" sz="2400" dirty="0" smtClean="0">
                <a:cs typeface="Arial" pitchFamily="34" charset="0"/>
              </a:rPr>
              <a:t> </a:t>
            </a:r>
            <a:r>
              <a:rPr lang="he-IL" sz="2400" dirty="0" smtClean="0"/>
              <a:t>המתייחסות </a:t>
            </a:r>
            <a:r>
              <a:rPr lang="he-IL" sz="2400" b="1" dirty="0" smtClean="0"/>
              <a:t>להובלה יבשתית </a:t>
            </a:r>
            <a:r>
              <a:rPr lang="he-IL" sz="2400" dirty="0" smtClean="0"/>
              <a:t>של החומרים המסוכנים. </a:t>
            </a:r>
            <a:endParaRPr lang="en-US" sz="2400" dirty="0" smtClean="0">
              <a:cs typeface="Arial" pitchFamily="34" charset="0"/>
            </a:endParaRPr>
          </a:p>
          <a:p>
            <a:pPr>
              <a:buFont typeface="Arial" pitchFamily="34" charset="0"/>
              <a:buChar char="•"/>
              <a:defRPr/>
            </a:pPr>
            <a:r>
              <a:rPr lang="he-IL" sz="2400" dirty="0" smtClean="0"/>
              <a:t>תקנות </a:t>
            </a:r>
            <a:r>
              <a:rPr lang="he-IL" sz="2400" b="1" dirty="0" smtClean="0"/>
              <a:t>להובלה ימית או אווירית</a:t>
            </a:r>
            <a:r>
              <a:rPr lang="he-IL" sz="2400" dirty="0" smtClean="0"/>
              <a:t> של חומרים מסוכנים נגזרות מהמלצות אלה. </a:t>
            </a:r>
          </a:p>
          <a:p>
            <a:pPr>
              <a:buFont typeface="Arial" pitchFamily="34" charset="0"/>
              <a:buChar char="•"/>
              <a:defRPr/>
            </a:pPr>
            <a:r>
              <a:rPr lang="he-IL" sz="2400" dirty="0" smtClean="0"/>
              <a:t>במדינת ישראל החוקים הקובעים הם: </a:t>
            </a:r>
          </a:p>
          <a:p>
            <a:pPr>
              <a:buFont typeface="Arial" pitchFamily="34" charset="0"/>
              <a:buChar char="•"/>
              <a:defRPr/>
            </a:pPr>
            <a:r>
              <a:rPr lang="he-IL" sz="2400" b="1" dirty="0" smtClean="0">
                <a:solidFill>
                  <a:srgbClr val="0070C0"/>
                </a:solidFill>
              </a:rPr>
              <a:t>חוק שירותי הובלה, (התשנ"ו-1997).</a:t>
            </a:r>
            <a:endParaRPr lang="en-US" sz="2400" b="1" dirty="0" smtClean="0">
              <a:solidFill>
                <a:srgbClr val="0070C0"/>
              </a:solidFill>
              <a:cs typeface="Arial" pitchFamily="34" charset="0"/>
            </a:endParaRPr>
          </a:p>
          <a:p>
            <a:pPr>
              <a:buFont typeface="Arial" pitchFamily="34" charset="0"/>
              <a:buChar char="•"/>
              <a:defRPr/>
            </a:pPr>
            <a:r>
              <a:rPr lang="he-IL" sz="2400" b="1" dirty="0" smtClean="0">
                <a:solidFill>
                  <a:srgbClr val="0070C0"/>
                </a:solidFill>
              </a:rPr>
              <a:t>וחוק תקנות שרותי הובלה, (תשס"א-2001).</a:t>
            </a:r>
          </a:p>
          <a:p>
            <a:pPr>
              <a:buFont typeface="Arial" pitchFamily="34" charset="0"/>
              <a:buChar char="•"/>
              <a:defRPr/>
            </a:pPr>
            <a:r>
              <a:rPr lang="he-IL" sz="2400" b="1" dirty="0" smtClean="0">
                <a:solidFill>
                  <a:srgbClr val="0070C0"/>
                </a:solidFill>
              </a:rPr>
              <a:t>(תקנות התעבורה, תשכ"א-1961).</a:t>
            </a:r>
          </a:p>
          <a:p>
            <a:pPr>
              <a:buFont typeface="Arial" pitchFamily="34" charset="0"/>
              <a:buChar char="•"/>
              <a:defRPr/>
            </a:pPr>
            <a:r>
              <a:rPr lang="he-IL" sz="2400" b="1" dirty="0" smtClean="0">
                <a:solidFill>
                  <a:srgbClr val="0070C0"/>
                </a:solidFill>
              </a:rPr>
              <a:t>(חוק חומרים מסוכנים </a:t>
            </a:r>
            <a:r>
              <a:rPr lang="he-IL" sz="2400" b="1" dirty="0" smtClean="0">
                <a:solidFill>
                  <a:schemeClr val="accent1">
                    <a:lumMod val="75000"/>
                  </a:schemeClr>
                </a:solidFill>
              </a:rPr>
              <a:t>תשנ"ג-1993 )  - </a:t>
            </a:r>
            <a:r>
              <a:rPr lang="he-IL" sz="2400" b="1" dirty="0" smtClean="0">
                <a:solidFill>
                  <a:srgbClr val="002060"/>
                </a:solidFill>
              </a:rPr>
              <a:t>היתר רעלים</a:t>
            </a:r>
            <a:r>
              <a:rPr lang="he-IL" sz="2400" b="1" dirty="0" smtClean="0">
                <a:solidFill>
                  <a:schemeClr val="accent1">
                    <a:lumMod val="75000"/>
                  </a:schemeClr>
                </a:solidFill>
              </a:rPr>
              <a:t>.</a:t>
            </a:r>
            <a:endParaRPr lang="en-US" sz="2400" b="1" dirty="0" smtClean="0">
              <a:solidFill>
                <a:schemeClr val="accent1">
                  <a:lumMod val="75000"/>
                </a:schemeClr>
              </a:solidFill>
              <a:cs typeface="Arial" pitchFamily="34" charset="0"/>
            </a:endParaRPr>
          </a:p>
          <a:p>
            <a:pPr>
              <a:buFont typeface="Arial" pitchFamily="34" charset="0"/>
              <a:buChar char="•"/>
              <a:defRPr/>
            </a:pPr>
            <a:endParaRPr lang="en-US" sz="2400" dirty="0" smtClean="0">
              <a:cs typeface="Arial" pitchFamily="34" charset="0"/>
            </a:endParaRPr>
          </a:p>
          <a:p>
            <a:pPr>
              <a:buFont typeface="Arial" pitchFamily="34" charset="0"/>
              <a:buChar char="•"/>
              <a:defRPr/>
            </a:pPr>
            <a:endParaRPr lang="he-IL"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A77B9775-A70D-41D6-A8C4-6BB4FF279DAB}" type="slidenum">
              <a:rPr lang="he-IL"/>
              <a:pPr>
                <a:defRPr/>
              </a:pPr>
              <a:t>20</a:t>
            </a:fld>
            <a:endParaRPr lang="en-US"/>
          </a:p>
        </p:txBody>
      </p:sp>
      <p:sp>
        <p:nvSpPr>
          <p:cNvPr id="24579" name="Rectangle 2"/>
          <p:cNvSpPr>
            <a:spLocks noGrp="1" noChangeArrowheads="1"/>
          </p:cNvSpPr>
          <p:nvPr>
            <p:ph type="title"/>
          </p:nvPr>
        </p:nvSpPr>
        <p:spPr>
          <a:xfrm>
            <a:off x="0" y="0"/>
            <a:ext cx="9144000" cy="765175"/>
          </a:xfrm>
          <a:solidFill>
            <a:srgbClr val="FFFF00"/>
          </a:solidFill>
        </p:spPr>
        <p:txBody>
          <a:bodyPr/>
          <a:lstStyle/>
          <a:p>
            <a:pPr eaLnBrk="1" hangingPunct="1"/>
            <a:r>
              <a:rPr lang="he-IL" u="sng" smtClean="0">
                <a:solidFill>
                  <a:srgbClr val="FF0000"/>
                </a:solidFill>
              </a:rPr>
              <a:t>שיגרת נסיעה</a:t>
            </a:r>
            <a:endParaRPr lang="en-US" u="sng" smtClean="0">
              <a:solidFill>
                <a:srgbClr val="FF0000"/>
              </a:solidFill>
              <a:cs typeface="Times New Roman" pitchFamily="18" charset="0"/>
            </a:endParaRPr>
          </a:p>
        </p:txBody>
      </p:sp>
      <p:sp>
        <p:nvSpPr>
          <p:cNvPr id="24580" name="Rectangle 3"/>
          <p:cNvSpPr>
            <a:spLocks noGrp="1" noChangeArrowheads="1"/>
          </p:cNvSpPr>
          <p:nvPr>
            <p:ph type="body" idx="1"/>
          </p:nvPr>
        </p:nvSpPr>
        <p:spPr>
          <a:xfrm>
            <a:off x="0" y="765175"/>
            <a:ext cx="9144000" cy="6092825"/>
          </a:xfrm>
          <a:solidFill>
            <a:srgbClr val="66FFFF"/>
          </a:solidFill>
        </p:spPr>
        <p:txBody>
          <a:bodyPr/>
          <a:lstStyle/>
          <a:p>
            <a:pPr eaLnBrk="1" hangingPunct="1">
              <a:buFont typeface="Wingdings" pitchFamily="2" charset="2"/>
              <a:buChar char="v"/>
            </a:pPr>
            <a:r>
              <a:rPr lang="he-IL" sz="2400" u="sng" smtClean="0">
                <a:solidFill>
                  <a:srgbClr val="FF0000"/>
                </a:solidFill>
              </a:rPr>
              <a:t>לפני היציאה</a:t>
            </a:r>
          </a:p>
          <a:p>
            <a:pPr eaLnBrk="1" hangingPunct="1">
              <a:buFont typeface="Wingdings" pitchFamily="2" charset="2"/>
              <a:buChar char="Ø"/>
            </a:pPr>
            <a:r>
              <a:rPr lang="he-IL" sz="2400" smtClean="0">
                <a:solidFill>
                  <a:srgbClr val="FF0000"/>
                </a:solidFill>
              </a:rPr>
              <a:t>המטען </a:t>
            </a:r>
            <a:r>
              <a:rPr lang="he-IL" sz="2400" smtClean="0"/>
              <a:t>– הכרת הסיכונים , קשירה נכונה , בדיקת שילוט</a:t>
            </a:r>
          </a:p>
          <a:p>
            <a:pPr eaLnBrk="1" hangingPunct="1">
              <a:buFont typeface="Wingdings" pitchFamily="2" charset="2"/>
              <a:buChar char="Ø"/>
            </a:pPr>
            <a:r>
              <a:rPr lang="he-IL" sz="2400" smtClean="0">
                <a:solidFill>
                  <a:srgbClr val="FF0000"/>
                </a:solidFill>
              </a:rPr>
              <a:t>הרכב</a:t>
            </a:r>
            <a:r>
              <a:rPr lang="he-IL" sz="2400" smtClean="0"/>
              <a:t> – בדיקה כללית חוזרת של תקינות הרכב.</a:t>
            </a:r>
          </a:p>
          <a:p>
            <a:pPr eaLnBrk="1" hangingPunct="1">
              <a:buFont typeface="Wingdings" pitchFamily="2" charset="2"/>
              <a:buChar char="Ø"/>
            </a:pPr>
            <a:r>
              <a:rPr lang="he-IL" sz="2400" smtClean="0">
                <a:solidFill>
                  <a:srgbClr val="FF0000"/>
                </a:solidFill>
              </a:rPr>
              <a:t>יעד הנסיעה</a:t>
            </a:r>
            <a:r>
              <a:rPr lang="he-IL" sz="2400" smtClean="0"/>
              <a:t> – תכנון של מסלול מרוחק ככל האפשר ממרכז אוכלוסיה, תכנן </a:t>
            </a:r>
            <a:r>
              <a:rPr lang="en-US" sz="2400" smtClean="0">
                <a:cs typeface="Arial" charset="0"/>
              </a:rPr>
              <a:t/>
            </a:r>
            <a:br>
              <a:rPr lang="en-US" sz="2400" smtClean="0">
                <a:cs typeface="Arial" charset="0"/>
              </a:rPr>
            </a:br>
            <a:r>
              <a:rPr lang="he-IL" sz="2400" smtClean="0"/>
              <a:t>                   נקודות</a:t>
            </a:r>
            <a:r>
              <a:rPr lang="en-US" sz="2400" smtClean="0">
                <a:cs typeface="Arial" charset="0"/>
              </a:rPr>
              <a:t> </a:t>
            </a:r>
            <a:r>
              <a:rPr lang="he-IL" sz="2400" smtClean="0"/>
              <a:t>לעצירה וחניה.</a:t>
            </a:r>
          </a:p>
          <a:p>
            <a:pPr eaLnBrk="1" hangingPunct="1">
              <a:buFont typeface="Wingdings" pitchFamily="2" charset="2"/>
              <a:buChar char="Ø"/>
            </a:pPr>
            <a:r>
              <a:rPr lang="he-IL" sz="2400" b="1" smtClean="0">
                <a:solidFill>
                  <a:srgbClr val="FF0000"/>
                </a:solidFill>
              </a:rPr>
              <a:t>כרטיסי בטיחות</a:t>
            </a:r>
            <a:r>
              <a:rPr lang="he-IL" sz="2400" b="1" smtClean="0"/>
              <a:t> – מתאימים לחומר המובל </a:t>
            </a:r>
            <a:r>
              <a:rPr lang="he-IL" sz="2400" smtClean="0"/>
              <a:t>, מוחזקים בידי הנהג שלמד את תוכנם (בכיסו) </a:t>
            </a:r>
            <a:r>
              <a:rPr lang="he-IL" sz="2400" b="1" smtClean="0"/>
              <a:t>ומכיר אותם היטב.</a:t>
            </a:r>
          </a:p>
          <a:p>
            <a:pPr eaLnBrk="1" hangingPunct="1">
              <a:buFont typeface="Wingdings" pitchFamily="2" charset="2"/>
              <a:buChar char="Ø"/>
            </a:pPr>
            <a:r>
              <a:rPr lang="he-IL" sz="2400" smtClean="0">
                <a:solidFill>
                  <a:srgbClr val="FF0000"/>
                </a:solidFill>
              </a:rPr>
              <a:t>יש לחזור ולעיין</a:t>
            </a:r>
            <a:r>
              <a:rPr lang="he-IL" sz="2400" smtClean="0"/>
              <a:t> - בנוהלי ההובלה של חומרים מסוכנים של החברה.</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76B9BB25-619F-4815-AA9A-E36D3B65B5AB}" type="slidenum">
              <a:rPr lang="he-IL"/>
              <a:pPr>
                <a:defRPr/>
              </a:pPr>
              <a:t>21</a:t>
            </a:fld>
            <a:endParaRPr lang="en-US"/>
          </a:p>
        </p:txBody>
      </p:sp>
      <p:sp>
        <p:nvSpPr>
          <p:cNvPr id="25603" name="Rectangle 2"/>
          <p:cNvSpPr>
            <a:spLocks noGrp="1" noChangeArrowheads="1"/>
          </p:cNvSpPr>
          <p:nvPr>
            <p:ph type="title"/>
          </p:nvPr>
        </p:nvSpPr>
        <p:spPr>
          <a:xfrm>
            <a:off x="0" y="0"/>
            <a:ext cx="9144000" cy="1268413"/>
          </a:xfrm>
          <a:solidFill>
            <a:srgbClr val="FFFF00"/>
          </a:solidFill>
        </p:spPr>
        <p:txBody>
          <a:bodyPr/>
          <a:lstStyle/>
          <a:p>
            <a:pPr eaLnBrk="1" hangingPunct="1"/>
            <a:r>
              <a:rPr lang="he-IL" b="1" u="sng" smtClean="0">
                <a:solidFill>
                  <a:srgbClr val="FF0000"/>
                </a:solidFill>
              </a:rPr>
              <a:t>סיום הנסיעה ופריקה</a:t>
            </a:r>
            <a:endParaRPr lang="en-US" b="1" u="sng" smtClean="0">
              <a:solidFill>
                <a:srgbClr val="FF0000"/>
              </a:solidFill>
              <a:cs typeface="Times New Roman" pitchFamily="18" charset="0"/>
            </a:endParaRPr>
          </a:p>
        </p:txBody>
      </p:sp>
      <p:sp>
        <p:nvSpPr>
          <p:cNvPr id="25604" name="Rectangle 3"/>
          <p:cNvSpPr>
            <a:spLocks noGrp="1" noChangeArrowheads="1"/>
          </p:cNvSpPr>
          <p:nvPr>
            <p:ph type="body" idx="1"/>
          </p:nvPr>
        </p:nvSpPr>
        <p:spPr>
          <a:xfrm>
            <a:off x="0" y="1196975"/>
            <a:ext cx="9144000" cy="5661025"/>
          </a:xfrm>
          <a:solidFill>
            <a:srgbClr val="66FFFF"/>
          </a:solidFill>
        </p:spPr>
        <p:txBody>
          <a:bodyPr/>
          <a:lstStyle/>
          <a:p>
            <a:pPr eaLnBrk="1" hangingPunct="1"/>
            <a:endParaRPr lang="he-IL" sz="2400" smtClean="0"/>
          </a:p>
          <a:p>
            <a:pPr eaLnBrk="1" hangingPunct="1">
              <a:buFont typeface="Wingdings" pitchFamily="2" charset="2"/>
              <a:buChar char="Ø"/>
            </a:pPr>
            <a:r>
              <a:rPr lang="he-IL" sz="2400" smtClean="0">
                <a:solidFill>
                  <a:srgbClr val="FF0000"/>
                </a:solidFill>
              </a:rPr>
              <a:t>התייצבות</a:t>
            </a:r>
            <a:r>
              <a:rPr lang="he-IL" sz="2400" smtClean="0"/>
              <a:t> – בפני האחראי על פריקת חומרים מסוכנים. </a:t>
            </a:r>
          </a:p>
          <a:p>
            <a:pPr eaLnBrk="1" hangingPunct="1">
              <a:buFont typeface="Wingdings" pitchFamily="2" charset="2"/>
              <a:buChar char="Ø"/>
            </a:pPr>
            <a:r>
              <a:rPr lang="he-IL" sz="2400" smtClean="0">
                <a:solidFill>
                  <a:srgbClr val="FF0000"/>
                </a:solidFill>
              </a:rPr>
              <a:t>הדממת</a:t>
            </a:r>
            <a:r>
              <a:rPr lang="he-IL" sz="2400" smtClean="0"/>
              <a:t> – מנוע הרכב.</a:t>
            </a:r>
          </a:p>
          <a:p>
            <a:pPr eaLnBrk="1" hangingPunct="1">
              <a:buFont typeface="Wingdings" pitchFamily="2" charset="2"/>
              <a:buChar char="Ø"/>
            </a:pPr>
            <a:r>
              <a:rPr lang="he-IL" sz="2400" smtClean="0">
                <a:solidFill>
                  <a:srgbClr val="FF0000"/>
                </a:solidFill>
              </a:rPr>
              <a:t>אבטחת </a:t>
            </a:r>
            <a:r>
              <a:rPr lang="he-IL" sz="2400" smtClean="0"/>
              <a:t>– הבלמים.</a:t>
            </a:r>
          </a:p>
          <a:p>
            <a:pPr eaLnBrk="1" hangingPunct="1">
              <a:buFont typeface="Wingdings" pitchFamily="2" charset="2"/>
              <a:buChar char="Ø"/>
            </a:pPr>
            <a:r>
              <a:rPr lang="he-IL" sz="2400" smtClean="0">
                <a:solidFill>
                  <a:srgbClr val="FF0000"/>
                </a:solidFill>
              </a:rPr>
              <a:t>בקרה על הפריקה</a:t>
            </a:r>
            <a:r>
              <a:rPr lang="he-IL" sz="2400" smtClean="0"/>
              <a:t> – </a:t>
            </a:r>
            <a:r>
              <a:rPr lang="he-IL" sz="2400" b="1" smtClean="0"/>
              <a:t>הנהג והלקוח </a:t>
            </a:r>
            <a:r>
              <a:rPr lang="he-IL" sz="2400" smtClean="0"/>
              <a:t>יהיו נוכחים בעת הפריקה לצורך בקרה </a:t>
            </a:r>
            <a:r>
              <a:rPr lang="en-US" sz="2400" smtClean="0">
                <a:cs typeface="Arial" charset="0"/>
              </a:rPr>
              <a:t/>
            </a:r>
            <a:br>
              <a:rPr lang="en-US" sz="2400" smtClean="0">
                <a:cs typeface="Arial" charset="0"/>
              </a:rPr>
            </a:br>
            <a:r>
              <a:rPr lang="he-IL" sz="2400" smtClean="0"/>
              <a:t>                            על תהליך הפריקה.</a:t>
            </a:r>
          </a:p>
          <a:p>
            <a:pPr eaLnBrk="1" hangingPunct="1">
              <a:buFont typeface="Wingdings" pitchFamily="2" charset="2"/>
              <a:buChar char="Ø"/>
            </a:pPr>
            <a:r>
              <a:rPr lang="he-IL" sz="2400" b="1" smtClean="0">
                <a:solidFill>
                  <a:srgbClr val="FF0000"/>
                </a:solidFill>
              </a:rPr>
              <a:t>לאחר הפריקה</a:t>
            </a:r>
            <a:r>
              <a:rPr lang="he-IL" sz="2400" b="1" smtClean="0"/>
              <a:t> – מותנה בניקוי הרכב משאריות חומרים מסוכנים, </a:t>
            </a:r>
            <a:r>
              <a:rPr lang="en-US" sz="2400" b="1" smtClean="0">
                <a:cs typeface="Arial" charset="0"/>
              </a:rPr>
              <a:t/>
            </a:r>
            <a:br>
              <a:rPr lang="en-US" sz="2400" b="1" smtClean="0">
                <a:cs typeface="Arial" charset="0"/>
              </a:rPr>
            </a:br>
            <a:r>
              <a:rPr lang="he-IL" sz="2400" b="1" smtClean="0"/>
              <a:t>                        השילוט יוסר או יוסתר (</a:t>
            </a:r>
            <a:r>
              <a:rPr lang="he-IL" sz="2400" b="1" smtClean="0">
                <a:solidFill>
                  <a:srgbClr val="0070C0"/>
                </a:solidFill>
              </a:rPr>
              <a:t>למעט מכליות </a:t>
            </a:r>
            <a:r>
              <a:rPr lang="he-IL" sz="2400" b="1" smtClean="0"/>
              <a:t>).</a:t>
            </a:r>
          </a:p>
          <a:p>
            <a:pPr eaLnBrk="1" hangingPunct="1">
              <a:buFont typeface="Wingdings" pitchFamily="2" charset="2"/>
              <a:buChar char="Ø"/>
            </a:pPr>
            <a:r>
              <a:rPr lang="he-IL" sz="2400" smtClean="0">
                <a:solidFill>
                  <a:srgbClr val="FF0000"/>
                </a:solidFill>
              </a:rPr>
              <a:t>דיווח</a:t>
            </a:r>
            <a:r>
              <a:rPr lang="he-IL" sz="2400" smtClean="0"/>
              <a:t> - למעסיק על סיום הנסיעה על פי הנהלים המקובלים בחברה.</a:t>
            </a:r>
            <a:endParaRPr lang="en-US" sz="2400" smtClean="0">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F192A027-D756-46A4-8937-DCD0964A4116}" type="slidenum">
              <a:rPr lang="he-IL"/>
              <a:pPr>
                <a:defRPr/>
              </a:pPr>
              <a:t>22</a:t>
            </a:fld>
            <a:endParaRPr lang="en-US"/>
          </a:p>
        </p:txBody>
      </p:sp>
      <p:sp>
        <p:nvSpPr>
          <p:cNvPr id="26627" name="Rectangle 2"/>
          <p:cNvSpPr>
            <a:spLocks noGrp="1" noChangeArrowheads="1"/>
          </p:cNvSpPr>
          <p:nvPr>
            <p:ph type="title"/>
          </p:nvPr>
        </p:nvSpPr>
        <p:spPr>
          <a:xfrm>
            <a:off x="0" y="0"/>
            <a:ext cx="9144000" cy="1143000"/>
          </a:xfrm>
          <a:solidFill>
            <a:srgbClr val="FFFF00"/>
          </a:solidFill>
        </p:spPr>
        <p:txBody>
          <a:bodyPr/>
          <a:lstStyle/>
          <a:p>
            <a:pPr eaLnBrk="1" hangingPunct="1"/>
            <a:r>
              <a:rPr lang="he-IL" u="sng" smtClean="0">
                <a:solidFill>
                  <a:srgbClr val="FF0000"/>
                </a:solidFill>
              </a:rPr>
              <a:t>דרישות נוספות בפריקת מכליות</a:t>
            </a:r>
            <a:endParaRPr lang="en-US" u="sng" smtClean="0">
              <a:solidFill>
                <a:srgbClr val="FF0000"/>
              </a:solidFill>
              <a:cs typeface="Times New Roman" pitchFamily="18" charset="0"/>
            </a:endParaRPr>
          </a:p>
        </p:txBody>
      </p:sp>
      <p:sp>
        <p:nvSpPr>
          <p:cNvPr id="26628" name="Rectangle 3"/>
          <p:cNvSpPr>
            <a:spLocks noGrp="1" noChangeArrowheads="1"/>
          </p:cNvSpPr>
          <p:nvPr>
            <p:ph type="body" idx="1"/>
          </p:nvPr>
        </p:nvSpPr>
        <p:spPr>
          <a:xfrm>
            <a:off x="0" y="1125538"/>
            <a:ext cx="9144000" cy="5732462"/>
          </a:xfrm>
          <a:solidFill>
            <a:srgbClr val="66FFFF"/>
          </a:solidFill>
        </p:spPr>
        <p:txBody>
          <a:bodyPr/>
          <a:lstStyle/>
          <a:p>
            <a:pPr eaLnBrk="1" hangingPunct="1"/>
            <a:endParaRPr lang="he-IL" sz="2400" u="sng" smtClean="0">
              <a:solidFill>
                <a:srgbClr val="FF0000"/>
              </a:solidFill>
            </a:endParaRPr>
          </a:p>
          <a:p>
            <a:pPr eaLnBrk="1" hangingPunct="1">
              <a:buFont typeface="Wingdings" pitchFamily="2" charset="2"/>
              <a:buChar char="v"/>
            </a:pPr>
            <a:r>
              <a:rPr lang="he-IL" sz="2400" u="sng" smtClean="0">
                <a:solidFill>
                  <a:srgbClr val="FF0000"/>
                </a:solidFill>
              </a:rPr>
              <a:t>דרישות בפריקת מכלית</a:t>
            </a:r>
          </a:p>
          <a:p>
            <a:pPr eaLnBrk="1" hangingPunct="1">
              <a:buFont typeface="Wingdings" pitchFamily="2" charset="2"/>
              <a:buChar char="Ø"/>
            </a:pPr>
            <a:r>
              <a:rPr lang="he-IL" sz="2400" b="1" smtClean="0">
                <a:solidFill>
                  <a:srgbClr val="FF0000"/>
                </a:solidFill>
              </a:rPr>
              <a:t>לבוש מגן</a:t>
            </a:r>
            <a:r>
              <a:rPr lang="he-IL" sz="2400" b="1" smtClean="0"/>
              <a:t> – במידת הצורך יש ללבוש ביגוד מגן ולהשתמש בציוד מיגון.</a:t>
            </a:r>
          </a:p>
          <a:p>
            <a:pPr eaLnBrk="1" hangingPunct="1">
              <a:buFont typeface="Wingdings" pitchFamily="2" charset="2"/>
              <a:buChar char="Ø"/>
            </a:pPr>
            <a:r>
              <a:rPr lang="he-IL" sz="2400" b="1" smtClean="0">
                <a:solidFill>
                  <a:srgbClr val="FF0000"/>
                </a:solidFill>
              </a:rPr>
              <a:t>הארקה</a:t>
            </a:r>
            <a:r>
              <a:rPr lang="he-IL" sz="2400" b="1" smtClean="0"/>
              <a:t> </a:t>
            </a:r>
            <a:r>
              <a:rPr lang="he-IL" sz="2400" smtClean="0"/>
              <a:t>– חיבור כבל הארקה בהתאם לצורך.</a:t>
            </a:r>
          </a:p>
          <a:p>
            <a:pPr eaLnBrk="1" hangingPunct="1">
              <a:buFont typeface="Wingdings" pitchFamily="2" charset="2"/>
              <a:buChar char="Ø"/>
            </a:pPr>
            <a:r>
              <a:rPr lang="he-IL" sz="2400" smtClean="0">
                <a:solidFill>
                  <a:srgbClr val="FF0000"/>
                </a:solidFill>
              </a:rPr>
              <a:t>ניצוצות</a:t>
            </a:r>
            <a:r>
              <a:rPr lang="he-IL" sz="2400" smtClean="0"/>
              <a:t> – הרחקת מקורות ניצוצות ,כיבוי סיגריות , כיבוי פלאפונים </a:t>
            </a:r>
            <a:r>
              <a:rPr lang="en-US" sz="2400" smtClean="0">
                <a:cs typeface="Arial" charset="0"/>
              </a:rPr>
              <a:t/>
            </a:r>
            <a:br>
              <a:rPr lang="en-US" sz="2400" smtClean="0">
                <a:cs typeface="Arial" charset="0"/>
              </a:rPr>
            </a:br>
            <a:r>
              <a:rPr lang="he-IL" sz="2400" smtClean="0"/>
              <a:t>              ומכשירים מופעלים בחשמל.</a:t>
            </a:r>
          </a:p>
          <a:p>
            <a:pPr eaLnBrk="1" hangingPunct="1">
              <a:buFont typeface="Wingdings" pitchFamily="2" charset="2"/>
              <a:buChar char="Ø"/>
            </a:pPr>
            <a:r>
              <a:rPr lang="he-IL" sz="2400" smtClean="0">
                <a:solidFill>
                  <a:srgbClr val="FF0000"/>
                </a:solidFill>
              </a:rPr>
              <a:t>צנרת</a:t>
            </a:r>
            <a:r>
              <a:rPr lang="he-IL" sz="2400" smtClean="0"/>
              <a:t> – יש לוודא שחיבורי צינור האספקה של הנוזל תקינים ואטומים.</a:t>
            </a:r>
          </a:p>
          <a:p>
            <a:pPr eaLnBrk="1" hangingPunct="1">
              <a:buFont typeface="Wingdings" pitchFamily="2" charset="2"/>
              <a:buChar char="Ø"/>
            </a:pPr>
            <a:r>
              <a:rPr lang="he-IL" sz="2400" smtClean="0">
                <a:solidFill>
                  <a:srgbClr val="FF0000"/>
                </a:solidFill>
              </a:rPr>
              <a:t>סיום הפריקה</a:t>
            </a:r>
            <a:r>
              <a:rPr lang="he-IL" sz="2400" smtClean="0"/>
              <a:t> – בסיום פריקת החומר יש לסגור היטב את קו האספקה בשני שלבים: </a:t>
            </a:r>
          </a:p>
          <a:p>
            <a:pPr eaLnBrk="1" hangingPunct="1">
              <a:buFont typeface="Arial" charset="0"/>
              <a:buNone/>
            </a:pPr>
            <a:r>
              <a:rPr lang="he-IL" sz="2400" smtClean="0"/>
              <a:t>                  א. סגירת ברז המיכל.</a:t>
            </a:r>
          </a:p>
          <a:p>
            <a:pPr eaLnBrk="1" hangingPunct="1">
              <a:buFont typeface="Arial" charset="0"/>
              <a:buNone/>
            </a:pPr>
            <a:r>
              <a:rPr lang="he-IL" sz="2400" smtClean="0"/>
              <a:t>                  ב. לאחר ניקוז הצינור סגירת ברז פרפר  / ברז כדורי שבפתח             </a:t>
            </a:r>
          </a:p>
          <a:p>
            <a:pPr eaLnBrk="1" hangingPunct="1">
              <a:buFont typeface="Arial" charset="0"/>
              <a:buNone/>
            </a:pPr>
            <a:r>
              <a:rPr lang="he-IL" sz="2400" smtClean="0"/>
              <a:t>                     הצינור.</a:t>
            </a:r>
          </a:p>
          <a:p>
            <a:pPr eaLnBrk="1" hangingPunct="1">
              <a:buFont typeface="Wingdings" pitchFamily="2" charset="2"/>
              <a:buChar char="Ø"/>
            </a:pPr>
            <a:endParaRPr lang="en-US" sz="2400" smtClean="0">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5E809095-81B0-435B-BFF8-CA1555CCCF48}" type="slidenum">
              <a:rPr lang="he-IL"/>
              <a:pPr>
                <a:defRPr/>
              </a:pPr>
              <a:t>23</a:t>
            </a:fld>
            <a:endParaRPr lang="en-US"/>
          </a:p>
        </p:txBody>
      </p:sp>
      <p:sp>
        <p:nvSpPr>
          <p:cNvPr id="27651" name="Rectangle 2"/>
          <p:cNvSpPr>
            <a:spLocks noGrp="1" noChangeArrowheads="1"/>
          </p:cNvSpPr>
          <p:nvPr>
            <p:ph type="title"/>
          </p:nvPr>
        </p:nvSpPr>
        <p:spPr>
          <a:xfrm>
            <a:off x="0" y="0"/>
            <a:ext cx="9144000" cy="1196975"/>
          </a:xfrm>
          <a:solidFill>
            <a:srgbClr val="FFFF00"/>
          </a:solidFill>
        </p:spPr>
        <p:txBody>
          <a:bodyPr/>
          <a:lstStyle/>
          <a:p>
            <a:pPr eaLnBrk="1" hangingPunct="1"/>
            <a:r>
              <a:rPr lang="he-IL" sz="3600" b="1" u="sng" smtClean="0">
                <a:solidFill>
                  <a:srgbClr val="FF0000"/>
                </a:solidFill>
              </a:rPr>
              <a:t>שטר מטען להובלת חומר מסוכן – כאמור בתקנה 9 </a:t>
            </a:r>
            <a:endParaRPr lang="en-US" sz="3600" b="1" u="sng" smtClean="0">
              <a:solidFill>
                <a:srgbClr val="FF0000"/>
              </a:solidFill>
              <a:cs typeface="Times New Roman" pitchFamily="18" charset="0"/>
            </a:endParaRPr>
          </a:p>
        </p:txBody>
      </p:sp>
      <p:sp>
        <p:nvSpPr>
          <p:cNvPr id="24579" name="Rectangle 3"/>
          <p:cNvSpPr>
            <a:spLocks noGrp="1" noChangeArrowheads="1"/>
          </p:cNvSpPr>
          <p:nvPr>
            <p:ph type="body" idx="1"/>
          </p:nvPr>
        </p:nvSpPr>
        <p:spPr>
          <a:xfrm>
            <a:off x="0" y="1196975"/>
            <a:ext cx="9144000" cy="4876800"/>
          </a:xfrm>
          <a:solidFill>
            <a:srgbClr val="66FFFF"/>
          </a:solidFill>
        </p:spPr>
        <p:txBody>
          <a:bodyPr rtlCol="1">
            <a:normAutofit lnSpcReduction="10000"/>
          </a:bodyPr>
          <a:lstStyle/>
          <a:p>
            <a:pPr eaLnBrk="1" fontAlgn="auto" hangingPunct="1">
              <a:spcAft>
                <a:spcPts val="0"/>
              </a:spcAft>
              <a:buFont typeface="Wingdings" pitchFamily="2" charset="2"/>
              <a:buChar char="v"/>
              <a:defRPr/>
            </a:pPr>
            <a:r>
              <a:rPr lang="he-IL" dirty="0" smtClean="0">
                <a:solidFill>
                  <a:schemeClr val="accent2"/>
                </a:solidFill>
              </a:rPr>
              <a:t>שמו המלא של החומר המובל, סיווג </a:t>
            </a:r>
            <a:r>
              <a:rPr lang="he-IL" dirty="0" smtClean="0">
                <a:solidFill>
                  <a:srgbClr val="FF0000"/>
                </a:solidFill>
              </a:rPr>
              <a:t>ומס' האו"מ</a:t>
            </a:r>
            <a:r>
              <a:rPr lang="he-IL" dirty="0" smtClean="0">
                <a:solidFill>
                  <a:schemeClr val="accent2"/>
                </a:solidFill>
              </a:rPr>
              <a:t> שלו לפי </a:t>
            </a:r>
            <a:r>
              <a:rPr lang="he-IL" dirty="0" smtClean="0">
                <a:solidFill>
                  <a:srgbClr val="FF9900"/>
                </a:solidFill>
              </a:rPr>
              <a:t>הספר הכתום.</a:t>
            </a:r>
          </a:p>
          <a:p>
            <a:pPr eaLnBrk="1" fontAlgn="auto" hangingPunct="1">
              <a:spcAft>
                <a:spcPts val="0"/>
              </a:spcAft>
              <a:buFont typeface="Wingdings" pitchFamily="2" charset="2"/>
              <a:buChar char="v"/>
              <a:defRPr/>
            </a:pPr>
            <a:r>
              <a:rPr lang="he-IL" dirty="0" smtClean="0">
                <a:solidFill>
                  <a:schemeClr val="accent2"/>
                </a:solidFill>
              </a:rPr>
              <a:t>השם המלא, מס' הטלפון של שולח החומר המסוכן, ושל מקבלו.</a:t>
            </a:r>
          </a:p>
          <a:p>
            <a:pPr eaLnBrk="1" fontAlgn="auto" hangingPunct="1">
              <a:spcAft>
                <a:spcPts val="0"/>
              </a:spcAft>
              <a:buFont typeface="Wingdings" pitchFamily="2" charset="2"/>
              <a:buChar char="v"/>
              <a:defRPr/>
            </a:pPr>
            <a:r>
              <a:rPr lang="he-IL" dirty="0" smtClean="0">
                <a:solidFill>
                  <a:srgbClr val="FF0000"/>
                </a:solidFill>
              </a:rPr>
              <a:t>הצהרת מזמין ההובלה</a:t>
            </a:r>
            <a:r>
              <a:rPr lang="he-IL" dirty="0" smtClean="0">
                <a:solidFill>
                  <a:schemeClr val="accent2"/>
                </a:solidFill>
              </a:rPr>
              <a:t> של החומר המסוכן,או של מוסר החומר המסוכן בדבר תוכן המטען, </a:t>
            </a:r>
            <a:r>
              <a:rPr lang="he-IL" dirty="0" smtClean="0">
                <a:solidFill>
                  <a:srgbClr val="FF0000"/>
                </a:solidFill>
              </a:rPr>
              <a:t>משקלו,נפחו,סיווגו,אריזתו, מילויו וסימונו בהתאם לספר הכתום והתאמתם להוראות</a:t>
            </a:r>
            <a:r>
              <a:rPr lang="he-IL" dirty="0" smtClean="0">
                <a:solidFill>
                  <a:schemeClr val="accent2"/>
                </a:solidFill>
              </a:rPr>
              <a:t> ההובלה של חומרים מסוכנים לפי תקנות אלה.</a:t>
            </a:r>
          </a:p>
          <a:p>
            <a:pPr eaLnBrk="1" fontAlgn="auto" hangingPunct="1">
              <a:spcAft>
                <a:spcPts val="0"/>
              </a:spcAft>
              <a:buFont typeface="Wingdings" pitchFamily="2" charset="2"/>
              <a:buChar char="v"/>
              <a:defRPr/>
            </a:pPr>
            <a:r>
              <a:rPr lang="he-IL" dirty="0" smtClean="0">
                <a:solidFill>
                  <a:schemeClr val="accent2"/>
                </a:solidFill>
              </a:rPr>
              <a:t>לשטר המטען יצורף כרטיס בטיחות כאמור בתקנה 10</a:t>
            </a:r>
          </a:p>
          <a:p>
            <a:pPr eaLnBrk="1" fontAlgn="auto" hangingPunct="1">
              <a:spcAft>
                <a:spcPts val="0"/>
              </a:spcAft>
              <a:buFont typeface="Arial" pitchFamily="34" charset="0"/>
              <a:buChar char="•"/>
              <a:defRPr/>
            </a:pPr>
            <a:endParaRPr lang="en-US" dirty="0" smtClean="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6DF07261-B657-4980-AF50-1898657F9BCB}" type="slidenum">
              <a:rPr lang="he-IL"/>
              <a:pPr>
                <a:defRPr/>
              </a:pPr>
              <a:t>24</a:t>
            </a:fld>
            <a:endParaRPr lang="en-US"/>
          </a:p>
        </p:txBody>
      </p:sp>
      <p:sp>
        <p:nvSpPr>
          <p:cNvPr id="28675" name="Rectangle 2"/>
          <p:cNvSpPr>
            <a:spLocks noGrp="1" noChangeArrowheads="1"/>
          </p:cNvSpPr>
          <p:nvPr>
            <p:ph type="title"/>
          </p:nvPr>
        </p:nvSpPr>
        <p:spPr>
          <a:xfrm>
            <a:off x="0" y="0"/>
            <a:ext cx="9144000" cy="1196975"/>
          </a:xfrm>
          <a:solidFill>
            <a:srgbClr val="FFFF00"/>
          </a:solidFill>
        </p:spPr>
        <p:txBody>
          <a:bodyPr/>
          <a:lstStyle/>
          <a:p>
            <a:pPr eaLnBrk="1" hangingPunct="1"/>
            <a:r>
              <a:rPr lang="he-IL" smtClean="0"/>
              <a:t>שטר מטען להובלת חומר מסוכן  דוגמא</a:t>
            </a:r>
            <a:endParaRPr lang="en-US" smtClean="0">
              <a:cs typeface="Times New Roman" pitchFamily="18" charset="0"/>
            </a:endParaRPr>
          </a:p>
        </p:txBody>
      </p:sp>
      <p:sp>
        <p:nvSpPr>
          <p:cNvPr id="28676" name="Rectangle 3"/>
          <p:cNvSpPr>
            <a:spLocks noGrp="1" noChangeArrowheads="1"/>
          </p:cNvSpPr>
          <p:nvPr>
            <p:ph type="body" idx="1"/>
          </p:nvPr>
        </p:nvSpPr>
        <p:spPr>
          <a:xfrm>
            <a:off x="0" y="1196975"/>
            <a:ext cx="9144000" cy="5661025"/>
          </a:xfrm>
          <a:solidFill>
            <a:srgbClr val="66FFFF"/>
          </a:solidFill>
        </p:spPr>
        <p:txBody>
          <a:bodyPr/>
          <a:lstStyle/>
          <a:p>
            <a:pPr eaLnBrk="1" hangingPunct="1">
              <a:buFont typeface="Wingdings" pitchFamily="2" charset="2"/>
              <a:buChar char="ü"/>
            </a:pPr>
            <a:r>
              <a:rPr lang="he-IL" sz="1800" smtClean="0">
                <a:solidFill>
                  <a:schemeClr val="accent2"/>
                </a:solidFill>
              </a:rPr>
              <a:t>שם המוביל.........כתובת........מס' עוסק מורשה........טלפון........פקס.......... רשיון מוביל מס'......... שטר מטען להובלה בשכר מס'.......... תאריך......המזמין...........  כתובת........ טלפון....... טלפון לחירום........ מס' הזמנה....... בעל המטען...........  שם הנהג........ מס' הרכב....... מס' גורר/נתמך.......... משקל כולל מותר............ סכום ביטוח המטען....... היקף אחריות המוביל........שם השולח את החומר..........  מענו....... מס' טלפון........ שם מקבל החומר......... מענו.......מס' טלפון.............  יעד /מקום הטעינה....... יעד/מקום פריקה....... טלפון למקרה חירום.........        המטען יימסר בתאריך....... שעה משוערת.........שם מזמין ההובלה וחתימתו.........  שם המוביל...... חתימת המוביל....... שם הנהג.........חתימה....... תאריך...........      </a:t>
            </a:r>
          </a:p>
          <a:p>
            <a:pPr eaLnBrk="1" hangingPunct="1">
              <a:buFont typeface="Wingdings" pitchFamily="2" charset="2"/>
              <a:buChar char="ü"/>
            </a:pPr>
            <a:r>
              <a:rPr lang="he-IL" sz="1800" smtClean="0">
                <a:solidFill>
                  <a:schemeClr val="accent2"/>
                </a:solidFill>
              </a:rPr>
              <a:t>                        </a:t>
            </a:r>
            <a:r>
              <a:rPr lang="he-IL" sz="1800" u="sng" smtClean="0">
                <a:solidFill>
                  <a:srgbClr val="FF0000"/>
                </a:solidFill>
              </a:rPr>
              <a:t>הצהרת מזמין ההובלה / מוסר המטען להובלה</a:t>
            </a:r>
            <a:r>
              <a:rPr lang="he-IL" sz="1800" u="sng" smtClean="0">
                <a:solidFill>
                  <a:schemeClr val="accent2"/>
                </a:solidFill>
              </a:rPr>
              <a:t>                             </a:t>
            </a:r>
          </a:p>
          <a:p>
            <a:pPr eaLnBrk="1" hangingPunct="1">
              <a:buFont typeface="Wingdings" pitchFamily="2" charset="2"/>
              <a:buChar char="ü"/>
            </a:pPr>
            <a:r>
              <a:rPr lang="he-IL" sz="1800" smtClean="0">
                <a:solidFill>
                  <a:schemeClr val="accent2"/>
                </a:solidFill>
              </a:rPr>
              <a:t>הטובין שם החומר ....... קב' הסיווג...... סיווג משנה...... מס' או"מ.....סוג אריזה...... לפי הספר הכתום , משקל החומר......בנוזלים ניפחו....... בגזים ניפחו......... </a:t>
            </a:r>
          </a:p>
          <a:p>
            <a:pPr eaLnBrk="1" hangingPunct="1">
              <a:buFont typeface="Wingdings" pitchFamily="2" charset="2"/>
              <a:buChar char="ü"/>
            </a:pPr>
            <a:r>
              <a:rPr lang="he-IL" sz="1800" smtClean="0">
                <a:solidFill>
                  <a:schemeClr val="accent2"/>
                </a:solidFill>
              </a:rPr>
              <a:t>אני מצהיר בזה לענין מטענים שיובאו מחו"ל ונמסרו להובלה באריזתם המקורית בלבד, אני מצהיר למיטב ידיעתי כי המטען המפורט בשטר המטען זה ממולא , מסווג,ארוז,מסומן ומתואר במלואו ובמדויק בשמו הנכון לפי התקנות הבין לאומיות ותקנות שירותי הובלה התשס"א – 2001.</a:t>
            </a:r>
          </a:p>
          <a:p>
            <a:pPr eaLnBrk="1" hangingPunct="1">
              <a:buFont typeface="Wingdings" pitchFamily="2" charset="2"/>
              <a:buChar char="ü"/>
            </a:pPr>
            <a:r>
              <a:rPr lang="he-IL" sz="1800" smtClean="0">
                <a:solidFill>
                  <a:schemeClr val="accent2"/>
                </a:solidFill>
              </a:rPr>
              <a:t>תיאור המטען ופרטיו כמפורט בשטר מטען מדויקים ותואמים את המטען שנמסר להובלה                שם..........תפקיד החותם........... מקום ותאריך............חתימת מזמין או מוסר המטען..................</a:t>
            </a:r>
            <a:endParaRPr lang="en-US" sz="1800" smtClean="0">
              <a:solidFill>
                <a:schemeClr val="accent2"/>
              </a:solidFill>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22D61119-F15C-4431-BD93-DAD270F94B26}" type="slidenum">
              <a:rPr lang="he-IL"/>
              <a:pPr>
                <a:defRPr/>
              </a:pPr>
              <a:t>25</a:t>
            </a:fld>
            <a:endParaRPr lang="en-US"/>
          </a:p>
        </p:txBody>
      </p:sp>
      <p:sp>
        <p:nvSpPr>
          <p:cNvPr id="29699" name="Rectangle 2"/>
          <p:cNvSpPr>
            <a:spLocks noGrp="1" noChangeArrowheads="1"/>
          </p:cNvSpPr>
          <p:nvPr>
            <p:ph type="title"/>
          </p:nvPr>
        </p:nvSpPr>
        <p:spPr>
          <a:xfrm>
            <a:off x="0" y="0"/>
            <a:ext cx="9144000" cy="1143000"/>
          </a:xfrm>
          <a:solidFill>
            <a:srgbClr val="FFFF00"/>
          </a:solidFill>
        </p:spPr>
        <p:txBody>
          <a:bodyPr/>
          <a:lstStyle/>
          <a:p>
            <a:pPr eaLnBrk="1" hangingPunct="1"/>
            <a:r>
              <a:rPr lang="he-IL" b="1" u="sng" smtClean="0">
                <a:solidFill>
                  <a:srgbClr val="FF0000"/>
                </a:solidFill>
              </a:rPr>
              <a:t>כרטיס בטיחות – תקנה 10</a:t>
            </a:r>
            <a:endParaRPr lang="en-US" b="1" u="sng" smtClean="0">
              <a:solidFill>
                <a:srgbClr val="FF0000"/>
              </a:solidFill>
              <a:cs typeface="Times New Roman" pitchFamily="18" charset="0"/>
            </a:endParaRPr>
          </a:p>
        </p:txBody>
      </p:sp>
      <p:sp>
        <p:nvSpPr>
          <p:cNvPr id="25603" name="Rectangle 3"/>
          <p:cNvSpPr>
            <a:spLocks noGrp="1" noChangeArrowheads="1"/>
          </p:cNvSpPr>
          <p:nvPr>
            <p:ph type="body" idx="1"/>
          </p:nvPr>
        </p:nvSpPr>
        <p:spPr>
          <a:xfrm>
            <a:off x="0" y="1125538"/>
            <a:ext cx="9144000" cy="5732462"/>
          </a:xfrm>
          <a:solidFill>
            <a:srgbClr val="66FFFF"/>
          </a:solidFill>
          <a:ln>
            <a:solidFill>
              <a:srgbClr val="FF0000"/>
            </a:solidFill>
          </a:ln>
        </p:spPr>
        <p:txBody>
          <a:bodyPr/>
          <a:lstStyle/>
          <a:p>
            <a:pPr eaLnBrk="1" hangingPunct="1">
              <a:lnSpc>
                <a:spcPct val="80000"/>
              </a:lnSpc>
            </a:pPr>
            <a:endParaRPr lang="he-IL" sz="2400" smtClean="0"/>
          </a:p>
          <a:p>
            <a:pPr eaLnBrk="1" hangingPunct="1">
              <a:lnSpc>
                <a:spcPct val="80000"/>
              </a:lnSpc>
              <a:buFont typeface="Wingdings" pitchFamily="2" charset="2"/>
              <a:buChar char="v"/>
            </a:pPr>
            <a:r>
              <a:rPr lang="he-IL" sz="2400" smtClean="0">
                <a:solidFill>
                  <a:srgbClr val="FF0000"/>
                </a:solidFill>
              </a:rPr>
              <a:t>כרטיס הבטיחות להובלת חומרים מסוכנים יהיה לפי  </a:t>
            </a:r>
            <a:r>
              <a:rPr lang="he-IL" sz="2400" u="sng" smtClean="0">
                <a:solidFill>
                  <a:srgbClr val="FF0000"/>
                </a:solidFill>
              </a:rPr>
              <a:t>נוסח שבתוספת השלישית</a:t>
            </a:r>
            <a:r>
              <a:rPr lang="he-IL" sz="2400" smtClean="0">
                <a:solidFill>
                  <a:srgbClr val="FF0000"/>
                </a:solidFill>
              </a:rPr>
              <a:t> ויכלול בין היתר הפרטים הבאים:</a:t>
            </a:r>
          </a:p>
          <a:p>
            <a:pPr eaLnBrk="1" hangingPunct="1">
              <a:lnSpc>
                <a:spcPct val="80000"/>
              </a:lnSpc>
              <a:buFont typeface="Wingdings" pitchFamily="2" charset="2"/>
              <a:buChar char="v"/>
            </a:pPr>
            <a:r>
              <a:rPr lang="he-IL" sz="2400" smtClean="0">
                <a:solidFill>
                  <a:schemeClr val="accent2"/>
                </a:solidFill>
              </a:rPr>
              <a:t>1.שמו המסחרי של החומר המסוכן ושמו לפי </a:t>
            </a:r>
            <a:r>
              <a:rPr lang="he-IL" sz="2400" b="1" smtClean="0">
                <a:solidFill>
                  <a:srgbClr val="FF9900"/>
                </a:solidFill>
              </a:rPr>
              <a:t>הספר הכתום.</a:t>
            </a:r>
          </a:p>
          <a:p>
            <a:pPr eaLnBrk="1" hangingPunct="1">
              <a:lnSpc>
                <a:spcPct val="80000"/>
              </a:lnSpc>
              <a:buFont typeface="Wingdings" pitchFamily="2" charset="2"/>
              <a:buChar char="v"/>
            </a:pPr>
            <a:r>
              <a:rPr lang="he-IL" sz="2400" smtClean="0">
                <a:solidFill>
                  <a:schemeClr val="accent2"/>
                </a:solidFill>
              </a:rPr>
              <a:t>2.קבוצת הסיווג, </a:t>
            </a:r>
            <a:r>
              <a:rPr lang="he-IL" sz="2400" smtClean="0">
                <a:solidFill>
                  <a:srgbClr val="FF0000"/>
                </a:solidFill>
              </a:rPr>
              <a:t>מס' או"מ</a:t>
            </a:r>
            <a:r>
              <a:rPr lang="he-IL" sz="2400" smtClean="0">
                <a:solidFill>
                  <a:schemeClr val="accent2"/>
                </a:solidFill>
              </a:rPr>
              <a:t> וסיווג הסיכון המשני לפי </a:t>
            </a:r>
            <a:r>
              <a:rPr lang="he-IL" sz="2400" b="1" smtClean="0">
                <a:solidFill>
                  <a:srgbClr val="FF9900"/>
                </a:solidFill>
              </a:rPr>
              <a:t>הספר הכתום.</a:t>
            </a:r>
          </a:p>
          <a:p>
            <a:pPr eaLnBrk="1" hangingPunct="1">
              <a:lnSpc>
                <a:spcPct val="80000"/>
              </a:lnSpc>
              <a:buFont typeface="Wingdings" pitchFamily="2" charset="2"/>
              <a:buChar char="v"/>
            </a:pPr>
            <a:r>
              <a:rPr lang="he-IL" sz="2400" smtClean="0">
                <a:solidFill>
                  <a:srgbClr val="FF0000"/>
                </a:solidFill>
              </a:rPr>
              <a:t>3.קוד חרום</a:t>
            </a:r>
            <a:r>
              <a:rPr lang="he-IL" sz="2400" smtClean="0">
                <a:solidFill>
                  <a:schemeClr val="accent2"/>
                </a:solidFill>
              </a:rPr>
              <a:t> של החומר המסוכן המובל.</a:t>
            </a:r>
          </a:p>
          <a:p>
            <a:pPr eaLnBrk="1" hangingPunct="1">
              <a:lnSpc>
                <a:spcPct val="80000"/>
              </a:lnSpc>
              <a:buFont typeface="Wingdings" pitchFamily="2" charset="2"/>
              <a:buChar char="v"/>
            </a:pPr>
            <a:r>
              <a:rPr lang="he-IL" sz="2400" smtClean="0">
                <a:solidFill>
                  <a:schemeClr val="accent2"/>
                </a:solidFill>
              </a:rPr>
              <a:t>4.אופי הסיכון של החומר המסוכן והקיפו.</a:t>
            </a:r>
          </a:p>
          <a:p>
            <a:pPr eaLnBrk="1" hangingPunct="1">
              <a:lnSpc>
                <a:spcPct val="80000"/>
              </a:lnSpc>
              <a:buFont typeface="Wingdings" pitchFamily="2" charset="2"/>
              <a:buChar char="v"/>
            </a:pPr>
            <a:r>
              <a:rPr lang="he-IL" sz="2400" smtClean="0">
                <a:solidFill>
                  <a:schemeClr val="accent2"/>
                </a:solidFill>
              </a:rPr>
              <a:t>5.רשימת אמצעי הגנה לטיפול בחומר,אופן נטרול החומר,תיאור פעולות החירום הנדרשות במקרים של נזק לאריזה, </a:t>
            </a:r>
            <a:r>
              <a:rPr lang="he-IL" sz="2400" smtClean="0">
                <a:solidFill>
                  <a:srgbClr val="FF0000"/>
                </a:solidFill>
              </a:rPr>
              <a:t>דליפה,שריפה</a:t>
            </a:r>
            <a:r>
              <a:rPr lang="he-IL" sz="2400" smtClean="0">
                <a:solidFill>
                  <a:schemeClr val="accent2"/>
                </a:solidFill>
              </a:rPr>
              <a:t>,והוראות עזרה ראשונה.</a:t>
            </a:r>
          </a:p>
          <a:p>
            <a:pPr eaLnBrk="1" hangingPunct="1">
              <a:lnSpc>
                <a:spcPct val="80000"/>
              </a:lnSpc>
              <a:buFont typeface="Wingdings" pitchFamily="2" charset="2"/>
              <a:buChar char="v"/>
            </a:pPr>
            <a:r>
              <a:rPr lang="he-IL" sz="2400" smtClean="0">
                <a:solidFill>
                  <a:schemeClr val="accent2"/>
                </a:solidFill>
              </a:rPr>
              <a:t>6.מספרי הטלפון להתקשרות במקרה חירום של </a:t>
            </a:r>
            <a:r>
              <a:rPr lang="he-IL" sz="2400" u="sng" smtClean="0">
                <a:solidFill>
                  <a:srgbClr val="FF0000"/>
                </a:solidFill>
              </a:rPr>
              <a:t>משטרת ישראל,שירותי כבאות, מד"א, מרכז מידע, ואל יצרן החומר או יבואנו.</a:t>
            </a:r>
          </a:p>
          <a:p>
            <a:pPr eaLnBrk="1" hangingPunct="1">
              <a:lnSpc>
                <a:spcPct val="80000"/>
              </a:lnSpc>
              <a:buFont typeface="Wingdings" pitchFamily="2" charset="2"/>
              <a:buChar char="v"/>
            </a:pPr>
            <a:r>
              <a:rPr lang="he-IL" sz="2400" smtClean="0">
                <a:solidFill>
                  <a:schemeClr val="accent2"/>
                </a:solidFill>
              </a:rPr>
              <a:t>7.שם עורך הכרטיס.</a:t>
            </a:r>
          </a:p>
          <a:p>
            <a:pPr eaLnBrk="1" hangingPunct="1">
              <a:lnSpc>
                <a:spcPct val="80000"/>
              </a:lnSpc>
              <a:buFont typeface="Wingdings" pitchFamily="2" charset="2"/>
              <a:buChar char="v"/>
            </a:pPr>
            <a:r>
              <a:rPr lang="he-IL" sz="2400" smtClean="0">
                <a:solidFill>
                  <a:schemeClr val="accent2"/>
                </a:solidFill>
              </a:rPr>
              <a:t>8.כל מידע נוסף הנחוץ להובלתו הבטוחה של החומר.</a:t>
            </a:r>
          </a:p>
          <a:p>
            <a:pPr eaLnBrk="1" hangingPunct="1">
              <a:lnSpc>
                <a:spcPct val="80000"/>
              </a:lnSpc>
              <a:buFont typeface="Wingdings" pitchFamily="2" charset="2"/>
              <a:buChar char="v"/>
            </a:pPr>
            <a:r>
              <a:rPr lang="he-IL" sz="2400" smtClean="0">
                <a:solidFill>
                  <a:schemeClr val="accent2"/>
                </a:solidFill>
              </a:rPr>
              <a:t>9.מזמין ההובלה או המוסר את החומר ימסור למוביל את כרטיס הבטיחות בעת ההזמנה. </a:t>
            </a:r>
          </a:p>
          <a:p>
            <a:pPr eaLnBrk="1" hangingPunct="1">
              <a:lnSpc>
                <a:spcPct val="80000"/>
              </a:lnSpc>
            </a:pPr>
            <a:endParaRPr lang="en-US" sz="2400" smtClean="0">
              <a:solidFill>
                <a:schemeClr val="accent2"/>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 calcmode="lin" valueType="num">
                                      <p:cBhvr additive="base">
                                        <p:cTn id="7"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 calcmode="lin" valueType="num">
                                      <p:cBhvr additive="base">
                                        <p:cTn id="13"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anim calcmode="lin" valueType="num">
                                      <p:cBhvr additive="base">
                                        <p:cTn id="19"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603">
                                            <p:txEl>
                                              <p:pRg st="4" end="4"/>
                                            </p:txEl>
                                          </p:spTgt>
                                        </p:tgtEl>
                                        <p:attrNameLst>
                                          <p:attrName>style.visibility</p:attrName>
                                        </p:attrNameLst>
                                      </p:cBhvr>
                                      <p:to>
                                        <p:strVal val="visible"/>
                                      </p:to>
                                    </p:set>
                                    <p:anim calcmode="lin" valueType="num">
                                      <p:cBhvr additive="base">
                                        <p:cTn id="25"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5603">
                                            <p:txEl>
                                              <p:pRg st="5" end="5"/>
                                            </p:txEl>
                                          </p:spTgt>
                                        </p:tgtEl>
                                        <p:attrNameLst>
                                          <p:attrName>style.visibility</p:attrName>
                                        </p:attrNameLst>
                                      </p:cBhvr>
                                      <p:to>
                                        <p:strVal val="visible"/>
                                      </p:to>
                                    </p:set>
                                    <p:anim calcmode="lin" valueType="num">
                                      <p:cBhvr additive="base">
                                        <p:cTn id="31"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603">
                                            <p:txEl>
                                              <p:pRg st="6" end="6"/>
                                            </p:txEl>
                                          </p:spTgt>
                                        </p:tgtEl>
                                        <p:attrNameLst>
                                          <p:attrName>style.visibility</p:attrName>
                                        </p:attrNameLst>
                                      </p:cBhvr>
                                      <p:to>
                                        <p:strVal val="visible"/>
                                      </p:to>
                                    </p:set>
                                    <p:anim calcmode="lin" valueType="num">
                                      <p:cBhvr additive="base">
                                        <p:cTn id="37"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5603">
                                            <p:txEl>
                                              <p:pRg st="7" end="7"/>
                                            </p:txEl>
                                          </p:spTgt>
                                        </p:tgtEl>
                                        <p:attrNameLst>
                                          <p:attrName>style.visibility</p:attrName>
                                        </p:attrNameLst>
                                      </p:cBhvr>
                                      <p:to>
                                        <p:strVal val="visible"/>
                                      </p:to>
                                    </p:set>
                                    <p:anim calcmode="lin" valueType="num">
                                      <p:cBhvr additive="base">
                                        <p:cTn id="43"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6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5603">
                                            <p:txEl>
                                              <p:pRg st="8" end="8"/>
                                            </p:txEl>
                                          </p:spTgt>
                                        </p:tgtEl>
                                        <p:attrNameLst>
                                          <p:attrName>style.visibility</p:attrName>
                                        </p:attrNameLst>
                                      </p:cBhvr>
                                      <p:to>
                                        <p:strVal val="visible"/>
                                      </p:to>
                                    </p:set>
                                    <p:anim calcmode="lin" valueType="num">
                                      <p:cBhvr additive="base">
                                        <p:cTn id="49" dur="500" fill="hold"/>
                                        <p:tgtEl>
                                          <p:spTgt spid="2560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6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5603">
                                            <p:txEl>
                                              <p:pRg st="9" end="9"/>
                                            </p:txEl>
                                          </p:spTgt>
                                        </p:tgtEl>
                                        <p:attrNameLst>
                                          <p:attrName>style.visibility</p:attrName>
                                        </p:attrNameLst>
                                      </p:cBhvr>
                                      <p:to>
                                        <p:strVal val="visible"/>
                                      </p:to>
                                    </p:set>
                                    <p:anim calcmode="lin" valueType="num">
                                      <p:cBhvr additive="base">
                                        <p:cTn id="55" dur="500" fill="hold"/>
                                        <p:tgtEl>
                                          <p:spTgt spid="2560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60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5603">
                                            <p:txEl>
                                              <p:pRg st="10" end="10"/>
                                            </p:txEl>
                                          </p:spTgt>
                                        </p:tgtEl>
                                        <p:attrNameLst>
                                          <p:attrName>style.visibility</p:attrName>
                                        </p:attrNameLst>
                                      </p:cBhvr>
                                      <p:to>
                                        <p:strVal val="visible"/>
                                      </p:to>
                                    </p:set>
                                    <p:anim calcmode="lin" valueType="num">
                                      <p:cBhvr additive="base">
                                        <p:cTn id="61" dur="500" fill="hold"/>
                                        <p:tgtEl>
                                          <p:spTgt spid="2560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60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מציין מיקום של מספר שקופית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42A005-9F7A-4330-A025-7FB6C2BBC4D4}" type="slidenum">
              <a:rPr lang="he-IL" smtClean="0">
                <a:solidFill>
                  <a:schemeClr val="tx1"/>
                </a:solidFill>
                <a:latin typeface="Arial" charset="0"/>
              </a:rPr>
              <a:pPr fontAlgn="base">
                <a:spcBef>
                  <a:spcPct val="0"/>
                </a:spcBef>
                <a:spcAft>
                  <a:spcPct val="0"/>
                </a:spcAft>
              </a:pPr>
              <a:t>26</a:t>
            </a:fld>
            <a:endParaRPr lang="en-US" smtClean="0">
              <a:solidFill>
                <a:schemeClr val="tx1"/>
              </a:solidFill>
              <a:latin typeface="Arial" charset="0"/>
              <a:cs typeface="Arial" charset="0"/>
            </a:endParaRPr>
          </a:p>
        </p:txBody>
      </p:sp>
      <p:sp>
        <p:nvSpPr>
          <p:cNvPr id="30723" name="Rectangle 2"/>
          <p:cNvSpPr>
            <a:spLocks noGrp="1" noChangeArrowheads="1"/>
          </p:cNvSpPr>
          <p:nvPr>
            <p:ph type="title"/>
          </p:nvPr>
        </p:nvSpPr>
        <p:spPr/>
        <p:txBody>
          <a:bodyPr/>
          <a:lstStyle/>
          <a:p>
            <a:pPr eaLnBrk="1" hangingPunct="1"/>
            <a:endParaRPr lang="en-US" smtClean="0">
              <a:cs typeface="Times New Roman" pitchFamily="18" charset="0"/>
            </a:endParaRPr>
          </a:p>
        </p:txBody>
      </p:sp>
      <p:sp>
        <p:nvSpPr>
          <p:cNvPr id="30724" name="Rectangle 3"/>
          <p:cNvSpPr>
            <a:spLocks noGrp="1" noChangeArrowheads="1"/>
          </p:cNvSpPr>
          <p:nvPr>
            <p:ph type="body" idx="1"/>
          </p:nvPr>
        </p:nvSpPr>
        <p:spPr/>
        <p:txBody>
          <a:bodyPr/>
          <a:lstStyle/>
          <a:p>
            <a:pPr eaLnBrk="1" hangingPunct="1"/>
            <a:endParaRPr lang="en-US" smtClean="0">
              <a:cs typeface="Arial" charset="0"/>
            </a:endParaRPr>
          </a:p>
        </p:txBody>
      </p:sp>
      <p:pic>
        <p:nvPicPr>
          <p:cNvPr id="30725" name="Picture 4"/>
          <p:cNvPicPr>
            <a:picLocks noChangeAspect="1" noChangeArrowheads="1"/>
          </p:cNvPicPr>
          <p:nvPr/>
        </p:nvPicPr>
        <p:blipFill>
          <a:blip r:embed="rId2"/>
          <a:srcRect/>
          <a:stretch>
            <a:fillRect/>
          </a:stretch>
        </p:blipFill>
        <p:spPr bwMode="auto">
          <a:xfrm>
            <a:off x="827088" y="0"/>
            <a:ext cx="777716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מציין מיקום של מספר שקופית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9E1D5-67A9-437F-AF1A-1FE36329146E}" type="slidenum">
              <a:rPr lang="he-IL" smtClean="0">
                <a:solidFill>
                  <a:schemeClr val="tx1"/>
                </a:solidFill>
                <a:latin typeface="Arial" charset="0"/>
              </a:rPr>
              <a:pPr fontAlgn="base">
                <a:spcBef>
                  <a:spcPct val="0"/>
                </a:spcBef>
                <a:spcAft>
                  <a:spcPct val="0"/>
                </a:spcAft>
              </a:pPr>
              <a:t>27</a:t>
            </a:fld>
            <a:endParaRPr lang="en-US" smtClean="0">
              <a:solidFill>
                <a:schemeClr val="tx1"/>
              </a:solidFill>
              <a:latin typeface="Arial" charset="0"/>
              <a:cs typeface="Arial" charset="0"/>
            </a:endParaRPr>
          </a:p>
        </p:txBody>
      </p:sp>
      <p:sp>
        <p:nvSpPr>
          <p:cNvPr id="31747" name="Rectangle 2"/>
          <p:cNvSpPr>
            <a:spLocks noGrp="1" noChangeArrowheads="1"/>
          </p:cNvSpPr>
          <p:nvPr>
            <p:ph type="title"/>
          </p:nvPr>
        </p:nvSpPr>
        <p:spPr/>
        <p:txBody>
          <a:bodyPr/>
          <a:lstStyle/>
          <a:p>
            <a:pPr eaLnBrk="1" hangingPunct="1"/>
            <a:endParaRPr lang="en-US" smtClean="0">
              <a:cs typeface="Times New Roman" pitchFamily="18" charset="0"/>
            </a:endParaRPr>
          </a:p>
        </p:txBody>
      </p:sp>
      <p:sp>
        <p:nvSpPr>
          <p:cNvPr id="31748" name="Rectangle 3"/>
          <p:cNvSpPr>
            <a:spLocks noGrp="1" noChangeArrowheads="1"/>
          </p:cNvSpPr>
          <p:nvPr>
            <p:ph type="body" idx="1"/>
          </p:nvPr>
        </p:nvSpPr>
        <p:spPr/>
        <p:txBody>
          <a:bodyPr/>
          <a:lstStyle/>
          <a:p>
            <a:pPr eaLnBrk="1" hangingPunct="1"/>
            <a:endParaRPr lang="en-US" smtClean="0">
              <a:cs typeface="Arial" charset="0"/>
            </a:endParaRPr>
          </a:p>
        </p:txBody>
      </p:sp>
      <p:pic>
        <p:nvPicPr>
          <p:cNvPr id="31749" name="Picture 4"/>
          <p:cNvPicPr>
            <a:picLocks noChangeAspect="1" noChangeArrowheads="1"/>
          </p:cNvPicPr>
          <p:nvPr/>
        </p:nvPicPr>
        <p:blipFill>
          <a:blip r:embed="rId2"/>
          <a:srcRect/>
          <a:stretch>
            <a:fillRect/>
          </a:stretch>
        </p:blipFill>
        <p:spPr bwMode="auto">
          <a:xfrm>
            <a:off x="468313" y="0"/>
            <a:ext cx="82804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3EE4B798-9B56-41CA-AFD5-6BBFFE3CF19B}" type="slidenum">
              <a:rPr lang="he-IL"/>
              <a:pPr>
                <a:defRPr/>
              </a:pPr>
              <a:t>28</a:t>
            </a:fld>
            <a:endParaRPr lang="en-US"/>
          </a:p>
        </p:txBody>
      </p:sp>
      <p:sp>
        <p:nvSpPr>
          <p:cNvPr id="32771" name="Rectangle 2"/>
          <p:cNvSpPr>
            <a:spLocks noGrp="1" noChangeArrowheads="1"/>
          </p:cNvSpPr>
          <p:nvPr>
            <p:ph type="title"/>
          </p:nvPr>
        </p:nvSpPr>
        <p:spPr>
          <a:xfrm>
            <a:off x="1547813" y="0"/>
            <a:ext cx="5976937" cy="981075"/>
          </a:xfrm>
          <a:noFill/>
        </p:spPr>
        <p:txBody>
          <a:bodyPr/>
          <a:lstStyle/>
          <a:p>
            <a:pPr eaLnBrk="1" hangingPunct="1"/>
            <a:r>
              <a:rPr lang="he-IL" sz="4000" u="sng" smtClean="0">
                <a:solidFill>
                  <a:srgbClr val="FF0000"/>
                </a:solidFill>
              </a:rPr>
              <a:t>סימוני קבוצות חומרים מסוכנים</a:t>
            </a:r>
            <a:endParaRPr lang="en-US" sz="4000" u="sng" smtClean="0">
              <a:solidFill>
                <a:srgbClr val="FF0000"/>
              </a:solidFill>
              <a:cs typeface="Times New Roman" pitchFamily="18" charset="0"/>
            </a:endParaRPr>
          </a:p>
        </p:txBody>
      </p:sp>
      <p:pic>
        <p:nvPicPr>
          <p:cNvPr id="32772" name="Picture 4" descr="סימון חומ'ס"/>
          <p:cNvPicPr>
            <a:picLocks noChangeAspect="1" noChangeArrowheads="1"/>
          </p:cNvPicPr>
          <p:nvPr>
            <p:ph idx="1"/>
          </p:nvPr>
        </p:nvPicPr>
        <p:blipFill>
          <a:blip r:embed="rId2" cstate="print"/>
          <a:srcRect/>
          <a:stretch>
            <a:fillRect/>
          </a:stretch>
        </p:blipFill>
        <p:spPr>
          <a:xfrm>
            <a:off x="2700338" y="981075"/>
            <a:ext cx="4168775" cy="554355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he-IL" smtClean="0"/>
          </a:p>
        </p:txBody>
      </p:sp>
      <p:sp>
        <p:nvSpPr>
          <p:cNvPr id="33795" name="Rectangle 3"/>
          <p:cNvSpPr>
            <a:spLocks noGrp="1" noChangeArrowheads="1"/>
          </p:cNvSpPr>
          <p:nvPr>
            <p:ph type="body" idx="1"/>
          </p:nvPr>
        </p:nvSpPr>
        <p:spPr/>
        <p:txBody>
          <a:bodyPr/>
          <a:lstStyle/>
          <a:p>
            <a:pPr eaLnBrk="1" hangingPunct="1"/>
            <a:endParaRPr lang="he-IL" smtClean="0"/>
          </a:p>
        </p:txBody>
      </p:sp>
      <p:pic>
        <p:nvPicPr>
          <p:cNvPr id="33796" name="Picture 4"/>
          <p:cNvPicPr>
            <a:picLocks noChangeAspect="1" noChangeArrowheads="1"/>
          </p:cNvPicPr>
          <p:nvPr/>
        </p:nvPicPr>
        <p:blipFill>
          <a:blip r:embed="rId2"/>
          <a:srcRect/>
          <a:stretch>
            <a:fillRect/>
          </a:stretch>
        </p:blipFill>
        <p:spPr bwMode="auto">
          <a:xfrm>
            <a:off x="395288" y="436563"/>
            <a:ext cx="8497887" cy="6151562"/>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CBE67B4F-1970-4E86-83F2-CC578AC34829}" type="slidenum">
              <a:rPr lang="he-IL"/>
              <a:pPr>
                <a:defRPr/>
              </a:pPr>
              <a:t>3</a:t>
            </a:fld>
            <a:endParaRPr lang="en-US"/>
          </a:p>
        </p:txBody>
      </p:sp>
      <p:sp>
        <p:nvSpPr>
          <p:cNvPr id="7171" name="Rectangle 2"/>
          <p:cNvSpPr>
            <a:spLocks noGrp="1" noChangeArrowheads="1"/>
          </p:cNvSpPr>
          <p:nvPr>
            <p:ph type="title"/>
          </p:nvPr>
        </p:nvSpPr>
        <p:spPr>
          <a:xfrm>
            <a:off x="0" y="0"/>
            <a:ext cx="9144000" cy="1143000"/>
          </a:xfrm>
          <a:solidFill>
            <a:srgbClr val="CCFF33"/>
          </a:solidFill>
        </p:spPr>
        <p:txBody>
          <a:bodyPr/>
          <a:lstStyle/>
          <a:p>
            <a:pPr eaLnBrk="1" hangingPunct="1"/>
            <a:r>
              <a:rPr lang="he-IL" b="1" u="sng" smtClean="0">
                <a:solidFill>
                  <a:srgbClr val="FF0000"/>
                </a:solidFill>
              </a:rPr>
              <a:t>תקנות שירותי הובלה , התשס”א - 2001</a:t>
            </a:r>
            <a:endParaRPr lang="en-US" b="1" u="sng" smtClean="0">
              <a:solidFill>
                <a:srgbClr val="FF0000"/>
              </a:solidFill>
              <a:cs typeface="Times New Roman" pitchFamily="18" charset="0"/>
            </a:endParaRPr>
          </a:p>
        </p:txBody>
      </p:sp>
      <p:sp>
        <p:nvSpPr>
          <p:cNvPr id="7172" name="Rectangle 3"/>
          <p:cNvSpPr>
            <a:spLocks noGrp="1" noChangeArrowheads="1"/>
          </p:cNvSpPr>
          <p:nvPr>
            <p:ph type="body" idx="1"/>
          </p:nvPr>
        </p:nvSpPr>
        <p:spPr>
          <a:xfrm>
            <a:off x="0" y="1125538"/>
            <a:ext cx="9144000" cy="5732462"/>
          </a:xfrm>
          <a:solidFill>
            <a:srgbClr val="66FFFF"/>
          </a:solidFill>
        </p:spPr>
        <p:txBody>
          <a:bodyPr/>
          <a:lstStyle/>
          <a:p>
            <a:pPr eaLnBrk="1" hangingPunct="1">
              <a:lnSpc>
                <a:spcPct val="90000"/>
              </a:lnSpc>
            </a:pPr>
            <a:r>
              <a:rPr lang="he-IL" sz="2400" b="1" u="sng" smtClean="0">
                <a:solidFill>
                  <a:srgbClr val="FF0000"/>
                </a:solidFill>
              </a:rPr>
              <a:t>הובלת חומ”ס - הגדרות</a:t>
            </a:r>
            <a:endParaRPr lang="en-US" sz="2400" b="1" smtClean="0">
              <a:solidFill>
                <a:srgbClr val="FF0000"/>
              </a:solidFill>
              <a:cs typeface="Arial" charset="0"/>
            </a:endParaRPr>
          </a:p>
          <a:p>
            <a:pPr eaLnBrk="1" hangingPunct="1">
              <a:lnSpc>
                <a:spcPct val="90000"/>
              </a:lnSpc>
            </a:pPr>
            <a:r>
              <a:rPr lang="en-US" sz="2400" b="1" smtClean="0">
                <a:solidFill>
                  <a:schemeClr val="accent2"/>
                </a:solidFill>
                <a:cs typeface="Arial" charset="0"/>
              </a:rPr>
              <a:t>  - </a:t>
            </a:r>
            <a:r>
              <a:rPr lang="en-US" sz="2400" b="1" u="sng" smtClean="0">
                <a:solidFill>
                  <a:srgbClr val="FF0000"/>
                </a:solidFill>
                <a:cs typeface="Arial" charset="0"/>
              </a:rPr>
              <a:t>“A.D.R”</a:t>
            </a:r>
            <a:r>
              <a:rPr lang="en-US" sz="2400" smtClean="0">
                <a:solidFill>
                  <a:srgbClr val="FF0000"/>
                </a:solidFill>
                <a:cs typeface="Arial" charset="0"/>
              </a:rPr>
              <a:t> -</a:t>
            </a:r>
            <a:r>
              <a:rPr lang="en-US" sz="2400" smtClean="0">
                <a:solidFill>
                  <a:schemeClr val="accent2"/>
                </a:solidFill>
                <a:cs typeface="Arial" charset="0"/>
              </a:rPr>
              <a:t> </a:t>
            </a:r>
            <a:r>
              <a:rPr lang="he-IL" altLang="he-IL" sz="2400" smtClean="0">
                <a:solidFill>
                  <a:srgbClr val="0000CC"/>
                </a:solidFill>
              </a:rPr>
              <a:t>האמנה האירופית להובלת חומרים מסוכנים בכבישים</a:t>
            </a:r>
            <a:r>
              <a:rPr lang="en-US" altLang="he-IL" sz="2400" smtClean="0">
                <a:solidFill>
                  <a:srgbClr val="0000CC"/>
                </a:solidFill>
              </a:rPr>
              <a:t>.</a:t>
            </a:r>
            <a:endParaRPr lang="en-US" sz="2400" smtClean="0">
              <a:solidFill>
                <a:srgbClr val="0000CC"/>
              </a:solidFill>
              <a:cs typeface="Arial" charset="0"/>
            </a:endParaRPr>
          </a:p>
          <a:p>
            <a:pPr eaLnBrk="1" hangingPunct="1">
              <a:lnSpc>
                <a:spcPct val="90000"/>
              </a:lnSpc>
            </a:pPr>
            <a:r>
              <a:rPr lang="en-US" sz="2400" b="1" u="sng" smtClean="0">
                <a:solidFill>
                  <a:srgbClr val="FF0000"/>
                </a:solidFill>
                <a:cs typeface="Arial" charset="0"/>
              </a:rPr>
              <a:t>“I.M.O “</a:t>
            </a:r>
            <a:r>
              <a:rPr lang="en-US" sz="2400" b="1" smtClean="0">
                <a:solidFill>
                  <a:srgbClr val="FF0000"/>
                </a:solidFill>
                <a:cs typeface="Arial" charset="0"/>
              </a:rPr>
              <a:t> - </a:t>
            </a:r>
            <a:r>
              <a:rPr lang="he-IL" sz="2400" smtClean="0">
                <a:solidFill>
                  <a:schemeClr val="accent2"/>
                </a:solidFill>
              </a:rPr>
              <a:t> </a:t>
            </a:r>
            <a:r>
              <a:rPr lang="he-IL" sz="2400" smtClean="0">
                <a:solidFill>
                  <a:srgbClr val="0000CC"/>
                </a:solidFill>
              </a:rPr>
              <a:t>- </a:t>
            </a:r>
            <a:r>
              <a:rPr lang="he-IL" altLang="he-IL" sz="2400" smtClean="0">
                <a:solidFill>
                  <a:srgbClr val="0000CC"/>
                </a:solidFill>
              </a:rPr>
              <a:t>ארגון הספנות הבין - לאומי שישראל חברה בו</a:t>
            </a:r>
            <a:r>
              <a:rPr lang="en-US" altLang="he-IL" sz="2400" smtClean="0">
                <a:solidFill>
                  <a:srgbClr val="0000CC"/>
                </a:solidFill>
              </a:rPr>
              <a:t>.</a:t>
            </a:r>
            <a:endParaRPr lang="en-US" sz="2400" smtClean="0">
              <a:solidFill>
                <a:srgbClr val="0000CC"/>
              </a:solidFill>
              <a:cs typeface="Arial" charset="0"/>
            </a:endParaRPr>
          </a:p>
          <a:p>
            <a:pPr eaLnBrk="1" hangingPunct="1">
              <a:lnSpc>
                <a:spcPct val="90000"/>
              </a:lnSpc>
            </a:pPr>
            <a:r>
              <a:rPr lang="en-US" sz="2400" b="1" u="sng" smtClean="0">
                <a:solidFill>
                  <a:srgbClr val="FF0000"/>
                </a:solidFill>
                <a:cs typeface="Arial" charset="0"/>
              </a:rPr>
              <a:t>“I.C.A.O</a:t>
            </a:r>
            <a:r>
              <a:rPr lang="en-US" sz="2400" b="1" smtClean="0">
                <a:solidFill>
                  <a:srgbClr val="FF0000"/>
                </a:solidFill>
                <a:cs typeface="Arial" charset="0"/>
              </a:rPr>
              <a:t> “ -</a:t>
            </a:r>
            <a:r>
              <a:rPr lang="en-US" sz="2400" smtClean="0">
                <a:solidFill>
                  <a:schemeClr val="accent2"/>
                </a:solidFill>
                <a:cs typeface="Arial" charset="0"/>
              </a:rPr>
              <a:t> </a:t>
            </a:r>
            <a:r>
              <a:rPr lang="he-IL" sz="2400" smtClean="0">
                <a:solidFill>
                  <a:schemeClr val="accent2"/>
                </a:solidFill>
              </a:rPr>
              <a:t> </a:t>
            </a:r>
            <a:r>
              <a:rPr lang="he-IL" sz="2400" smtClean="0">
                <a:solidFill>
                  <a:srgbClr val="0000CC"/>
                </a:solidFill>
              </a:rPr>
              <a:t>- </a:t>
            </a:r>
            <a:r>
              <a:rPr lang="he-IL" altLang="he-IL" sz="2400" smtClean="0">
                <a:solidFill>
                  <a:srgbClr val="0000CC"/>
                </a:solidFill>
              </a:rPr>
              <a:t>אירגון התעופה האזרחית הבין לאומי</a:t>
            </a:r>
            <a:r>
              <a:rPr lang="en-US" altLang="he-IL" sz="2400" smtClean="0">
                <a:solidFill>
                  <a:srgbClr val="0000CC"/>
                </a:solidFill>
              </a:rPr>
              <a:t>.</a:t>
            </a:r>
            <a:endParaRPr lang="en-US" sz="2400" smtClean="0">
              <a:solidFill>
                <a:srgbClr val="0000CC"/>
              </a:solidFill>
              <a:cs typeface="Arial" charset="0"/>
            </a:endParaRPr>
          </a:p>
          <a:p>
            <a:pPr eaLnBrk="1" hangingPunct="1">
              <a:lnSpc>
                <a:spcPct val="90000"/>
              </a:lnSpc>
            </a:pPr>
            <a:r>
              <a:rPr lang="en-US" sz="2400" smtClean="0">
                <a:solidFill>
                  <a:schemeClr val="accent2"/>
                </a:solidFill>
                <a:cs typeface="Arial" charset="0"/>
              </a:rPr>
              <a:t>  -</a:t>
            </a:r>
            <a:r>
              <a:rPr lang="en-US" sz="2400" u="sng" smtClean="0">
                <a:solidFill>
                  <a:schemeClr val="accent2"/>
                </a:solidFill>
                <a:cs typeface="Arial" charset="0"/>
              </a:rPr>
              <a:t> </a:t>
            </a:r>
            <a:r>
              <a:rPr lang="en-US" sz="2400" b="1" u="sng" smtClean="0">
                <a:solidFill>
                  <a:srgbClr val="FF0000"/>
                </a:solidFill>
                <a:cs typeface="Arial" charset="0"/>
              </a:rPr>
              <a:t>“R.I.D “</a:t>
            </a:r>
            <a:r>
              <a:rPr lang="en-US" sz="2400" b="1" smtClean="0">
                <a:solidFill>
                  <a:srgbClr val="FF0000"/>
                </a:solidFill>
                <a:cs typeface="Arial" charset="0"/>
              </a:rPr>
              <a:t>  -</a:t>
            </a:r>
            <a:r>
              <a:rPr lang="en-US" sz="2400" smtClean="0">
                <a:solidFill>
                  <a:schemeClr val="accent2"/>
                </a:solidFill>
                <a:cs typeface="Arial" charset="0"/>
              </a:rPr>
              <a:t> </a:t>
            </a:r>
            <a:r>
              <a:rPr lang="he-IL" altLang="he-IL" sz="2400" smtClean="0">
                <a:solidFill>
                  <a:srgbClr val="0000CC"/>
                </a:solidFill>
              </a:rPr>
              <a:t>האמנה הארופית להובלת חומרים מסוכנים ברכבת</a:t>
            </a:r>
            <a:r>
              <a:rPr lang="en-US" altLang="he-IL" sz="2400" smtClean="0">
                <a:solidFill>
                  <a:srgbClr val="0000CC"/>
                </a:solidFill>
              </a:rPr>
              <a:t>.</a:t>
            </a:r>
            <a:endParaRPr lang="en-US" sz="2400" smtClean="0">
              <a:solidFill>
                <a:srgbClr val="0000CC"/>
              </a:solidFill>
              <a:cs typeface="Arial" charset="0"/>
            </a:endParaRPr>
          </a:p>
          <a:p>
            <a:pPr eaLnBrk="1" hangingPunct="1">
              <a:lnSpc>
                <a:spcPct val="90000"/>
              </a:lnSpc>
            </a:pPr>
            <a:r>
              <a:rPr lang="he-IL" altLang="he-IL" sz="2400" b="1" u="sng" smtClean="0">
                <a:solidFill>
                  <a:srgbClr val="FF0000"/>
                </a:solidFill>
              </a:rPr>
              <a:t>מספר או”מ</a:t>
            </a:r>
            <a:r>
              <a:rPr lang="en-US" altLang="he-IL" sz="2400" b="1" u="sng" smtClean="0">
                <a:solidFill>
                  <a:srgbClr val="FF0000"/>
                </a:solidFill>
              </a:rPr>
              <a:t> (</a:t>
            </a:r>
            <a:r>
              <a:rPr lang="en-US" sz="2400" b="1" u="sng" smtClean="0">
                <a:solidFill>
                  <a:srgbClr val="FF0000"/>
                </a:solidFill>
                <a:cs typeface="Arial" charset="0"/>
              </a:rPr>
              <a:t>U.N.NUMBER )-</a:t>
            </a:r>
            <a:r>
              <a:rPr lang="en-US" sz="2400" smtClean="0">
                <a:solidFill>
                  <a:schemeClr val="accent2"/>
                </a:solidFill>
                <a:cs typeface="Arial" charset="0"/>
              </a:rPr>
              <a:t> </a:t>
            </a:r>
            <a:r>
              <a:rPr lang="he-IL" sz="2400" smtClean="0">
                <a:solidFill>
                  <a:schemeClr val="accent2"/>
                </a:solidFill>
              </a:rPr>
              <a:t> </a:t>
            </a:r>
            <a:r>
              <a:rPr lang="he-IL" sz="2400" smtClean="0">
                <a:solidFill>
                  <a:srgbClr val="0000CC"/>
                </a:solidFill>
              </a:rPr>
              <a:t>- </a:t>
            </a:r>
            <a:r>
              <a:rPr lang="he-IL" altLang="he-IL" sz="2400" b="1" smtClean="0">
                <a:solidFill>
                  <a:srgbClr val="0000CC"/>
                </a:solidFill>
              </a:rPr>
              <a:t>מספר בין 4 ספרות לזיהוי החומר המסוכן</a:t>
            </a:r>
            <a:r>
              <a:rPr lang="en-US" altLang="he-IL" sz="2400" b="1" smtClean="0">
                <a:solidFill>
                  <a:srgbClr val="0000CC"/>
                </a:solidFill>
              </a:rPr>
              <a:t>.</a:t>
            </a:r>
            <a:endParaRPr lang="en-US" sz="2400" b="1" smtClean="0">
              <a:solidFill>
                <a:srgbClr val="0000CC"/>
              </a:solidFill>
              <a:cs typeface="Arial" charset="0"/>
            </a:endParaRPr>
          </a:p>
          <a:p>
            <a:pPr eaLnBrk="1" hangingPunct="1">
              <a:lnSpc>
                <a:spcPct val="90000"/>
              </a:lnSpc>
            </a:pPr>
            <a:r>
              <a:rPr lang="en-US" sz="2400" b="1" u="sng" smtClean="0">
                <a:solidFill>
                  <a:srgbClr val="FF0000"/>
                </a:solidFill>
                <a:cs typeface="Arial" charset="0"/>
              </a:rPr>
              <a:t>“</a:t>
            </a:r>
            <a:r>
              <a:rPr lang="he-IL" altLang="he-IL" sz="2400" b="1" u="sng" smtClean="0">
                <a:solidFill>
                  <a:srgbClr val="FF0000"/>
                </a:solidFill>
              </a:rPr>
              <a:t>קוד חרום”</a:t>
            </a:r>
            <a:r>
              <a:rPr lang="he-IL" altLang="he-IL" sz="2400" smtClean="0">
                <a:solidFill>
                  <a:schemeClr val="accent2"/>
                </a:solidFill>
              </a:rPr>
              <a:t> </a:t>
            </a:r>
            <a:r>
              <a:rPr lang="he-IL" altLang="he-IL" sz="2400" smtClean="0">
                <a:solidFill>
                  <a:srgbClr val="0000CC"/>
                </a:solidFill>
              </a:rPr>
              <a:t>- </a:t>
            </a:r>
            <a:r>
              <a:rPr lang="he-IL" altLang="he-IL" sz="2400" b="1" smtClean="0">
                <a:solidFill>
                  <a:srgbClr val="0000CC"/>
                </a:solidFill>
              </a:rPr>
              <a:t>קוד המורכב מאותיות וספרות המפרט את פעולות החרום למקרה של שפיכה , נזילה או דליפה של החומר</a:t>
            </a:r>
            <a:endParaRPr lang="en-US" sz="2400" b="1" smtClean="0">
              <a:solidFill>
                <a:srgbClr val="0000CC"/>
              </a:solidFill>
              <a:cs typeface="Arial" charset="0"/>
            </a:endParaRPr>
          </a:p>
          <a:p>
            <a:pPr eaLnBrk="1" hangingPunct="1">
              <a:lnSpc>
                <a:spcPct val="90000"/>
              </a:lnSpc>
            </a:pPr>
            <a:r>
              <a:rPr lang="en-US" sz="2400" b="1" u="sng" smtClean="0">
                <a:solidFill>
                  <a:srgbClr val="FF0000"/>
                </a:solidFill>
                <a:cs typeface="Arial" charset="0"/>
              </a:rPr>
              <a:t>“</a:t>
            </a:r>
            <a:r>
              <a:rPr lang="he-IL" altLang="he-IL" sz="2400" b="1" u="sng" smtClean="0">
                <a:solidFill>
                  <a:srgbClr val="FF0000"/>
                </a:solidFill>
              </a:rPr>
              <a:t>הובלת חומר מסוכן”</a:t>
            </a:r>
            <a:r>
              <a:rPr lang="he-IL" altLang="he-IL" sz="2400" smtClean="0">
                <a:solidFill>
                  <a:schemeClr val="accent2"/>
                </a:solidFill>
              </a:rPr>
              <a:t> </a:t>
            </a:r>
            <a:r>
              <a:rPr lang="he-IL" altLang="he-IL" sz="2400" smtClean="0">
                <a:solidFill>
                  <a:srgbClr val="0000CC"/>
                </a:solidFill>
              </a:rPr>
              <a:t>- הובלת חומר מסוכן ברכב מסחרי - הובלה עצמית   / בשכר</a:t>
            </a:r>
            <a:endParaRPr lang="en-US" sz="2400" smtClean="0">
              <a:solidFill>
                <a:srgbClr val="0000CC"/>
              </a:solidFill>
              <a:cs typeface="Arial" charset="0"/>
            </a:endParaRPr>
          </a:p>
          <a:p>
            <a:pPr eaLnBrk="1" hangingPunct="1">
              <a:lnSpc>
                <a:spcPct val="90000"/>
              </a:lnSpc>
            </a:pPr>
            <a:r>
              <a:rPr lang="en-US" sz="2400" b="1" u="sng" smtClean="0">
                <a:solidFill>
                  <a:srgbClr val="FF0000"/>
                </a:solidFill>
                <a:cs typeface="Arial" charset="0"/>
              </a:rPr>
              <a:t>“</a:t>
            </a:r>
            <a:r>
              <a:rPr lang="he-IL" altLang="he-IL" sz="2400" b="1" u="sng" smtClean="0">
                <a:solidFill>
                  <a:srgbClr val="FF0000"/>
                </a:solidFill>
              </a:rPr>
              <a:t>היתר”</a:t>
            </a:r>
            <a:r>
              <a:rPr lang="he-IL" altLang="he-IL" sz="2400" smtClean="0">
                <a:solidFill>
                  <a:schemeClr val="accent2"/>
                </a:solidFill>
              </a:rPr>
              <a:t> - </a:t>
            </a:r>
            <a:r>
              <a:rPr lang="he-IL" altLang="he-IL" sz="2400" smtClean="0">
                <a:solidFill>
                  <a:srgbClr val="0000CC"/>
                </a:solidFill>
              </a:rPr>
              <a:t>היתר להובלת חומ”ס שנתן המפקח לנהג לפי תקנה 11(א)</a:t>
            </a:r>
            <a:endParaRPr lang="en-US" sz="2400" smtClean="0">
              <a:solidFill>
                <a:srgbClr val="0000CC"/>
              </a:solidFill>
              <a:cs typeface="Arial" charset="0"/>
            </a:endParaRPr>
          </a:p>
          <a:p>
            <a:pPr eaLnBrk="1" hangingPunct="1">
              <a:lnSpc>
                <a:spcPct val="90000"/>
              </a:lnSpc>
            </a:pPr>
            <a:r>
              <a:rPr lang="en-US" sz="2400" b="1" u="sng" smtClean="0">
                <a:solidFill>
                  <a:srgbClr val="FF0000"/>
                </a:solidFill>
                <a:cs typeface="Arial" charset="0"/>
              </a:rPr>
              <a:t>“</a:t>
            </a:r>
            <a:r>
              <a:rPr lang="he-IL" altLang="he-IL" sz="2400" b="1" u="sng" smtClean="0">
                <a:solidFill>
                  <a:srgbClr val="FF0000"/>
                </a:solidFill>
              </a:rPr>
              <a:t>חומר מסוכן”</a:t>
            </a:r>
            <a:r>
              <a:rPr lang="he-IL" altLang="he-IL" sz="2400" smtClean="0">
                <a:solidFill>
                  <a:schemeClr val="accent2"/>
                </a:solidFill>
              </a:rPr>
              <a:t> </a:t>
            </a:r>
            <a:r>
              <a:rPr lang="he-IL" altLang="he-IL" sz="2400" smtClean="0">
                <a:solidFill>
                  <a:srgbClr val="0000CC"/>
                </a:solidFill>
              </a:rPr>
              <a:t>- </a:t>
            </a:r>
            <a:r>
              <a:rPr lang="he-IL" altLang="he-IL" sz="2400" b="1" smtClean="0">
                <a:solidFill>
                  <a:srgbClr val="0000CC"/>
                </a:solidFill>
              </a:rPr>
              <a:t>כהגדרתו בחוק החומ”ס שהגדירה וועדת המומחים של האו”מ</a:t>
            </a:r>
            <a:endParaRPr lang="en-US" sz="2400" b="1" smtClean="0">
              <a:solidFill>
                <a:srgbClr val="0000CC"/>
              </a:solidFill>
              <a:cs typeface="Arial" charset="0"/>
            </a:endParaRPr>
          </a:p>
          <a:p>
            <a:pPr eaLnBrk="1" hangingPunct="1">
              <a:lnSpc>
                <a:spcPct val="90000"/>
              </a:lnSpc>
            </a:pPr>
            <a:endParaRPr lang="en-US" sz="2400" smtClean="0">
              <a:solidFill>
                <a:schemeClr val="accent2"/>
              </a:solidFill>
              <a:cs typeface="Arial" charset="0"/>
            </a:endParaRPr>
          </a:p>
          <a:p>
            <a:pPr eaLnBrk="1" hangingPunct="1">
              <a:lnSpc>
                <a:spcPct val="90000"/>
              </a:lnSpc>
            </a:pPr>
            <a:endParaRPr lang="en-US" sz="2400" smtClean="0">
              <a:solidFill>
                <a:schemeClr val="accent2"/>
              </a:solidFill>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 name="מציין מיקום של מספר שקופית 6"/>
          <p:cNvSpPr>
            <a:spLocks noGrp="1"/>
          </p:cNvSpPr>
          <p:nvPr>
            <p:ph type="sldNum" sz="quarter" idx="12"/>
          </p:nvPr>
        </p:nvSpPr>
        <p:spPr/>
        <p:txBody>
          <a:bodyPr/>
          <a:lstStyle/>
          <a:p>
            <a:pPr>
              <a:defRPr/>
            </a:pPr>
            <a:fld id="{745E2549-7190-48C5-BE01-520A8127EA9E}" type="slidenum">
              <a:rPr lang="he-IL"/>
              <a:pPr>
                <a:defRPr/>
              </a:pPr>
              <a:t>30</a:t>
            </a:fld>
            <a:endParaRPr lang="en-US"/>
          </a:p>
        </p:txBody>
      </p:sp>
      <p:sp>
        <p:nvSpPr>
          <p:cNvPr id="34819" name="Rectangle 2"/>
          <p:cNvSpPr>
            <a:spLocks noGrp="1" noChangeArrowheads="1"/>
          </p:cNvSpPr>
          <p:nvPr>
            <p:ph type="title"/>
          </p:nvPr>
        </p:nvSpPr>
        <p:spPr>
          <a:xfrm>
            <a:off x="0" y="0"/>
            <a:ext cx="9144000" cy="1196975"/>
          </a:xfrm>
          <a:noFill/>
        </p:spPr>
        <p:txBody>
          <a:bodyPr/>
          <a:lstStyle/>
          <a:p>
            <a:pPr eaLnBrk="1" hangingPunct="1"/>
            <a:r>
              <a:rPr lang="he-IL" sz="2800" smtClean="0">
                <a:solidFill>
                  <a:srgbClr val="FF3300"/>
                </a:solidFill>
              </a:rPr>
              <a:t>רשימת ציוד בטיחות – תוספת הראשונה </a:t>
            </a:r>
            <a:br>
              <a:rPr lang="he-IL" sz="2800" smtClean="0">
                <a:solidFill>
                  <a:srgbClr val="FF3300"/>
                </a:solidFill>
              </a:rPr>
            </a:br>
            <a:r>
              <a:rPr lang="he-IL" sz="2800" smtClean="0">
                <a:solidFill>
                  <a:srgbClr val="FF3300"/>
                </a:solidFill>
              </a:rPr>
              <a:t>(תקנות 3 (ב)(6),8(א)(4) ו (ב)(3)</a:t>
            </a:r>
            <a:endParaRPr lang="en-US" sz="2800" smtClean="0">
              <a:solidFill>
                <a:srgbClr val="FF3300"/>
              </a:solidFill>
              <a:cs typeface="Times New Roman" pitchFamily="18" charset="0"/>
            </a:endParaRPr>
          </a:p>
        </p:txBody>
      </p:sp>
      <p:sp>
        <p:nvSpPr>
          <p:cNvPr id="27651" name="Rectangle 3"/>
          <p:cNvSpPr>
            <a:spLocks noGrp="1" noChangeArrowheads="1"/>
          </p:cNvSpPr>
          <p:nvPr>
            <p:ph type="body" sz="half" idx="1"/>
          </p:nvPr>
        </p:nvSpPr>
        <p:spPr>
          <a:xfrm>
            <a:off x="0" y="1196975"/>
            <a:ext cx="9144000" cy="5661025"/>
          </a:xfrm>
          <a:noFill/>
        </p:spPr>
        <p:txBody>
          <a:bodyPr/>
          <a:lstStyle/>
          <a:p>
            <a:pPr eaLnBrk="1" hangingPunct="1"/>
            <a:r>
              <a:rPr lang="he-IL" sz="2000" smtClean="0"/>
              <a:t>חלק א' – ציוד עזרה ראשונה וציוד מגן אישי לנהג.</a:t>
            </a:r>
          </a:p>
          <a:p>
            <a:pPr eaLnBrk="1" hangingPunct="1"/>
            <a:r>
              <a:rPr lang="he-IL" sz="2000" smtClean="0"/>
              <a:t>2 מטפי אבקה יבשה עלפי תקן ישראלי 1017 בעלי כושר כיבוי 89 ב כל אחד,במכלית גז פחמימני מעובה או דלק 3 מטפים .     </a:t>
            </a:r>
            <a:r>
              <a:rPr lang="he-IL" sz="2000" u="sng" smtClean="0"/>
              <a:t>ערכת עזרה ראשונה עלפי התקנות</a:t>
            </a:r>
            <a:endParaRPr lang="he-IL" sz="2000" smtClean="0"/>
          </a:p>
        </p:txBody>
      </p:sp>
      <p:graphicFrame>
        <p:nvGraphicFramePr>
          <p:cNvPr id="27749" name="Group 101"/>
          <p:cNvGraphicFramePr>
            <a:graphicFrameLocks noGrp="1"/>
          </p:cNvGraphicFramePr>
          <p:nvPr>
            <p:ph sz="half" idx="2"/>
          </p:nvPr>
        </p:nvGraphicFramePr>
        <p:xfrm>
          <a:off x="3635375" y="2205038"/>
          <a:ext cx="4821238" cy="4397375"/>
        </p:xfrm>
        <a:graphic>
          <a:graphicData uri="http://schemas.openxmlformats.org/drawingml/2006/table">
            <a:tbl>
              <a:tblPr rtl="1"/>
              <a:tblGrid>
                <a:gridCol w="573088"/>
                <a:gridCol w="2878137"/>
                <a:gridCol w="1370013"/>
              </a:tblGrid>
              <a:tr h="28733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1</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מסכת כיס להנשמה</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1 יחידה</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2</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כפפות כירורגיות לא סטיריליות</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3 זוגות</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3</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תחבושת שדה אישית</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3 יחידות</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4</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תחבושת לכוויה</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1 יחידה</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5</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משולש בד</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6 יחידות</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6</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מספריים לעזרה ראשונה</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1 יחידה</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7</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מקלון תאורה</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1 יחידה</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8</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פד גזה 3</a:t>
                      </a:r>
                      <a:r>
                        <a:rPr kumimoji="0" lang="en-US" sz="2000" b="0" i="0" u="none" strike="noStrike" cap="none" normalizeH="0" baseline="0" smtClean="0">
                          <a:ln>
                            <a:noFill/>
                          </a:ln>
                          <a:solidFill>
                            <a:schemeClr val="accent2"/>
                          </a:solidFill>
                          <a:effectLst/>
                          <a:latin typeface="Times New Roman" pitchFamily="18" charset="0"/>
                          <a:cs typeface="Times New Roman" pitchFamily="18" charset="0"/>
                        </a:rPr>
                        <a:t>X</a:t>
                      </a: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3</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10 יחידות</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9</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אגד "4</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4 יחידות</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10</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אגד מדבק</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10 יחידות</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11</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chemeClr val="accent2"/>
                          </a:solidFill>
                          <a:effectLst/>
                          <a:latin typeface="Times New Roman" pitchFamily="18" charset="0"/>
                          <a:cs typeface="Times New Roman" pitchFamily="18" charset="0"/>
                        </a:rPr>
                        <a:t>ספוגית פולידין לחיטוי עור</a:t>
                      </a:r>
                      <a:endParaRPr kumimoji="0" lang="en-US" sz="20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000" b="0" i="0" u="none" strike="noStrike" cap="none" normalizeH="0" baseline="0" smtClean="0">
                          <a:ln>
                            <a:noFill/>
                          </a:ln>
                          <a:solidFill>
                            <a:srgbClr val="FF3300"/>
                          </a:solidFill>
                          <a:effectLst/>
                          <a:latin typeface="Times New Roman" pitchFamily="18" charset="0"/>
                          <a:cs typeface="Times New Roman" pitchFamily="18" charset="0"/>
                        </a:rPr>
                        <a:t>10 יחידות</a:t>
                      </a:r>
                      <a:endParaRPr kumimoji="0" lang="en-US" sz="20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748" name="Text Box 100"/>
          <p:cNvSpPr txBox="1">
            <a:spLocks noChangeArrowheads="1"/>
          </p:cNvSpPr>
          <p:nvPr/>
        </p:nvSpPr>
        <p:spPr bwMode="auto">
          <a:xfrm>
            <a:off x="539750" y="2349500"/>
            <a:ext cx="2952750" cy="2282825"/>
          </a:xfrm>
          <a:prstGeom prst="rect">
            <a:avLst/>
          </a:prstGeom>
          <a:noFill/>
          <a:ln w="9525">
            <a:noFill/>
            <a:miter lim="800000"/>
            <a:headEnd/>
            <a:tailEnd/>
          </a:ln>
        </p:spPr>
        <p:txBody>
          <a:bodyPr>
            <a:spAutoFit/>
          </a:bodyPr>
          <a:lstStyle/>
          <a:p>
            <a:pPr>
              <a:spcBef>
                <a:spcPct val="50000"/>
              </a:spcBef>
            </a:pPr>
            <a:r>
              <a:rPr lang="he-IL" sz="2400">
                <a:latin typeface="Calibri" pitchFamily="34" charset="0"/>
                <a:cs typeface="Times New Roman" pitchFamily="18" charset="0"/>
              </a:rPr>
              <a:t>מיכל מים 20 ליטר – 1</a:t>
            </a:r>
          </a:p>
          <a:p>
            <a:pPr>
              <a:spcBef>
                <a:spcPct val="50000"/>
              </a:spcBef>
            </a:pPr>
            <a:r>
              <a:rPr lang="he-IL" sz="2400">
                <a:latin typeface="Calibri" pitchFamily="34" charset="0"/>
                <a:cs typeface="Times New Roman" pitchFamily="18" charset="0"/>
              </a:rPr>
              <a:t>פנס יד מוגן התפוצצות  מפני גזים דליקים – 1 </a:t>
            </a:r>
          </a:p>
          <a:p>
            <a:pPr>
              <a:spcBef>
                <a:spcPct val="50000"/>
              </a:spcBef>
            </a:pPr>
            <a:r>
              <a:rPr lang="he-IL" sz="2400">
                <a:latin typeface="Calibri" pitchFamily="34" charset="0"/>
                <a:cs typeface="Times New Roman" pitchFamily="18" charset="0"/>
              </a:rPr>
              <a:t>שרוולי ספיגה באורך של 1.20 מ' לפחות כל אחד -2</a:t>
            </a:r>
            <a:endParaRPr lang="en-US" sz="2400">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749"/>
                                        </p:tgtEl>
                                        <p:attrNameLst>
                                          <p:attrName>style.visibility</p:attrName>
                                        </p:attrNameLst>
                                      </p:cBhvr>
                                      <p:to>
                                        <p:strVal val="visible"/>
                                      </p:to>
                                    </p:set>
                                    <p:anim calcmode="lin" valueType="num">
                                      <p:cBhvr additive="base">
                                        <p:cTn id="13" dur="500" fill="hold"/>
                                        <p:tgtEl>
                                          <p:spTgt spid="27749"/>
                                        </p:tgtEl>
                                        <p:attrNameLst>
                                          <p:attrName>ppt_x</p:attrName>
                                        </p:attrNameLst>
                                      </p:cBhvr>
                                      <p:tavLst>
                                        <p:tav tm="0">
                                          <p:val>
                                            <p:strVal val="#ppt_x"/>
                                          </p:val>
                                        </p:tav>
                                        <p:tav tm="100000">
                                          <p:val>
                                            <p:strVal val="#ppt_x"/>
                                          </p:val>
                                        </p:tav>
                                      </p:tavLst>
                                    </p:anim>
                                    <p:anim calcmode="lin" valueType="num">
                                      <p:cBhvr additive="base">
                                        <p:cTn id="14" dur="500" fill="hold"/>
                                        <p:tgtEl>
                                          <p:spTgt spid="2774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748"/>
                                        </p:tgtEl>
                                        <p:attrNameLst>
                                          <p:attrName>style.visibility</p:attrName>
                                        </p:attrNameLst>
                                      </p:cBhvr>
                                      <p:to>
                                        <p:strVal val="visible"/>
                                      </p:to>
                                    </p:set>
                                    <p:anim calcmode="lin" valueType="num">
                                      <p:cBhvr additive="base">
                                        <p:cTn id="19" dur="500" fill="hold"/>
                                        <p:tgtEl>
                                          <p:spTgt spid="27748"/>
                                        </p:tgtEl>
                                        <p:attrNameLst>
                                          <p:attrName>ppt_x</p:attrName>
                                        </p:attrNameLst>
                                      </p:cBhvr>
                                      <p:tavLst>
                                        <p:tav tm="0">
                                          <p:val>
                                            <p:strVal val="#ppt_x"/>
                                          </p:val>
                                        </p:tav>
                                        <p:tav tm="100000">
                                          <p:val>
                                            <p:strVal val="#ppt_x"/>
                                          </p:val>
                                        </p:tav>
                                      </p:tavLst>
                                    </p:anim>
                                    <p:anim calcmode="lin" valueType="num">
                                      <p:cBhvr additive="base">
                                        <p:cTn id="20" dur="500" fill="hold"/>
                                        <p:tgtEl>
                                          <p:spTgt spid="27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74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 name="מציין מיקום של מספר שקופית 5"/>
          <p:cNvSpPr>
            <a:spLocks noGrp="1"/>
          </p:cNvSpPr>
          <p:nvPr>
            <p:ph type="sldNum" sz="quarter" idx="12"/>
          </p:nvPr>
        </p:nvSpPr>
        <p:spPr/>
        <p:txBody>
          <a:bodyPr/>
          <a:lstStyle/>
          <a:p>
            <a:pPr>
              <a:defRPr/>
            </a:pPr>
            <a:fld id="{0F7CABFC-0EA1-4ECF-B43C-B05B01C1C1E9}" type="slidenum">
              <a:rPr lang="he-IL"/>
              <a:pPr>
                <a:defRPr/>
              </a:pPr>
              <a:t>31</a:t>
            </a:fld>
            <a:endParaRPr lang="en-US"/>
          </a:p>
        </p:txBody>
      </p:sp>
      <p:sp>
        <p:nvSpPr>
          <p:cNvPr id="35843" name="Rectangle 2"/>
          <p:cNvSpPr>
            <a:spLocks noGrp="1" noChangeArrowheads="1"/>
          </p:cNvSpPr>
          <p:nvPr>
            <p:ph type="title"/>
          </p:nvPr>
        </p:nvSpPr>
        <p:spPr>
          <a:xfrm>
            <a:off x="0" y="0"/>
            <a:ext cx="9144000" cy="1341438"/>
          </a:xfrm>
          <a:noFill/>
        </p:spPr>
        <p:txBody>
          <a:bodyPr/>
          <a:lstStyle/>
          <a:p>
            <a:pPr eaLnBrk="1" hangingPunct="1"/>
            <a:r>
              <a:rPr lang="he-IL" u="sng" smtClean="0">
                <a:solidFill>
                  <a:srgbClr val="FF3300"/>
                </a:solidFill>
              </a:rPr>
              <a:t>הרכב ערכת מיגון לנהג מוביל חומ"ס</a:t>
            </a:r>
            <a:endParaRPr lang="en-US" u="sng" smtClean="0">
              <a:solidFill>
                <a:srgbClr val="FF3300"/>
              </a:solidFill>
              <a:cs typeface="Times New Roman" pitchFamily="18" charset="0"/>
            </a:endParaRPr>
          </a:p>
        </p:txBody>
      </p:sp>
      <p:graphicFrame>
        <p:nvGraphicFramePr>
          <p:cNvPr id="32923" name="Group 155"/>
          <p:cNvGraphicFramePr>
            <a:graphicFrameLocks noGrp="1"/>
          </p:cNvGraphicFramePr>
          <p:nvPr>
            <p:ph idx="1"/>
          </p:nvPr>
        </p:nvGraphicFramePr>
        <p:xfrm>
          <a:off x="0" y="1125538"/>
          <a:ext cx="8964613" cy="4184650"/>
        </p:xfrm>
        <a:graphic>
          <a:graphicData uri="http://schemas.openxmlformats.org/drawingml/2006/table">
            <a:tbl>
              <a:tblPr rtl="1"/>
              <a:tblGrid>
                <a:gridCol w="3584575"/>
                <a:gridCol w="812800"/>
                <a:gridCol w="209550"/>
                <a:gridCol w="3529013"/>
                <a:gridCol w="828675"/>
              </a:tblGrid>
              <a:tr h="52387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FF3300"/>
                          </a:solidFill>
                          <a:effectLst/>
                          <a:latin typeface="Times New Roman" pitchFamily="18" charset="0"/>
                          <a:cs typeface="Times New Roman" pitchFamily="18" charset="0"/>
                        </a:rPr>
                        <a:t>          סוג הפריט</a:t>
                      </a:r>
                      <a:endParaRPr kumimoji="0" lang="en-US" sz="28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FF3300"/>
                          </a:solidFill>
                          <a:effectLst/>
                          <a:latin typeface="Times New Roman" pitchFamily="18" charset="0"/>
                          <a:cs typeface="Times New Roman" pitchFamily="18" charset="0"/>
                        </a:rPr>
                        <a:t>כמות</a:t>
                      </a:r>
                      <a:endParaRPr kumimoji="0" lang="en-US" sz="28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FF3300"/>
                          </a:solidFill>
                          <a:effectLst/>
                          <a:latin typeface="Times New Roman" pitchFamily="18" charset="0"/>
                          <a:cs typeface="Times New Roman" pitchFamily="18" charset="0"/>
                        </a:rPr>
                        <a:t>              סוג הפריט</a:t>
                      </a:r>
                      <a:endParaRPr kumimoji="0" lang="en-US" sz="28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800" b="0" i="0" u="none" strike="noStrike" cap="none" normalizeH="0" baseline="0" smtClean="0">
                          <a:ln>
                            <a:noFill/>
                          </a:ln>
                          <a:solidFill>
                            <a:srgbClr val="FF3300"/>
                          </a:solidFill>
                          <a:effectLst/>
                          <a:latin typeface="Times New Roman" pitchFamily="18" charset="0"/>
                          <a:cs typeface="Times New Roman" pitchFamily="18" charset="0"/>
                        </a:rPr>
                        <a:t>כמות</a:t>
                      </a:r>
                      <a:endParaRPr kumimoji="0" lang="en-US" sz="2800" b="0"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2387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חליפת מיגון – זיתרון 200</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תיק עזרה ראשונה לפי התקנות</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22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כפפות גומי (פי, וי,סי)</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 זוג</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לורד 100 צבע שחור</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22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כפפות חום (קבלר)</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 זוג</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שרוולי ספיגה 1.20 מ' כל אחד</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2</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22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משקפי מגן (וילסון)</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קסדה עם מגן פנים צמוד</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2387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בקבוק שטיפת עיניים (שוטפן)</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מגפיים</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 זוג</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2387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מסנן אונברסלי בתוקף (</a:t>
                      </a:r>
                      <a:r>
                        <a:rPr kumimoji="0" lang="en-US" sz="2400" b="0" i="0" u="none" strike="noStrike" cap="none" normalizeH="0" baseline="0" smtClean="0">
                          <a:ln>
                            <a:noFill/>
                          </a:ln>
                          <a:solidFill>
                            <a:schemeClr val="accent2"/>
                          </a:solidFill>
                          <a:effectLst/>
                          <a:latin typeface="Times New Roman" pitchFamily="18" charset="0"/>
                          <a:cs typeface="Times New Roman" pitchFamily="18" charset="0"/>
                        </a:rPr>
                        <a:t>(ABEK</a:t>
                      </a: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 </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2</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מנ"פ בהובלת גז רעיל 2.3</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22288">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he-IL" sz="2400" b="0" i="0" u="none" strike="noStrike" cap="none" normalizeH="0" baseline="0" smtClean="0">
                          <a:ln>
                            <a:noFill/>
                          </a:ln>
                          <a:solidFill>
                            <a:schemeClr val="accent2"/>
                          </a:solidFill>
                          <a:effectLst/>
                          <a:latin typeface="Times New Roman" pitchFamily="18" charset="0"/>
                          <a:cs typeface="Times New Roman" pitchFamily="18" charset="0"/>
                        </a:rPr>
                        <a:t>פנס מוגן התפוצצות + בטריה</a:t>
                      </a:r>
                      <a:endParaRPr kumimoji="0" lang="en-US" sz="2400" b="0" i="0" u="none" strike="noStrike" cap="none" normalizeH="0" baseline="0" smtClean="0">
                        <a:ln>
                          <a:noFill/>
                        </a:ln>
                        <a:solidFill>
                          <a:schemeClr val="accent2"/>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3300"/>
                          </a:solidFill>
                          <a:effectLst/>
                          <a:latin typeface="Times New Roman" pitchFamily="18" charset="0"/>
                          <a:cs typeface="Times New Roman" pitchFamily="18" charset="0"/>
                        </a:rPr>
                        <a:t>1</a:t>
                      </a:r>
                      <a:endParaRPr kumimoji="0" lang="en-US" sz="2400" b="1" i="0" u="none" strike="noStrike" cap="none" normalizeH="0" baseline="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923"/>
                                        </p:tgtEl>
                                        <p:attrNameLst>
                                          <p:attrName>style.visibility</p:attrName>
                                        </p:attrNameLst>
                                      </p:cBhvr>
                                      <p:to>
                                        <p:strVal val="visible"/>
                                      </p:to>
                                    </p:set>
                                    <p:anim calcmode="lin" valueType="num">
                                      <p:cBhvr additive="base">
                                        <p:cTn id="7" dur="500" fill="hold"/>
                                        <p:tgtEl>
                                          <p:spTgt spid="32923"/>
                                        </p:tgtEl>
                                        <p:attrNameLst>
                                          <p:attrName>ppt_x</p:attrName>
                                        </p:attrNameLst>
                                      </p:cBhvr>
                                      <p:tavLst>
                                        <p:tav tm="0">
                                          <p:val>
                                            <p:strVal val="#ppt_x"/>
                                          </p:val>
                                        </p:tav>
                                        <p:tav tm="100000">
                                          <p:val>
                                            <p:strVal val="#ppt_x"/>
                                          </p:val>
                                        </p:tav>
                                      </p:tavLst>
                                    </p:anim>
                                    <p:anim calcmode="lin" valueType="num">
                                      <p:cBhvr additive="base">
                                        <p:cTn id="8" dur="500" fill="hold"/>
                                        <p:tgtEl>
                                          <p:spTgt spid="329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של מספר שקופית 5"/>
          <p:cNvSpPr>
            <a:spLocks noGrp="1"/>
          </p:cNvSpPr>
          <p:nvPr>
            <p:ph type="sldNum" sz="quarter" idx="12"/>
          </p:nvPr>
        </p:nvSpPr>
        <p:spPr/>
        <p:txBody>
          <a:bodyPr/>
          <a:lstStyle/>
          <a:p>
            <a:pPr>
              <a:defRPr/>
            </a:pPr>
            <a:fld id="{D51EB933-9870-447B-92B0-D2E170044F38}" type="slidenum">
              <a:rPr lang="he-IL"/>
              <a:pPr>
                <a:defRPr/>
              </a:pPr>
              <a:t>32</a:t>
            </a:fld>
            <a:endParaRPr lang="en-US"/>
          </a:p>
        </p:txBody>
      </p:sp>
      <p:sp>
        <p:nvSpPr>
          <p:cNvPr id="36867" name="Rectangle 5"/>
          <p:cNvSpPr>
            <a:spLocks noGrp="1" noChangeArrowheads="1"/>
          </p:cNvSpPr>
          <p:nvPr>
            <p:ph type="title"/>
          </p:nvPr>
        </p:nvSpPr>
        <p:spPr>
          <a:xfrm>
            <a:off x="684213" y="0"/>
            <a:ext cx="7772400" cy="981075"/>
          </a:xfrm>
        </p:spPr>
        <p:txBody>
          <a:bodyPr/>
          <a:lstStyle/>
          <a:p>
            <a:pPr eaLnBrk="1" hangingPunct="1"/>
            <a:r>
              <a:rPr lang="he-IL" u="sng" smtClean="0">
                <a:solidFill>
                  <a:srgbClr val="FF3300"/>
                </a:solidFill>
              </a:rPr>
              <a:t>ציוד מיגון</a:t>
            </a:r>
            <a:endParaRPr lang="en-US" u="sng" smtClean="0">
              <a:solidFill>
                <a:srgbClr val="FF3300"/>
              </a:solidFill>
              <a:cs typeface="Times New Roman" pitchFamily="18" charset="0"/>
            </a:endParaRPr>
          </a:p>
        </p:txBody>
      </p:sp>
      <p:pic>
        <p:nvPicPr>
          <p:cNvPr id="36868" name="Picture 4" descr="100_0604"/>
          <p:cNvPicPr>
            <a:picLocks noChangeAspect="1" noChangeArrowheads="1"/>
          </p:cNvPicPr>
          <p:nvPr>
            <p:ph idx="1"/>
          </p:nvPr>
        </p:nvPicPr>
        <p:blipFill>
          <a:blip r:embed="rId2"/>
          <a:srcRect/>
          <a:stretch>
            <a:fillRect/>
          </a:stretch>
        </p:blipFill>
        <p:spPr>
          <a:xfrm>
            <a:off x="1485900" y="981075"/>
            <a:ext cx="6172200" cy="5616575"/>
          </a:xfrm>
          <a:noFill/>
        </p:spPr>
      </p:pic>
      <p:sp>
        <p:nvSpPr>
          <p:cNvPr id="36869" name="AutoShape 7"/>
          <p:cNvSpPr>
            <a:spLocks noChangeArrowheads="1"/>
          </p:cNvSpPr>
          <p:nvPr/>
        </p:nvSpPr>
        <p:spPr bwMode="auto">
          <a:xfrm>
            <a:off x="7164388" y="2492375"/>
            <a:ext cx="1584325" cy="936625"/>
          </a:xfrm>
          <a:prstGeom prst="wedgeRectCallout">
            <a:avLst>
              <a:gd name="adj1" fmla="val -155912"/>
              <a:gd name="adj2" fmla="val 112375"/>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חליפת פי.וי.סי</a:t>
            </a:r>
            <a:endParaRPr lang="en-US" sz="2400">
              <a:latin typeface="Calibri" pitchFamily="34" charset="0"/>
              <a:cs typeface="Times New Roman" pitchFamily="18" charset="0"/>
            </a:endParaRPr>
          </a:p>
        </p:txBody>
      </p:sp>
      <p:sp>
        <p:nvSpPr>
          <p:cNvPr id="36870" name="AutoShape 8"/>
          <p:cNvSpPr>
            <a:spLocks noChangeArrowheads="1"/>
          </p:cNvSpPr>
          <p:nvPr/>
        </p:nvSpPr>
        <p:spPr bwMode="auto">
          <a:xfrm>
            <a:off x="2125663" y="1125538"/>
            <a:ext cx="1582737" cy="936625"/>
          </a:xfrm>
          <a:prstGeom prst="wedgeRectCallout">
            <a:avLst>
              <a:gd name="adj1" fmla="val -19639"/>
              <a:gd name="adj2" fmla="val 234069"/>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קסדה למיגון הראש</a:t>
            </a:r>
            <a:endParaRPr lang="en-US" sz="240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ציין מיקום של מספר שקופית 5"/>
          <p:cNvSpPr>
            <a:spLocks noGrp="1"/>
          </p:cNvSpPr>
          <p:nvPr>
            <p:ph type="sldNum" sz="quarter" idx="12"/>
          </p:nvPr>
        </p:nvSpPr>
        <p:spPr/>
        <p:txBody>
          <a:bodyPr/>
          <a:lstStyle/>
          <a:p>
            <a:pPr>
              <a:defRPr/>
            </a:pPr>
            <a:fld id="{F5AA37BB-AE13-486F-A944-93FBB6B5C157}" type="slidenum">
              <a:rPr lang="he-IL"/>
              <a:pPr>
                <a:defRPr/>
              </a:pPr>
              <a:t>33</a:t>
            </a:fld>
            <a:endParaRPr lang="en-US"/>
          </a:p>
        </p:txBody>
      </p:sp>
      <p:sp>
        <p:nvSpPr>
          <p:cNvPr id="37891" name="Rectangle 5"/>
          <p:cNvSpPr>
            <a:spLocks noGrp="1" noChangeArrowheads="1"/>
          </p:cNvSpPr>
          <p:nvPr>
            <p:ph type="title"/>
          </p:nvPr>
        </p:nvSpPr>
        <p:spPr>
          <a:xfrm>
            <a:off x="611188" y="0"/>
            <a:ext cx="7772400" cy="908050"/>
          </a:xfrm>
        </p:spPr>
        <p:txBody>
          <a:bodyPr/>
          <a:lstStyle/>
          <a:p>
            <a:pPr eaLnBrk="1" hangingPunct="1"/>
            <a:r>
              <a:rPr lang="he-IL" u="sng" smtClean="0">
                <a:solidFill>
                  <a:srgbClr val="FF3300"/>
                </a:solidFill>
              </a:rPr>
              <a:t>ציוד מיגון</a:t>
            </a:r>
            <a:endParaRPr lang="en-US" u="sng" smtClean="0">
              <a:solidFill>
                <a:srgbClr val="FF3300"/>
              </a:solidFill>
              <a:cs typeface="Times New Roman" pitchFamily="18" charset="0"/>
            </a:endParaRPr>
          </a:p>
        </p:txBody>
      </p:sp>
      <p:pic>
        <p:nvPicPr>
          <p:cNvPr id="37892" name="Picture 4" descr="100_0605"/>
          <p:cNvPicPr>
            <a:picLocks noChangeAspect="1" noChangeArrowheads="1"/>
          </p:cNvPicPr>
          <p:nvPr>
            <p:ph idx="1"/>
          </p:nvPr>
        </p:nvPicPr>
        <p:blipFill>
          <a:blip r:embed="rId2"/>
          <a:srcRect/>
          <a:stretch>
            <a:fillRect/>
          </a:stretch>
        </p:blipFill>
        <p:spPr>
          <a:xfrm>
            <a:off x="1042988" y="908050"/>
            <a:ext cx="7200900" cy="5689600"/>
          </a:xfrm>
          <a:noFill/>
        </p:spPr>
      </p:pic>
      <p:sp>
        <p:nvSpPr>
          <p:cNvPr id="37893" name="AutoShape 7"/>
          <p:cNvSpPr>
            <a:spLocks noChangeArrowheads="1"/>
          </p:cNvSpPr>
          <p:nvPr/>
        </p:nvSpPr>
        <p:spPr bwMode="auto">
          <a:xfrm>
            <a:off x="395288" y="1268413"/>
            <a:ext cx="1584325" cy="865187"/>
          </a:xfrm>
          <a:prstGeom prst="wedgeRectCallout">
            <a:avLst>
              <a:gd name="adj1" fmla="val 18940"/>
              <a:gd name="adj2" fmla="val 206329"/>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פנס מוגן התפוצצות</a:t>
            </a:r>
            <a:endParaRPr lang="en-US" sz="2400">
              <a:latin typeface="Calibri" pitchFamily="34" charset="0"/>
              <a:cs typeface="Times New Roman" pitchFamily="18" charset="0"/>
            </a:endParaRPr>
          </a:p>
        </p:txBody>
      </p:sp>
      <p:sp>
        <p:nvSpPr>
          <p:cNvPr id="37894" name="AutoShape 8"/>
          <p:cNvSpPr>
            <a:spLocks noChangeArrowheads="1"/>
          </p:cNvSpPr>
          <p:nvPr/>
        </p:nvSpPr>
        <p:spPr bwMode="auto">
          <a:xfrm>
            <a:off x="2125663" y="1341438"/>
            <a:ext cx="1582737" cy="865187"/>
          </a:xfrm>
          <a:prstGeom prst="wedgeRectCallout">
            <a:avLst>
              <a:gd name="adj1" fmla="val -36273"/>
              <a:gd name="adj2" fmla="val 264310"/>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מסנן תוצרת </a:t>
            </a:r>
            <a:r>
              <a:rPr lang="en-US" sz="2400">
                <a:latin typeface="Calibri" pitchFamily="34" charset="0"/>
                <a:cs typeface="Times New Roman" pitchFamily="18" charset="0"/>
              </a:rPr>
              <a:t>ABEK</a:t>
            </a:r>
          </a:p>
        </p:txBody>
      </p:sp>
      <p:sp>
        <p:nvSpPr>
          <p:cNvPr id="37895" name="AutoShape 9"/>
          <p:cNvSpPr>
            <a:spLocks noChangeArrowheads="1"/>
          </p:cNvSpPr>
          <p:nvPr/>
        </p:nvSpPr>
        <p:spPr bwMode="auto">
          <a:xfrm>
            <a:off x="3852863" y="1125538"/>
            <a:ext cx="1798637" cy="1152525"/>
          </a:xfrm>
          <a:prstGeom prst="wedgeRectCallout">
            <a:avLst>
              <a:gd name="adj1" fmla="val -44532"/>
              <a:gd name="adj2" fmla="val 190907"/>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ערכת עזרה ראשונה עלפי התקנות</a:t>
            </a:r>
            <a:endParaRPr lang="en-US" sz="2400">
              <a:latin typeface="Calibri" pitchFamily="34" charset="0"/>
              <a:cs typeface="Times New Roman" pitchFamily="18" charset="0"/>
            </a:endParaRPr>
          </a:p>
        </p:txBody>
      </p:sp>
      <p:sp>
        <p:nvSpPr>
          <p:cNvPr id="37896" name="AutoShape 10"/>
          <p:cNvSpPr>
            <a:spLocks noChangeArrowheads="1"/>
          </p:cNvSpPr>
          <p:nvPr/>
        </p:nvSpPr>
        <p:spPr bwMode="auto">
          <a:xfrm>
            <a:off x="5651500" y="1125538"/>
            <a:ext cx="1585913" cy="574675"/>
          </a:xfrm>
          <a:prstGeom prst="wedgeRectCallout">
            <a:avLst>
              <a:gd name="adj1" fmla="val -28657"/>
              <a:gd name="adj2" fmla="val 497236"/>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מסכת מילוט</a:t>
            </a:r>
            <a:endParaRPr lang="en-US" sz="2400">
              <a:latin typeface="Calibri" pitchFamily="34" charset="0"/>
              <a:cs typeface="Times New Roman" pitchFamily="18" charset="0"/>
            </a:endParaRPr>
          </a:p>
        </p:txBody>
      </p:sp>
      <p:sp>
        <p:nvSpPr>
          <p:cNvPr id="37897" name="AutoShape 11"/>
          <p:cNvSpPr>
            <a:spLocks noChangeArrowheads="1"/>
          </p:cNvSpPr>
          <p:nvPr/>
        </p:nvSpPr>
        <p:spPr bwMode="auto">
          <a:xfrm>
            <a:off x="7308850" y="1052513"/>
            <a:ext cx="1585913" cy="574675"/>
          </a:xfrm>
          <a:prstGeom prst="wedgeRectCallout">
            <a:avLst>
              <a:gd name="adj1" fmla="val -58819"/>
              <a:gd name="adj2" fmla="val 474032"/>
            </a:avLst>
          </a:prstGeom>
          <a:solidFill>
            <a:srgbClr val="99CCFF"/>
          </a:solidFill>
          <a:ln w="9525">
            <a:solidFill>
              <a:schemeClr val="tx1"/>
            </a:solidFill>
            <a:miter lim="800000"/>
            <a:headEnd/>
            <a:tailEnd/>
          </a:ln>
        </p:spPr>
        <p:txBody>
          <a:bodyPr/>
          <a:lstStyle/>
          <a:p>
            <a:pPr algn="ctr"/>
            <a:r>
              <a:rPr lang="he-IL" sz="2400">
                <a:solidFill>
                  <a:srgbClr val="FF0000"/>
                </a:solidFill>
                <a:latin typeface="Calibri" pitchFamily="34" charset="0"/>
                <a:cs typeface="Times New Roman" pitchFamily="18" charset="0"/>
              </a:rPr>
              <a:t>קסדת מיגון</a:t>
            </a:r>
            <a:endParaRPr lang="en-US" sz="2400">
              <a:solidFill>
                <a:srgbClr val="FF0000"/>
              </a:solidFill>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של מספר שקופית 5"/>
          <p:cNvSpPr>
            <a:spLocks noGrp="1"/>
          </p:cNvSpPr>
          <p:nvPr>
            <p:ph type="sldNum" sz="quarter" idx="12"/>
          </p:nvPr>
        </p:nvSpPr>
        <p:spPr/>
        <p:txBody>
          <a:bodyPr/>
          <a:lstStyle/>
          <a:p>
            <a:pPr>
              <a:defRPr/>
            </a:pPr>
            <a:fld id="{340CA6CE-D18F-4F91-90D6-0BB85AB00906}" type="slidenum">
              <a:rPr lang="he-IL"/>
              <a:pPr>
                <a:defRPr/>
              </a:pPr>
              <a:t>34</a:t>
            </a:fld>
            <a:endParaRPr lang="en-US"/>
          </a:p>
        </p:txBody>
      </p:sp>
      <p:sp>
        <p:nvSpPr>
          <p:cNvPr id="38915" name="Rectangle 5"/>
          <p:cNvSpPr>
            <a:spLocks noGrp="1" noChangeArrowheads="1"/>
          </p:cNvSpPr>
          <p:nvPr>
            <p:ph type="title"/>
          </p:nvPr>
        </p:nvSpPr>
        <p:spPr>
          <a:xfrm>
            <a:off x="611188" y="0"/>
            <a:ext cx="7772400" cy="908050"/>
          </a:xfrm>
        </p:spPr>
        <p:txBody>
          <a:bodyPr/>
          <a:lstStyle/>
          <a:p>
            <a:pPr eaLnBrk="1" hangingPunct="1"/>
            <a:r>
              <a:rPr lang="he-IL" u="sng" smtClean="0">
                <a:solidFill>
                  <a:srgbClr val="FF3300"/>
                </a:solidFill>
              </a:rPr>
              <a:t>ציוד מיגון</a:t>
            </a:r>
            <a:endParaRPr lang="en-US" u="sng" smtClean="0">
              <a:solidFill>
                <a:srgbClr val="FF3300"/>
              </a:solidFill>
              <a:cs typeface="Times New Roman" pitchFamily="18" charset="0"/>
            </a:endParaRPr>
          </a:p>
        </p:txBody>
      </p:sp>
      <p:pic>
        <p:nvPicPr>
          <p:cNvPr id="38916" name="Picture 4" descr="100_0606"/>
          <p:cNvPicPr>
            <a:picLocks noChangeAspect="1" noChangeArrowheads="1"/>
          </p:cNvPicPr>
          <p:nvPr>
            <p:ph idx="1"/>
          </p:nvPr>
        </p:nvPicPr>
        <p:blipFill>
          <a:blip r:embed="rId2"/>
          <a:srcRect/>
          <a:stretch>
            <a:fillRect/>
          </a:stretch>
        </p:blipFill>
        <p:spPr>
          <a:xfrm>
            <a:off x="827088" y="908050"/>
            <a:ext cx="7632700" cy="5187950"/>
          </a:xfrm>
          <a:noFill/>
        </p:spPr>
      </p:pic>
      <p:sp>
        <p:nvSpPr>
          <p:cNvPr id="38917" name="AutoShape 7"/>
          <p:cNvSpPr>
            <a:spLocks noChangeArrowheads="1"/>
          </p:cNvSpPr>
          <p:nvPr/>
        </p:nvSpPr>
        <p:spPr bwMode="auto">
          <a:xfrm>
            <a:off x="971550" y="1196975"/>
            <a:ext cx="1585913" cy="792163"/>
          </a:xfrm>
          <a:prstGeom prst="wedgeRectCallout">
            <a:avLst>
              <a:gd name="adj1" fmla="val -23648"/>
              <a:gd name="adj2" fmla="val 151000"/>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מגן פנים עם ראשיה</a:t>
            </a:r>
            <a:endParaRPr lang="en-US" sz="2400">
              <a:latin typeface="Calibri" pitchFamily="34" charset="0"/>
              <a:cs typeface="Times New Roman" pitchFamily="18" charset="0"/>
            </a:endParaRPr>
          </a:p>
        </p:txBody>
      </p:sp>
      <p:sp>
        <p:nvSpPr>
          <p:cNvPr id="38918" name="AutoShape 8"/>
          <p:cNvSpPr>
            <a:spLocks noChangeArrowheads="1"/>
          </p:cNvSpPr>
          <p:nvPr/>
        </p:nvSpPr>
        <p:spPr bwMode="auto">
          <a:xfrm>
            <a:off x="2773363" y="1196975"/>
            <a:ext cx="1582737" cy="792163"/>
          </a:xfrm>
          <a:prstGeom prst="wedgeRectCallout">
            <a:avLst>
              <a:gd name="adj1" fmla="val -52907"/>
              <a:gd name="adj2" fmla="val 224551"/>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כפפות פי.וי.סי</a:t>
            </a:r>
            <a:endParaRPr lang="en-US" sz="2400">
              <a:latin typeface="Calibri" pitchFamily="34" charset="0"/>
              <a:cs typeface="Times New Roman" pitchFamily="18" charset="0"/>
            </a:endParaRPr>
          </a:p>
        </p:txBody>
      </p:sp>
      <p:sp>
        <p:nvSpPr>
          <p:cNvPr id="38919" name="AutoShape 9"/>
          <p:cNvSpPr>
            <a:spLocks noChangeArrowheads="1"/>
          </p:cNvSpPr>
          <p:nvPr/>
        </p:nvSpPr>
        <p:spPr bwMode="auto">
          <a:xfrm>
            <a:off x="4643438" y="1196975"/>
            <a:ext cx="1584325" cy="863600"/>
          </a:xfrm>
          <a:prstGeom prst="wedgeRectCallout">
            <a:avLst>
              <a:gd name="adj1" fmla="val -73847"/>
              <a:gd name="adj2" fmla="val 191176"/>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כפפת עמידות לחום (קבלר)</a:t>
            </a:r>
            <a:endParaRPr lang="en-US" sz="240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של מספר שקופית 5"/>
          <p:cNvSpPr>
            <a:spLocks noGrp="1"/>
          </p:cNvSpPr>
          <p:nvPr>
            <p:ph type="sldNum" sz="quarter" idx="12"/>
          </p:nvPr>
        </p:nvSpPr>
        <p:spPr/>
        <p:txBody>
          <a:bodyPr/>
          <a:lstStyle/>
          <a:p>
            <a:pPr>
              <a:defRPr/>
            </a:pPr>
            <a:fld id="{AB8410F7-DFDF-4EFE-81B8-DE5F088B24C1}" type="slidenum">
              <a:rPr lang="he-IL"/>
              <a:pPr>
                <a:defRPr/>
              </a:pPr>
              <a:t>35</a:t>
            </a:fld>
            <a:endParaRPr lang="en-US"/>
          </a:p>
        </p:txBody>
      </p:sp>
      <p:sp>
        <p:nvSpPr>
          <p:cNvPr id="39939" name="Rectangle 5"/>
          <p:cNvSpPr>
            <a:spLocks noGrp="1" noChangeArrowheads="1"/>
          </p:cNvSpPr>
          <p:nvPr>
            <p:ph type="title"/>
          </p:nvPr>
        </p:nvSpPr>
        <p:spPr>
          <a:xfrm>
            <a:off x="539750" y="0"/>
            <a:ext cx="7772400" cy="836613"/>
          </a:xfrm>
        </p:spPr>
        <p:txBody>
          <a:bodyPr/>
          <a:lstStyle/>
          <a:p>
            <a:pPr eaLnBrk="1" hangingPunct="1"/>
            <a:r>
              <a:rPr lang="he-IL" u="sng" smtClean="0">
                <a:solidFill>
                  <a:srgbClr val="FF3300"/>
                </a:solidFill>
              </a:rPr>
              <a:t>ציוד מיגון</a:t>
            </a:r>
            <a:endParaRPr lang="en-US" u="sng" smtClean="0">
              <a:solidFill>
                <a:srgbClr val="FF3300"/>
              </a:solidFill>
              <a:cs typeface="Times New Roman" pitchFamily="18" charset="0"/>
            </a:endParaRPr>
          </a:p>
        </p:txBody>
      </p:sp>
      <p:pic>
        <p:nvPicPr>
          <p:cNvPr id="39940" name="Picture 4" descr="100_0607"/>
          <p:cNvPicPr>
            <a:picLocks noChangeAspect="1" noChangeArrowheads="1"/>
          </p:cNvPicPr>
          <p:nvPr>
            <p:ph idx="1"/>
          </p:nvPr>
        </p:nvPicPr>
        <p:blipFill>
          <a:blip r:embed="rId2"/>
          <a:srcRect/>
          <a:stretch>
            <a:fillRect/>
          </a:stretch>
        </p:blipFill>
        <p:spPr>
          <a:xfrm>
            <a:off x="1042988" y="981075"/>
            <a:ext cx="7058025" cy="5114925"/>
          </a:xfrm>
          <a:noFill/>
        </p:spPr>
      </p:pic>
      <p:sp>
        <p:nvSpPr>
          <p:cNvPr id="39941" name="AutoShape 7"/>
          <p:cNvSpPr>
            <a:spLocks noChangeArrowheads="1"/>
          </p:cNvSpPr>
          <p:nvPr/>
        </p:nvSpPr>
        <p:spPr bwMode="auto">
          <a:xfrm>
            <a:off x="1403350" y="1341438"/>
            <a:ext cx="2017713" cy="792162"/>
          </a:xfrm>
          <a:prstGeom prst="wedgeRectCallout">
            <a:avLst>
              <a:gd name="adj1" fmla="val 9449"/>
              <a:gd name="adj2" fmla="val 219537"/>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מסכת פנים נשימתית</a:t>
            </a:r>
            <a:endParaRPr lang="en-US" sz="2400">
              <a:latin typeface="Calibri" pitchFamily="34" charset="0"/>
              <a:cs typeface="Times New Roman" pitchFamily="18" charset="0"/>
            </a:endParaRPr>
          </a:p>
        </p:txBody>
      </p:sp>
      <p:sp>
        <p:nvSpPr>
          <p:cNvPr id="39942" name="AutoShape 8"/>
          <p:cNvSpPr>
            <a:spLocks noChangeArrowheads="1"/>
          </p:cNvSpPr>
          <p:nvPr/>
        </p:nvSpPr>
        <p:spPr bwMode="auto">
          <a:xfrm>
            <a:off x="3852863" y="1125538"/>
            <a:ext cx="2014537" cy="1223962"/>
          </a:xfrm>
          <a:prstGeom prst="wedgeRectCallout">
            <a:avLst>
              <a:gd name="adj1" fmla="val -74722"/>
              <a:gd name="adj2" fmla="val 229380"/>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מסנן למסכת נשימה תוצר </a:t>
            </a:r>
            <a:r>
              <a:rPr lang="en-US" sz="2400">
                <a:latin typeface="Calibri" pitchFamily="34" charset="0"/>
                <a:cs typeface="Times New Roman" pitchFamily="18" charset="0"/>
              </a:rPr>
              <a:t>ABEK</a:t>
            </a:r>
          </a:p>
        </p:txBody>
      </p:sp>
      <p:sp>
        <p:nvSpPr>
          <p:cNvPr id="39943" name="AutoShape 9"/>
          <p:cNvSpPr>
            <a:spLocks noChangeArrowheads="1"/>
          </p:cNvSpPr>
          <p:nvPr/>
        </p:nvSpPr>
        <p:spPr bwMode="auto">
          <a:xfrm>
            <a:off x="6084888" y="1196975"/>
            <a:ext cx="2016125" cy="792163"/>
          </a:xfrm>
          <a:prstGeom prst="wedgeRectCallout">
            <a:avLst>
              <a:gd name="adj1" fmla="val -118111"/>
              <a:gd name="adj2" fmla="val 400102"/>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משקפי מגן תוצר ויילסון</a:t>
            </a:r>
            <a:endParaRPr lang="en-US" sz="240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מספר שקופית 5"/>
          <p:cNvSpPr>
            <a:spLocks noGrp="1"/>
          </p:cNvSpPr>
          <p:nvPr>
            <p:ph type="sldNum" sz="quarter" idx="12"/>
          </p:nvPr>
        </p:nvSpPr>
        <p:spPr/>
        <p:txBody>
          <a:bodyPr/>
          <a:lstStyle/>
          <a:p>
            <a:pPr>
              <a:defRPr/>
            </a:pPr>
            <a:fld id="{51905E71-068D-4816-894C-48B4170CFD46}" type="slidenum">
              <a:rPr lang="he-IL"/>
              <a:pPr>
                <a:defRPr/>
              </a:pPr>
              <a:t>36</a:t>
            </a:fld>
            <a:endParaRPr lang="en-US"/>
          </a:p>
        </p:txBody>
      </p:sp>
      <p:sp>
        <p:nvSpPr>
          <p:cNvPr id="40963" name="Rectangle 5"/>
          <p:cNvSpPr>
            <a:spLocks noGrp="1" noChangeArrowheads="1"/>
          </p:cNvSpPr>
          <p:nvPr>
            <p:ph type="title"/>
          </p:nvPr>
        </p:nvSpPr>
        <p:spPr>
          <a:xfrm>
            <a:off x="755650" y="0"/>
            <a:ext cx="7772400" cy="765175"/>
          </a:xfrm>
        </p:spPr>
        <p:txBody>
          <a:bodyPr/>
          <a:lstStyle/>
          <a:p>
            <a:pPr eaLnBrk="1" hangingPunct="1"/>
            <a:r>
              <a:rPr lang="he-IL" u="sng" smtClean="0">
                <a:solidFill>
                  <a:srgbClr val="FF3300"/>
                </a:solidFill>
              </a:rPr>
              <a:t>ציוד נלווה</a:t>
            </a:r>
            <a:endParaRPr lang="en-US" u="sng" smtClean="0">
              <a:solidFill>
                <a:srgbClr val="FF3300"/>
              </a:solidFill>
              <a:cs typeface="Times New Roman" pitchFamily="18" charset="0"/>
            </a:endParaRPr>
          </a:p>
        </p:txBody>
      </p:sp>
      <p:pic>
        <p:nvPicPr>
          <p:cNvPr id="40964" name="Picture 4" descr="100_0608"/>
          <p:cNvPicPr>
            <a:picLocks noChangeAspect="1" noChangeArrowheads="1"/>
          </p:cNvPicPr>
          <p:nvPr>
            <p:ph idx="1"/>
          </p:nvPr>
        </p:nvPicPr>
        <p:blipFill>
          <a:blip r:embed="rId2"/>
          <a:srcRect/>
          <a:stretch>
            <a:fillRect/>
          </a:stretch>
        </p:blipFill>
        <p:spPr>
          <a:xfrm>
            <a:off x="971550" y="1052513"/>
            <a:ext cx="6985000" cy="5043487"/>
          </a:xfrm>
          <a:noFill/>
        </p:spPr>
      </p:pic>
      <p:sp>
        <p:nvSpPr>
          <p:cNvPr id="40965" name="AutoShape 7"/>
          <p:cNvSpPr>
            <a:spLocks noChangeArrowheads="1"/>
          </p:cNvSpPr>
          <p:nvPr/>
        </p:nvSpPr>
        <p:spPr bwMode="auto">
          <a:xfrm>
            <a:off x="5726113" y="4076700"/>
            <a:ext cx="2230437" cy="936625"/>
          </a:xfrm>
          <a:prstGeom prst="wedgeRectCallout">
            <a:avLst>
              <a:gd name="adj1" fmla="val -126245"/>
              <a:gd name="adj2" fmla="val -22032"/>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2 שרוולי ספיגה 1.20 מ' כל אחד</a:t>
            </a:r>
            <a:endParaRPr lang="en-US" sz="240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ציין מיקום של מספר שקופית 5"/>
          <p:cNvSpPr>
            <a:spLocks noGrp="1"/>
          </p:cNvSpPr>
          <p:nvPr>
            <p:ph type="sldNum" sz="quarter" idx="12"/>
          </p:nvPr>
        </p:nvSpPr>
        <p:spPr/>
        <p:txBody>
          <a:bodyPr/>
          <a:lstStyle/>
          <a:p>
            <a:pPr>
              <a:defRPr/>
            </a:pPr>
            <a:fld id="{803C5796-46D3-4A94-94C3-5480966E6DAC}" type="slidenum">
              <a:rPr lang="he-IL"/>
              <a:pPr>
                <a:defRPr/>
              </a:pPr>
              <a:t>37</a:t>
            </a:fld>
            <a:endParaRPr lang="en-US"/>
          </a:p>
        </p:txBody>
      </p:sp>
      <p:sp>
        <p:nvSpPr>
          <p:cNvPr id="41987" name="Rectangle 5"/>
          <p:cNvSpPr>
            <a:spLocks noGrp="1" noChangeArrowheads="1"/>
          </p:cNvSpPr>
          <p:nvPr>
            <p:ph type="title"/>
          </p:nvPr>
        </p:nvSpPr>
        <p:spPr/>
        <p:txBody>
          <a:bodyPr/>
          <a:lstStyle/>
          <a:p>
            <a:pPr eaLnBrk="1" hangingPunct="1"/>
            <a:endParaRPr lang="en-US" smtClean="0">
              <a:cs typeface="Times New Roman" pitchFamily="18" charset="0"/>
            </a:endParaRPr>
          </a:p>
        </p:txBody>
      </p:sp>
      <p:pic>
        <p:nvPicPr>
          <p:cNvPr id="41988" name="Picture 4" descr="תמונה 018"/>
          <p:cNvPicPr>
            <a:picLocks noChangeAspect="1" noChangeArrowheads="1"/>
          </p:cNvPicPr>
          <p:nvPr>
            <p:ph idx="1"/>
          </p:nvPr>
        </p:nvPicPr>
        <p:blipFill>
          <a:blip r:embed="rId2"/>
          <a:srcRect/>
          <a:stretch>
            <a:fillRect/>
          </a:stretch>
        </p:blipFill>
        <p:spPr>
          <a:xfrm>
            <a:off x="0" y="620713"/>
            <a:ext cx="9144000" cy="6237287"/>
          </a:xfrm>
          <a:noFill/>
        </p:spPr>
      </p:pic>
      <p:sp>
        <p:nvSpPr>
          <p:cNvPr id="41989" name="AutoShape 7"/>
          <p:cNvSpPr>
            <a:spLocks noChangeArrowheads="1"/>
          </p:cNvSpPr>
          <p:nvPr/>
        </p:nvSpPr>
        <p:spPr bwMode="auto">
          <a:xfrm>
            <a:off x="2124075" y="0"/>
            <a:ext cx="4176713" cy="792163"/>
          </a:xfrm>
          <a:prstGeom prst="wedgeRectCallout">
            <a:avLst>
              <a:gd name="adj1" fmla="val 35745"/>
              <a:gd name="adj2" fmla="val 214931"/>
            </a:avLst>
          </a:prstGeom>
          <a:solidFill>
            <a:srgbClr val="99CCFF"/>
          </a:solidFill>
          <a:ln w="9525">
            <a:solidFill>
              <a:schemeClr val="tx1"/>
            </a:solidFill>
            <a:miter lim="800000"/>
            <a:headEnd/>
            <a:tailEnd/>
          </a:ln>
        </p:spPr>
        <p:txBody>
          <a:bodyPr/>
          <a:lstStyle/>
          <a:p>
            <a:pPr algn="ctr"/>
            <a:r>
              <a:rPr lang="he-IL" sz="3200">
                <a:solidFill>
                  <a:srgbClr val="FF3300"/>
                </a:solidFill>
                <a:latin typeface="Calibri" pitchFamily="34" charset="0"/>
                <a:cs typeface="Times New Roman" pitchFamily="18" charset="0"/>
              </a:rPr>
              <a:t>מנ"פ בהובלת חומ"ס קב' 2.3</a:t>
            </a:r>
            <a:endParaRPr lang="en-US" sz="3200">
              <a:solidFill>
                <a:srgbClr val="FF3300"/>
              </a:solidFill>
              <a:latin typeface="Calibri" pitchFamily="34" charset="0"/>
              <a:cs typeface="Times New Roman" pitchFamily="18" charset="0"/>
            </a:endParaRPr>
          </a:p>
        </p:txBody>
      </p:sp>
      <p:sp>
        <p:nvSpPr>
          <p:cNvPr id="41990" name="AutoShape 8"/>
          <p:cNvSpPr>
            <a:spLocks noChangeArrowheads="1"/>
          </p:cNvSpPr>
          <p:nvPr/>
        </p:nvSpPr>
        <p:spPr bwMode="auto">
          <a:xfrm>
            <a:off x="468313" y="1196975"/>
            <a:ext cx="1657350" cy="792163"/>
          </a:xfrm>
          <a:prstGeom prst="wedgeRectCallout">
            <a:avLst>
              <a:gd name="adj1" fmla="val 72625"/>
              <a:gd name="adj2" fmla="val 307514"/>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מסכת נשימה</a:t>
            </a:r>
            <a:endParaRPr lang="en-US" sz="2400">
              <a:latin typeface="Calibri" pitchFamily="34" charset="0"/>
              <a:cs typeface="Times New Roman" pitchFamily="18" charset="0"/>
            </a:endParaRPr>
          </a:p>
        </p:txBody>
      </p:sp>
      <p:sp>
        <p:nvSpPr>
          <p:cNvPr id="41991" name="AutoShape 9"/>
          <p:cNvSpPr>
            <a:spLocks noChangeArrowheads="1"/>
          </p:cNvSpPr>
          <p:nvPr/>
        </p:nvSpPr>
        <p:spPr bwMode="auto">
          <a:xfrm>
            <a:off x="2557463" y="1341438"/>
            <a:ext cx="2085975" cy="503237"/>
          </a:xfrm>
          <a:prstGeom prst="wedgeRectCallout">
            <a:avLst>
              <a:gd name="adj1" fmla="val 26352"/>
              <a:gd name="adj2" fmla="val 438958"/>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שוטפן מלא מים</a:t>
            </a:r>
            <a:endParaRPr lang="en-US" sz="2400">
              <a:latin typeface="Calibri" pitchFamily="34" charset="0"/>
              <a:cs typeface="Times New Roman" pitchFamily="18" charset="0"/>
            </a:endParaRPr>
          </a:p>
        </p:txBody>
      </p:sp>
      <p:sp>
        <p:nvSpPr>
          <p:cNvPr id="41992" name="AutoShape 10"/>
          <p:cNvSpPr>
            <a:spLocks noChangeArrowheads="1"/>
          </p:cNvSpPr>
          <p:nvPr/>
        </p:nvSpPr>
        <p:spPr bwMode="auto">
          <a:xfrm>
            <a:off x="5942013" y="6165850"/>
            <a:ext cx="2374900" cy="503238"/>
          </a:xfrm>
          <a:prstGeom prst="wedgeRectCallout">
            <a:avLst>
              <a:gd name="adj1" fmla="val -21792"/>
              <a:gd name="adj2" fmla="val -476185"/>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בלון חמצן ל 30 דק'</a:t>
            </a:r>
            <a:endParaRPr lang="en-US" sz="2400">
              <a:latin typeface="Calibri" pitchFamily="34" charset="0"/>
              <a:cs typeface="Times New Roman" pitchFamily="18" charset="0"/>
            </a:endParaRPr>
          </a:p>
        </p:txBody>
      </p:sp>
      <p:sp>
        <p:nvSpPr>
          <p:cNvPr id="41993" name="AutoShape 11"/>
          <p:cNvSpPr>
            <a:spLocks noChangeArrowheads="1"/>
          </p:cNvSpPr>
          <p:nvPr/>
        </p:nvSpPr>
        <p:spPr bwMode="auto">
          <a:xfrm>
            <a:off x="900113" y="5949950"/>
            <a:ext cx="2089150" cy="503238"/>
          </a:xfrm>
          <a:prstGeom prst="wedgeRectCallout">
            <a:avLst>
              <a:gd name="adj1" fmla="val 139051"/>
              <a:gd name="adj2" fmla="val -190694"/>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שעון בדיקת לחץ</a:t>
            </a:r>
            <a:endParaRPr lang="en-US" sz="2400">
              <a:latin typeface="Calibri" pitchFamily="34" charset="0"/>
              <a:cs typeface="Times New Roman" pitchFamily="18" charset="0"/>
            </a:endParaRPr>
          </a:p>
        </p:txBody>
      </p:sp>
      <p:sp>
        <p:nvSpPr>
          <p:cNvPr id="41994" name="AutoShape 12"/>
          <p:cNvSpPr>
            <a:spLocks noChangeArrowheads="1"/>
          </p:cNvSpPr>
          <p:nvPr/>
        </p:nvSpPr>
        <p:spPr bwMode="auto">
          <a:xfrm>
            <a:off x="6373813" y="765175"/>
            <a:ext cx="2374900" cy="503238"/>
          </a:xfrm>
          <a:prstGeom prst="wedgeRectCallout">
            <a:avLst>
              <a:gd name="adj1" fmla="val -43315"/>
              <a:gd name="adj2" fmla="val 167667"/>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ברז פתיחה של הבלון</a:t>
            </a:r>
            <a:endParaRPr lang="en-US" sz="2400">
              <a:latin typeface="Calibri" pitchFamily="34" charset="0"/>
              <a:cs typeface="Times New Roman" pitchFamily="18" charset="0"/>
            </a:endParaRPr>
          </a:p>
        </p:txBody>
      </p:sp>
      <p:sp>
        <p:nvSpPr>
          <p:cNvPr id="41995" name="AutoShape 13"/>
          <p:cNvSpPr>
            <a:spLocks noChangeArrowheads="1"/>
          </p:cNvSpPr>
          <p:nvPr/>
        </p:nvSpPr>
        <p:spPr bwMode="auto">
          <a:xfrm>
            <a:off x="3708400" y="6092825"/>
            <a:ext cx="2087563" cy="503238"/>
          </a:xfrm>
          <a:prstGeom prst="wedgeRectCallout">
            <a:avLst>
              <a:gd name="adj1" fmla="val 55171"/>
              <a:gd name="adj2" fmla="val -497005"/>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מנשא למנ"פ</a:t>
            </a:r>
            <a:endParaRPr lang="en-US" sz="240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של מספר שקופית 6"/>
          <p:cNvSpPr>
            <a:spLocks noGrp="1"/>
          </p:cNvSpPr>
          <p:nvPr>
            <p:ph type="sldNum" sz="quarter" idx="12"/>
          </p:nvPr>
        </p:nvSpPr>
        <p:spPr/>
        <p:txBody>
          <a:bodyPr/>
          <a:lstStyle/>
          <a:p>
            <a:pPr>
              <a:defRPr/>
            </a:pPr>
            <a:fld id="{5753BDEC-986A-4F74-A132-1FCBA374E643}" type="slidenum">
              <a:rPr lang="he-IL"/>
              <a:pPr>
                <a:defRPr/>
              </a:pPr>
              <a:t>38</a:t>
            </a:fld>
            <a:endParaRPr lang="en-US"/>
          </a:p>
        </p:txBody>
      </p:sp>
      <p:sp>
        <p:nvSpPr>
          <p:cNvPr id="43011" name="Rectangle 5"/>
          <p:cNvSpPr>
            <a:spLocks noGrp="1" noChangeArrowheads="1"/>
          </p:cNvSpPr>
          <p:nvPr>
            <p:ph type="title"/>
          </p:nvPr>
        </p:nvSpPr>
        <p:spPr>
          <a:xfrm>
            <a:off x="685800" y="0"/>
            <a:ext cx="7772400" cy="908050"/>
          </a:xfrm>
        </p:spPr>
        <p:txBody>
          <a:bodyPr/>
          <a:lstStyle/>
          <a:p>
            <a:pPr eaLnBrk="1" hangingPunct="1"/>
            <a:r>
              <a:rPr lang="he-IL" u="sng" smtClean="0">
                <a:solidFill>
                  <a:srgbClr val="FF3300"/>
                </a:solidFill>
              </a:rPr>
              <a:t>ערכת מיגון לנהג</a:t>
            </a:r>
            <a:endParaRPr lang="en-US" u="sng" smtClean="0">
              <a:solidFill>
                <a:srgbClr val="FF3300"/>
              </a:solidFill>
              <a:cs typeface="Times New Roman" pitchFamily="18" charset="0"/>
            </a:endParaRPr>
          </a:p>
        </p:txBody>
      </p:sp>
      <p:pic>
        <p:nvPicPr>
          <p:cNvPr id="43012" name="Picture 4" descr="100_0610"/>
          <p:cNvPicPr>
            <a:picLocks noChangeAspect="1" noChangeArrowheads="1"/>
          </p:cNvPicPr>
          <p:nvPr>
            <p:ph sz="half" idx="1"/>
          </p:nvPr>
        </p:nvPicPr>
        <p:blipFill>
          <a:blip r:embed="rId2"/>
          <a:srcRect/>
          <a:stretch>
            <a:fillRect/>
          </a:stretch>
        </p:blipFill>
        <p:spPr>
          <a:xfrm>
            <a:off x="323850" y="839788"/>
            <a:ext cx="8496300" cy="5637212"/>
          </a:xfrm>
          <a:noFill/>
        </p:spPr>
      </p:pic>
      <p:sp>
        <p:nvSpPr>
          <p:cNvPr id="43013" name="AutoShape 7"/>
          <p:cNvSpPr>
            <a:spLocks noChangeArrowheads="1"/>
          </p:cNvSpPr>
          <p:nvPr/>
        </p:nvSpPr>
        <p:spPr bwMode="auto">
          <a:xfrm>
            <a:off x="5724525" y="2205038"/>
            <a:ext cx="1727200" cy="1295400"/>
          </a:xfrm>
          <a:prstGeom prst="wedgeRectCallout">
            <a:avLst>
              <a:gd name="adj1" fmla="val -97519"/>
              <a:gd name="adj2" fmla="val 21815"/>
            </a:avLst>
          </a:prstGeom>
          <a:solidFill>
            <a:srgbClr val="99CCFF"/>
          </a:solidFill>
          <a:ln w="9525">
            <a:solidFill>
              <a:schemeClr val="tx1"/>
            </a:solidFill>
            <a:miter lim="800000"/>
            <a:headEnd/>
            <a:tailEnd/>
          </a:ln>
        </p:spPr>
        <p:txBody>
          <a:bodyPr/>
          <a:lstStyle/>
          <a:p>
            <a:pPr algn="ctr"/>
            <a:r>
              <a:rPr lang="he-IL" sz="2400">
                <a:latin typeface="Calibri" pitchFamily="34" charset="0"/>
                <a:cs typeface="Times New Roman" pitchFamily="18" charset="0"/>
              </a:rPr>
              <a:t>תיק נשיאה לפריטי הערכת מיגון</a:t>
            </a:r>
            <a:endParaRPr lang="en-US" sz="2400">
              <a:latin typeface="Calibri" pitchFamily="34" charset="0"/>
              <a:cs typeface="Times New Roman" pitchFamily="18" charset="0"/>
            </a:endParaRPr>
          </a:p>
        </p:txBody>
      </p:sp>
      <p:pic>
        <p:nvPicPr>
          <p:cNvPr id="43014" name="Picture 9" descr="תמונה 017"/>
          <p:cNvPicPr>
            <a:picLocks noChangeAspect="1" noChangeArrowheads="1"/>
          </p:cNvPicPr>
          <p:nvPr>
            <p:ph sz="half" idx="2"/>
          </p:nvPr>
        </p:nvPicPr>
        <p:blipFill>
          <a:blip r:embed="rId3"/>
          <a:srcRect/>
          <a:stretch>
            <a:fillRect/>
          </a:stretch>
        </p:blipFill>
        <p:spPr>
          <a:xfrm>
            <a:off x="2411413" y="2492375"/>
            <a:ext cx="1438275" cy="1089025"/>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WordArt 2"/>
          <p:cNvSpPr>
            <a:spLocks noChangeArrowheads="1" noChangeShapeType="1" noTextEdit="1"/>
          </p:cNvSpPr>
          <p:nvPr/>
        </p:nvSpPr>
        <p:spPr bwMode="auto">
          <a:xfrm>
            <a:off x="304800" y="457200"/>
            <a:ext cx="8001000" cy="914400"/>
          </a:xfrm>
          <a:prstGeom prst="rect">
            <a:avLst/>
          </a:prstGeom>
        </p:spPr>
        <p:txBody>
          <a:bodyPr wrap="none" fromWordArt="1">
            <a:prstTxWarp prst="textPlain">
              <a:avLst>
                <a:gd name="adj" fmla="val 50000"/>
              </a:avLst>
            </a:prstTxWarp>
          </a:bodyPr>
          <a:lstStyle/>
          <a:p>
            <a:pPr algn="ctr"/>
            <a:r>
              <a:rPr lang="he-IL" sz="3600" kern="10">
                <a:ln w="9525">
                  <a:solidFill>
                    <a:srgbClr val="000000"/>
                  </a:solidFill>
                  <a:round/>
                  <a:headEnd/>
                  <a:tailEnd/>
                </a:ln>
                <a:solidFill>
                  <a:schemeClr val="accent2"/>
                </a:solidFill>
                <a:latin typeface="David"/>
                <a:cs typeface="David"/>
              </a:rPr>
              <a:t>גליונות או לא להיות</a:t>
            </a:r>
            <a:endParaRPr lang="en-US" sz="3600" kern="10">
              <a:ln w="9525">
                <a:solidFill>
                  <a:srgbClr val="000000"/>
                </a:solidFill>
                <a:round/>
                <a:headEnd/>
                <a:tailEnd/>
              </a:ln>
              <a:solidFill>
                <a:schemeClr val="accent2"/>
              </a:solidFill>
              <a:latin typeface="David"/>
              <a:cs typeface="David"/>
            </a:endParaRPr>
          </a:p>
        </p:txBody>
      </p:sp>
      <p:sp>
        <p:nvSpPr>
          <p:cNvPr id="320515" name="WordArt 3"/>
          <p:cNvSpPr>
            <a:spLocks noChangeArrowheads="1" noChangeShapeType="1" noTextEdit="1"/>
          </p:cNvSpPr>
          <p:nvPr/>
        </p:nvSpPr>
        <p:spPr bwMode="auto">
          <a:xfrm>
            <a:off x="611188" y="2420938"/>
            <a:ext cx="3352800" cy="24384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defRPr/>
            </a:pPr>
            <a:r>
              <a:rPr lang="he-IL" sz="3600" kern="10">
                <a:ln w="9525">
                  <a:solidFill>
                    <a:srgbClr val="000000"/>
                  </a:solidFill>
                  <a:round/>
                  <a:headEnd/>
                  <a:tailEnd/>
                </a:ln>
                <a:solidFill>
                  <a:srgbClr val="FFCC00"/>
                </a:solidFill>
                <a:latin typeface="Arial Black"/>
                <a:cs typeface="Arial" pitchFamily="34" charset="0"/>
              </a:rPr>
              <a:t>גליונות בטיחות</a:t>
            </a:r>
          </a:p>
          <a:p>
            <a:pPr algn="ctr">
              <a:defRPr/>
            </a:pPr>
            <a:r>
              <a:rPr lang="en-US" sz="3600" kern="10">
                <a:ln w="9525">
                  <a:solidFill>
                    <a:srgbClr val="000000"/>
                  </a:solidFill>
                  <a:round/>
                  <a:headEnd/>
                  <a:tailEnd/>
                </a:ln>
                <a:solidFill>
                  <a:srgbClr val="FFCC00"/>
                </a:solidFill>
                <a:latin typeface="Arial Black"/>
                <a:cs typeface="Arial" pitchFamily="34" charset="0"/>
              </a:rPr>
              <a:t>MSDS</a:t>
            </a:r>
            <a:endParaRPr lang="he-IL" sz="3600" kern="10">
              <a:ln w="9525">
                <a:solidFill>
                  <a:srgbClr val="000000"/>
                </a:solidFill>
                <a:round/>
                <a:headEnd/>
                <a:tailEnd/>
              </a:ln>
              <a:solidFill>
                <a:srgbClr val="FFCC00"/>
              </a:solidFill>
              <a:latin typeface="Arial Black"/>
              <a:cs typeface="Arial" pitchFamily="34" charset="0"/>
            </a:endParaRPr>
          </a:p>
        </p:txBody>
      </p:sp>
      <p:graphicFrame>
        <p:nvGraphicFramePr>
          <p:cNvPr id="44036" name="Object 4"/>
          <p:cNvGraphicFramePr>
            <a:graphicFrameLocks noChangeAspect="1"/>
          </p:cNvGraphicFramePr>
          <p:nvPr/>
        </p:nvGraphicFramePr>
        <p:xfrm>
          <a:off x="4111625" y="1524000"/>
          <a:ext cx="4841875" cy="5181600"/>
        </p:xfrm>
        <a:graphic>
          <a:graphicData uri="http://schemas.openxmlformats.org/presentationml/2006/ole">
            <p:oleObj spid="_x0000_s44036" name="Photo Editor Photo" r:id="rId4" imgW="2857899" imgH="3057143" progId="MSPhotoEd.3">
              <p:embed/>
            </p:oleObj>
          </a:graphicData>
        </a:graphic>
      </p:graphicFrame>
      <p:sp>
        <p:nvSpPr>
          <p:cNvPr id="44037" name="AutoShape 5"/>
          <p:cNvSpPr>
            <a:spLocks noChangeArrowheads="1"/>
          </p:cNvSpPr>
          <p:nvPr/>
        </p:nvSpPr>
        <p:spPr bwMode="auto">
          <a:xfrm rot="-839168">
            <a:off x="5753100" y="5353050"/>
            <a:ext cx="533400" cy="533400"/>
          </a:xfrm>
          <a:prstGeom prst="foldedCorner">
            <a:avLst>
              <a:gd name="adj" fmla="val 12500"/>
            </a:avLst>
          </a:prstGeom>
          <a:solidFill>
            <a:schemeClr val="bg1"/>
          </a:solidFill>
          <a:ln w="9525">
            <a:solidFill>
              <a:schemeClr val="bg1"/>
            </a:solidFill>
            <a:round/>
            <a:headEnd/>
            <a:tailEnd/>
          </a:ln>
          <a:effectLst/>
        </p:spPr>
        <p:txBody>
          <a:bodyPr wrap="none" anchor="ctr"/>
          <a:lstStyle/>
          <a:p>
            <a:pPr algn="ctr"/>
            <a:r>
              <a:rPr lang="en-US" sz="1400">
                <a:cs typeface="Times New Roman" pitchFamily="18" charset="0"/>
              </a:rPr>
              <a:t>MSDS</a:t>
            </a: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4A9100DD-8C1F-4960-903E-1CDD18201218}" type="slidenum">
              <a:rPr lang="he-IL"/>
              <a:pPr>
                <a:defRPr/>
              </a:pPr>
              <a:t>4</a:t>
            </a:fld>
            <a:endParaRPr lang="en-US"/>
          </a:p>
        </p:txBody>
      </p:sp>
      <p:sp>
        <p:nvSpPr>
          <p:cNvPr id="8195" name="Rectangle 2"/>
          <p:cNvSpPr>
            <a:spLocks noGrp="1" noChangeArrowheads="1"/>
          </p:cNvSpPr>
          <p:nvPr>
            <p:ph type="title"/>
          </p:nvPr>
        </p:nvSpPr>
        <p:spPr>
          <a:xfrm>
            <a:off x="0" y="0"/>
            <a:ext cx="9144000" cy="1268413"/>
          </a:xfrm>
          <a:solidFill>
            <a:srgbClr val="CCFF33"/>
          </a:solidFill>
        </p:spPr>
        <p:txBody>
          <a:bodyPr/>
          <a:lstStyle/>
          <a:p>
            <a:pPr eaLnBrk="1" hangingPunct="1"/>
            <a:r>
              <a:rPr lang="he-IL" b="1" u="sng" smtClean="0">
                <a:solidFill>
                  <a:srgbClr val="FF3300"/>
                </a:solidFill>
              </a:rPr>
              <a:t>מושגי יסוד והגדרות - המשך</a:t>
            </a:r>
            <a:endParaRPr lang="en-US" b="1" u="sng" smtClean="0">
              <a:solidFill>
                <a:srgbClr val="FF3300"/>
              </a:solidFill>
              <a:cs typeface="Times New Roman" pitchFamily="18" charset="0"/>
            </a:endParaRPr>
          </a:p>
        </p:txBody>
      </p:sp>
      <p:sp>
        <p:nvSpPr>
          <p:cNvPr id="23555" name="Rectangle 3"/>
          <p:cNvSpPr>
            <a:spLocks noGrp="1" noChangeArrowheads="1"/>
          </p:cNvSpPr>
          <p:nvPr>
            <p:ph type="body" idx="1"/>
          </p:nvPr>
        </p:nvSpPr>
        <p:spPr>
          <a:xfrm>
            <a:off x="0" y="1341438"/>
            <a:ext cx="9144000" cy="5516562"/>
          </a:xfrm>
          <a:solidFill>
            <a:srgbClr val="66FFFF"/>
          </a:solidFill>
        </p:spPr>
        <p:txBody>
          <a:bodyPr rtlCol="1">
            <a:normAutofit lnSpcReduction="10000"/>
          </a:bodyPr>
          <a:lstStyle/>
          <a:p>
            <a:pPr eaLnBrk="1" fontAlgn="auto" hangingPunct="1">
              <a:spcAft>
                <a:spcPts val="0"/>
              </a:spcAft>
              <a:buFont typeface="Wingdings" pitchFamily="2" charset="2"/>
              <a:buChar char="ü"/>
              <a:defRPr/>
            </a:pPr>
            <a:r>
              <a:rPr lang="he-IL" sz="2400" u="sng" dirty="0" smtClean="0">
                <a:solidFill>
                  <a:srgbClr val="FF0000"/>
                </a:solidFill>
              </a:rPr>
              <a:t>" מרכז מידע"</a:t>
            </a:r>
            <a:r>
              <a:rPr lang="he-IL" sz="2400" dirty="0" smtClean="0">
                <a:solidFill>
                  <a:schemeClr val="accent2"/>
                </a:solidFill>
              </a:rPr>
              <a:t> </a:t>
            </a:r>
            <a:r>
              <a:rPr lang="he-IL" sz="2400" dirty="0" smtClean="0">
                <a:solidFill>
                  <a:srgbClr val="0000CC"/>
                </a:solidFill>
              </a:rPr>
              <a:t>– מרכז המידע  ומבצעים אחוד של משרד איכות הסביבה ופיקוד העורף שבמשרדי העורף ברמלה, ומרכז מידע של המוסד לבטיחות וגהות.</a:t>
            </a:r>
          </a:p>
          <a:p>
            <a:pPr eaLnBrk="1" fontAlgn="auto" hangingPunct="1">
              <a:spcAft>
                <a:spcPts val="0"/>
              </a:spcAft>
              <a:buFont typeface="Wingdings" pitchFamily="2" charset="2"/>
              <a:buChar char="ü"/>
              <a:defRPr/>
            </a:pPr>
            <a:r>
              <a:rPr lang="he-IL" sz="2400" u="sng" dirty="0" smtClean="0">
                <a:solidFill>
                  <a:srgbClr val="FF0000"/>
                </a:solidFill>
              </a:rPr>
              <a:t>"אחראי על בטיחות"</a:t>
            </a:r>
            <a:r>
              <a:rPr lang="he-IL" sz="2400" dirty="0" smtClean="0">
                <a:solidFill>
                  <a:schemeClr val="accent2"/>
                </a:solidFill>
              </a:rPr>
              <a:t> </a:t>
            </a:r>
            <a:r>
              <a:rPr lang="he-IL" sz="2400" dirty="0" smtClean="0">
                <a:solidFill>
                  <a:srgbClr val="0000CC"/>
                </a:solidFill>
              </a:rPr>
              <a:t>– מי שהוסמך ע"י המפקח על התעבורה לשמש אחראי בטיחות לשינוע </a:t>
            </a:r>
            <a:r>
              <a:rPr lang="he-IL" sz="2400" dirty="0" err="1" smtClean="0">
                <a:solidFill>
                  <a:srgbClr val="0000CC"/>
                </a:solidFill>
              </a:rPr>
              <a:t>חומ"ס</a:t>
            </a:r>
            <a:r>
              <a:rPr lang="he-IL" sz="2400" dirty="0" smtClean="0">
                <a:solidFill>
                  <a:srgbClr val="0000CC"/>
                </a:solidFill>
              </a:rPr>
              <a:t>, עמד בהצלחה בקורס לאחראים על בטיחות ההובלה של חומרים מסוכנים לפי תקנה – 22 (ב).</a:t>
            </a:r>
          </a:p>
          <a:p>
            <a:pPr eaLnBrk="1" fontAlgn="auto" hangingPunct="1">
              <a:spcAft>
                <a:spcPts val="0"/>
              </a:spcAft>
              <a:buFont typeface="Wingdings" pitchFamily="2" charset="2"/>
              <a:buChar char="ü"/>
              <a:defRPr/>
            </a:pPr>
            <a:r>
              <a:rPr lang="he-IL" sz="2400" u="sng" dirty="0" smtClean="0">
                <a:solidFill>
                  <a:srgbClr val="FF0000"/>
                </a:solidFill>
              </a:rPr>
              <a:t>"קצין בטיחות בתעבורה"</a:t>
            </a:r>
            <a:r>
              <a:rPr lang="he-IL" sz="2400" dirty="0" smtClean="0">
                <a:solidFill>
                  <a:schemeClr val="accent2"/>
                </a:solidFill>
              </a:rPr>
              <a:t> </a:t>
            </a:r>
            <a:r>
              <a:rPr lang="he-IL" sz="2400" dirty="0" smtClean="0">
                <a:solidFill>
                  <a:srgbClr val="0000CC"/>
                </a:solidFill>
              </a:rPr>
              <a:t>– כמשמעותו בחלק י' לתקנות התעבורה.</a:t>
            </a:r>
          </a:p>
          <a:p>
            <a:pPr eaLnBrk="1" fontAlgn="auto" hangingPunct="1">
              <a:spcAft>
                <a:spcPts val="0"/>
              </a:spcAft>
              <a:buFont typeface="Wingdings" pitchFamily="2" charset="2"/>
              <a:buChar char="ü"/>
              <a:defRPr/>
            </a:pPr>
            <a:r>
              <a:rPr lang="he-IL" sz="2400" u="sng" dirty="0" smtClean="0">
                <a:solidFill>
                  <a:srgbClr val="FF0000"/>
                </a:solidFill>
              </a:rPr>
              <a:t>"הובלת חומר מסוכן"</a:t>
            </a:r>
            <a:r>
              <a:rPr lang="he-IL" sz="2400" dirty="0" smtClean="0">
                <a:solidFill>
                  <a:schemeClr val="accent2"/>
                </a:solidFill>
              </a:rPr>
              <a:t> </a:t>
            </a:r>
            <a:r>
              <a:rPr lang="he-IL" sz="2400" dirty="0" smtClean="0">
                <a:solidFill>
                  <a:srgbClr val="0000CC"/>
                </a:solidFill>
              </a:rPr>
              <a:t>– הובלת חומר מסוכן ברכב מסחרי בין בהובלה עצמית ובין בהובלה בשכר. </a:t>
            </a:r>
          </a:p>
          <a:p>
            <a:pPr eaLnBrk="1" fontAlgn="auto" hangingPunct="1">
              <a:spcAft>
                <a:spcPts val="0"/>
              </a:spcAft>
              <a:buFont typeface="Wingdings" pitchFamily="2" charset="2"/>
              <a:buChar char="ü"/>
              <a:defRPr/>
            </a:pPr>
            <a:r>
              <a:rPr lang="he-IL" sz="2400" u="sng" dirty="0" smtClean="0">
                <a:solidFill>
                  <a:srgbClr val="FF0000"/>
                </a:solidFill>
              </a:rPr>
              <a:t>"מוסר המטען"</a:t>
            </a:r>
            <a:r>
              <a:rPr lang="he-IL" sz="2400" dirty="0" smtClean="0">
                <a:solidFill>
                  <a:schemeClr val="accent2"/>
                </a:solidFill>
              </a:rPr>
              <a:t> </a:t>
            </a:r>
            <a:r>
              <a:rPr lang="he-IL" sz="2400" dirty="0" smtClean="0">
                <a:solidFill>
                  <a:srgbClr val="0000CC"/>
                </a:solidFill>
              </a:rPr>
              <a:t>– מי שבידו השליטה או החזקה במטען לפני העמסתו.</a:t>
            </a:r>
          </a:p>
          <a:p>
            <a:pPr eaLnBrk="1" fontAlgn="auto" hangingPunct="1">
              <a:spcAft>
                <a:spcPts val="0"/>
              </a:spcAft>
              <a:buFont typeface="Wingdings" pitchFamily="2" charset="2"/>
              <a:buChar char="ü"/>
              <a:defRPr/>
            </a:pPr>
            <a:r>
              <a:rPr lang="he-IL" sz="2400" u="sng" dirty="0" smtClean="0">
                <a:solidFill>
                  <a:srgbClr val="FF0000"/>
                </a:solidFill>
              </a:rPr>
              <a:t>" הספר הכתום"</a:t>
            </a:r>
            <a:r>
              <a:rPr lang="he-IL" sz="2400" dirty="0" smtClean="0">
                <a:solidFill>
                  <a:schemeClr val="accent2"/>
                </a:solidFill>
              </a:rPr>
              <a:t> – </a:t>
            </a:r>
            <a:r>
              <a:rPr lang="he-IL" sz="2400" b="1" dirty="0" smtClean="0">
                <a:solidFill>
                  <a:srgbClr val="FF9900"/>
                </a:solidFill>
              </a:rPr>
              <a:t>(</a:t>
            </a:r>
            <a:r>
              <a:rPr lang="en-US" sz="2400" b="1" dirty="0" smtClean="0">
                <a:solidFill>
                  <a:srgbClr val="FF9900"/>
                </a:solidFill>
              </a:rPr>
              <a:t>BOOK </a:t>
            </a:r>
            <a:r>
              <a:rPr lang="he-IL" sz="2400" b="1" dirty="0" smtClean="0">
                <a:solidFill>
                  <a:srgbClr val="FF9900"/>
                </a:solidFill>
              </a:rPr>
              <a:t>  </a:t>
            </a:r>
            <a:r>
              <a:rPr lang="en-US" sz="2400" b="1" dirty="0" smtClean="0">
                <a:solidFill>
                  <a:srgbClr val="FF9900"/>
                </a:solidFill>
              </a:rPr>
              <a:t>ORANGE</a:t>
            </a:r>
            <a:r>
              <a:rPr lang="he-IL" sz="2400" b="1" dirty="0" smtClean="0">
                <a:solidFill>
                  <a:srgbClr val="FF9900"/>
                </a:solidFill>
              </a:rPr>
              <a:t>)</a:t>
            </a:r>
            <a:r>
              <a:rPr lang="he-IL" sz="2400" b="1" dirty="0" smtClean="0">
                <a:solidFill>
                  <a:schemeClr val="accent2"/>
                </a:solidFill>
              </a:rPr>
              <a:t> </a:t>
            </a:r>
            <a:r>
              <a:rPr lang="he-IL" sz="2400" b="1" dirty="0" smtClean="0">
                <a:solidFill>
                  <a:srgbClr val="0000CC"/>
                </a:solidFill>
              </a:rPr>
              <a:t>– ספר המלצות להובלת חומרים מסוכנים שהגדירה וועדת המומחים של האו"מ להובלת מטענים של חומרים מסוכנים.</a:t>
            </a:r>
          </a:p>
          <a:p>
            <a:pPr eaLnBrk="1" fontAlgn="auto" hangingPunct="1">
              <a:spcAft>
                <a:spcPts val="0"/>
              </a:spcAft>
              <a:buFont typeface="Wingdings" pitchFamily="2" charset="2"/>
              <a:buChar char="ü"/>
              <a:defRPr/>
            </a:pPr>
            <a:r>
              <a:rPr lang="he-IL" sz="2400" u="sng" dirty="0" smtClean="0">
                <a:solidFill>
                  <a:srgbClr val="FF0000"/>
                </a:solidFill>
              </a:rPr>
              <a:t>"תעודת מטען"</a:t>
            </a:r>
            <a:r>
              <a:rPr lang="he-IL" sz="2400" dirty="0" smtClean="0">
                <a:solidFill>
                  <a:schemeClr val="accent2"/>
                </a:solidFill>
              </a:rPr>
              <a:t> – </a:t>
            </a:r>
            <a:r>
              <a:rPr lang="he-IL" sz="2400" dirty="0" smtClean="0">
                <a:solidFill>
                  <a:srgbClr val="0000CC"/>
                </a:solidFill>
              </a:rPr>
              <a:t>מסמך להובלה עצמית לפי סעיף 14 לחוק שאינו שטר מטען.</a:t>
            </a:r>
            <a:endParaRPr lang="en-US" sz="2400" dirty="0" smtClean="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 calcmode="lin" valueType="num">
                                      <p:cBhvr additive="base">
                                        <p:cTn id="31"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3555">
                                            <p:txEl>
                                              <p:pRg st="5" end="5"/>
                                            </p:txEl>
                                          </p:spTgt>
                                        </p:tgtEl>
                                        <p:attrNameLst>
                                          <p:attrName>style.visibility</p:attrName>
                                        </p:attrNameLst>
                                      </p:cBhvr>
                                      <p:to>
                                        <p:strVal val="visible"/>
                                      </p:to>
                                    </p:set>
                                    <p:anim calcmode="lin" valueType="num">
                                      <p:cBhvr additive="base">
                                        <p:cTn id="37" dur="5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5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3555">
                                            <p:txEl>
                                              <p:pRg st="6" end="6"/>
                                            </p:txEl>
                                          </p:spTgt>
                                        </p:tgtEl>
                                        <p:attrNameLst>
                                          <p:attrName>style.visibility</p:attrName>
                                        </p:attrNameLst>
                                      </p:cBhvr>
                                      <p:to>
                                        <p:strVal val="visible"/>
                                      </p:to>
                                    </p:set>
                                    <p:anim calcmode="lin" valueType="num">
                                      <p:cBhvr additive="base">
                                        <p:cTn id="43" dur="5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5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r" eaLnBrk="1" hangingPunct="1"/>
            <a:r>
              <a:rPr lang="he-IL" sz="3200" b="1" smtClean="0">
                <a:solidFill>
                  <a:srgbClr val="0000FF"/>
                </a:solidFill>
              </a:rPr>
              <a:t>מטרות התקנות</a:t>
            </a:r>
            <a:br>
              <a:rPr lang="he-IL" sz="3200" b="1" smtClean="0">
                <a:solidFill>
                  <a:srgbClr val="0000FF"/>
                </a:solidFill>
              </a:rPr>
            </a:br>
            <a:r>
              <a:rPr lang="he-IL" sz="1800" smtClean="0"/>
              <a:t>תקנה 2</a:t>
            </a:r>
            <a:r>
              <a:rPr lang="he-IL" sz="1800" smtClean="0">
                <a:solidFill>
                  <a:srgbClr val="0000FF"/>
                </a:solidFill>
              </a:rPr>
              <a:t> </a:t>
            </a:r>
            <a:r>
              <a:rPr lang="he-IL" sz="1800" smtClean="0"/>
              <a:t>ב"תקנות הבטיחות בעבודה (גיליון בטיחות סווג, אריזה, תיווי וסימון של אריזות), התשנ"ח-1988"</a:t>
            </a:r>
            <a:r>
              <a:rPr lang="he-IL" sz="2800" b="1" smtClean="0"/>
              <a:t> </a:t>
            </a:r>
            <a:endParaRPr lang="en-US" sz="2800" b="1" smtClean="0">
              <a:cs typeface="Times New Roman" pitchFamily="18" charset="0"/>
            </a:endParaRPr>
          </a:p>
        </p:txBody>
      </p:sp>
      <p:sp>
        <p:nvSpPr>
          <p:cNvPr id="633859" name="Rectangle 3"/>
          <p:cNvSpPr>
            <a:spLocks noGrp="1" noChangeArrowheads="1"/>
          </p:cNvSpPr>
          <p:nvPr>
            <p:ph type="body" idx="1"/>
          </p:nvPr>
        </p:nvSpPr>
        <p:spPr/>
        <p:txBody>
          <a:bodyPr/>
          <a:lstStyle/>
          <a:p>
            <a:pPr eaLnBrk="1" hangingPunct="1"/>
            <a:r>
              <a:rPr lang="he-IL" sz="2800" smtClean="0">
                <a:solidFill>
                  <a:srgbClr val="008000"/>
                </a:solidFill>
              </a:rPr>
              <a:t>שמירת בטיחותם ובריאותם של העובדים בחומרים מסוכנים.</a:t>
            </a:r>
          </a:p>
          <a:p>
            <a:pPr eaLnBrk="1" hangingPunct="1"/>
            <a:r>
              <a:rPr lang="he-IL" sz="2800" smtClean="0">
                <a:solidFill>
                  <a:schemeClr val="accent2"/>
                </a:solidFill>
              </a:rPr>
              <a:t>שמירת בטיחות ובריאות הנמצאים בסמוך לעובדים  העוסקים בחומרים מסוכנים.</a:t>
            </a:r>
          </a:p>
          <a:p>
            <a:pPr eaLnBrk="1" hangingPunct="1"/>
            <a:r>
              <a:rPr lang="he-IL" sz="2800" smtClean="0">
                <a:solidFill>
                  <a:srgbClr val="993300"/>
                </a:solidFill>
              </a:rPr>
              <a:t>שמירת איכות הסביבה. כלומר: שמירה בכל מרחב הסביבה-הן במעטפת המיידית של העובד, ובמרחב המפעלי ואף החוץ מפעלי.</a:t>
            </a:r>
            <a:endParaRPr lang="en-US" sz="2800" smtClean="0">
              <a:solidFill>
                <a:srgbClr val="9933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33859">
                                            <p:txEl>
                                              <p:pRg st="0" end="0"/>
                                            </p:txEl>
                                          </p:spTgt>
                                        </p:tgtEl>
                                        <p:attrNameLst>
                                          <p:attrName>style.visibility</p:attrName>
                                        </p:attrNameLst>
                                      </p:cBhvr>
                                      <p:to>
                                        <p:strVal val="visible"/>
                                      </p:to>
                                    </p:set>
                                    <p:animEffect transition="in" filter="diamond(in)">
                                      <p:cBhvr>
                                        <p:cTn id="7" dur="2000"/>
                                        <p:tgtEl>
                                          <p:spTgt spid="6338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33859">
                                            <p:txEl>
                                              <p:pRg st="1" end="1"/>
                                            </p:txEl>
                                          </p:spTgt>
                                        </p:tgtEl>
                                        <p:attrNameLst>
                                          <p:attrName>style.visibility</p:attrName>
                                        </p:attrNameLst>
                                      </p:cBhvr>
                                      <p:to>
                                        <p:strVal val="visible"/>
                                      </p:to>
                                    </p:set>
                                    <p:animEffect transition="in" filter="diamond(in)">
                                      <p:cBhvr>
                                        <p:cTn id="12" dur="2000"/>
                                        <p:tgtEl>
                                          <p:spTgt spid="6338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633859">
                                            <p:txEl>
                                              <p:pRg st="2" end="2"/>
                                            </p:txEl>
                                          </p:spTgt>
                                        </p:tgtEl>
                                        <p:attrNameLst>
                                          <p:attrName>style.visibility</p:attrName>
                                        </p:attrNameLst>
                                      </p:cBhvr>
                                      <p:to>
                                        <p:strVal val="visible"/>
                                      </p:to>
                                    </p:set>
                                    <p:animEffect transition="in" filter="diamond(in)">
                                      <p:cBhvr>
                                        <p:cTn id="17" dur="2000"/>
                                        <p:tgtEl>
                                          <p:spTgt spid="6338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he-IL" sz="5400" b="1" smtClean="0"/>
              <a:t>מהותו של גליון הבטיחות</a:t>
            </a:r>
            <a:endParaRPr lang="en-US" sz="5400" b="1" smtClean="0">
              <a:cs typeface="Times New Roman" pitchFamily="18" charset="0"/>
            </a:endParaRPr>
          </a:p>
        </p:txBody>
      </p:sp>
      <p:sp>
        <p:nvSpPr>
          <p:cNvPr id="46083" name="Rectangle 3"/>
          <p:cNvSpPr>
            <a:spLocks noGrp="1" noChangeArrowheads="1"/>
          </p:cNvSpPr>
          <p:nvPr>
            <p:ph type="body" idx="1"/>
          </p:nvPr>
        </p:nvSpPr>
        <p:spPr/>
        <p:txBody>
          <a:bodyPr/>
          <a:lstStyle/>
          <a:p>
            <a:pPr eaLnBrk="1" hangingPunct="1"/>
            <a:endParaRPr lang="he-IL" sz="2800" smtClean="0"/>
          </a:p>
          <a:p>
            <a:pPr eaLnBrk="1" hangingPunct="1">
              <a:buFontTx/>
              <a:buNone/>
            </a:pPr>
            <a:r>
              <a:rPr lang="he-IL" sz="3600" smtClean="0"/>
              <a:t>- תכונותיו של החומר</a:t>
            </a:r>
          </a:p>
          <a:p>
            <a:pPr eaLnBrk="1" hangingPunct="1">
              <a:buFontTx/>
              <a:buNone/>
            </a:pPr>
            <a:r>
              <a:rPr lang="he-IL" sz="3600" smtClean="0"/>
              <a:t>- השפעתו של החומר</a:t>
            </a:r>
          </a:p>
          <a:p>
            <a:pPr eaLnBrk="1" hangingPunct="1">
              <a:buFontTx/>
              <a:buNone/>
            </a:pPr>
            <a:r>
              <a:rPr lang="he-IL" sz="3600" smtClean="0"/>
              <a:t>- הסיכונים הנובעים מהחומר</a:t>
            </a:r>
          </a:p>
          <a:p>
            <a:pPr eaLnBrk="1" hangingPunct="1">
              <a:buFontTx/>
              <a:buChar char="-"/>
            </a:pPr>
            <a:r>
              <a:rPr lang="he-IL" sz="3600" smtClean="0"/>
              <a:t>- דרכים למניעת הסיכונים</a:t>
            </a:r>
            <a:endParaRPr lang="en-US" sz="3600" smtClean="0">
              <a:cs typeface="Arial" charset="0"/>
            </a:endParaRPr>
          </a:p>
          <a:p>
            <a:pPr eaLnBrk="1" hangingPunct="1">
              <a:buFontTx/>
              <a:buChar char="-"/>
            </a:pPr>
            <a:endParaRPr lang="en-US" sz="3600" smtClean="0">
              <a:cs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WordArt 2"/>
          <p:cNvSpPr>
            <a:spLocks noChangeArrowheads="1" noChangeShapeType="1" noTextEdit="1"/>
          </p:cNvSpPr>
          <p:nvPr/>
        </p:nvSpPr>
        <p:spPr bwMode="auto">
          <a:xfrm>
            <a:off x="533400" y="128588"/>
            <a:ext cx="8158163" cy="481012"/>
          </a:xfrm>
          <a:prstGeom prst="rect">
            <a:avLst/>
          </a:prstGeom>
        </p:spPr>
        <p:txBody>
          <a:bodyPr wrap="none" fromWordArt="1">
            <a:prstTxWarp prst="textPlain">
              <a:avLst>
                <a:gd name="adj" fmla="val 50000"/>
              </a:avLst>
            </a:prstTxWarp>
          </a:bodyPr>
          <a:lstStyle/>
          <a:p>
            <a:pPr algn="ctr"/>
            <a:r>
              <a:rPr lang="he-IL" sz="3600" kern="10">
                <a:ln w="9525">
                  <a:solidFill>
                    <a:srgbClr val="000000"/>
                  </a:solidFill>
                  <a:round/>
                  <a:headEnd/>
                  <a:tailEnd/>
                </a:ln>
                <a:solidFill>
                  <a:schemeClr val="accent2"/>
                </a:solidFill>
                <a:latin typeface="David"/>
                <a:cs typeface="David"/>
              </a:rPr>
              <a:t>תקנות הבטיחות בעבודה ( גליון בטיחות ) התשנ"ח-1998</a:t>
            </a:r>
            <a:endParaRPr lang="en-US" sz="3600" kern="10">
              <a:ln w="9525">
                <a:solidFill>
                  <a:srgbClr val="000000"/>
                </a:solidFill>
                <a:round/>
                <a:headEnd/>
                <a:tailEnd/>
              </a:ln>
              <a:solidFill>
                <a:schemeClr val="accent2"/>
              </a:solidFill>
              <a:latin typeface="David"/>
              <a:cs typeface="David"/>
            </a:endParaRPr>
          </a:p>
        </p:txBody>
      </p:sp>
      <p:sp>
        <p:nvSpPr>
          <p:cNvPr id="47107" name="Text Box 3"/>
          <p:cNvSpPr txBox="1">
            <a:spLocks noChangeArrowheads="1"/>
          </p:cNvSpPr>
          <p:nvPr/>
        </p:nvSpPr>
        <p:spPr bwMode="auto">
          <a:xfrm>
            <a:off x="127000" y="827088"/>
            <a:ext cx="8770938" cy="549275"/>
          </a:xfrm>
          <a:prstGeom prst="rect">
            <a:avLst/>
          </a:prstGeom>
          <a:noFill/>
          <a:ln w="9525">
            <a:noFill/>
            <a:miter lim="800000"/>
            <a:headEnd/>
            <a:tailEnd/>
          </a:ln>
          <a:effectLst/>
        </p:spPr>
        <p:txBody>
          <a:bodyPr wrap="none">
            <a:spAutoFit/>
          </a:bodyPr>
          <a:lstStyle/>
          <a:p>
            <a:r>
              <a:rPr lang="he-IL" sz="3000" b="1">
                <a:solidFill>
                  <a:srgbClr val="2B812B"/>
                </a:solidFill>
                <a:latin typeface="Times New Roman" pitchFamily="18" charset="0"/>
                <a:cs typeface="David" pitchFamily="34" charset="-79"/>
              </a:rPr>
              <a:t>דף מידע על תכונות וסיכונים של חומר כימי, אשר חייב לכלול:</a:t>
            </a:r>
          </a:p>
        </p:txBody>
      </p:sp>
      <p:graphicFrame>
        <p:nvGraphicFramePr>
          <p:cNvPr id="321582" name="Group 46"/>
          <p:cNvGraphicFramePr>
            <a:graphicFrameLocks noGrp="1"/>
          </p:cNvGraphicFramePr>
          <p:nvPr/>
        </p:nvGraphicFramePr>
        <p:xfrm>
          <a:off x="76200" y="1447800"/>
          <a:ext cx="8877300" cy="6432550"/>
        </p:xfrm>
        <a:graphic>
          <a:graphicData uri="http://schemas.openxmlformats.org/drawingml/2006/table">
            <a:tbl>
              <a:tblPr/>
              <a:tblGrid>
                <a:gridCol w="4000500"/>
                <a:gridCol w="4876800"/>
              </a:tblGrid>
              <a:tr h="685874">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dirty="0" smtClean="0">
                          <a:ln>
                            <a:noFill/>
                          </a:ln>
                          <a:solidFill>
                            <a:schemeClr val="tx1"/>
                          </a:solidFill>
                          <a:effectLst/>
                          <a:latin typeface="Arial" pitchFamily="34" charset="0"/>
                          <a:cs typeface="Arial" pitchFamily="34" charset="0"/>
                        </a:rPr>
                        <a:t>9. תכונות פיזיקליות וכימיות</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a:txBody>
                  <a:tcPr marT="45725" marB="45725" horzOverflow="overflow">
                    <a:lnL cap="flat">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1. זיהוי החומר וזהות היצרן או היבואן</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a:noFill/>
                    </a:lnL>
                    <a:lnR cap="flat">
                      <a:noFill/>
                    </a:lnR>
                    <a:lnT cap="flat">
                      <a:noFill/>
                    </a:lnT>
                    <a:lnB>
                      <a:noFill/>
                    </a:lnB>
                    <a:lnTlToBr>
                      <a:noFill/>
                    </a:lnTlToBr>
                    <a:lnBlToTr>
                      <a:noFill/>
                    </a:lnBlToTr>
                    <a:noFill/>
                  </a:tcPr>
                </a:tc>
              </a:tr>
              <a:tr h="640149">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10. יציבות וראקטיביות</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2. זיהוי מרכיבי החומר המסוכן</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a:noFill/>
                    </a:lnL>
                    <a:lnR cap="flat">
                      <a:noFill/>
                    </a:lnR>
                    <a:lnT>
                      <a:noFill/>
                    </a:lnT>
                    <a:lnB>
                      <a:noFill/>
                    </a:lnB>
                    <a:lnTlToBr>
                      <a:noFill/>
                    </a:lnTlToBr>
                    <a:lnBlToTr>
                      <a:noFill/>
                    </a:lnBlToTr>
                    <a:noFill/>
                  </a:tcPr>
                </a:tc>
              </a:tr>
              <a:tr h="640149">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11. רעילות (מידע טוקסיקולוגי)</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3. סיכוני החומר</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a:noFill/>
                    </a:lnL>
                    <a:lnR cap="flat">
                      <a:noFill/>
                    </a:lnR>
                    <a:lnT>
                      <a:noFill/>
                    </a:lnT>
                    <a:lnB>
                      <a:noFill/>
                    </a:lnB>
                    <a:lnTlToBr>
                      <a:noFill/>
                    </a:lnTlToBr>
                    <a:lnBlToTr>
                      <a:noFill/>
                    </a:lnBlToTr>
                    <a:noFill/>
                  </a:tcPr>
                </a:tc>
              </a:tr>
              <a:tr h="640149">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12. מידע סביבתי</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4. נוהל כיבוי אש</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a:noFill/>
                    </a:lnL>
                    <a:lnR cap="flat">
                      <a:noFill/>
                    </a:lnR>
                    <a:lnT>
                      <a:noFill/>
                    </a:lnT>
                    <a:lnB>
                      <a:noFill/>
                    </a:lnB>
                    <a:lnTlToBr>
                      <a:noFill/>
                    </a:lnTlToBr>
                    <a:lnBlToTr>
                      <a:noFill/>
                    </a:lnBlToTr>
                    <a:noFill/>
                  </a:tcPr>
                </a:tc>
              </a:tr>
              <a:tr h="640149">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13. דרכי סילוק פסולת מסוכנת</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5. הוראות עזרה ראשונה</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a:noFill/>
                    </a:lnL>
                    <a:lnR cap="flat">
                      <a:noFill/>
                    </a:lnR>
                    <a:lnT>
                      <a:noFill/>
                    </a:lnT>
                    <a:lnB>
                      <a:noFill/>
                    </a:lnB>
                    <a:lnTlToBr>
                      <a:noFill/>
                    </a:lnTlToBr>
                    <a:lnBlToTr>
                      <a:noFill/>
                    </a:lnBlToTr>
                    <a:noFill/>
                  </a:tcPr>
                </a:tc>
              </a:tr>
              <a:tr h="662060">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14. שינוע</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sng" strike="noStrike" cap="none" normalizeH="0" baseline="0" smtClean="0">
                          <a:ln>
                            <a:noFill/>
                          </a:ln>
                          <a:solidFill>
                            <a:schemeClr val="tx1"/>
                          </a:solidFill>
                          <a:effectLst/>
                          <a:latin typeface="Arial" pitchFamily="34" charset="0"/>
                          <a:cs typeface="Arial" pitchFamily="34" charset="0"/>
                        </a:rPr>
                        <a:t>6. אמצעי זהירות</a:t>
                      </a:r>
                      <a:endParaRPr kumimoji="0" lang="en-US" sz="2400" b="1" i="0" u="sng"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a:noFill/>
                    </a:lnL>
                    <a:lnR cap="flat">
                      <a:noFill/>
                    </a:lnR>
                    <a:lnT>
                      <a:noFill/>
                    </a:lnT>
                    <a:lnB>
                      <a:noFill/>
                    </a:lnB>
                    <a:lnTlToBr>
                      <a:noFill/>
                    </a:lnTlToBr>
                    <a:lnBlToTr>
                      <a:noFill/>
                    </a:lnBlToTr>
                    <a:noFill/>
                  </a:tcPr>
                </a:tc>
              </a:tr>
              <a:tr h="640149">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15. חקיקה ותקינה </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dirty="0" smtClean="0">
                          <a:ln>
                            <a:noFill/>
                          </a:ln>
                          <a:solidFill>
                            <a:schemeClr val="tx1"/>
                          </a:solidFill>
                          <a:effectLst/>
                          <a:latin typeface="Arial" pitchFamily="34" charset="0"/>
                          <a:cs typeface="Arial" pitchFamily="34" charset="0"/>
                        </a:rPr>
                        <a:t>7. אחסון החומר</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a:txBody>
                  <a:tcPr marT="45725" marB="45725" horzOverflow="overflow">
                    <a:lnL>
                      <a:noFill/>
                    </a:lnL>
                    <a:lnR cap="flat">
                      <a:noFill/>
                    </a:lnR>
                    <a:lnT>
                      <a:noFill/>
                    </a:lnT>
                    <a:lnB>
                      <a:noFill/>
                    </a:lnB>
                    <a:lnTlToBr>
                      <a:noFill/>
                    </a:lnTlToBr>
                    <a:lnBlToTr>
                      <a:noFill/>
                    </a:lnBlToTr>
                    <a:noFill/>
                  </a:tcPr>
                </a:tc>
              </a:tr>
              <a:tr h="1883870">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16</a:t>
                      </a:r>
                      <a:r>
                        <a:rPr kumimoji="0" lang="he-IL" sz="2400" b="1" i="0" u="none" strike="noStrike" cap="none" normalizeH="0" baseline="0" smtClean="0">
                          <a:ln>
                            <a:noFill/>
                          </a:ln>
                          <a:solidFill>
                            <a:schemeClr val="tx1"/>
                          </a:solidFill>
                          <a:effectLst/>
                          <a:latin typeface="Arial" pitchFamily="34" charset="0"/>
                          <a:cs typeface="Arial" pitchFamily="34" charset="0"/>
                        </a:rPr>
                        <a:t> מידע אחר</a:t>
                      </a:r>
                      <a:endParaRPr kumimoji="0" lang="en-US" sz="2400" b="1" i="0" u="none" strike="noStrike" cap="none" normalizeH="0" baseline="0" smtClean="0">
                        <a:ln>
                          <a:noFill/>
                        </a:ln>
                        <a:solidFill>
                          <a:schemeClr val="tx1"/>
                        </a:solidFill>
                        <a:effectLst/>
                        <a:latin typeface="Arial" pitchFamily="34" charset="0"/>
                        <a:cs typeface="Arial" pitchFamily="34" charset="0"/>
                      </a:endParaRPr>
                    </a:p>
                    <a:p>
                      <a:pPr marL="0" marR="0" lvl="0" indent="0" algn="r" defTabSz="914400" rtl="1" eaLnBrk="1" fontAlgn="base" latinLnBrk="0" hangingPunct="1">
                        <a:lnSpc>
                          <a:spcPct val="15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pitchFamily="34" charset="0"/>
                        <a:cs typeface="Arial" pitchFamily="34" charset="0"/>
                      </a:endParaRPr>
                    </a:p>
                    <a:p>
                      <a:pPr marL="0" marR="0" lvl="0" indent="0" algn="r" defTabSz="914400" rtl="1" eaLnBrk="1" fontAlgn="base" latinLnBrk="0" hangingPunct="1">
                        <a:lnSpc>
                          <a:spcPct val="15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cap="flat">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5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8. דרכי צמצום החשיפה ומיגון אישי</a:t>
                      </a:r>
                      <a:r>
                        <a:rPr kumimoji="0" lang="en-US" sz="2400" b="1" i="0" u="none" strike="noStrike" cap="none" normalizeH="0" baseline="0" smtClean="0">
                          <a:ln>
                            <a:noFill/>
                          </a:ln>
                          <a:solidFill>
                            <a:schemeClr val="tx1"/>
                          </a:solidFill>
                          <a:effectLst/>
                          <a:latin typeface="Arial" pitchFamily="34" charset="0"/>
                          <a:cs typeface="Arial" pitchFamily="34" charset="0"/>
                        </a:rPr>
                        <a:t>  </a:t>
                      </a:r>
                    </a:p>
                  </a:txBody>
                  <a:tcPr marT="45725" marB="45725"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מציין מיקום של מספר שקופית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40C9B8-CB6F-4BAC-8EB8-A12B5077ECE3}" type="slidenum">
              <a:rPr lang="he-IL" sz="1400" smtClean="0">
                <a:solidFill>
                  <a:srgbClr val="000000"/>
                </a:solidFill>
                <a:latin typeface="Arial" charset="0"/>
              </a:rPr>
              <a:pPr fontAlgn="base">
                <a:spcBef>
                  <a:spcPct val="0"/>
                </a:spcBef>
                <a:spcAft>
                  <a:spcPct val="0"/>
                </a:spcAft>
              </a:pPr>
              <a:t>43</a:t>
            </a:fld>
            <a:endParaRPr lang="en-US" sz="1400" smtClean="0">
              <a:solidFill>
                <a:srgbClr val="000000"/>
              </a:solidFill>
              <a:latin typeface="Arial" charset="0"/>
              <a:cs typeface="Arial" charset="0"/>
            </a:endParaRPr>
          </a:p>
        </p:txBody>
      </p:sp>
      <p:sp>
        <p:nvSpPr>
          <p:cNvPr id="48131" name="Rectangle 2"/>
          <p:cNvSpPr>
            <a:spLocks noGrp="1" noChangeArrowheads="1"/>
          </p:cNvSpPr>
          <p:nvPr>
            <p:ph type="title"/>
          </p:nvPr>
        </p:nvSpPr>
        <p:spPr>
          <a:xfrm>
            <a:off x="457200" y="274638"/>
            <a:ext cx="8229600" cy="633412"/>
          </a:xfrm>
        </p:spPr>
        <p:txBody>
          <a:bodyPr/>
          <a:lstStyle/>
          <a:p>
            <a:pPr eaLnBrk="1" hangingPunct="1"/>
            <a:r>
              <a:rPr lang="he-IL" sz="3200" b="1" smtClean="0">
                <a:solidFill>
                  <a:schemeClr val="accent2"/>
                </a:solidFill>
              </a:rPr>
              <a:t>גיליון הבטיחות - שונות</a:t>
            </a:r>
            <a:endParaRPr lang="en-US" sz="3200" b="1" smtClean="0">
              <a:solidFill>
                <a:schemeClr val="accent2"/>
              </a:solidFill>
              <a:cs typeface="Times New Roman" pitchFamily="18" charset="0"/>
            </a:endParaRPr>
          </a:p>
        </p:txBody>
      </p:sp>
      <p:sp>
        <p:nvSpPr>
          <p:cNvPr id="79875" name="Rectangle 3"/>
          <p:cNvSpPr>
            <a:spLocks noGrp="1" noChangeArrowheads="1"/>
          </p:cNvSpPr>
          <p:nvPr>
            <p:ph type="body" idx="1"/>
          </p:nvPr>
        </p:nvSpPr>
        <p:spPr>
          <a:xfrm>
            <a:off x="457200" y="1052513"/>
            <a:ext cx="8229600" cy="5073650"/>
          </a:xfrm>
        </p:spPr>
        <p:txBody>
          <a:bodyPr/>
          <a:lstStyle/>
          <a:p>
            <a:pPr eaLnBrk="1" hangingPunct="1"/>
            <a:r>
              <a:rPr lang="he-IL" sz="2000" b="1" smtClean="0"/>
              <a:t>מי כותב את גיליון הבטיחות?</a:t>
            </a:r>
            <a:r>
              <a:rPr lang="en-US" sz="2000" b="1" smtClean="0">
                <a:cs typeface="Arial" charset="0"/>
              </a:rPr>
              <a:t/>
            </a:r>
            <a:br>
              <a:rPr lang="en-US" sz="2000" b="1" smtClean="0">
                <a:cs typeface="Arial" charset="0"/>
              </a:rPr>
            </a:br>
            <a:r>
              <a:rPr lang="he-IL" sz="1800" smtClean="0"/>
              <a:t>בדרך כלל יצרן החומר המסוכן מכין ומפרסם את גיליון הבטיחות.</a:t>
            </a:r>
          </a:p>
          <a:p>
            <a:pPr eaLnBrk="1" hangingPunct="1"/>
            <a:r>
              <a:rPr lang="he-IL" sz="2000" b="1" smtClean="0"/>
              <a:t>האם גיליון הבטיחות מעודכן?</a:t>
            </a:r>
            <a:r>
              <a:rPr lang="en-US" sz="2000" b="1" smtClean="0">
                <a:cs typeface="Arial" charset="0"/>
              </a:rPr>
              <a:t/>
            </a:r>
            <a:br>
              <a:rPr lang="en-US" sz="2000" b="1" smtClean="0">
                <a:cs typeface="Arial" charset="0"/>
              </a:rPr>
            </a:br>
            <a:r>
              <a:rPr lang="he-IL" sz="1800" smtClean="0"/>
              <a:t>התקנות דורשות כי "גיליון הבטיחות יוכן על סמך המידע המעודכן ביותר". באחריות יצרן החומר  המסוכן לשלוח ללקוחות גיליון מעודכן לאור כל מידע מהותי חדש ביחס לחומר, הנוגע לבטיחות, לבריאות ולאיכות הסביבה. תאריך העידכון יירשם בראש הגיליון.</a:t>
            </a:r>
          </a:p>
          <a:p>
            <a:pPr eaLnBrk="1" hangingPunct="1"/>
            <a:r>
              <a:rPr lang="he-IL" sz="2000" b="1" smtClean="0"/>
              <a:t>מה נדרש מיצרן המספק תערובת עם חומרים שהם סוד מקצועי?</a:t>
            </a:r>
            <a:r>
              <a:rPr lang="en-US" sz="2000" b="1" smtClean="0">
                <a:cs typeface="Arial" charset="0"/>
              </a:rPr>
              <a:t/>
            </a:r>
            <a:br>
              <a:rPr lang="en-US" sz="2000" b="1" smtClean="0">
                <a:cs typeface="Arial" charset="0"/>
              </a:rPr>
            </a:br>
            <a:r>
              <a:rPr lang="he-IL" sz="1800" smtClean="0"/>
              <a:t>היצרן חייב על פי התקנה למסור "מידע שיאפשר טיפול בטוח בחומר לשם שמירה על שלומם ובריאותם של העובדים במקום העבודה, על הבטיחות ועל איכות הסביבה".</a:t>
            </a:r>
          </a:p>
          <a:p>
            <a:pPr eaLnBrk="1" hangingPunct="1"/>
            <a:r>
              <a:rPr lang="he-IL" sz="2000" b="1" smtClean="0"/>
              <a:t>האם גיליון הבטיחות חייב להיות בשפה העברית?</a:t>
            </a:r>
            <a:r>
              <a:rPr lang="en-US" sz="2000" b="1" smtClean="0">
                <a:cs typeface="Arial" charset="0"/>
              </a:rPr>
              <a:t/>
            </a:r>
            <a:br>
              <a:rPr lang="en-US" sz="2000" b="1" smtClean="0">
                <a:cs typeface="Arial" charset="0"/>
              </a:rPr>
            </a:br>
            <a:r>
              <a:rPr lang="he-IL" sz="1800" smtClean="0"/>
              <a:t>לא! השפות המותרות הן עברית ואנגלית.</a:t>
            </a:r>
          </a:p>
          <a:p>
            <a:pPr eaLnBrk="1" hangingPunct="1"/>
            <a:r>
              <a:rPr lang="he-IL" sz="1800" smtClean="0">
                <a:solidFill>
                  <a:srgbClr val="0070C0"/>
                </a:solidFill>
              </a:rPr>
              <a:t>על פי תקנה 7(ב) ב-"</a:t>
            </a:r>
            <a:r>
              <a:rPr lang="he-IL" sz="1800" b="1" smtClean="0">
                <a:solidFill>
                  <a:srgbClr val="0070C0"/>
                </a:solidFill>
              </a:rPr>
              <a:t>תקנות ארגון הפיקוח על העבודה (מסירת מידע והדרכת עובדים), התשנ"ט – 1999" </a:t>
            </a:r>
            <a:r>
              <a:rPr lang="he-IL" sz="1800" smtClean="0">
                <a:solidFill>
                  <a:srgbClr val="0070C0"/>
                </a:solidFill>
              </a:rPr>
              <a:t>: </a:t>
            </a:r>
            <a:r>
              <a:rPr lang="he-IL" sz="1600" smtClean="0">
                <a:solidFill>
                  <a:srgbClr val="0070C0"/>
                </a:solidFill>
              </a:rPr>
              <a:t>מחזיק במקום העבודה ימסור לעובד.... תמצית בכתב של מידע בדבר סיכונים בעבודה.</a:t>
            </a:r>
            <a:endParaRPr lang="he-IL" sz="1600" b="1" smtClean="0">
              <a:solidFill>
                <a:srgbClr val="0070C0"/>
              </a:solidFill>
            </a:endParaRPr>
          </a:p>
          <a:p>
            <a:pPr eaLnBrk="1" hangingPunct="1"/>
            <a:r>
              <a:rPr lang="he-IL" sz="1600" smtClean="0">
                <a:solidFill>
                  <a:srgbClr val="0070C0"/>
                </a:solidFill>
              </a:rPr>
              <a:t>"(ב) תמצית בכתב, כאמור בתקנת משנה (א) תהיה בשפה העברית והערבית ובשפה נוספת המובנת לרוב העובדים במקום העבודה</a:t>
            </a:r>
            <a:r>
              <a:rPr lang="en-US" sz="1600" smtClean="0">
                <a:solidFill>
                  <a:srgbClr val="0070C0"/>
                </a:solidFill>
                <a:cs typeface="Arial" charset="0"/>
              </a:rPr>
              <a:t>;</a:t>
            </a:r>
            <a:r>
              <a:rPr lang="he-IL" sz="1600" smtClean="0">
                <a:solidFill>
                  <a:srgbClr val="0070C0"/>
                </a:solidFill>
              </a:rPr>
              <a:t> המעביד ידאג שתוכנו של המסמך האמור יוסבר לעובד בשפה המובנת לו, אם אינו שולט בשפות בהן נמסרה התמצית".</a:t>
            </a:r>
          </a:p>
          <a:p>
            <a:pPr eaLnBrk="1" hangingPunct="1"/>
            <a:endParaRPr lang="he-IL" sz="2400" b="1" smtClean="0"/>
          </a:p>
          <a:p>
            <a:pPr eaLnBrk="1" hangingPunct="1"/>
            <a:endParaRPr lang="en-US" sz="2400" b="1"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diamond(in)">
                                      <p:cBhvr>
                                        <p:cTn id="7" dur="2000"/>
                                        <p:tgtEl>
                                          <p:spTgt spid="79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diamond(in)">
                                      <p:cBhvr>
                                        <p:cTn id="12" dur="2000"/>
                                        <p:tgtEl>
                                          <p:spTgt spid="79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9875">
                                            <p:txEl>
                                              <p:pRg st="2" end="2"/>
                                            </p:txEl>
                                          </p:spTgt>
                                        </p:tgtEl>
                                        <p:attrNameLst>
                                          <p:attrName>style.visibility</p:attrName>
                                        </p:attrNameLst>
                                      </p:cBhvr>
                                      <p:to>
                                        <p:strVal val="visible"/>
                                      </p:to>
                                    </p:set>
                                    <p:animEffect transition="in" filter="diamond(in)">
                                      <p:cBhvr>
                                        <p:cTn id="17" dur="2000"/>
                                        <p:tgtEl>
                                          <p:spTgt spid="798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79875">
                                            <p:txEl>
                                              <p:pRg st="3" end="3"/>
                                            </p:txEl>
                                          </p:spTgt>
                                        </p:tgtEl>
                                        <p:attrNameLst>
                                          <p:attrName>style.visibility</p:attrName>
                                        </p:attrNameLst>
                                      </p:cBhvr>
                                      <p:to>
                                        <p:strVal val="visible"/>
                                      </p:to>
                                    </p:set>
                                    <p:animEffect transition="in" filter="diamond(in)">
                                      <p:cBhvr>
                                        <p:cTn id="22" dur="2000"/>
                                        <p:tgtEl>
                                          <p:spTgt spid="798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79875">
                                            <p:txEl>
                                              <p:pRg st="4" end="4"/>
                                            </p:txEl>
                                          </p:spTgt>
                                        </p:tgtEl>
                                        <p:attrNameLst>
                                          <p:attrName>style.visibility</p:attrName>
                                        </p:attrNameLst>
                                      </p:cBhvr>
                                      <p:to>
                                        <p:strVal val="visible"/>
                                      </p:to>
                                    </p:set>
                                    <p:animEffect transition="in" filter="diamond(in)">
                                      <p:cBhvr>
                                        <p:cTn id="27" dur="2000"/>
                                        <p:tgtEl>
                                          <p:spTgt spid="7987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79875">
                                            <p:txEl>
                                              <p:pRg st="5" end="5"/>
                                            </p:txEl>
                                          </p:spTgt>
                                        </p:tgtEl>
                                        <p:attrNameLst>
                                          <p:attrName>style.visibility</p:attrName>
                                        </p:attrNameLst>
                                      </p:cBhvr>
                                      <p:to>
                                        <p:strVal val="visible"/>
                                      </p:to>
                                    </p:set>
                                    <p:animEffect transition="in" filter="diamond(in)">
                                      <p:cBhvr>
                                        <p:cTn id="32" dur="2000"/>
                                        <p:tgtEl>
                                          <p:spTgt spid="798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tavit"/>
          <p:cNvPicPr>
            <a:picLocks noChangeAspect="1" noChangeArrowheads="1"/>
          </p:cNvPicPr>
          <p:nvPr/>
        </p:nvPicPr>
        <p:blipFill>
          <a:blip r:embed="rId3"/>
          <a:srcRect/>
          <a:stretch>
            <a:fillRect/>
          </a:stretch>
        </p:blipFill>
        <p:spPr bwMode="auto">
          <a:xfrm>
            <a:off x="4178300" y="1143000"/>
            <a:ext cx="4927600" cy="5410200"/>
          </a:xfrm>
          <a:prstGeom prst="rect">
            <a:avLst/>
          </a:prstGeom>
          <a:noFill/>
          <a:ln w="9525">
            <a:noFill/>
            <a:miter lim="800000"/>
            <a:headEnd/>
            <a:tailEnd/>
          </a:ln>
        </p:spPr>
      </p:pic>
      <p:sp>
        <p:nvSpPr>
          <p:cNvPr id="49155" name="Text Box 3"/>
          <p:cNvSpPr txBox="1">
            <a:spLocks noChangeArrowheads="1"/>
          </p:cNvSpPr>
          <p:nvPr/>
        </p:nvSpPr>
        <p:spPr bwMode="auto">
          <a:xfrm>
            <a:off x="57150" y="1498600"/>
            <a:ext cx="4057650" cy="3378200"/>
          </a:xfrm>
          <a:prstGeom prst="rect">
            <a:avLst/>
          </a:prstGeom>
          <a:noFill/>
          <a:ln w="9525">
            <a:noFill/>
            <a:miter lim="800000"/>
            <a:headEnd/>
            <a:tailEnd/>
          </a:ln>
          <a:effectLst/>
        </p:spPr>
        <p:txBody>
          <a:bodyPr wrap="none">
            <a:spAutoFit/>
          </a:bodyPr>
          <a:lstStyle/>
          <a:p>
            <a:pPr marL="457200" indent="-457200">
              <a:buFontTx/>
              <a:buChar char="•"/>
            </a:pPr>
            <a:r>
              <a:rPr lang="he-IL" sz="2400" b="1"/>
              <a:t>בגיליונות בטיחות - </a:t>
            </a:r>
            <a:r>
              <a:rPr lang="en-US" sz="2400" b="1">
                <a:hlinkClick r:id="rId4" action="ppaction://hlinkfile"/>
              </a:rPr>
              <a:t>MSDS</a:t>
            </a:r>
            <a:endParaRPr lang="he-IL" sz="2400" b="1"/>
          </a:p>
          <a:p>
            <a:pPr marL="457200" indent="-457200">
              <a:buFontTx/>
              <a:buChar char="•"/>
            </a:pPr>
            <a:endParaRPr lang="he-IL" sz="2400" b="1"/>
          </a:p>
          <a:p>
            <a:pPr marL="457200" indent="-457200"/>
            <a:endParaRPr lang="he-IL" sz="2400" b="1"/>
          </a:p>
          <a:p>
            <a:pPr marL="457200" indent="-457200">
              <a:buFontTx/>
              <a:buChar char="•"/>
            </a:pPr>
            <a:r>
              <a:rPr lang="he-IL" sz="2400" b="1"/>
              <a:t>בכל אריזה ובה חומר כימי</a:t>
            </a:r>
            <a:r>
              <a:rPr lang="en-US" sz="2400" b="1"/>
              <a:t/>
            </a:r>
            <a:br>
              <a:rPr lang="en-US" sz="2400" b="1"/>
            </a:br>
            <a:r>
              <a:rPr lang="en-US" sz="2400" b="1"/>
              <a:t> </a:t>
            </a:r>
            <a:r>
              <a:rPr lang="he-IL" sz="2400" b="1"/>
              <a:t>חייב להיות  מסומן</a:t>
            </a:r>
            <a:r>
              <a:rPr lang="en-US" sz="2400" b="1"/>
              <a:t> </a:t>
            </a:r>
            <a:br>
              <a:rPr lang="en-US" sz="2400" b="1"/>
            </a:br>
            <a:endParaRPr lang="he-IL" sz="2400" b="1"/>
          </a:p>
          <a:p>
            <a:pPr marL="457200" indent="-457200"/>
            <a:endParaRPr lang="he-IL" sz="2400" b="1"/>
          </a:p>
          <a:p>
            <a:pPr marL="457200" indent="-457200">
              <a:buFontTx/>
              <a:buChar char="•"/>
            </a:pPr>
            <a:r>
              <a:rPr lang="he-IL" sz="2400" b="1"/>
              <a:t>במקורות מידע \ מרכזי מידע</a:t>
            </a:r>
          </a:p>
          <a:p>
            <a:pPr marL="457200" indent="-457200">
              <a:buFontTx/>
              <a:buChar char="•"/>
            </a:pPr>
            <a:endParaRPr lang="en-US" sz="2400" b="1"/>
          </a:p>
        </p:txBody>
      </p:sp>
      <p:sp>
        <p:nvSpPr>
          <p:cNvPr id="49156" name="WordArt 4"/>
          <p:cNvSpPr>
            <a:spLocks noChangeArrowheads="1" noChangeShapeType="1" noTextEdit="1"/>
          </p:cNvSpPr>
          <p:nvPr/>
        </p:nvSpPr>
        <p:spPr bwMode="auto">
          <a:xfrm>
            <a:off x="533400" y="190500"/>
            <a:ext cx="8305800" cy="571500"/>
          </a:xfrm>
          <a:prstGeom prst="rect">
            <a:avLst/>
          </a:prstGeom>
        </p:spPr>
        <p:txBody>
          <a:bodyPr wrap="none" fromWordArt="1">
            <a:prstTxWarp prst="textPlain">
              <a:avLst>
                <a:gd name="adj" fmla="val 50000"/>
              </a:avLst>
            </a:prstTxWarp>
          </a:bodyPr>
          <a:lstStyle/>
          <a:p>
            <a:pPr algn="ctr"/>
            <a:r>
              <a:rPr lang="he-IL" sz="3600" kern="10">
                <a:ln w="9525">
                  <a:solidFill>
                    <a:srgbClr val="000000"/>
                  </a:solidFill>
                  <a:round/>
                  <a:headEnd/>
                  <a:tailEnd/>
                </a:ln>
                <a:solidFill>
                  <a:schemeClr val="accent2"/>
                </a:solidFill>
                <a:latin typeface="David"/>
                <a:cs typeface="David"/>
              </a:rPr>
              <a:t>זהות החומר וזהות היצרן או היבואן</a:t>
            </a:r>
            <a:endParaRPr lang="en-US" sz="3600" kern="10">
              <a:ln w="9525">
                <a:solidFill>
                  <a:srgbClr val="000000"/>
                </a:solidFill>
                <a:round/>
                <a:headEnd/>
                <a:tailEnd/>
              </a:ln>
              <a:solidFill>
                <a:schemeClr val="accent2"/>
              </a:solidFill>
              <a:latin typeface="David"/>
              <a:cs typeface="David"/>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2562"/>
                                        </p:tgtEl>
                                        <p:attrNameLst>
                                          <p:attrName>style.visibility</p:attrName>
                                        </p:attrNameLst>
                                      </p:cBhvr>
                                      <p:to>
                                        <p:strVal val="visible"/>
                                      </p:to>
                                    </p:set>
                                    <p:anim calcmode="lin" valueType="num">
                                      <p:cBhvr>
                                        <p:cTn id="7" dur="500" fill="hold"/>
                                        <p:tgtEl>
                                          <p:spTgt spid="322562"/>
                                        </p:tgtEl>
                                        <p:attrNameLst>
                                          <p:attrName>ppt_w</p:attrName>
                                        </p:attrNameLst>
                                      </p:cBhvr>
                                      <p:tavLst>
                                        <p:tav tm="0">
                                          <p:val>
                                            <p:fltVal val="0"/>
                                          </p:val>
                                        </p:tav>
                                        <p:tav tm="100000">
                                          <p:val>
                                            <p:strVal val="#ppt_w"/>
                                          </p:val>
                                        </p:tav>
                                      </p:tavLst>
                                    </p:anim>
                                    <p:anim calcmode="lin" valueType="num">
                                      <p:cBhvr>
                                        <p:cTn id="8" dur="500" fill="hold"/>
                                        <p:tgtEl>
                                          <p:spTgt spid="3225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nvGrpSpPr>
        <p:grpSpPr bwMode="auto">
          <a:xfrm>
            <a:off x="7772400" y="4114800"/>
            <a:ext cx="1066800" cy="2743200"/>
            <a:chOff x="4800" y="2160"/>
            <a:chExt cx="672" cy="1728"/>
          </a:xfrm>
        </p:grpSpPr>
        <p:pic>
          <p:nvPicPr>
            <p:cNvPr id="50192" name="Picture 3" descr="בקבוק 1"/>
            <p:cNvPicPr>
              <a:picLocks noChangeAspect="1" noChangeArrowheads="1"/>
            </p:cNvPicPr>
            <p:nvPr/>
          </p:nvPicPr>
          <p:blipFill>
            <a:blip r:embed="rId3">
              <a:clrChange>
                <a:clrFrom>
                  <a:srgbClr val="C2CBC2"/>
                </a:clrFrom>
                <a:clrTo>
                  <a:srgbClr val="C2CBC2">
                    <a:alpha val="0"/>
                  </a:srgbClr>
                </a:clrTo>
              </a:clrChange>
            </a:blip>
            <a:srcRect/>
            <a:stretch>
              <a:fillRect/>
            </a:stretch>
          </p:blipFill>
          <p:spPr bwMode="auto">
            <a:xfrm>
              <a:off x="4800" y="2160"/>
              <a:ext cx="672" cy="1728"/>
            </a:xfrm>
            <a:prstGeom prst="rect">
              <a:avLst/>
            </a:prstGeom>
            <a:noFill/>
            <a:ln w="9525">
              <a:noFill/>
              <a:miter lim="800000"/>
              <a:headEnd/>
              <a:tailEnd/>
            </a:ln>
          </p:spPr>
        </p:pic>
        <p:sp>
          <p:nvSpPr>
            <p:cNvPr id="50193" name="Text Box 4"/>
            <p:cNvSpPr txBox="1">
              <a:spLocks noChangeArrowheads="1"/>
            </p:cNvSpPr>
            <p:nvPr/>
          </p:nvSpPr>
          <p:spPr bwMode="auto">
            <a:xfrm>
              <a:off x="4961" y="2976"/>
              <a:ext cx="475" cy="288"/>
            </a:xfrm>
            <a:prstGeom prst="rect">
              <a:avLst/>
            </a:prstGeom>
            <a:solidFill>
              <a:schemeClr val="bg1"/>
            </a:solidFill>
            <a:ln w="9525">
              <a:noFill/>
              <a:miter lim="800000"/>
              <a:headEnd/>
              <a:tailEnd/>
            </a:ln>
            <a:effectLst/>
          </p:spPr>
          <p:txBody>
            <a:bodyPr wrap="none">
              <a:spAutoFit/>
            </a:bodyPr>
            <a:lstStyle/>
            <a:p>
              <a:r>
                <a:rPr lang="en-US" sz="2400" b="1"/>
                <a:t>H</a:t>
              </a:r>
              <a:r>
                <a:rPr lang="en-US" sz="2400" b="1" baseline="-25000"/>
                <a:t>2</a:t>
              </a:r>
              <a:r>
                <a:rPr lang="en-US" sz="2400" b="1"/>
                <a:t>O</a:t>
              </a:r>
            </a:p>
          </p:txBody>
        </p:sp>
      </p:grpSp>
      <p:grpSp>
        <p:nvGrpSpPr>
          <p:cNvPr id="50179" name="Group 8"/>
          <p:cNvGrpSpPr>
            <a:grpSpLocks/>
          </p:cNvGrpSpPr>
          <p:nvPr/>
        </p:nvGrpSpPr>
        <p:grpSpPr bwMode="auto">
          <a:xfrm>
            <a:off x="1763713" y="4437063"/>
            <a:ext cx="2736850" cy="2182812"/>
            <a:chOff x="1920" y="2400"/>
            <a:chExt cx="960" cy="1328"/>
          </a:xfrm>
        </p:grpSpPr>
        <p:pic>
          <p:nvPicPr>
            <p:cNvPr id="50190" name="Picture 9" descr="בקבוק 5"/>
            <p:cNvPicPr>
              <a:picLocks noChangeAspect="1" noChangeArrowheads="1"/>
            </p:cNvPicPr>
            <p:nvPr/>
          </p:nvPicPr>
          <p:blipFill>
            <a:blip r:embed="rId4">
              <a:lum contrast="48000"/>
            </a:blip>
            <a:srcRect/>
            <a:stretch>
              <a:fillRect/>
            </a:stretch>
          </p:blipFill>
          <p:spPr bwMode="auto">
            <a:xfrm>
              <a:off x="1920" y="2400"/>
              <a:ext cx="960" cy="1328"/>
            </a:xfrm>
            <a:prstGeom prst="rect">
              <a:avLst/>
            </a:prstGeom>
            <a:noFill/>
            <a:ln w="9525">
              <a:noFill/>
              <a:miter lim="800000"/>
              <a:headEnd/>
              <a:tailEnd/>
            </a:ln>
          </p:spPr>
        </p:pic>
        <p:sp>
          <p:nvSpPr>
            <p:cNvPr id="50191" name="Text Box 10"/>
            <p:cNvSpPr txBox="1">
              <a:spLocks noChangeArrowheads="1"/>
            </p:cNvSpPr>
            <p:nvPr/>
          </p:nvSpPr>
          <p:spPr bwMode="auto">
            <a:xfrm>
              <a:off x="2051" y="3084"/>
              <a:ext cx="708" cy="575"/>
            </a:xfrm>
            <a:prstGeom prst="rect">
              <a:avLst/>
            </a:prstGeom>
            <a:solidFill>
              <a:schemeClr val="bg1"/>
            </a:solidFill>
            <a:ln w="9525">
              <a:noFill/>
              <a:miter lim="800000"/>
              <a:headEnd/>
              <a:tailEnd/>
            </a:ln>
            <a:effectLst/>
          </p:spPr>
          <p:txBody>
            <a:bodyPr>
              <a:spAutoFit/>
            </a:bodyPr>
            <a:lstStyle/>
            <a:p>
              <a:endParaRPr lang="he-IL" sz="2400" b="1"/>
            </a:p>
            <a:p>
              <a:pPr algn="ctr"/>
              <a:r>
                <a:rPr lang="en-US" sz="3200" b="1">
                  <a:solidFill>
                    <a:srgbClr val="FF3300"/>
                  </a:solidFill>
                </a:rPr>
                <a:t>HF</a:t>
              </a:r>
            </a:p>
          </p:txBody>
        </p:sp>
      </p:grpSp>
      <p:grpSp>
        <p:nvGrpSpPr>
          <p:cNvPr id="50180" name="Group 11"/>
          <p:cNvGrpSpPr>
            <a:grpSpLocks/>
          </p:cNvGrpSpPr>
          <p:nvPr/>
        </p:nvGrpSpPr>
        <p:grpSpPr bwMode="auto">
          <a:xfrm>
            <a:off x="5791200" y="4343400"/>
            <a:ext cx="1371600" cy="2362200"/>
            <a:chOff x="3312" y="2448"/>
            <a:chExt cx="864" cy="1488"/>
          </a:xfrm>
        </p:grpSpPr>
        <p:pic>
          <p:nvPicPr>
            <p:cNvPr id="50188" name="Picture 12" descr="בקבוק 2"/>
            <p:cNvPicPr>
              <a:picLocks noChangeAspect="1" noChangeArrowheads="1"/>
            </p:cNvPicPr>
            <p:nvPr/>
          </p:nvPicPr>
          <p:blipFill>
            <a:blip r:embed="rId5">
              <a:lum contrast="48000"/>
            </a:blip>
            <a:srcRect/>
            <a:stretch>
              <a:fillRect/>
            </a:stretch>
          </p:blipFill>
          <p:spPr bwMode="auto">
            <a:xfrm>
              <a:off x="3312" y="2448"/>
              <a:ext cx="864" cy="1488"/>
            </a:xfrm>
            <a:prstGeom prst="rect">
              <a:avLst/>
            </a:prstGeom>
            <a:noFill/>
            <a:ln w="9525">
              <a:noFill/>
              <a:miter lim="800000"/>
              <a:headEnd/>
              <a:tailEnd/>
            </a:ln>
          </p:spPr>
        </p:pic>
        <p:sp>
          <p:nvSpPr>
            <p:cNvPr id="50189" name="Text Box 13"/>
            <p:cNvSpPr txBox="1">
              <a:spLocks noChangeArrowheads="1"/>
            </p:cNvSpPr>
            <p:nvPr/>
          </p:nvSpPr>
          <p:spPr bwMode="auto">
            <a:xfrm>
              <a:off x="3425" y="3408"/>
              <a:ext cx="582" cy="288"/>
            </a:xfrm>
            <a:prstGeom prst="rect">
              <a:avLst/>
            </a:prstGeom>
            <a:solidFill>
              <a:schemeClr val="bg1"/>
            </a:solidFill>
            <a:ln w="9525">
              <a:noFill/>
              <a:miter lim="800000"/>
              <a:headEnd/>
              <a:tailEnd/>
            </a:ln>
            <a:effectLst/>
          </p:spPr>
          <p:txBody>
            <a:bodyPr wrap="none">
              <a:spAutoFit/>
            </a:bodyPr>
            <a:lstStyle/>
            <a:p>
              <a:r>
                <a:rPr lang="en-US" sz="2400" b="1"/>
                <a:t>NH</a:t>
              </a:r>
              <a:r>
                <a:rPr lang="en-US" sz="2400" b="1" baseline="-25000"/>
                <a:t>4</a:t>
              </a:r>
              <a:r>
                <a:rPr lang="en-US" sz="2400" b="1"/>
                <a:t>F</a:t>
              </a:r>
            </a:p>
          </p:txBody>
        </p:sp>
      </p:grpSp>
      <p:grpSp>
        <p:nvGrpSpPr>
          <p:cNvPr id="50181" name="Group 14"/>
          <p:cNvGrpSpPr>
            <a:grpSpLocks/>
          </p:cNvGrpSpPr>
          <p:nvPr/>
        </p:nvGrpSpPr>
        <p:grpSpPr bwMode="auto">
          <a:xfrm>
            <a:off x="4114800" y="1219200"/>
            <a:ext cx="2006600" cy="1892300"/>
            <a:chOff x="2592" y="1296"/>
            <a:chExt cx="1264" cy="1192"/>
          </a:xfrm>
        </p:grpSpPr>
        <p:pic>
          <p:nvPicPr>
            <p:cNvPr id="50186" name="Picture 15" descr="סיר"/>
            <p:cNvPicPr>
              <a:picLocks noChangeAspect="1" noChangeArrowheads="1"/>
            </p:cNvPicPr>
            <p:nvPr/>
          </p:nvPicPr>
          <p:blipFill>
            <a:blip r:embed="rId6">
              <a:clrChange>
                <a:clrFrom>
                  <a:srgbClr val="C2CBC2"/>
                </a:clrFrom>
                <a:clrTo>
                  <a:srgbClr val="C2CBC2">
                    <a:alpha val="0"/>
                  </a:srgbClr>
                </a:clrTo>
              </a:clrChange>
            </a:blip>
            <a:srcRect/>
            <a:stretch>
              <a:fillRect/>
            </a:stretch>
          </p:blipFill>
          <p:spPr bwMode="auto">
            <a:xfrm>
              <a:off x="2592" y="1296"/>
              <a:ext cx="1264" cy="1192"/>
            </a:xfrm>
            <a:prstGeom prst="rect">
              <a:avLst/>
            </a:prstGeom>
            <a:noFill/>
            <a:ln w="9525">
              <a:noFill/>
              <a:miter lim="800000"/>
              <a:headEnd/>
              <a:tailEnd/>
            </a:ln>
          </p:spPr>
        </p:pic>
        <p:sp>
          <p:nvSpPr>
            <p:cNvPr id="50187" name="Text Box 16"/>
            <p:cNvSpPr txBox="1">
              <a:spLocks noChangeArrowheads="1"/>
            </p:cNvSpPr>
            <p:nvPr/>
          </p:nvSpPr>
          <p:spPr bwMode="auto">
            <a:xfrm>
              <a:off x="2751" y="1834"/>
              <a:ext cx="928" cy="518"/>
            </a:xfrm>
            <a:prstGeom prst="rect">
              <a:avLst/>
            </a:prstGeom>
            <a:solidFill>
              <a:schemeClr val="bg1"/>
            </a:solidFill>
            <a:ln w="9525">
              <a:noFill/>
              <a:miter lim="800000"/>
              <a:headEnd/>
              <a:tailEnd/>
            </a:ln>
            <a:effectLst/>
          </p:spPr>
          <p:txBody>
            <a:bodyPr wrap="none">
              <a:spAutoFit/>
            </a:bodyPr>
            <a:lstStyle/>
            <a:p>
              <a:pPr algn="ctr"/>
              <a:endParaRPr lang="he-IL" sz="2400" b="1"/>
            </a:p>
            <a:p>
              <a:pPr algn="ctr"/>
              <a:r>
                <a:rPr lang="en-US" sz="2400" b="1"/>
                <a:t>BHF-63U</a:t>
              </a:r>
            </a:p>
          </p:txBody>
        </p:sp>
      </p:grpSp>
      <p:sp>
        <p:nvSpPr>
          <p:cNvPr id="50182" name="WordArt 17"/>
          <p:cNvSpPr>
            <a:spLocks noChangeArrowheads="1" noChangeShapeType="1" noTextEdit="1"/>
          </p:cNvSpPr>
          <p:nvPr/>
        </p:nvSpPr>
        <p:spPr bwMode="auto">
          <a:xfrm>
            <a:off x="1143000" y="228600"/>
            <a:ext cx="7019925" cy="647700"/>
          </a:xfrm>
          <a:prstGeom prst="rect">
            <a:avLst/>
          </a:prstGeom>
        </p:spPr>
        <p:txBody>
          <a:bodyPr wrap="none" fromWordArt="1">
            <a:prstTxWarp prst="textPlain">
              <a:avLst>
                <a:gd name="adj" fmla="val 50000"/>
              </a:avLst>
            </a:prstTxWarp>
          </a:bodyPr>
          <a:lstStyle/>
          <a:p>
            <a:pPr algn="ctr"/>
            <a:r>
              <a:rPr lang="he-IL" sz="3600" kern="10">
                <a:ln w="9525">
                  <a:solidFill>
                    <a:srgbClr val="000000"/>
                  </a:solidFill>
                  <a:round/>
                  <a:headEnd/>
                  <a:tailEnd/>
                </a:ln>
                <a:solidFill>
                  <a:schemeClr val="accent2"/>
                </a:solidFill>
                <a:latin typeface="David"/>
                <a:cs typeface="David"/>
              </a:rPr>
              <a:t>זיהוי מרכיבי החומר  המסוכן</a:t>
            </a:r>
            <a:endParaRPr lang="en-US" sz="3600" kern="10">
              <a:ln w="9525">
                <a:solidFill>
                  <a:srgbClr val="000000"/>
                </a:solidFill>
                <a:round/>
                <a:headEnd/>
                <a:tailEnd/>
              </a:ln>
              <a:solidFill>
                <a:schemeClr val="accent2"/>
              </a:solidFill>
              <a:latin typeface="David"/>
              <a:cs typeface="David"/>
            </a:endParaRPr>
          </a:p>
        </p:txBody>
      </p:sp>
      <p:sp>
        <p:nvSpPr>
          <p:cNvPr id="50183" name="AutoShape 18"/>
          <p:cNvSpPr>
            <a:spLocks noChangeArrowheads="1"/>
          </p:cNvSpPr>
          <p:nvPr/>
        </p:nvSpPr>
        <p:spPr bwMode="auto">
          <a:xfrm rot="2272877">
            <a:off x="5791200" y="2590800"/>
            <a:ext cx="2743200" cy="990600"/>
          </a:xfrm>
          <a:prstGeom prst="leftArrow">
            <a:avLst>
              <a:gd name="adj1" fmla="val 38028"/>
              <a:gd name="adj2" fmla="val 53577"/>
            </a:avLst>
          </a:prstGeom>
          <a:solidFill>
            <a:schemeClr val="hlink"/>
          </a:solidFill>
          <a:ln w="9525">
            <a:solidFill>
              <a:schemeClr val="tx1"/>
            </a:solidFill>
            <a:miter lim="800000"/>
            <a:headEnd/>
            <a:tailEnd/>
          </a:ln>
          <a:effectLst/>
        </p:spPr>
        <p:txBody>
          <a:bodyPr wrap="none" anchor="ctr"/>
          <a:lstStyle/>
          <a:p>
            <a:pPr algn="ctr"/>
            <a:r>
              <a:rPr lang="he-IL" sz="3200" b="1">
                <a:cs typeface="Times New Roman" pitchFamily="18" charset="0"/>
              </a:rPr>
              <a:t>50%</a:t>
            </a:r>
            <a:endParaRPr lang="en-US" sz="3200" b="1">
              <a:cs typeface="Times New Roman" pitchFamily="18" charset="0"/>
            </a:endParaRPr>
          </a:p>
        </p:txBody>
      </p:sp>
      <p:sp>
        <p:nvSpPr>
          <p:cNvPr id="50184" name="AutoShape 19"/>
          <p:cNvSpPr>
            <a:spLocks noChangeArrowheads="1"/>
          </p:cNvSpPr>
          <p:nvPr/>
        </p:nvSpPr>
        <p:spPr bwMode="auto">
          <a:xfrm rot="3691517">
            <a:off x="5192713" y="3168650"/>
            <a:ext cx="1333500" cy="990600"/>
          </a:xfrm>
          <a:prstGeom prst="leftArrow">
            <a:avLst>
              <a:gd name="adj1" fmla="val 38028"/>
              <a:gd name="adj2" fmla="val 26044"/>
            </a:avLst>
          </a:prstGeom>
          <a:solidFill>
            <a:schemeClr val="accent1"/>
          </a:solidFill>
          <a:ln w="9525">
            <a:solidFill>
              <a:schemeClr val="tx1"/>
            </a:solidFill>
            <a:miter lim="800000"/>
            <a:headEnd/>
            <a:tailEnd/>
          </a:ln>
          <a:effectLst/>
        </p:spPr>
        <p:txBody>
          <a:bodyPr wrap="none" anchor="ctr"/>
          <a:lstStyle/>
          <a:p>
            <a:pPr algn="ctr"/>
            <a:r>
              <a:rPr lang="en-US" sz="3200" b="1">
                <a:cs typeface="Times New Roman" pitchFamily="18" charset="0"/>
              </a:rPr>
              <a:t>30%</a:t>
            </a:r>
          </a:p>
        </p:txBody>
      </p:sp>
      <p:sp>
        <p:nvSpPr>
          <p:cNvPr id="50185" name="AutoShape 21"/>
          <p:cNvSpPr>
            <a:spLocks noChangeArrowheads="1"/>
          </p:cNvSpPr>
          <p:nvPr/>
        </p:nvSpPr>
        <p:spPr bwMode="auto">
          <a:xfrm rot="17919829" flipH="1">
            <a:off x="3023394" y="2851944"/>
            <a:ext cx="1814512" cy="1606550"/>
          </a:xfrm>
          <a:prstGeom prst="leftArrow">
            <a:avLst>
              <a:gd name="adj1" fmla="val 38028"/>
              <a:gd name="adj2" fmla="val 21852"/>
            </a:avLst>
          </a:prstGeom>
          <a:solidFill>
            <a:srgbClr val="FFFF00"/>
          </a:solidFill>
          <a:ln w="9525">
            <a:solidFill>
              <a:schemeClr val="tx1"/>
            </a:solidFill>
            <a:miter lim="800000"/>
            <a:headEnd/>
            <a:tailEnd/>
          </a:ln>
          <a:effectLst/>
        </p:spPr>
        <p:txBody>
          <a:bodyPr wrap="none" anchor="ctr"/>
          <a:lstStyle/>
          <a:p>
            <a:pPr algn="ctr"/>
            <a:r>
              <a:rPr lang="en-US" sz="3200" b="1">
                <a:cs typeface="Times New Roman" pitchFamily="18" charset="0"/>
              </a:rPr>
              <a:t>20%</a:t>
            </a: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WordArt 2"/>
          <p:cNvSpPr>
            <a:spLocks noChangeArrowheads="1" noChangeShapeType="1" noTextEdit="1"/>
          </p:cNvSpPr>
          <p:nvPr/>
        </p:nvSpPr>
        <p:spPr bwMode="auto">
          <a:xfrm>
            <a:off x="1447800" y="228600"/>
            <a:ext cx="6715125" cy="533400"/>
          </a:xfrm>
          <a:prstGeom prst="rect">
            <a:avLst/>
          </a:prstGeom>
        </p:spPr>
        <p:txBody>
          <a:bodyPr wrap="none" fromWordArt="1">
            <a:prstTxWarp prst="textPlain">
              <a:avLst>
                <a:gd name="adj" fmla="val 50000"/>
              </a:avLst>
            </a:prstTxWarp>
          </a:bodyPr>
          <a:lstStyle/>
          <a:p>
            <a:pPr algn="ctr"/>
            <a:r>
              <a:rPr lang="he-IL" sz="3600" kern="10">
                <a:ln w="9525">
                  <a:solidFill>
                    <a:srgbClr val="000000"/>
                  </a:solidFill>
                  <a:round/>
                  <a:headEnd/>
                  <a:tailEnd/>
                </a:ln>
                <a:solidFill>
                  <a:schemeClr val="accent2"/>
                </a:solidFill>
                <a:latin typeface="David"/>
                <a:cs typeface="David"/>
              </a:rPr>
              <a:t>סיכוני החומר</a:t>
            </a:r>
            <a:endParaRPr lang="en-US" sz="3600" kern="10">
              <a:ln w="9525">
                <a:solidFill>
                  <a:srgbClr val="000000"/>
                </a:solidFill>
                <a:round/>
                <a:headEnd/>
                <a:tailEnd/>
              </a:ln>
              <a:solidFill>
                <a:schemeClr val="accent2"/>
              </a:solidFill>
              <a:latin typeface="David"/>
              <a:cs typeface="David"/>
            </a:endParaRPr>
          </a:p>
        </p:txBody>
      </p:sp>
      <p:sp>
        <p:nvSpPr>
          <p:cNvPr id="51203" name="Rectangle 3"/>
          <p:cNvSpPr>
            <a:spLocks noChangeArrowheads="1"/>
          </p:cNvSpPr>
          <p:nvPr/>
        </p:nvSpPr>
        <p:spPr bwMode="auto">
          <a:xfrm>
            <a:off x="4062413" y="2971800"/>
            <a:ext cx="9144000" cy="0"/>
          </a:xfrm>
          <a:prstGeom prst="rect">
            <a:avLst/>
          </a:prstGeom>
          <a:noFill/>
          <a:ln w="9525">
            <a:noFill/>
            <a:miter lim="800000"/>
            <a:headEnd/>
            <a:tailEnd/>
          </a:ln>
          <a:effectLst/>
        </p:spPr>
        <p:txBody>
          <a:bodyPr>
            <a:spAutoFit/>
          </a:bodyPr>
          <a:lstStyle/>
          <a:p>
            <a:endParaRPr lang="he-IL"/>
          </a:p>
        </p:txBody>
      </p:sp>
      <p:pic>
        <p:nvPicPr>
          <p:cNvPr id="51204" name="Picture 4" descr="סימוני אזהרה"/>
          <p:cNvPicPr>
            <a:picLocks noChangeAspect="1" noChangeArrowheads="1"/>
          </p:cNvPicPr>
          <p:nvPr/>
        </p:nvPicPr>
        <p:blipFill>
          <a:blip r:embed="rId3">
            <a:clrChange>
              <a:clrFrom>
                <a:srgbClr val="FFFFFF"/>
              </a:clrFrom>
              <a:clrTo>
                <a:srgbClr val="FFFFFF">
                  <a:alpha val="0"/>
                </a:srgbClr>
              </a:clrTo>
            </a:clrChange>
            <a:lum contrast="18000"/>
          </a:blip>
          <a:srcRect/>
          <a:stretch>
            <a:fillRect/>
          </a:stretch>
        </p:blipFill>
        <p:spPr bwMode="auto">
          <a:xfrm>
            <a:off x="609600" y="685800"/>
            <a:ext cx="8153400" cy="5367338"/>
          </a:xfrm>
          <a:prstGeom prst="rect">
            <a:avLst/>
          </a:prstGeom>
          <a:noFill/>
          <a:ln w="9525">
            <a:noFill/>
            <a:miter lim="800000"/>
            <a:headEnd/>
            <a:tailEnd/>
          </a:ln>
        </p:spPr>
      </p:pic>
      <p:sp>
        <p:nvSpPr>
          <p:cNvPr id="51205" name="Rectangle 5"/>
          <p:cNvSpPr>
            <a:spLocks noChangeArrowheads="1"/>
          </p:cNvSpPr>
          <p:nvPr/>
        </p:nvSpPr>
        <p:spPr bwMode="auto">
          <a:xfrm>
            <a:off x="4062413" y="2971800"/>
            <a:ext cx="9144000" cy="0"/>
          </a:xfrm>
          <a:prstGeom prst="rect">
            <a:avLst/>
          </a:prstGeom>
          <a:noFill/>
          <a:ln w="9525">
            <a:noFill/>
            <a:miter lim="800000"/>
            <a:headEnd/>
            <a:tailEnd/>
          </a:ln>
          <a:effectLst/>
        </p:spPr>
        <p:txBody>
          <a:bodyPr>
            <a:spAutoFit/>
          </a:bodyPr>
          <a:lstStyle/>
          <a:p>
            <a:endParaRPr lang="he-IL"/>
          </a:p>
        </p:txBody>
      </p:sp>
      <p:pic>
        <p:nvPicPr>
          <p:cNvPr id="51206" name="Picture 6"/>
          <p:cNvPicPr>
            <a:picLocks noChangeAspect="1" noChangeArrowheads="1"/>
          </p:cNvPicPr>
          <p:nvPr/>
        </p:nvPicPr>
        <p:blipFill>
          <a:blip r:embed="rId4">
            <a:clrChange>
              <a:clrFrom>
                <a:srgbClr val="FFFFFF"/>
              </a:clrFrom>
              <a:clrTo>
                <a:srgbClr val="FFFFFF">
                  <a:alpha val="0"/>
                </a:srgbClr>
              </a:clrTo>
            </a:clrChange>
            <a:lum bright="30000" contrast="30000"/>
          </a:blip>
          <a:srcRect/>
          <a:stretch>
            <a:fillRect/>
          </a:stretch>
        </p:blipFill>
        <p:spPr bwMode="auto">
          <a:xfrm>
            <a:off x="2743200" y="3167063"/>
            <a:ext cx="4114800" cy="3690937"/>
          </a:xfrm>
          <a:prstGeom prst="rect">
            <a:avLst/>
          </a:prstGeom>
          <a:noFill/>
          <a:ln w="9525">
            <a:noFill/>
            <a:miter lim="800000"/>
            <a:headEnd/>
            <a:tailEnd/>
          </a:ln>
        </p:spPr>
      </p:pic>
      <p:sp>
        <p:nvSpPr>
          <p:cNvPr id="51207" name="Freeform 7"/>
          <p:cNvSpPr>
            <a:spLocks/>
          </p:cNvSpPr>
          <p:nvPr/>
        </p:nvSpPr>
        <p:spPr bwMode="auto">
          <a:xfrm>
            <a:off x="4953000" y="4724400"/>
            <a:ext cx="2514600" cy="2209800"/>
          </a:xfrm>
          <a:custGeom>
            <a:avLst/>
            <a:gdLst>
              <a:gd name="T0" fmla="*/ 2147483647 w 1584"/>
              <a:gd name="T1" fmla="*/ 0 h 1392"/>
              <a:gd name="T2" fmla="*/ 2147483647 w 1584"/>
              <a:gd name="T3" fmla="*/ 2147483647 h 1392"/>
              <a:gd name="T4" fmla="*/ 0 w 1584"/>
              <a:gd name="T5" fmla="*/ 2147483647 h 1392"/>
              <a:gd name="T6" fmla="*/ 2147483647 w 1584"/>
              <a:gd name="T7" fmla="*/ 2147483647 h 1392"/>
              <a:gd name="T8" fmla="*/ 2147483647 w 1584"/>
              <a:gd name="T9" fmla="*/ 2147483647 h 1392"/>
              <a:gd name="T10" fmla="*/ 2147483647 w 1584"/>
              <a:gd name="T11" fmla="*/ 2147483647 h 1392"/>
              <a:gd name="T12" fmla="*/ 2147483647 w 1584"/>
              <a:gd name="T13" fmla="*/ 0 h 13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392">
                <a:moveTo>
                  <a:pt x="1344" y="0"/>
                </a:moveTo>
                <a:lnTo>
                  <a:pt x="1104" y="144"/>
                </a:lnTo>
                <a:lnTo>
                  <a:pt x="0" y="1200"/>
                </a:lnTo>
                <a:lnTo>
                  <a:pt x="48" y="1392"/>
                </a:lnTo>
                <a:lnTo>
                  <a:pt x="1056" y="912"/>
                </a:lnTo>
                <a:lnTo>
                  <a:pt x="1584" y="240"/>
                </a:lnTo>
                <a:cubicBezTo>
                  <a:pt x="1504" y="160"/>
                  <a:pt x="1344" y="0"/>
                  <a:pt x="1344" y="0"/>
                </a:cubicBezTo>
                <a:close/>
              </a:path>
            </a:pathLst>
          </a:custGeom>
          <a:solidFill>
            <a:schemeClr val="bg1"/>
          </a:solidFill>
          <a:ln w="9525">
            <a:solidFill>
              <a:schemeClr val="bg1"/>
            </a:solidFill>
            <a:round/>
            <a:headEnd/>
            <a:tailEnd/>
          </a:ln>
          <a:effectLst/>
        </p:spPr>
        <p:txBody>
          <a:bodyPr/>
          <a:lstStyle/>
          <a:p>
            <a:endParaRPr lang="en-US"/>
          </a:p>
        </p:txBody>
      </p:sp>
      <p:sp>
        <p:nvSpPr>
          <p:cNvPr id="51208" name="Freeform 8"/>
          <p:cNvSpPr>
            <a:spLocks/>
          </p:cNvSpPr>
          <p:nvPr/>
        </p:nvSpPr>
        <p:spPr bwMode="auto">
          <a:xfrm>
            <a:off x="2743200" y="4724400"/>
            <a:ext cx="2286000" cy="2286000"/>
          </a:xfrm>
          <a:custGeom>
            <a:avLst/>
            <a:gdLst>
              <a:gd name="T0" fmla="*/ 2147483647 w 1440"/>
              <a:gd name="T1" fmla="*/ 2147483647 h 1440"/>
              <a:gd name="T2" fmla="*/ 2147483647 w 1440"/>
              <a:gd name="T3" fmla="*/ 0 h 1440"/>
              <a:gd name="T4" fmla="*/ 0 w 1440"/>
              <a:gd name="T5" fmla="*/ 2147483647 h 1440"/>
              <a:gd name="T6" fmla="*/ 2147483647 w 1440"/>
              <a:gd name="T7" fmla="*/ 2147483647 h 1440"/>
              <a:gd name="T8" fmla="*/ 2147483647 w 1440"/>
              <a:gd name="T9" fmla="*/ 2147483647 h 1440"/>
              <a:gd name="T10" fmla="*/ 2147483647 w 1440"/>
              <a:gd name="T11" fmla="*/ 2147483647 h 1440"/>
              <a:gd name="T12" fmla="*/ 2147483647 w 1440"/>
              <a:gd name="T13" fmla="*/ 2147483647 h 14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0" h="1440">
                <a:moveTo>
                  <a:pt x="1440" y="1296"/>
                </a:moveTo>
                <a:lnTo>
                  <a:pt x="144" y="0"/>
                </a:lnTo>
                <a:lnTo>
                  <a:pt x="0" y="144"/>
                </a:lnTo>
                <a:lnTo>
                  <a:pt x="384" y="624"/>
                </a:lnTo>
                <a:lnTo>
                  <a:pt x="960" y="1152"/>
                </a:lnTo>
                <a:lnTo>
                  <a:pt x="1440" y="1440"/>
                </a:lnTo>
                <a:lnTo>
                  <a:pt x="1440" y="1296"/>
                </a:lnTo>
                <a:close/>
              </a:path>
            </a:pathLst>
          </a:custGeom>
          <a:solidFill>
            <a:schemeClr val="bg1"/>
          </a:solidFill>
          <a:ln w="9525">
            <a:solidFill>
              <a:schemeClr val="bg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פיצוץ"/>
          <p:cNvPicPr>
            <a:picLocks noChangeAspect="1" noChangeArrowheads="1"/>
          </p:cNvPicPr>
          <p:nvPr/>
        </p:nvPicPr>
        <p:blipFill>
          <a:blip r:embed="rId3"/>
          <a:srcRect l="22144" t="1601" r="26428" b="39999"/>
          <a:stretch>
            <a:fillRect/>
          </a:stretch>
        </p:blipFill>
        <p:spPr bwMode="auto">
          <a:xfrm>
            <a:off x="0" y="0"/>
            <a:ext cx="9144000" cy="6858000"/>
          </a:xfrm>
          <a:prstGeom prst="rect">
            <a:avLst/>
          </a:prstGeom>
          <a:noFill/>
          <a:ln w="9525">
            <a:noFill/>
            <a:miter lim="800000"/>
            <a:headEnd/>
            <a:tailEnd/>
          </a:ln>
        </p:spPr>
      </p:pic>
      <p:pic>
        <p:nvPicPr>
          <p:cNvPr id="52227" name="Picture 4" descr="msotw9_temp0"/>
          <p:cNvPicPr>
            <a:picLocks noChangeAspect="1" noChangeArrowheads="1"/>
          </p:cNvPicPr>
          <p:nvPr/>
        </p:nvPicPr>
        <p:blipFill>
          <a:blip r:embed="rId4">
            <a:lum contrast="18000"/>
          </a:blip>
          <a:srcRect l="3549" t="1315" r="2403" b="2632"/>
          <a:stretch>
            <a:fillRect/>
          </a:stretch>
        </p:blipFill>
        <p:spPr bwMode="auto">
          <a:xfrm>
            <a:off x="4773613" y="838200"/>
            <a:ext cx="4370387" cy="6019800"/>
          </a:xfrm>
          <a:prstGeom prst="rect">
            <a:avLst/>
          </a:prstGeom>
          <a:noFill/>
          <a:ln w="9525">
            <a:noFill/>
            <a:miter lim="800000"/>
            <a:headEnd/>
            <a:tailEnd/>
          </a:ln>
          <a:effectLst/>
        </p:spPr>
      </p:pic>
      <p:pic>
        <p:nvPicPr>
          <p:cNvPr id="52228" name="Picture 5" descr="msotw9_temp0"/>
          <p:cNvPicPr>
            <a:picLocks noChangeAspect="1" noChangeArrowheads="1"/>
          </p:cNvPicPr>
          <p:nvPr/>
        </p:nvPicPr>
        <p:blipFill>
          <a:blip r:embed="rId5">
            <a:lum bright="-6000" contrast="18000"/>
          </a:blip>
          <a:srcRect/>
          <a:stretch>
            <a:fillRect/>
          </a:stretch>
        </p:blipFill>
        <p:spPr bwMode="auto">
          <a:xfrm>
            <a:off x="152400" y="838200"/>
            <a:ext cx="2514600" cy="2368550"/>
          </a:xfrm>
          <a:prstGeom prst="rect">
            <a:avLst/>
          </a:prstGeom>
          <a:noFill/>
          <a:ln w="9525">
            <a:noFill/>
            <a:miter lim="800000"/>
            <a:headEnd/>
            <a:tailEnd/>
          </a:ln>
          <a:effectLst/>
        </p:spPr>
      </p:pic>
      <p:pic>
        <p:nvPicPr>
          <p:cNvPr id="52229" name="Picture 6" descr="msotw9_temp0"/>
          <p:cNvPicPr>
            <a:picLocks noChangeAspect="1" noChangeArrowheads="1"/>
          </p:cNvPicPr>
          <p:nvPr/>
        </p:nvPicPr>
        <p:blipFill>
          <a:blip r:embed="rId6">
            <a:lum bright="-30000" contrast="54000"/>
          </a:blip>
          <a:srcRect/>
          <a:stretch>
            <a:fillRect/>
          </a:stretch>
        </p:blipFill>
        <p:spPr bwMode="auto">
          <a:xfrm>
            <a:off x="1371600" y="4343400"/>
            <a:ext cx="2438400" cy="2154238"/>
          </a:xfrm>
          <a:prstGeom prst="rect">
            <a:avLst/>
          </a:prstGeom>
          <a:noFill/>
          <a:ln w="9525">
            <a:noFill/>
            <a:miter lim="800000"/>
            <a:headEnd/>
            <a:tailEnd/>
          </a:ln>
          <a:effectLst/>
        </p:spPr>
      </p:pic>
      <p:sp>
        <p:nvSpPr>
          <p:cNvPr id="52230" name="Text Box 7"/>
          <p:cNvSpPr txBox="1">
            <a:spLocks noChangeArrowheads="1"/>
          </p:cNvSpPr>
          <p:nvPr/>
        </p:nvSpPr>
        <p:spPr bwMode="auto">
          <a:xfrm>
            <a:off x="808038" y="3394075"/>
            <a:ext cx="3455987" cy="579438"/>
          </a:xfrm>
          <a:prstGeom prst="rect">
            <a:avLst/>
          </a:prstGeom>
          <a:solidFill>
            <a:schemeClr val="bg1"/>
          </a:solidFill>
          <a:ln w="9525">
            <a:noFill/>
            <a:miter lim="800000"/>
            <a:headEnd/>
            <a:tailEnd/>
          </a:ln>
          <a:effectLst/>
        </p:spPr>
        <p:txBody>
          <a:bodyPr wrap="none">
            <a:spAutoFit/>
          </a:bodyPr>
          <a:lstStyle/>
          <a:p>
            <a:r>
              <a:rPr lang="en-US" sz="3200" b="1">
                <a:latin typeface="Times New Roman" pitchFamily="18" charset="0"/>
                <a:cs typeface="Times New Roman" pitchFamily="18" charset="0"/>
              </a:rPr>
              <a:t>2H</a:t>
            </a:r>
            <a:r>
              <a:rPr lang="en-US" sz="3200" b="1" baseline="-25000">
                <a:latin typeface="Times New Roman" pitchFamily="18" charset="0"/>
                <a:cs typeface="Times New Roman" pitchFamily="18" charset="0"/>
              </a:rPr>
              <a:t>2</a:t>
            </a:r>
            <a:r>
              <a:rPr lang="en-US" sz="3200" b="1">
                <a:latin typeface="Times New Roman" pitchFamily="18" charset="0"/>
                <a:cs typeface="Times New Roman" pitchFamily="18" charset="0"/>
              </a:rPr>
              <a:t>O</a:t>
            </a:r>
            <a:r>
              <a:rPr lang="en-US" sz="3200" b="1" baseline="-25000">
                <a:latin typeface="Times New Roman" pitchFamily="18" charset="0"/>
                <a:cs typeface="Times New Roman" pitchFamily="18" charset="0"/>
              </a:rPr>
              <a:t>2</a:t>
            </a:r>
            <a:r>
              <a:rPr lang="en-US" sz="3200" b="1">
                <a:latin typeface="Times New Roman" pitchFamily="18" charset="0"/>
                <a:cs typeface="Times New Roman" pitchFamily="18" charset="0"/>
              </a:rPr>
              <a:t> = </a:t>
            </a:r>
            <a:r>
              <a:rPr lang="en-US" sz="2800" b="1">
                <a:latin typeface="Times New Roman" pitchFamily="18" charset="0"/>
                <a:cs typeface="Times New Roman" pitchFamily="18" charset="0"/>
              </a:rPr>
              <a:t>2H</a:t>
            </a:r>
            <a:r>
              <a:rPr lang="en-US" sz="2800" b="1" baseline="-25000">
                <a:latin typeface="Times New Roman" pitchFamily="18" charset="0"/>
                <a:cs typeface="Times New Roman" pitchFamily="18" charset="0"/>
              </a:rPr>
              <a:t>2</a:t>
            </a:r>
            <a:r>
              <a:rPr lang="en-US" sz="2800" b="1">
                <a:latin typeface="Times New Roman" pitchFamily="18" charset="0"/>
                <a:cs typeface="Times New Roman" pitchFamily="18" charset="0"/>
              </a:rPr>
              <a:t>O</a:t>
            </a:r>
            <a:r>
              <a:rPr lang="en-US" sz="3200" b="1">
                <a:latin typeface="Times New Roman" pitchFamily="18" charset="0"/>
                <a:cs typeface="Times New Roman" pitchFamily="18" charset="0"/>
              </a:rPr>
              <a:t> + O</a:t>
            </a:r>
            <a:r>
              <a:rPr lang="en-US" sz="3200" b="1" baseline="-25000">
                <a:latin typeface="Times New Roman" pitchFamily="18" charset="0"/>
                <a:cs typeface="Times New Roman" pitchFamily="18" charset="0"/>
              </a:rPr>
              <a:t>2</a:t>
            </a:r>
          </a:p>
        </p:txBody>
      </p:sp>
      <p:sp>
        <p:nvSpPr>
          <p:cNvPr id="52231" name="Text Box 8"/>
          <p:cNvSpPr txBox="1">
            <a:spLocks noChangeArrowheads="1"/>
          </p:cNvSpPr>
          <p:nvPr/>
        </p:nvSpPr>
        <p:spPr bwMode="auto">
          <a:xfrm>
            <a:off x="990600" y="0"/>
            <a:ext cx="5791200" cy="793750"/>
          </a:xfrm>
          <a:prstGeom prst="rect">
            <a:avLst/>
          </a:prstGeom>
          <a:noFill/>
          <a:ln w="9525">
            <a:noFill/>
            <a:miter lim="800000"/>
            <a:headEnd/>
            <a:tailEnd/>
          </a:ln>
          <a:effectLst>
            <a:outerShdw dist="45791" dir="12821404" algn="ctr" rotWithShape="0">
              <a:schemeClr val="bg2"/>
            </a:outerShdw>
          </a:effectLst>
        </p:spPr>
        <p:txBody>
          <a:bodyPr>
            <a:spAutoFit/>
          </a:bodyPr>
          <a:lstStyle/>
          <a:p>
            <a:r>
              <a:rPr lang="he-IL" sz="4600" b="1" u="sng">
                <a:solidFill>
                  <a:schemeClr val="accent2"/>
                </a:solidFill>
              </a:rPr>
              <a:t>יציבות וראקטיביות</a:t>
            </a:r>
            <a:endParaRPr lang="en-US" sz="4600" b="1" u="sng">
              <a:solidFill>
                <a:schemeClr val="accent2"/>
              </a:solidFill>
            </a:endParaRP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WordArt 2"/>
          <p:cNvSpPr>
            <a:spLocks noChangeArrowheads="1" noChangeShapeType="1" noTextEdit="1"/>
          </p:cNvSpPr>
          <p:nvPr/>
        </p:nvSpPr>
        <p:spPr bwMode="auto">
          <a:xfrm>
            <a:off x="1066800" y="152400"/>
            <a:ext cx="7162800" cy="647700"/>
          </a:xfrm>
          <a:prstGeom prst="rect">
            <a:avLst/>
          </a:prstGeom>
        </p:spPr>
        <p:txBody>
          <a:bodyPr wrap="none" fromWordArt="1">
            <a:prstTxWarp prst="textPlain">
              <a:avLst>
                <a:gd name="adj" fmla="val 50000"/>
              </a:avLst>
            </a:prstTxWarp>
          </a:bodyPr>
          <a:lstStyle/>
          <a:p>
            <a:pPr algn="ctr"/>
            <a:r>
              <a:rPr lang="he-IL" sz="3600" kern="10">
                <a:ln w="9525">
                  <a:solidFill>
                    <a:srgbClr val="000000"/>
                  </a:solidFill>
                  <a:round/>
                  <a:headEnd/>
                  <a:tailEnd/>
                </a:ln>
                <a:solidFill>
                  <a:schemeClr val="accent2"/>
                </a:solidFill>
                <a:latin typeface="David"/>
                <a:cs typeface="David"/>
              </a:rPr>
              <a:t>תכונות פיזיקליות וכימיות</a:t>
            </a:r>
            <a:endParaRPr lang="en-US" sz="3600" kern="10">
              <a:ln w="9525">
                <a:solidFill>
                  <a:srgbClr val="000000"/>
                </a:solidFill>
                <a:round/>
                <a:headEnd/>
                <a:tailEnd/>
              </a:ln>
              <a:solidFill>
                <a:schemeClr val="accent2"/>
              </a:solidFill>
              <a:latin typeface="David"/>
              <a:cs typeface="David"/>
            </a:endParaRPr>
          </a:p>
        </p:txBody>
      </p:sp>
      <p:sp>
        <p:nvSpPr>
          <p:cNvPr id="53251" name="AutoShape 3"/>
          <p:cNvSpPr>
            <a:spLocks noChangeArrowheads="1"/>
          </p:cNvSpPr>
          <p:nvPr/>
        </p:nvSpPr>
        <p:spPr bwMode="auto">
          <a:xfrm>
            <a:off x="685800" y="1524000"/>
            <a:ext cx="1828800" cy="2514600"/>
          </a:xfrm>
          <a:prstGeom prst="smileyFace">
            <a:avLst>
              <a:gd name="adj" fmla="val -4653"/>
            </a:avLst>
          </a:prstGeom>
          <a:solidFill>
            <a:srgbClr val="FF3300"/>
          </a:solidFill>
          <a:ln w="38100">
            <a:solidFill>
              <a:schemeClr val="tx1"/>
            </a:solidFill>
            <a:round/>
            <a:headEnd/>
            <a:tailEnd/>
          </a:ln>
          <a:effectLst/>
        </p:spPr>
        <p:txBody>
          <a:bodyPr wrap="none" anchor="ctr"/>
          <a:lstStyle/>
          <a:p>
            <a:endParaRPr lang="he-IL"/>
          </a:p>
        </p:txBody>
      </p:sp>
      <p:sp>
        <p:nvSpPr>
          <p:cNvPr id="53252" name="AutoShape 4"/>
          <p:cNvSpPr>
            <a:spLocks noChangeArrowheads="1"/>
          </p:cNvSpPr>
          <p:nvPr/>
        </p:nvSpPr>
        <p:spPr bwMode="auto">
          <a:xfrm rot="5267954">
            <a:off x="2324100" y="2705100"/>
            <a:ext cx="609600" cy="228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53253" name="AutoShape 5"/>
          <p:cNvSpPr>
            <a:spLocks noChangeArrowheads="1"/>
          </p:cNvSpPr>
          <p:nvPr/>
        </p:nvSpPr>
        <p:spPr bwMode="auto">
          <a:xfrm rot="16332046" flipH="1">
            <a:off x="266700" y="2705100"/>
            <a:ext cx="609600" cy="228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53254" name="Freeform 6"/>
          <p:cNvSpPr>
            <a:spLocks/>
          </p:cNvSpPr>
          <p:nvPr/>
        </p:nvSpPr>
        <p:spPr bwMode="auto">
          <a:xfrm>
            <a:off x="1520825" y="1066800"/>
            <a:ext cx="212725" cy="571500"/>
          </a:xfrm>
          <a:custGeom>
            <a:avLst/>
            <a:gdLst>
              <a:gd name="T0" fmla="*/ 2147483647 w 134"/>
              <a:gd name="T1" fmla="*/ 2147483647 h 360"/>
              <a:gd name="T2" fmla="*/ 2147483647 w 134"/>
              <a:gd name="T3" fmla="*/ 2147483647 h 360"/>
              <a:gd name="T4" fmla="*/ 2147483647 w 134"/>
              <a:gd name="T5" fmla="*/ 2147483647 h 360"/>
              <a:gd name="T6" fmla="*/ 2147483647 w 134"/>
              <a:gd name="T7" fmla="*/ 2147483647 h 360"/>
              <a:gd name="T8" fmla="*/ 2147483647 w 134"/>
              <a:gd name="T9" fmla="*/ 0 h 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360">
                <a:moveTo>
                  <a:pt x="38" y="360"/>
                </a:moveTo>
                <a:cubicBezTo>
                  <a:pt x="33" y="317"/>
                  <a:pt x="0" y="214"/>
                  <a:pt x="26" y="168"/>
                </a:cubicBezTo>
                <a:cubicBezTo>
                  <a:pt x="33" y="155"/>
                  <a:pt x="50" y="152"/>
                  <a:pt x="62" y="144"/>
                </a:cubicBezTo>
                <a:cubicBezTo>
                  <a:pt x="78" y="120"/>
                  <a:pt x="94" y="96"/>
                  <a:pt x="110" y="72"/>
                </a:cubicBezTo>
                <a:cubicBezTo>
                  <a:pt x="124" y="51"/>
                  <a:pt x="134" y="0"/>
                  <a:pt x="134" y="0"/>
                </a:cubicBezTo>
              </a:path>
            </a:pathLst>
          </a:custGeom>
          <a:noFill/>
          <a:ln w="9525">
            <a:solidFill>
              <a:schemeClr val="tx1"/>
            </a:solidFill>
            <a:round/>
            <a:headEnd/>
            <a:tailEnd/>
          </a:ln>
          <a:effectLst/>
        </p:spPr>
        <p:txBody>
          <a:bodyPr/>
          <a:lstStyle/>
          <a:p>
            <a:endParaRPr lang="en-US"/>
          </a:p>
        </p:txBody>
      </p:sp>
      <p:sp>
        <p:nvSpPr>
          <p:cNvPr id="53255" name="Freeform 7"/>
          <p:cNvSpPr>
            <a:spLocks/>
          </p:cNvSpPr>
          <p:nvPr/>
        </p:nvSpPr>
        <p:spPr bwMode="auto">
          <a:xfrm>
            <a:off x="1692275" y="1066800"/>
            <a:ext cx="212725" cy="571500"/>
          </a:xfrm>
          <a:custGeom>
            <a:avLst/>
            <a:gdLst>
              <a:gd name="T0" fmla="*/ 2147483647 w 134"/>
              <a:gd name="T1" fmla="*/ 2147483647 h 360"/>
              <a:gd name="T2" fmla="*/ 2147483647 w 134"/>
              <a:gd name="T3" fmla="*/ 2147483647 h 360"/>
              <a:gd name="T4" fmla="*/ 2147483647 w 134"/>
              <a:gd name="T5" fmla="*/ 2147483647 h 360"/>
              <a:gd name="T6" fmla="*/ 2147483647 w 134"/>
              <a:gd name="T7" fmla="*/ 2147483647 h 360"/>
              <a:gd name="T8" fmla="*/ 2147483647 w 134"/>
              <a:gd name="T9" fmla="*/ 0 h 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360">
                <a:moveTo>
                  <a:pt x="38" y="360"/>
                </a:moveTo>
                <a:cubicBezTo>
                  <a:pt x="33" y="317"/>
                  <a:pt x="0" y="214"/>
                  <a:pt x="26" y="168"/>
                </a:cubicBezTo>
                <a:cubicBezTo>
                  <a:pt x="33" y="155"/>
                  <a:pt x="50" y="152"/>
                  <a:pt x="62" y="144"/>
                </a:cubicBezTo>
                <a:cubicBezTo>
                  <a:pt x="78" y="120"/>
                  <a:pt x="94" y="96"/>
                  <a:pt x="110" y="72"/>
                </a:cubicBezTo>
                <a:cubicBezTo>
                  <a:pt x="124" y="51"/>
                  <a:pt x="134" y="0"/>
                  <a:pt x="134" y="0"/>
                </a:cubicBezTo>
              </a:path>
            </a:pathLst>
          </a:custGeom>
          <a:noFill/>
          <a:ln w="9525">
            <a:solidFill>
              <a:schemeClr val="tx1"/>
            </a:solidFill>
            <a:round/>
            <a:headEnd/>
            <a:tailEnd/>
          </a:ln>
          <a:effectLst/>
        </p:spPr>
        <p:txBody>
          <a:bodyPr/>
          <a:lstStyle/>
          <a:p>
            <a:endParaRPr lang="en-US"/>
          </a:p>
        </p:txBody>
      </p:sp>
      <p:sp>
        <p:nvSpPr>
          <p:cNvPr id="53256" name="Freeform 8"/>
          <p:cNvSpPr>
            <a:spLocks/>
          </p:cNvSpPr>
          <p:nvPr/>
        </p:nvSpPr>
        <p:spPr bwMode="auto">
          <a:xfrm>
            <a:off x="1187450" y="1162050"/>
            <a:ext cx="184150" cy="381000"/>
          </a:xfrm>
          <a:custGeom>
            <a:avLst/>
            <a:gdLst>
              <a:gd name="T0" fmla="*/ 2147483647 w 116"/>
              <a:gd name="T1" fmla="*/ 2147483647 h 240"/>
              <a:gd name="T2" fmla="*/ 2147483647 w 116"/>
              <a:gd name="T3" fmla="*/ 2147483647 h 240"/>
              <a:gd name="T4" fmla="*/ 2147483647 w 116"/>
              <a:gd name="T5" fmla="*/ 2147483647 h 240"/>
              <a:gd name="T6" fmla="*/ 2147483647 w 116"/>
              <a:gd name="T7" fmla="*/ 2147483647 h 240"/>
              <a:gd name="T8" fmla="*/ 2147483647 w 11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240">
                <a:moveTo>
                  <a:pt x="116" y="240"/>
                </a:moveTo>
                <a:cubicBezTo>
                  <a:pt x="100" y="216"/>
                  <a:pt x="77" y="195"/>
                  <a:pt x="68" y="168"/>
                </a:cubicBezTo>
                <a:cubicBezTo>
                  <a:pt x="64" y="156"/>
                  <a:pt x="64" y="142"/>
                  <a:pt x="56" y="132"/>
                </a:cubicBezTo>
                <a:cubicBezTo>
                  <a:pt x="47" y="121"/>
                  <a:pt x="32" y="116"/>
                  <a:pt x="20" y="108"/>
                </a:cubicBezTo>
                <a:cubicBezTo>
                  <a:pt x="0" y="49"/>
                  <a:pt x="8" y="85"/>
                  <a:pt x="8" y="0"/>
                </a:cubicBezTo>
              </a:path>
            </a:pathLst>
          </a:custGeom>
          <a:noFill/>
          <a:ln w="9525">
            <a:solidFill>
              <a:schemeClr val="tx1"/>
            </a:solidFill>
            <a:round/>
            <a:headEnd/>
            <a:tailEnd/>
          </a:ln>
          <a:effectLst/>
        </p:spPr>
        <p:txBody>
          <a:bodyPr/>
          <a:lstStyle/>
          <a:p>
            <a:endParaRPr lang="en-US"/>
          </a:p>
        </p:txBody>
      </p:sp>
      <p:sp>
        <p:nvSpPr>
          <p:cNvPr id="53257" name="Freeform 9"/>
          <p:cNvSpPr>
            <a:spLocks/>
          </p:cNvSpPr>
          <p:nvPr/>
        </p:nvSpPr>
        <p:spPr bwMode="auto">
          <a:xfrm>
            <a:off x="1028700" y="1181100"/>
            <a:ext cx="114300" cy="457200"/>
          </a:xfrm>
          <a:custGeom>
            <a:avLst/>
            <a:gdLst>
              <a:gd name="T0" fmla="*/ 2147483647 w 72"/>
              <a:gd name="T1" fmla="*/ 2147483647 h 288"/>
              <a:gd name="T2" fmla="*/ 2147483647 w 72"/>
              <a:gd name="T3" fmla="*/ 2147483647 h 288"/>
              <a:gd name="T4" fmla="*/ 2147483647 w 72"/>
              <a:gd name="T5" fmla="*/ 2147483647 h 288"/>
              <a:gd name="T6" fmla="*/ 0 w 72"/>
              <a:gd name="T7" fmla="*/ 2147483647 h 288"/>
              <a:gd name="T8" fmla="*/ 2147483647 w 72"/>
              <a:gd name="T9" fmla="*/ 2147483647 h 288"/>
              <a:gd name="T10" fmla="*/ 2147483647 w 72"/>
              <a:gd name="T11" fmla="*/ 0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88">
                <a:moveTo>
                  <a:pt x="72" y="288"/>
                </a:moveTo>
                <a:cubicBezTo>
                  <a:pt x="62" y="247"/>
                  <a:pt x="53" y="195"/>
                  <a:pt x="36" y="156"/>
                </a:cubicBezTo>
                <a:cubicBezTo>
                  <a:pt x="30" y="143"/>
                  <a:pt x="18" y="133"/>
                  <a:pt x="12" y="120"/>
                </a:cubicBezTo>
                <a:cubicBezTo>
                  <a:pt x="6" y="109"/>
                  <a:pt x="4" y="96"/>
                  <a:pt x="0" y="84"/>
                </a:cubicBezTo>
                <a:cubicBezTo>
                  <a:pt x="4" y="68"/>
                  <a:pt x="6" y="51"/>
                  <a:pt x="12" y="36"/>
                </a:cubicBezTo>
                <a:cubicBezTo>
                  <a:pt x="18" y="23"/>
                  <a:pt x="36" y="0"/>
                  <a:pt x="36" y="0"/>
                </a:cubicBezTo>
              </a:path>
            </a:pathLst>
          </a:custGeom>
          <a:noFill/>
          <a:ln w="9525">
            <a:solidFill>
              <a:schemeClr val="tx1"/>
            </a:solidFill>
            <a:round/>
            <a:headEnd/>
            <a:tailEnd/>
          </a:ln>
          <a:effectLst/>
        </p:spPr>
        <p:txBody>
          <a:bodyPr/>
          <a:lstStyle/>
          <a:p>
            <a:endParaRPr lang="en-US"/>
          </a:p>
        </p:txBody>
      </p:sp>
      <p:sp>
        <p:nvSpPr>
          <p:cNvPr id="53258" name="Rectangle 10"/>
          <p:cNvSpPr>
            <a:spLocks noChangeArrowheads="1"/>
          </p:cNvSpPr>
          <p:nvPr/>
        </p:nvSpPr>
        <p:spPr bwMode="auto">
          <a:xfrm>
            <a:off x="3132138" y="1052513"/>
            <a:ext cx="5184775" cy="5545137"/>
          </a:xfrm>
          <a:prstGeom prst="rect">
            <a:avLst/>
          </a:prstGeom>
          <a:solidFill>
            <a:srgbClr val="FFFFCC"/>
          </a:solidFill>
          <a:ln w="9525">
            <a:solidFill>
              <a:schemeClr val="tx1"/>
            </a:solidFill>
            <a:miter lim="800000"/>
            <a:headEnd/>
            <a:tailEnd/>
          </a:ln>
          <a:effectLst/>
        </p:spPr>
        <p:txBody>
          <a:bodyPr wrap="none" anchor="ctr"/>
          <a:lstStyle/>
          <a:p>
            <a:pPr algn="ctr"/>
            <a:r>
              <a:rPr lang="he-IL" sz="2800" b="1"/>
              <a:t>סימני היכר</a:t>
            </a:r>
          </a:p>
          <a:p>
            <a:pPr algn="ctr"/>
            <a:endParaRPr lang="he-IL" sz="2800" b="1"/>
          </a:p>
          <a:p>
            <a:pPr algn="ctr"/>
            <a:r>
              <a:rPr lang="he-IL" sz="2800" b="1"/>
              <a:t>טמפרטורת רתיחה</a:t>
            </a:r>
          </a:p>
          <a:p>
            <a:pPr algn="ctr"/>
            <a:endParaRPr lang="he-IL" sz="2800" b="1"/>
          </a:p>
          <a:p>
            <a:pPr algn="ctr"/>
            <a:r>
              <a:rPr lang="he-IL" sz="2800" b="1"/>
              <a:t>לחץ אדים</a:t>
            </a:r>
          </a:p>
          <a:p>
            <a:pPr algn="ctr"/>
            <a:endParaRPr lang="he-IL" sz="2800" b="1"/>
          </a:p>
          <a:p>
            <a:pPr algn="ctr"/>
            <a:r>
              <a:rPr lang="he-IL" sz="2800" b="1"/>
              <a:t>צפיפות אדים</a:t>
            </a:r>
          </a:p>
          <a:p>
            <a:pPr algn="ctr"/>
            <a:endParaRPr lang="he-IL" sz="2800" b="1"/>
          </a:p>
          <a:p>
            <a:pPr algn="ctr"/>
            <a:r>
              <a:rPr lang="he-IL" sz="2800" b="1"/>
              <a:t>דליקות – טמפרטורת הבזקה</a:t>
            </a:r>
          </a:p>
          <a:p>
            <a:pPr algn="ctr"/>
            <a:endParaRPr lang="he-IL" sz="2800" b="1"/>
          </a:p>
          <a:p>
            <a:pPr algn="ctr"/>
            <a:r>
              <a:rPr lang="he-IL" sz="2800" b="1"/>
              <a:t>תחומי התפוצצות</a:t>
            </a:r>
          </a:p>
          <a:p>
            <a:pPr algn="ctr"/>
            <a:endParaRPr lang="he-IL" sz="2800" b="1"/>
          </a:p>
          <a:p>
            <a:pPr algn="ctr"/>
            <a:r>
              <a:rPr lang="he-IL" sz="2800" b="1"/>
              <a:t>מסיסות במים</a:t>
            </a:r>
            <a:endParaRPr lang="en-US" sz="2800" b="1"/>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3209" name="Group 57"/>
          <p:cNvGraphicFramePr>
            <a:graphicFrameLocks noGrp="1"/>
          </p:cNvGraphicFramePr>
          <p:nvPr/>
        </p:nvGraphicFramePr>
        <p:xfrm>
          <a:off x="257175" y="939800"/>
          <a:ext cx="8810625" cy="5673725"/>
        </p:xfrm>
        <a:graphic>
          <a:graphicData uri="http://schemas.openxmlformats.org/drawingml/2006/table">
            <a:tbl>
              <a:tblPr rtl="1"/>
              <a:tblGrid>
                <a:gridCol w="1946275"/>
                <a:gridCol w="1484312"/>
                <a:gridCol w="1370013"/>
                <a:gridCol w="2209800"/>
                <a:gridCol w="1800225"/>
              </a:tblGrid>
              <a:tr h="8960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0000"/>
                          </a:solidFill>
                          <a:effectLst/>
                          <a:latin typeface="Arial" pitchFamily="34" charset="0"/>
                          <a:cs typeface="Arial" pitchFamily="34" charset="0"/>
                        </a:rPr>
                        <a:t>החומר</a:t>
                      </a:r>
                      <a:endParaRPr kumimoji="0" lang="en-US" sz="2400" b="1" i="0" u="none" strike="noStrike" cap="none" normalizeH="0" baseline="0" smtClean="0">
                        <a:ln>
                          <a:noFill/>
                        </a:ln>
                        <a:solidFill>
                          <a:srgbClr val="FF0000"/>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0000"/>
                          </a:solidFill>
                          <a:effectLst/>
                          <a:latin typeface="Arial" pitchFamily="34" charset="0"/>
                          <a:cs typeface="Arial" pitchFamily="34" charset="0"/>
                        </a:rPr>
                        <a:t>נק' רתיחה</a:t>
                      </a:r>
                      <a:endParaRPr kumimoji="0" lang="en-US" sz="2400" b="1" i="0" u="none" strike="noStrike" cap="none" normalizeH="0" baseline="0" smtClean="0">
                        <a:ln>
                          <a:noFill/>
                        </a:ln>
                        <a:solidFill>
                          <a:srgbClr val="FF0000"/>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0000"/>
                          </a:solidFill>
                          <a:effectLst/>
                          <a:latin typeface="Arial" pitchFamily="34" charset="0"/>
                          <a:cs typeface="Arial" pitchFamily="34" charset="0"/>
                        </a:rPr>
                        <a:t>נקודת הבזקה</a:t>
                      </a:r>
                      <a:endParaRPr kumimoji="0" lang="en-US" sz="2400" b="1" i="0" u="none" strike="noStrike" cap="none" normalizeH="0" baseline="0" smtClean="0">
                        <a:ln>
                          <a:noFill/>
                        </a:ln>
                        <a:solidFill>
                          <a:srgbClr val="FF0000"/>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0000"/>
                          </a:solidFill>
                          <a:effectLst/>
                          <a:latin typeface="Arial" pitchFamily="34" charset="0"/>
                          <a:cs typeface="Arial" pitchFamily="34" charset="0"/>
                        </a:rPr>
                        <a:t>לחץ אדים</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0000"/>
                          </a:solidFill>
                          <a:effectLst/>
                          <a:latin typeface="Arial" pitchFamily="34" charset="0"/>
                          <a:cs typeface="Arial" pitchFamily="34" charset="0"/>
                        </a:rPr>
                        <a:t>במ"מ כספית</a:t>
                      </a:r>
                      <a:endParaRPr kumimoji="0" lang="en-US" sz="2400" b="1" i="0" u="none" strike="noStrike" cap="none" normalizeH="0" baseline="0" smtClean="0">
                        <a:ln>
                          <a:noFill/>
                        </a:ln>
                        <a:solidFill>
                          <a:srgbClr val="FF0000"/>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0000"/>
                          </a:solidFill>
                          <a:effectLst/>
                          <a:latin typeface="Arial" pitchFamily="34" charset="0"/>
                          <a:cs typeface="Arial" pitchFamily="34" charset="0"/>
                        </a:rPr>
                        <a:t>תחום נפיצות</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FF0000"/>
                          </a:solidFill>
                          <a:effectLst/>
                          <a:latin typeface="Arial" pitchFamily="34" charset="0"/>
                          <a:cs typeface="Arial" pitchFamily="34" charset="0"/>
                        </a:rPr>
                        <a:t>ב% באוויר</a:t>
                      </a:r>
                      <a:endParaRPr kumimoji="0" lang="en-US" sz="2400" b="1" i="0" u="none" strike="noStrike" cap="none" normalizeH="0" baseline="0" smtClean="0">
                        <a:ln>
                          <a:noFill/>
                        </a:ln>
                        <a:solidFill>
                          <a:srgbClr val="FF0000"/>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1"/>
                    </a:solidFill>
                  </a:tcPr>
                </a:tc>
              </a:tr>
              <a:tr h="8960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000066"/>
                          </a:solidFill>
                          <a:effectLst/>
                          <a:latin typeface="Arial" pitchFamily="34" charset="0"/>
                          <a:cs typeface="Arial" pitchFamily="34" charset="0"/>
                        </a:rPr>
                        <a:t>אצטון</a:t>
                      </a:r>
                      <a:endParaRPr kumimoji="0" lang="en-US" sz="2400" b="1" i="0" u="none" strike="noStrike" cap="none" normalizeH="0" baseline="0" smtClean="0">
                        <a:ln>
                          <a:noFill/>
                        </a:ln>
                        <a:solidFill>
                          <a:srgbClr val="000066"/>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56 </a:t>
                      </a:r>
                      <a:r>
                        <a:rPr kumimoji="0" lang="en-US" sz="2400" b="1" i="0" u="none" strike="noStrike" cap="none" normalizeH="0" baseline="30000" smtClean="0">
                          <a:ln>
                            <a:noFill/>
                          </a:ln>
                          <a:solidFill>
                            <a:schemeClr val="tx1"/>
                          </a:solidFill>
                          <a:effectLst/>
                          <a:latin typeface="Arial" pitchFamily="34" charset="0"/>
                          <a:cs typeface="Arial" pitchFamily="34" charset="0"/>
                        </a:rPr>
                        <a:t>0</a:t>
                      </a:r>
                      <a:r>
                        <a:rPr kumimoji="0" lang="en-US" sz="2400" b="1" i="0" u="none" strike="noStrike" cap="none" normalizeH="0" baseline="0" smtClean="0">
                          <a:ln>
                            <a:noFill/>
                          </a:ln>
                          <a:solidFill>
                            <a:schemeClr val="tx1"/>
                          </a:solidFill>
                          <a:effectLst/>
                          <a:latin typeface="Arial" pitchFamily="34" charset="0"/>
                          <a:cs typeface="Arial" pitchFamily="34" charset="0"/>
                        </a:rPr>
                        <a: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-18 </a:t>
                      </a:r>
                      <a:r>
                        <a:rPr kumimoji="0" lang="en-US" sz="2400" b="1" i="0" u="none" strike="noStrike" cap="none" normalizeH="0" baseline="30000" smtClean="0">
                          <a:ln>
                            <a:noFill/>
                          </a:ln>
                          <a:solidFill>
                            <a:schemeClr val="tx1"/>
                          </a:solidFill>
                          <a:effectLst/>
                          <a:latin typeface="Arial" pitchFamily="34" charset="0"/>
                          <a:cs typeface="Arial" pitchFamily="34" charset="0"/>
                        </a:rPr>
                        <a:t>0</a:t>
                      </a:r>
                      <a:r>
                        <a:rPr kumimoji="0" lang="en-US" sz="2400" b="1" i="0" u="none" strike="noStrike" cap="none" normalizeH="0" baseline="0" smtClean="0">
                          <a:ln>
                            <a:noFill/>
                          </a:ln>
                          <a:solidFill>
                            <a:schemeClr val="tx1"/>
                          </a:solidFill>
                          <a:effectLst/>
                          <a:latin typeface="Arial" pitchFamily="34" charset="0"/>
                          <a:cs typeface="Arial" pitchFamily="34" charset="0"/>
                        </a:rPr>
                        <a: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180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2.5-12.8</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r>
              <a:tr h="10606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000066"/>
                          </a:solidFill>
                          <a:effectLst/>
                          <a:latin typeface="Arial" pitchFamily="34" charset="0"/>
                          <a:cs typeface="Arial" pitchFamily="34" charset="0"/>
                        </a:rPr>
                        <a:t>מימן </a:t>
                      </a:r>
                      <a:endParaRPr kumimoji="0" lang="en-US" sz="2400" b="1" i="0" u="none" strike="noStrike" cap="none" normalizeH="0" baseline="0" smtClean="0">
                        <a:ln>
                          <a:noFill/>
                        </a:ln>
                        <a:solidFill>
                          <a:srgbClr val="000066"/>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-252.8 </a:t>
                      </a:r>
                      <a:r>
                        <a:rPr kumimoji="0" lang="en-US" sz="2400" b="1" i="0" u="none" strike="noStrike" cap="none" normalizeH="0" baseline="30000" smtClean="0">
                          <a:ln>
                            <a:noFill/>
                          </a:ln>
                          <a:solidFill>
                            <a:schemeClr val="tx1"/>
                          </a:solidFill>
                          <a:effectLst/>
                          <a:latin typeface="Arial" pitchFamily="34" charset="0"/>
                          <a:cs typeface="Arial" pitchFamily="34" charset="0"/>
                        </a:rPr>
                        <a:t>0</a:t>
                      </a:r>
                      <a:r>
                        <a:rPr kumimoji="0" lang="en-US" sz="2400" b="1" i="0" u="none" strike="noStrike" cap="none" normalizeH="0" baseline="0" smtClean="0">
                          <a:ln>
                            <a:noFill/>
                          </a:ln>
                          <a:solidFill>
                            <a:schemeClr val="tx1"/>
                          </a:solidFill>
                          <a:effectLst/>
                          <a:latin typeface="Arial" pitchFamily="34" charset="0"/>
                          <a:cs typeface="Arial" pitchFamily="34" charset="0"/>
                        </a:rPr>
                        <a: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500 </a:t>
                      </a:r>
                      <a:r>
                        <a:rPr kumimoji="0" lang="en-US" sz="2400" b="1" i="0" u="none" strike="noStrike" cap="none" normalizeH="0" baseline="30000" smtClean="0">
                          <a:ln>
                            <a:noFill/>
                          </a:ln>
                          <a:solidFill>
                            <a:schemeClr val="tx1"/>
                          </a:solidFill>
                          <a:effectLst/>
                          <a:latin typeface="Arial" pitchFamily="34" charset="0"/>
                          <a:cs typeface="Arial" pitchFamily="34" charset="0"/>
                        </a:rPr>
                        <a:t>0</a:t>
                      </a:r>
                      <a:r>
                        <a:rPr kumimoji="0" lang="en-US" sz="2400" b="1" i="0" u="none" strike="noStrike" cap="none" normalizeH="0" baseline="0" smtClean="0">
                          <a:ln>
                            <a:noFill/>
                          </a:ln>
                          <a:solidFill>
                            <a:schemeClr val="tx1"/>
                          </a:solidFill>
                          <a:effectLst/>
                          <a:latin typeface="Arial" pitchFamily="34" charset="0"/>
                          <a:cs typeface="Arial" pitchFamily="34" charset="0"/>
                        </a:rPr>
                        <a:t>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he-IL" sz="1600" b="1" i="0" u="none" strike="noStrike" cap="none" normalizeH="0" baseline="0" smtClean="0">
                          <a:ln>
                            <a:noFill/>
                          </a:ln>
                          <a:solidFill>
                            <a:schemeClr val="tx1"/>
                          </a:solidFill>
                          <a:effectLst/>
                          <a:latin typeface="Arial" pitchFamily="34" charset="0"/>
                          <a:cs typeface="Arial" pitchFamily="34" charset="0"/>
                        </a:rPr>
                        <a:t>התלקחות עצמית</a:t>
                      </a:r>
                      <a:endParaRPr kumimoji="0" lang="en-US" sz="1600" b="1" i="0" u="none" strike="noStrike" cap="none" normalizeH="0" baseline="0" smtClean="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0.07</a:t>
                      </a:r>
                      <a:endParaRPr kumimoji="0" lang="he-IL" sz="24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1800" b="1" i="0" u="none" strike="noStrike" cap="none" normalizeH="0" baseline="0" smtClean="0">
                          <a:ln>
                            <a:noFill/>
                          </a:ln>
                          <a:solidFill>
                            <a:schemeClr val="tx1"/>
                          </a:solidFill>
                          <a:effectLst/>
                          <a:latin typeface="Arial" pitchFamily="34" charset="0"/>
                          <a:cs typeface="Arial" pitchFamily="34" charset="0"/>
                        </a:rPr>
                        <a:t>צפיפות האדים ביחס לאוויר</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4-75</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r>
              <a:tr h="10606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66"/>
                          </a:solidFill>
                          <a:effectLst/>
                          <a:latin typeface="Arial" pitchFamily="34" charset="0"/>
                          <a:cs typeface="Arial" pitchFamily="34" charset="0"/>
                        </a:rPr>
                        <a:t>HF </a:t>
                      </a:r>
                      <a:r>
                        <a:rPr kumimoji="0" lang="he-IL" sz="2400" b="1" i="0" u="none" strike="noStrike" cap="none" normalizeH="0" baseline="0" smtClean="0">
                          <a:ln>
                            <a:noFill/>
                          </a:ln>
                          <a:solidFill>
                            <a:srgbClr val="000066"/>
                          </a:solidFill>
                          <a:effectLst/>
                          <a:latin typeface="Arial" pitchFamily="34" charset="0"/>
                          <a:cs typeface="Arial" pitchFamily="34" charset="0"/>
                        </a:rPr>
                        <a:t>חומצה</a:t>
                      </a:r>
                      <a:endParaRPr kumimoji="0" lang="en-US" sz="2400" b="1" i="0" u="none" strike="noStrike" cap="none" normalizeH="0" baseline="0" smtClean="0">
                        <a:ln>
                          <a:noFill/>
                        </a:ln>
                        <a:solidFill>
                          <a:srgbClr val="000066"/>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108 </a:t>
                      </a:r>
                      <a:r>
                        <a:rPr kumimoji="0" lang="en-US" sz="2400" b="1" i="0" u="none" strike="noStrike" cap="none" normalizeH="0" baseline="30000" smtClean="0">
                          <a:ln>
                            <a:noFill/>
                          </a:ln>
                          <a:solidFill>
                            <a:schemeClr val="tx1"/>
                          </a:solidFill>
                          <a:effectLst/>
                          <a:latin typeface="Arial" pitchFamily="34" charset="0"/>
                          <a:cs typeface="Arial" pitchFamily="34" charset="0"/>
                        </a:rPr>
                        <a:t>0</a:t>
                      </a:r>
                      <a:r>
                        <a:rPr kumimoji="0" lang="en-US" sz="2400" b="1" i="0" u="none" strike="noStrike" cap="none" normalizeH="0" baseline="0" smtClean="0">
                          <a:ln>
                            <a:noFill/>
                          </a:ln>
                          <a:solidFill>
                            <a:schemeClr val="tx1"/>
                          </a:solidFill>
                          <a:effectLst/>
                          <a:latin typeface="Arial" pitchFamily="34" charset="0"/>
                          <a:cs typeface="Arial" pitchFamily="34" charset="0"/>
                        </a:rPr>
                        <a: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e-IL" sz="2400" b="1" i="0" u="none" strike="noStrike" cap="none" normalizeH="0" baseline="0" smtClean="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1800" b="1" i="0" u="none" strike="noStrike" cap="none" normalizeH="0" baseline="0" smtClean="0">
                          <a:ln>
                            <a:noFill/>
                          </a:ln>
                          <a:solidFill>
                            <a:schemeClr val="tx1"/>
                          </a:solidFill>
                          <a:effectLst/>
                          <a:latin typeface="Arial" pitchFamily="34" charset="0"/>
                          <a:cs typeface="Arial" pitchFamily="34" charset="0"/>
                        </a:rPr>
                        <a:t>צפיפות האדים ביחס לאוויר: 0.07</a:t>
                      </a:r>
                      <a:endParaRPr kumimoji="0" lang="en-US" sz="1800" b="1" i="0" u="none" strike="noStrike" cap="none" normalizeH="0" baseline="0" smtClean="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e-IL" sz="2400" b="1" i="0" u="none" strike="noStrike" cap="none" normalizeH="0" baseline="0" smtClean="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r>
              <a:tr h="8808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000066"/>
                          </a:solidFill>
                          <a:effectLst/>
                          <a:latin typeface="Arial" pitchFamily="34" charset="0"/>
                          <a:cs typeface="Arial" pitchFamily="34" charset="0"/>
                        </a:rPr>
                        <a:t>אתנול</a:t>
                      </a:r>
                      <a:endParaRPr kumimoji="0" lang="en-US" sz="2400" b="1" i="0" u="none" strike="noStrike" cap="none" normalizeH="0" baseline="0" smtClean="0">
                        <a:ln>
                          <a:noFill/>
                        </a:ln>
                        <a:solidFill>
                          <a:srgbClr val="000066"/>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78.3 </a:t>
                      </a:r>
                      <a:r>
                        <a:rPr kumimoji="0" lang="en-US" sz="2400" b="1" i="0" u="none" strike="noStrike" cap="none" normalizeH="0" baseline="30000" smtClean="0">
                          <a:ln>
                            <a:noFill/>
                          </a:ln>
                          <a:solidFill>
                            <a:schemeClr val="tx1"/>
                          </a:solidFill>
                          <a:effectLst/>
                          <a:latin typeface="Arial" pitchFamily="34" charset="0"/>
                          <a:cs typeface="Arial" pitchFamily="34" charset="0"/>
                        </a:rPr>
                        <a:t>0</a:t>
                      </a:r>
                      <a:r>
                        <a:rPr kumimoji="0" lang="en-US" sz="2400" b="1" i="0" u="none" strike="noStrike" cap="none" normalizeH="0" baseline="0" smtClean="0">
                          <a:ln>
                            <a:noFill/>
                          </a:ln>
                          <a:solidFill>
                            <a:schemeClr val="tx1"/>
                          </a:solidFill>
                          <a:effectLst/>
                          <a:latin typeface="Arial" pitchFamily="34" charset="0"/>
                          <a:cs typeface="Arial" pitchFamily="34" charset="0"/>
                        </a:rPr>
                        <a: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12.8 </a:t>
                      </a:r>
                      <a:r>
                        <a:rPr kumimoji="0" lang="en-US" sz="2400" b="1" i="0" u="none" strike="noStrike" cap="none" normalizeH="0" baseline="30000" smtClean="0">
                          <a:ln>
                            <a:noFill/>
                          </a:ln>
                          <a:solidFill>
                            <a:schemeClr val="tx1"/>
                          </a:solidFill>
                          <a:effectLst/>
                          <a:latin typeface="Arial" pitchFamily="34" charset="0"/>
                          <a:cs typeface="Arial" pitchFamily="34" charset="0"/>
                        </a:rPr>
                        <a:t>0</a:t>
                      </a:r>
                      <a:r>
                        <a:rPr kumimoji="0" lang="en-US" sz="2400" b="1" i="0" u="none" strike="noStrike" cap="none" normalizeH="0" baseline="0" smtClean="0">
                          <a:ln>
                            <a:noFill/>
                          </a:ln>
                          <a:solidFill>
                            <a:schemeClr val="tx1"/>
                          </a:solidFill>
                          <a:effectLst/>
                          <a:latin typeface="Arial" pitchFamily="34" charset="0"/>
                          <a:cs typeface="Arial" pitchFamily="34" charset="0"/>
                        </a:rPr>
                        <a: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44</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3.3-19</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91"/>
                    </a:solidFill>
                  </a:tcPr>
                </a:tc>
              </a:tr>
              <a:tr h="8792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rgbClr val="000066"/>
                          </a:solidFill>
                          <a:effectLst/>
                          <a:latin typeface="Arial" pitchFamily="34" charset="0"/>
                          <a:cs typeface="Arial" pitchFamily="34" charset="0"/>
                        </a:rPr>
                        <a:t>חומצה אצטית</a:t>
                      </a:r>
                      <a:endParaRPr kumimoji="0" lang="en-US" sz="2400" b="1" i="0" u="none" strike="noStrike" cap="none" normalizeH="0" baseline="0" smtClean="0">
                        <a:ln>
                          <a:noFill/>
                        </a:ln>
                        <a:solidFill>
                          <a:srgbClr val="000066"/>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117.8 </a:t>
                      </a:r>
                      <a:r>
                        <a:rPr kumimoji="0" lang="en-US" sz="2400" b="1" i="0" u="none" strike="noStrike" cap="none" normalizeH="0" baseline="30000" smtClean="0">
                          <a:ln>
                            <a:noFill/>
                          </a:ln>
                          <a:solidFill>
                            <a:schemeClr val="tx1"/>
                          </a:solidFill>
                          <a:effectLst/>
                          <a:latin typeface="Arial" pitchFamily="34" charset="0"/>
                          <a:cs typeface="Arial" pitchFamily="34" charset="0"/>
                        </a:rPr>
                        <a:t>0</a:t>
                      </a:r>
                      <a:r>
                        <a:rPr kumimoji="0" lang="en-US" sz="2400" b="1" i="0" u="none" strike="noStrike" cap="none" normalizeH="0" baseline="0" smtClean="0">
                          <a:ln>
                            <a:noFill/>
                          </a:ln>
                          <a:solidFill>
                            <a:schemeClr val="tx1"/>
                          </a:solidFill>
                          <a:effectLst/>
                          <a:latin typeface="Arial" pitchFamily="34" charset="0"/>
                          <a:cs typeface="Arial" pitchFamily="34" charset="0"/>
                        </a:rPr>
                        <a: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39.4 </a:t>
                      </a:r>
                      <a:r>
                        <a:rPr kumimoji="0" lang="en-US" sz="2400" b="1" i="0" u="none" strike="noStrike" cap="none" normalizeH="0" baseline="30000" smtClean="0">
                          <a:ln>
                            <a:noFill/>
                          </a:ln>
                          <a:solidFill>
                            <a:schemeClr val="tx1"/>
                          </a:solidFill>
                          <a:effectLst/>
                          <a:latin typeface="Arial" pitchFamily="34" charset="0"/>
                          <a:cs typeface="Arial" pitchFamily="34" charset="0"/>
                        </a:rPr>
                        <a:t>0</a:t>
                      </a:r>
                      <a:r>
                        <a:rPr kumimoji="0" lang="en-US" sz="2400" b="1" i="0" u="none" strike="noStrike" cap="none" normalizeH="0" baseline="0" smtClean="0">
                          <a:ln>
                            <a:noFill/>
                          </a:ln>
                          <a:solidFill>
                            <a:schemeClr val="tx1"/>
                          </a:solidFill>
                          <a:effectLst/>
                          <a:latin typeface="Arial" pitchFamily="34" charset="0"/>
                          <a:cs typeface="Arial" pitchFamily="34" charset="0"/>
                        </a:rPr>
                        <a: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e-IL" sz="2400" b="1" i="0" u="none" strike="noStrike" cap="none" normalizeH="0" baseline="0" smtClean="0">
                          <a:ln>
                            <a:noFill/>
                          </a:ln>
                          <a:solidFill>
                            <a:schemeClr val="tx1"/>
                          </a:solidFill>
                          <a:effectLst/>
                          <a:latin typeface="Arial" pitchFamily="34" charset="0"/>
                          <a:cs typeface="Arial" pitchFamily="34" charset="0"/>
                        </a:rPr>
                        <a:t>11</a:t>
                      </a:r>
                      <a:endParaRPr kumimoji="0" lang="en-US" sz="2400" b="1" i="0" u="none" strike="noStrike" cap="none" normalizeH="0" baseline="0" smtClean="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6FF9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4-20</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6FF91"/>
                    </a:solidFill>
                  </a:tcPr>
                </a:tc>
              </a:tr>
            </a:tbl>
          </a:graphicData>
        </a:graphic>
      </p:graphicFrame>
      <p:sp>
        <p:nvSpPr>
          <p:cNvPr id="54318" name="Text Box 47"/>
          <p:cNvSpPr txBox="1">
            <a:spLocks noChangeArrowheads="1"/>
          </p:cNvSpPr>
          <p:nvPr/>
        </p:nvSpPr>
        <p:spPr bwMode="auto">
          <a:xfrm>
            <a:off x="990600" y="0"/>
            <a:ext cx="5791200" cy="793750"/>
          </a:xfrm>
          <a:prstGeom prst="rect">
            <a:avLst/>
          </a:prstGeom>
          <a:noFill/>
          <a:ln w="9525">
            <a:noFill/>
            <a:miter lim="800000"/>
            <a:headEnd/>
            <a:tailEnd/>
          </a:ln>
          <a:effectLst>
            <a:outerShdw dist="45791" dir="12821404" algn="ctr" rotWithShape="0">
              <a:schemeClr val="bg2"/>
            </a:outerShdw>
          </a:effectLst>
        </p:spPr>
        <p:txBody>
          <a:bodyPr>
            <a:spAutoFit/>
          </a:bodyPr>
          <a:lstStyle/>
          <a:p>
            <a:r>
              <a:rPr lang="he-IL" sz="4600" b="1" u="sng">
                <a:solidFill>
                  <a:schemeClr val="accent2"/>
                </a:solidFill>
              </a:rPr>
              <a:t>תכונות פיסיקליות</a:t>
            </a:r>
            <a:endParaRPr lang="en-US" sz="4600" b="1" u="sng">
              <a:solidFill>
                <a:schemeClr val="accent2"/>
              </a:solidFill>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92E5955C-66AC-4A27-93F8-C294B19B33E1}" type="slidenum">
              <a:rPr lang="he-IL"/>
              <a:pPr>
                <a:defRPr/>
              </a:pPr>
              <a:t>5</a:t>
            </a:fld>
            <a:endParaRPr lang="en-US"/>
          </a:p>
        </p:txBody>
      </p:sp>
      <p:sp>
        <p:nvSpPr>
          <p:cNvPr id="9219" name="Rectangle 2"/>
          <p:cNvSpPr>
            <a:spLocks noGrp="1" noChangeArrowheads="1"/>
          </p:cNvSpPr>
          <p:nvPr>
            <p:ph type="title"/>
          </p:nvPr>
        </p:nvSpPr>
        <p:spPr>
          <a:xfrm>
            <a:off x="0" y="0"/>
            <a:ext cx="9144000" cy="1143000"/>
          </a:xfrm>
          <a:solidFill>
            <a:srgbClr val="CCFF33"/>
          </a:solidFill>
        </p:spPr>
        <p:txBody>
          <a:bodyPr/>
          <a:lstStyle/>
          <a:p>
            <a:pPr eaLnBrk="1" hangingPunct="1"/>
            <a:r>
              <a:rPr lang="he-IL" b="1" u="sng" smtClean="0">
                <a:solidFill>
                  <a:srgbClr val="0000CC"/>
                </a:solidFill>
              </a:rPr>
              <a:t>תקנות שירותי </a:t>
            </a:r>
            <a:r>
              <a:rPr lang="he-IL" b="1" u="sng" smtClean="0">
                <a:solidFill>
                  <a:srgbClr val="FF0000"/>
                </a:solidFill>
              </a:rPr>
              <a:t>הובלה , התשס”א - 2001</a:t>
            </a:r>
            <a:endParaRPr lang="en-US" b="1" u="sng" smtClean="0">
              <a:solidFill>
                <a:srgbClr val="FF0000"/>
              </a:solidFill>
              <a:cs typeface="Times New Roman" pitchFamily="18" charset="0"/>
            </a:endParaRPr>
          </a:p>
        </p:txBody>
      </p:sp>
      <p:sp>
        <p:nvSpPr>
          <p:cNvPr id="9220" name="Rectangle 3"/>
          <p:cNvSpPr>
            <a:spLocks noGrp="1" noChangeArrowheads="1"/>
          </p:cNvSpPr>
          <p:nvPr>
            <p:ph type="body" idx="1"/>
          </p:nvPr>
        </p:nvSpPr>
        <p:spPr>
          <a:xfrm>
            <a:off x="0" y="1125538"/>
            <a:ext cx="9144000" cy="5732462"/>
          </a:xfrm>
          <a:solidFill>
            <a:srgbClr val="66FFFF"/>
          </a:solidFill>
        </p:spPr>
        <p:txBody>
          <a:bodyPr/>
          <a:lstStyle/>
          <a:p>
            <a:pPr eaLnBrk="1" hangingPunct="1">
              <a:lnSpc>
                <a:spcPct val="90000"/>
              </a:lnSpc>
              <a:buFont typeface="Wingdings" pitchFamily="2" charset="2"/>
              <a:buChar char="v"/>
            </a:pPr>
            <a:r>
              <a:rPr lang="he-IL" sz="2800" u="sng" smtClean="0">
                <a:solidFill>
                  <a:srgbClr val="FF0000"/>
                </a:solidFill>
              </a:rPr>
              <a:t>תנאים להובלת חומרים מסוכנים</a:t>
            </a:r>
            <a:endParaRPr lang="en-US" sz="2800" smtClean="0">
              <a:cs typeface="Arial" charset="0"/>
            </a:endParaRPr>
          </a:p>
          <a:p>
            <a:pPr eaLnBrk="1" hangingPunct="1">
              <a:lnSpc>
                <a:spcPct val="90000"/>
              </a:lnSpc>
              <a:buFont typeface="Arial" charset="0"/>
              <a:buNone/>
            </a:pPr>
            <a:r>
              <a:rPr lang="he-IL" sz="2400" smtClean="0">
                <a:solidFill>
                  <a:schemeClr val="accent2"/>
                </a:solidFill>
              </a:rPr>
              <a:t>א. </a:t>
            </a:r>
            <a:r>
              <a:rPr lang="he-IL" sz="2400" smtClean="0">
                <a:solidFill>
                  <a:srgbClr val="0000CC"/>
                </a:solidFill>
              </a:rPr>
              <a:t>הובלת חומר מסוכן </a:t>
            </a:r>
            <a:r>
              <a:rPr lang="he-IL" sz="2400" b="1" smtClean="0">
                <a:solidFill>
                  <a:srgbClr val="0000CC"/>
                </a:solidFill>
              </a:rPr>
              <a:t>רק על ידי משרד הובלה </a:t>
            </a:r>
            <a:r>
              <a:rPr lang="he-IL" sz="2400" smtClean="0">
                <a:solidFill>
                  <a:srgbClr val="0000CC"/>
                </a:solidFill>
              </a:rPr>
              <a:t>שקיבל היתר לכך מאת   </a:t>
            </a:r>
          </a:p>
          <a:p>
            <a:pPr eaLnBrk="1" hangingPunct="1">
              <a:lnSpc>
                <a:spcPct val="90000"/>
              </a:lnSpc>
              <a:buFont typeface="Arial" charset="0"/>
              <a:buNone/>
            </a:pPr>
            <a:r>
              <a:rPr lang="he-IL" sz="2400" smtClean="0">
                <a:solidFill>
                  <a:schemeClr val="accent2"/>
                </a:solidFill>
              </a:rPr>
              <a:t>    </a:t>
            </a:r>
            <a:r>
              <a:rPr lang="he-IL" sz="2400" smtClean="0">
                <a:solidFill>
                  <a:srgbClr val="0000CC"/>
                </a:solidFill>
              </a:rPr>
              <a:t>המפקח על  התעבורה כאמור </a:t>
            </a:r>
            <a:r>
              <a:rPr lang="he-IL" sz="2400" smtClean="0">
                <a:solidFill>
                  <a:srgbClr val="FF0000"/>
                </a:solidFill>
              </a:rPr>
              <a:t>בתקנה 87 (א</a:t>
            </a:r>
            <a:r>
              <a:rPr lang="en-US" sz="2400" smtClean="0">
                <a:solidFill>
                  <a:srgbClr val="FF0000"/>
                </a:solidFill>
                <a:cs typeface="Arial" charset="0"/>
              </a:rPr>
              <a:t>(</a:t>
            </a:r>
            <a:endParaRPr lang="en-US" sz="2400" smtClean="0">
              <a:solidFill>
                <a:schemeClr val="hlink"/>
              </a:solidFill>
              <a:cs typeface="Arial" charset="0"/>
            </a:endParaRPr>
          </a:p>
          <a:p>
            <a:pPr eaLnBrk="1" hangingPunct="1">
              <a:lnSpc>
                <a:spcPct val="90000"/>
              </a:lnSpc>
              <a:buFont typeface="Arial" charset="0"/>
              <a:buNone/>
            </a:pPr>
            <a:r>
              <a:rPr lang="he-IL" sz="2400" smtClean="0">
                <a:solidFill>
                  <a:schemeClr val="accent2"/>
                </a:solidFill>
              </a:rPr>
              <a:t>ב. </a:t>
            </a:r>
            <a:r>
              <a:rPr lang="he-IL" sz="2400" smtClean="0">
                <a:solidFill>
                  <a:srgbClr val="0000CC"/>
                </a:solidFill>
              </a:rPr>
              <a:t>לרשותו </a:t>
            </a:r>
            <a:r>
              <a:rPr lang="he-IL" sz="2400" b="1" smtClean="0">
                <a:solidFill>
                  <a:srgbClr val="0000CC"/>
                </a:solidFill>
              </a:rPr>
              <a:t>כלי רכב מתאימים </a:t>
            </a:r>
            <a:r>
              <a:rPr lang="he-IL" sz="2400" smtClean="0">
                <a:solidFill>
                  <a:srgbClr val="0000CC"/>
                </a:solidFill>
              </a:rPr>
              <a:t>לסוגי החומרים המובלים</a:t>
            </a:r>
            <a:r>
              <a:rPr lang="en-US" sz="2400" smtClean="0">
                <a:solidFill>
                  <a:srgbClr val="0000CC"/>
                </a:solidFill>
                <a:cs typeface="Arial" charset="0"/>
              </a:rPr>
              <a:t>.</a:t>
            </a:r>
          </a:p>
          <a:p>
            <a:pPr eaLnBrk="1" hangingPunct="1">
              <a:lnSpc>
                <a:spcPct val="90000"/>
              </a:lnSpc>
              <a:buFont typeface="Arial" charset="0"/>
              <a:buNone/>
            </a:pPr>
            <a:r>
              <a:rPr lang="he-IL" sz="2400" smtClean="0">
                <a:solidFill>
                  <a:srgbClr val="0000CC"/>
                </a:solidFill>
              </a:rPr>
              <a:t>ג. כלי הרכב בעלי </a:t>
            </a:r>
            <a:r>
              <a:rPr lang="he-IL" sz="2400" b="1" smtClean="0">
                <a:solidFill>
                  <a:srgbClr val="0000CC"/>
                </a:solidFill>
              </a:rPr>
              <a:t>היתר להובלה </a:t>
            </a:r>
            <a:r>
              <a:rPr lang="he-IL" sz="2400" smtClean="0">
                <a:solidFill>
                  <a:srgbClr val="0000CC"/>
                </a:solidFill>
              </a:rPr>
              <a:t>מטעם המפקח על התעבורה</a:t>
            </a:r>
            <a:r>
              <a:rPr lang="en-US" sz="2400" smtClean="0">
                <a:solidFill>
                  <a:schemeClr val="hlink"/>
                </a:solidFill>
                <a:cs typeface="Arial" charset="0"/>
              </a:rPr>
              <a:t>.</a:t>
            </a:r>
          </a:p>
          <a:p>
            <a:pPr eaLnBrk="1" hangingPunct="1">
              <a:lnSpc>
                <a:spcPct val="90000"/>
              </a:lnSpc>
              <a:buFont typeface="Arial" charset="0"/>
              <a:buNone/>
            </a:pPr>
            <a:r>
              <a:rPr lang="he-IL" sz="2400" smtClean="0">
                <a:solidFill>
                  <a:schemeClr val="accent2"/>
                </a:solidFill>
              </a:rPr>
              <a:t>ד. </a:t>
            </a:r>
            <a:r>
              <a:rPr lang="he-IL" sz="2400" b="1" smtClean="0">
                <a:solidFill>
                  <a:srgbClr val="0000CC"/>
                </a:solidFill>
              </a:rPr>
              <a:t>סימון ושילוט של הרכב </a:t>
            </a:r>
            <a:r>
              <a:rPr lang="he-IL" sz="2400" smtClean="0">
                <a:solidFill>
                  <a:srgbClr val="0000CC"/>
                </a:solidFill>
              </a:rPr>
              <a:t>- כאמור </a:t>
            </a:r>
            <a:r>
              <a:rPr lang="he-IL" sz="2400" smtClean="0">
                <a:solidFill>
                  <a:srgbClr val="FF0000"/>
                </a:solidFill>
              </a:rPr>
              <a:t>בתוספת הרביעית תקנה - 14</a:t>
            </a:r>
            <a:r>
              <a:rPr lang="en-US" sz="2400" smtClean="0">
                <a:solidFill>
                  <a:schemeClr val="hlink"/>
                </a:solidFill>
                <a:cs typeface="Arial" charset="0"/>
              </a:rPr>
              <a:t> .</a:t>
            </a:r>
          </a:p>
          <a:p>
            <a:pPr eaLnBrk="1" hangingPunct="1">
              <a:lnSpc>
                <a:spcPct val="90000"/>
              </a:lnSpc>
              <a:buFont typeface="Arial" charset="0"/>
              <a:buNone/>
            </a:pPr>
            <a:r>
              <a:rPr lang="he-IL" sz="2400" smtClean="0">
                <a:solidFill>
                  <a:schemeClr val="accent2"/>
                </a:solidFill>
              </a:rPr>
              <a:t>ה. </a:t>
            </a:r>
            <a:r>
              <a:rPr lang="he-IL" sz="2400" smtClean="0">
                <a:solidFill>
                  <a:srgbClr val="0000CC"/>
                </a:solidFill>
              </a:rPr>
              <a:t>מצורף </a:t>
            </a:r>
            <a:r>
              <a:rPr lang="he-IL" sz="2400" b="1" smtClean="0">
                <a:solidFill>
                  <a:srgbClr val="0000CC"/>
                </a:solidFill>
              </a:rPr>
              <a:t>שטר מטען של </a:t>
            </a:r>
            <a:r>
              <a:rPr lang="he-IL" sz="2400" smtClean="0">
                <a:solidFill>
                  <a:srgbClr val="0000CC"/>
                </a:solidFill>
              </a:rPr>
              <a:t>החומר המובל - כאמור </a:t>
            </a:r>
            <a:r>
              <a:rPr lang="he-IL" sz="2400" smtClean="0">
                <a:solidFill>
                  <a:srgbClr val="FF0000"/>
                </a:solidFill>
              </a:rPr>
              <a:t>בתוספת החמישית תקנה 20(א</a:t>
            </a:r>
            <a:r>
              <a:rPr lang="en-US" sz="2400" smtClean="0">
                <a:solidFill>
                  <a:srgbClr val="FF0000"/>
                </a:solidFill>
                <a:cs typeface="Arial" charset="0"/>
              </a:rPr>
              <a:t>(</a:t>
            </a:r>
            <a:endParaRPr lang="en-US" sz="2400" smtClean="0">
              <a:solidFill>
                <a:schemeClr val="hlink"/>
              </a:solidFill>
              <a:cs typeface="Arial" charset="0"/>
            </a:endParaRPr>
          </a:p>
          <a:p>
            <a:pPr eaLnBrk="1" hangingPunct="1">
              <a:lnSpc>
                <a:spcPct val="90000"/>
              </a:lnSpc>
              <a:buFont typeface="Arial" charset="0"/>
              <a:buNone/>
            </a:pPr>
            <a:r>
              <a:rPr lang="he-IL" sz="2400" smtClean="0">
                <a:solidFill>
                  <a:schemeClr val="hlink"/>
                </a:solidFill>
              </a:rPr>
              <a:t> </a:t>
            </a:r>
            <a:r>
              <a:rPr lang="he-IL" sz="2400" smtClean="0">
                <a:solidFill>
                  <a:schemeClr val="accent2"/>
                </a:solidFill>
              </a:rPr>
              <a:t>ו. </a:t>
            </a:r>
            <a:r>
              <a:rPr lang="he-IL" sz="2400" smtClean="0">
                <a:solidFill>
                  <a:srgbClr val="0000CC"/>
                </a:solidFill>
              </a:rPr>
              <a:t>מצורף </a:t>
            </a:r>
            <a:r>
              <a:rPr lang="he-IL" sz="2400" b="1" smtClean="0">
                <a:solidFill>
                  <a:srgbClr val="0000CC"/>
                </a:solidFill>
              </a:rPr>
              <a:t>כרטיס בטיחות </a:t>
            </a:r>
            <a:r>
              <a:rPr lang="he-IL" sz="2400" smtClean="0">
                <a:solidFill>
                  <a:srgbClr val="0000CC"/>
                </a:solidFill>
              </a:rPr>
              <a:t>של החומר המובל – כאמור בתוספת השלישית תקנה 1(א</a:t>
            </a:r>
            <a:r>
              <a:rPr lang="en-US" sz="2400" smtClean="0">
                <a:solidFill>
                  <a:srgbClr val="0000CC"/>
                </a:solidFill>
                <a:cs typeface="Arial" charset="0"/>
              </a:rPr>
              <a:t>(</a:t>
            </a:r>
          </a:p>
          <a:p>
            <a:pPr eaLnBrk="1" hangingPunct="1">
              <a:lnSpc>
                <a:spcPct val="90000"/>
              </a:lnSpc>
              <a:buFont typeface="Arial" charset="0"/>
              <a:buNone/>
            </a:pPr>
            <a:r>
              <a:rPr lang="he-IL" sz="2400" smtClean="0">
                <a:solidFill>
                  <a:schemeClr val="accent2"/>
                </a:solidFill>
              </a:rPr>
              <a:t>ז</a:t>
            </a:r>
            <a:r>
              <a:rPr lang="he-IL" sz="2400" smtClean="0">
                <a:solidFill>
                  <a:srgbClr val="0000CC"/>
                </a:solidFill>
              </a:rPr>
              <a:t>. 2-3 מטפים, לכיבוי אש 6 ק”ג אבקה יבשה כל אחד כאמור, </a:t>
            </a:r>
            <a:r>
              <a:rPr lang="he-IL" sz="2400" smtClean="0">
                <a:solidFill>
                  <a:srgbClr val="FF0000"/>
                </a:solidFill>
              </a:rPr>
              <a:t>בתוספת הראשונה תקנות 3  - 8</a:t>
            </a:r>
            <a:r>
              <a:rPr lang="en-US" sz="2400" smtClean="0">
                <a:solidFill>
                  <a:srgbClr val="FF0000"/>
                </a:solidFill>
                <a:cs typeface="Arial" charset="0"/>
              </a:rPr>
              <a:t>.</a:t>
            </a:r>
            <a:endParaRPr lang="en-US" sz="2400" smtClean="0">
              <a:solidFill>
                <a:schemeClr val="hlink"/>
              </a:solidFill>
              <a:cs typeface="Arial" charset="0"/>
            </a:endParaRPr>
          </a:p>
          <a:p>
            <a:pPr eaLnBrk="1" hangingPunct="1">
              <a:lnSpc>
                <a:spcPct val="90000"/>
              </a:lnSpc>
              <a:buFont typeface="Arial" charset="0"/>
              <a:buNone/>
            </a:pPr>
            <a:r>
              <a:rPr lang="he-IL" sz="2400" smtClean="0">
                <a:solidFill>
                  <a:schemeClr val="accent2"/>
                </a:solidFill>
              </a:rPr>
              <a:t>ח. </a:t>
            </a:r>
            <a:r>
              <a:rPr lang="he-IL" sz="2400" smtClean="0">
                <a:solidFill>
                  <a:srgbClr val="0000CC"/>
                </a:solidFill>
              </a:rPr>
              <a:t>ערכת עזרה ראשונה כאמור </a:t>
            </a:r>
            <a:r>
              <a:rPr lang="he-IL" sz="2400" smtClean="0">
                <a:solidFill>
                  <a:srgbClr val="FF0000"/>
                </a:solidFill>
              </a:rPr>
              <a:t>בתוספת הראשונה תקנות 3 - 8</a:t>
            </a:r>
            <a:r>
              <a:rPr lang="en-US" sz="2400" smtClean="0">
                <a:solidFill>
                  <a:srgbClr val="FF0000"/>
                </a:solidFill>
                <a:cs typeface="Arial" charset="0"/>
              </a:rPr>
              <a:t>.</a:t>
            </a:r>
            <a:endParaRPr lang="en-US" sz="2400" smtClean="0">
              <a:solidFill>
                <a:schemeClr val="hlink"/>
              </a:solidFill>
              <a:cs typeface="Arial" charset="0"/>
            </a:endParaRPr>
          </a:p>
          <a:p>
            <a:pPr eaLnBrk="1" hangingPunct="1">
              <a:lnSpc>
                <a:spcPct val="90000"/>
              </a:lnSpc>
              <a:buFont typeface="Arial" charset="0"/>
              <a:buNone/>
            </a:pPr>
            <a:r>
              <a:rPr lang="he-IL" sz="2400" smtClean="0">
                <a:solidFill>
                  <a:srgbClr val="0000CC"/>
                </a:solidFill>
              </a:rPr>
              <a:t>ט.ציוד מיגון לנהג כאמור </a:t>
            </a:r>
            <a:r>
              <a:rPr lang="he-IL" sz="2400" smtClean="0">
                <a:solidFill>
                  <a:srgbClr val="FF0000"/>
                </a:solidFill>
              </a:rPr>
              <a:t>בתוספת הראשונה תקנות 3 - 8</a:t>
            </a:r>
            <a:r>
              <a:rPr lang="en-US" sz="2400" smtClean="0">
                <a:solidFill>
                  <a:srgbClr val="FF0000"/>
                </a:solidFill>
                <a:cs typeface="Arial" charset="0"/>
              </a:rPr>
              <a:t>.</a:t>
            </a:r>
          </a:p>
          <a:p>
            <a:pPr eaLnBrk="1" hangingPunct="1">
              <a:lnSpc>
                <a:spcPct val="90000"/>
              </a:lnSpc>
            </a:pPr>
            <a:endParaRPr lang="en-US" sz="2400" smtClean="0">
              <a:cs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msotw9_temp0"/>
          <p:cNvPicPr>
            <a:picLocks noChangeAspect="1" noChangeArrowheads="1"/>
          </p:cNvPicPr>
          <p:nvPr/>
        </p:nvPicPr>
        <p:blipFill>
          <a:blip r:embed="rId3"/>
          <a:srcRect b="25758"/>
          <a:stretch>
            <a:fillRect/>
          </a:stretch>
        </p:blipFill>
        <p:spPr bwMode="auto">
          <a:xfrm>
            <a:off x="609600" y="685800"/>
            <a:ext cx="3641725" cy="3733800"/>
          </a:xfrm>
          <a:prstGeom prst="rect">
            <a:avLst/>
          </a:prstGeom>
          <a:noFill/>
          <a:ln w="9525">
            <a:noFill/>
            <a:miter lim="800000"/>
            <a:headEnd/>
            <a:tailEnd/>
          </a:ln>
          <a:effectLst/>
        </p:spPr>
      </p:pic>
      <p:pic>
        <p:nvPicPr>
          <p:cNvPr id="55299" name="Picture 3" descr="מטף 10"/>
          <p:cNvPicPr>
            <a:picLocks noChangeAspect="1" noChangeArrowheads="1"/>
          </p:cNvPicPr>
          <p:nvPr/>
        </p:nvPicPr>
        <p:blipFill>
          <a:blip r:embed="rId4"/>
          <a:srcRect r="79907" b="33879"/>
          <a:stretch>
            <a:fillRect/>
          </a:stretch>
        </p:blipFill>
        <p:spPr bwMode="auto">
          <a:xfrm>
            <a:off x="4953000" y="1524000"/>
            <a:ext cx="1778000" cy="4343400"/>
          </a:xfrm>
          <a:prstGeom prst="rect">
            <a:avLst/>
          </a:prstGeom>
          <a:noFill/>
          <a:ln w="9525">
            <a:noFill/>
            <a:miter lim="800000"/>
            <a:headEnd/>
            <a:tailEnd/>
          </a:ln>
        </p:spPr>
      </p:pic>
      <p:pic>
        <p:nvPicPr>
          <p:cNvPr id="55300" name="Picture 4" descr="מטף 10"/>
          <p:cNvPicPr>
            <a:picLocks noChangeAspect="1" noChangeArrowheads="1"/>
          </p:cNvPicPr>
          <p:nvPr/>
        </p:nvPicPr>
        <p:blipFill>
          <a:blip r:embed="rId4"/>
          <a:srcRect r="79907" b="33879"/>
          <a:stretch>
            <a:fillRect/>
          </a:stretch>
        </p:blipFill>
        <p:spPr bwMode="auto">
          <a:xfrm>
            <a:off x="7162800" y="3276600"/>
            <a:ext cx="1279525" cy="3124200"/>
          </a:xfrm>
          <a:prstGeom prst="rect">
            <a:avLst/>
          </a:prstGeom>
          <a:noFill/>
          <a:ln w="9525">
            <a:noFill/>
            <a:miter lim="800000"/>
            <a:headEnd/>
            <a:tailEnd/>
          </a:ln>
        </p:spPr>
      </p:pic>
      <p:sp>
        <p:nvSpPr>
          <p:cNvPr id="55301" name="Text Box 5"/>
          <p:cNvSpPr txBox="1">
            <a:spLocks noChangeArrowheads="1"/>
          </p:cNvSpPr>
          <p:nvPr/>
        </p:nvSpPr>
        <p:spPr bwMode="auto">
          <a:xfrm>
            <a:off x="5245100" y="3417888"/>
            <a:ext cx="831850" cy="304800"/>
          </a:xfrm>
          <a:prstGeom prst="rect">
            <a:avLst/>
          </a:prstGeom>
          <a:noFill/>
          <a:ln w="9525">
            <a:noFill/>
            <a:miter lim="800000"/>
            <a:headEnd/>
            <a:tailEnd/>
          </a:ln>
          <a:effectLst/>
        </p:spPr>
        <p:txBody>
          <a:bodyPr wrap="none">
            <a:spAutoFit/>
          </a:bodyPr>
          <a:lstStyle/>
          <a:p>
            <a:r>
              <a:rPr lang="he-IL" sz="1400" b="1"/>
              <a:t>??????</a:t>
            </a:r>
            <a:endParaRPr lang="en-US" sz="1400" b="1"/>
          </a:p>
        </p:txBody>
      </p:sp>
      <p:sp>
        <p:nvSpPr>
          <p:cNvPr id="55302" name="Text Box 6"/>
          <p:cNvSpPr txBox="1">
            <a:spLocks noChangeArrowheads="1"/>
          </p:cNvSpPr>
          <p:nvPr/>
        </p:nvSpPr>
        <p:spPr bwMode="auto">
          <a:xfrm>
            <a:off x="7391400" y="4648200"/>
            <a:ext cx="555625" cy="214313"/>
          </a:xfrm>
          <a:prstGeom prst="rect">
            <a:avLst/>
          </a:prstGeom>
          <a:noFill/>
          <a:ln w="9525">
            <a:noFill/>
            <a:miter lim="800000"/>
            <a:headEnd/>
            <a:tailEnd/>
          </a:ln>
          <a:effectLst/>
        </p:spPr>
        <p:txBody>
          <a:bodyPr wrap="none">
            <a:spAutoFit/>
          </a:bodyPr>
          <a:lstStyle/>
          <a:p>
            <a:r>
              <a:rPr lang="he-IL" sz="800" b="1"/>
              <a:t>??????</a:t>
            </a:r>
            <a:endParaRPr lang="en-US" sz="800" b="1"/>
          </a:p>
        </p:txBody>
      </p:sp>
      <p:sp>
        <p:nvSpPr>
          <p:cNvPr id="55303" name="WordArt 7"/>
          <p:cNvSpPr>
            <a:spLocks noChangeArrowheads="1" noChangeShapeType="1" noTextEdit="1"/>
          </p:cNvSpPr>
          <p:nvPr/>
        </p:nvSpPr>
        <p:spPr bwMode="auto">
          <a:xfrm>
            <a:off x="1447800" y="228600"/>
            <a:ext cx="6715125" cy="533400"/>
          </a:xfrm>
          <a:prstGeom prst="rect">
            <a:avLst/>
          </a:prstGeom>
        </p:spPr>
        <p:txBody>
          <a:bodyPr wrap="none" fromWordArt="1">
            <a:prstTxWarp prst="textPlain">
              <a:avLst>
                <a:gd name="adj" fmla="val 50000"/>
              </a:avLst>
            </a:prstTxWarp>
          </a:bodyPr>
          <a:lstStyle/>
          <a:p>
            <a:pPr algn="ctr"/>
            <a:r>
              <a:rPr lang="he-IL" sz="3600" kern="10">
                <a:ln w="9525">
                  <a:solidFill>
                    <a:srgbClr val="000000"/>
                  </a:solidFill>
                  <a:round/>
                  <a:headEnd/>
                  <a:tailEnd/>
                </a:ln>
                <a:solidFill>
                  <a:schemeClr val="accent2"/>
                </a:solidFill>
                <a:latin typeface="David"/>
                <a:cs typeface="David"/>
              </a:rPr>
              <a:t>נוהל כיבוי אש</a:t>
            </a:r>
            <a:endParaRPr lang="en-US" sz="3600" kern="10">
              <a:ln w="9525">
                <a:solidFill>
                  <a:srgbClr val="000000"/>
                </a:solidFill>
                <a:round/>
                <a:headEnd/>
                <a:tailEnd/>
              </a:ln>
              <a:solidFill>
                <a:schemeClr val="accent2"/>
              </a:solidFill>
              <a:latin typeface="David"/>
              <a:cs typeface="David"/>
            </a:endParaRPr>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שותה"/>
          <p:cNvPicPr>
            <a:picLocks noChangeAspect="1" noChangeArrowheads="1"/>
          </p:cNvPicPr>
          <p:nvPr/>
        </p:nvPicPr>
        <p:blipFill>
          <a:blip r:embed="rId3"/>
          <a:srcRect l="18221" t="14870" r="25095"/>
          <a:stretch>
            <a:fillRect/>
          </a:stretch>
        </p:blipFill>
        <p:spPr bwMode="auto">
          <a:xfrm>
            <a:off x="2667000" y="3200400"/>
            <a:ext cx="3055938" cy="3124200"/>
          </a:xfrm>
          <a:prstGeom prst="rect">
            <a:avLst/>
          </a:prstGeom>
          <a:noFill/>
          <a:ln w="9525">
            <a:noFill/>
            <a:miter lim="800000"/>
            <a:headEnd/>
            <a:tailEnd/>
          </a:ln>
        </p:spPr>
      </p:pic>
      <p:pic>
        <p:nvPicPr>
          <p:cNvPr id="56323" name="Picture 4" descr="חמצן נשימה"/>
          <p:cNvPicPr>
            <a:picLocks noChangeAspect="1" noChangeArrowheads="1"/>
          </p:cNvPicPr>
          <p:nvPr/>
        </p:nvPicPr>
        <p:blipFill>
          <a:blip r:embed="rId4"/>
          <a:srcRect l="21071" r="11502"/>
          <a:stretch>
            <a:fillRect/>
          </a:stretch>
        </p:blipFill>
        <p:spPr bwMode="auto">
          <a:xfrm>
            <a:off x="5903913" y="990600"/>
            <a:ext cx="2859087" cy="5181600"/>
          </a:xfrm>
          <a:prstGeom prst="rect">
            <a:avLst/>
          </a:prstGeom>
          <a:noFill/>
          <a:ln w="9525">
            <a:noFill/>
            <a:miter lim="800000"/>
            <a:headEnd/>
            <a:tailEnd/>
          </a:ln>
        </p:spPr>
      </p:pic>
      <p:pic>
        <p:nvPicPr>
          <p:cNvPr id="56324" name="Picture 5"/>
          <p:cNvPicPr>
            <a:picLocks noChangeArrowheads="1"/>
          </p:cNvPicPr>
          <p:nvPr/>
        </p:nvPicPr>
        <p:blipFill>
          <a:blip r:embed="rId5">
            <a:clrChange>
              <a:clrFrom>
                <a:srgbClr val="D1CED1"/>
              </a:clrFrom>
              <a:clrTo>
                <a:srgbClr val="D1CED1">
                  <a:alpha val="0"/>
                </a:srgbClr>
              </a:clrTo>
            </a:clrChange>
          </a:blip>
          <a:srcRect r="797" b="2084"/>
          <a:stretch>
            <a:fillRect/>
          </a:stretch>
        </p:blipFill>
        <p:spPr bwMode="auto">
          <a:xfrm>
            <a:off x="0" y="838200"/>
            <a:ext cx="3200400" cy="3657600"/>
          </a:xfrm>
          <a:prstGeom prst="rect">
            <a:avLst/>
          </a:prstGeom>
          <a:noFill/>
          <a:ln w="12700">
            <a:noFill/>
            <a:miter lim="800000"/>
            <a:headEnd/>
            <a:tailEnd/>
          </a:ln>
          <a:effectLst/>
        </p:spPr>
      </p:pic>
      <p:sp>
        <p:nvSpPr>
          <p:cNvPr id="56325" name="Text Box 6"/>
          <p:cNvSpPr txBox="1">
            <a:spLocks noChangeArrowheads="1"/>
          </p:cNvSpPr>
          <p:nvPr/>
        </p:nvSpPr>
        <p:spPr bwMode="auto">
          <a:xfrm>
            <a:off x="771525" y="4433888"/>
            <a:ext cx="1184275" cy="519112"/>
          </a:xfrm>
          <a:prstGeom prst="rect">
            <a:avLst/>
          </a:prstGeom>
          <a:solidFill>
            <a:srgbClr val="FFFF00"/>
          </a:solidFill>
          <a:ln w="9525">
            <a:noFill/>
            <a:miter lim="800000"/>
            <a:headEnd/>
            <a:tailEnd/>
          </a:ln>
          <a:effectLst/>
        </p:spPr>
        <p:txBody>
          <a:bodyPr wrap="none">
            <a:spAutoFit/>
          </a:bodyPr>
          <a:lstStyle/>
          <a:p>
            <a:r>
              <a:rPr lang="he-IL" sz="2800" b="1"/>
              <a:t>שטיפה</a:t>
            </a:r>
            <a:endParaRPr lang="en-US" sz="2800" b="1"/>
          </a:p>
        </p:txBody>
      </p:sp>
      <p:sp>
        <p:nvSpPr>
          <p:cNvPr id="56326" name="Text Box 7"/>
          <p:cNvSpPr txBox="1">
            <a:spLocks noChangeArrowheads="1"/>
          </p:cNvSpPr>
          <p:nvPr/>
        </p:nvSpPr>
        <p:spPr bwMode="auto">
          <a:xfrm>
            <a:off x="7135813" y="6248400"/>
            <a:ext cx="906462" cy="519113"/>
          </a:xfrm>
          <a:prstGeom prst="rect">
            <a:avLst/>
          </a:prstGeom>
          <a:solidFill>
            <a:srgbClr val="FFFF00"/>
          </a:solidFill>
          <a:ln w="9525">
            <a:noFill/>
            <a:miter lim="800000"/>
            <a:headEnd/>
            <a:tailEnd/>
          </a:ln>
          <a:effectLst/>
        </p:spPr>
        <p:txBody>
          <a:bodyPr wrap="none">
            <a:spAutoFit/>
          </a:bodyPr>
          <a:lstStyle/>
          <a:p>
            <a:r>
              <a:rPr lang="he-IL" sz="2800" b="1"/>
              <a:t>חמצן</a:t>
            </a:r>
            <a:endParaRPr lang="en-US" sz="2800" b="1"/>
          </a:p>
        </p:txBody>
      </p:sp>
      <p:sp>
        <p:nvSpPr>
          <p:cNvPr id="56327" name="Text Box 8"/>
          <p:cNvSpPr txBox="1">
            <a:spLocks noChangeArrowheads="1"/>
          </p:cNvSpPr>
          <p:nvPr/>
        </p:nvSpPr>
        <p:spPr bwMode="auto">
          <a:xfrm>
            <a:off x="4056063" y="2667000"/>
            <a:ext cx="1090612" cy="519113"/>
          </a:xfrm>
          <a:prstGeom prst="rect">
            <a:avLst/>
          </a:prstGeom>
          <a:solidFill>
            <a:srgbClr val="FFFF00"/>
          </a:solidFill>
          <a:ln w="9525">
            <a:noFill/>
            <a:miter lim="800000"/>
            <a:headEnd/>
            <a:tailEnd/>
          </a:ln>
          <a:effectLst/>
        </p:spPr>
        <p:txBody>
          <a:bodyPr wrap="none">
            <a:spAutoFit/>
          </a:bodyPr>
          <a:lstStyle/>
          <a:p>
            <a:r>
              <a:rPr lang="he-IL" sz="2800" b="1"/>
              <a:t>שתייה</a:t>
            </a:r>
            <a:endParaRPr lang="en-US" sz="2800" b="1"/>
          </a:p>
        </p:txBody>
      </p:sp>
      <p:sp>
        <p:nvSpPr>
          <p:cNvPr id="56328" name="Text Box 9"/>
          <p:cNvSpPr txBox="1">
            <a:spLocks noChangeArrowheads="1"/>
          </p:cNvSpPr>
          <p:nvPr/>
        </p:nvSpPr>
        <p:spPr bwMode="auto">
          <a:xfrm>
            <a:off x="3124200" y="1035050"/>
            <a:ext cx="2273300" cy="641350"/>
          </a:xfrm>
          <a:prstGeom prst="rect">
            <a:avLst/>
          </a:prstGeom>
          <a:solidFill>
            <a:srgbClr val="FFFF00"/>
          </a:solidFill>
          <a:ln w="9525">
            <a:noFill/>
            <a:miter lim="800000"/>
            <a:headEnd/>
            <a:tailEnd/>
          </a:ln>
          <a:effectLst/>
        </p:spPr>
        <p:txBody>
          <a:bodyPr wrap="none">
            <a:spAutoFit/>
          </a:bodyPr>
          <a:lstStyle/>
          <a:p>
            <a:r>
              <a:rPr lang="he-IL" sz="3600" b="1"/>
              <a:t>אל - ח.ש.ש</a:t>
            </a:r>
            <a:endParaRPr lang="en-US" sz="3600" b="1"/>
          </a:p>
        </p:txBody>
      </p:sp>
      <p:sp>
        <p:nvSpPr>
          <p:cNvPr id="56329" name="Text Box 10"/>
          <p:cNvSpPr txBox="1">
            <a:spLocks noChangeArrowheads="1"/>
          </p:cNvSpPr>
          <p:nvPr/>
        </p:nvSpPr>
        <p:spPr bwMode="auto">
          <a:xfrm>
            <a:off x="1219200" y="0"/>
            <a:ext cx="6553200" cy="946150"/>
          </a:xfrm>
          <a:prstGeom prst="rect">
            <a:avLst/>
          </a:prstGeom>
          <a:noFill/>
          <a:ln w="9525">
            <a:noFill/>
            <a:miter lim="800000"/>
            <a:headEnd/>
            <a:tailEnd/>
          </a:ln>
          <a:effectLst>
            <a:outerShdw dist="45791" dir="12821404" algn="ctr" rotWithShape="0">
              <a:schemeClr val="bg2"/>
            </a:outerShdw>
          </a:effectLst>
        </p:spPr>
        <p:txBody>
          <a:bodyPr>
            <a:spAutoFit/>
          </a:bodyPr>
          <a:lstStyle/>
          <a:p>
            <a:r>
              <a:rPr lang="he-IL" sz="5600" b="1" u="sng">
                <a:solidFill>
                  <a:schemeClr val="accent2"/>
                </a:solidFill>
              </a:rPr>
              <a:t>הוראות עזרה ראשונה</a:t>
            </a:r>
            <a:endParaRPr lang="en-US" sz="5600" b="1" u="sng">
              <a:solidFill>
                <a:schemeClr val="accent2"/>
              </a:solidFill>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WordArt 2"/>
          <p:cNvSpPr>
            <a:spLocks noChangeArrowheads="1" noChangeShapeType="1" noTextEdit="1"/>
          </p:cNvSpPr>
          <p:nvPr/>
        </p:nvSpPr>
        <p:spPr bwMode="auto">
          <a:xfrm>
            <a:off x="1524000" y="152400"/>
            <a:ext cx="6396038" cy="647700"/>
          </a:xfrm>
          <a:prstGeom prst="rect">
            <a:avLst/>
          </a:prstGeom>
        </p:spPr>
        <p:txBody>
          <a:bodyPr wrap="none" fromWordArt="1">
            <a:prstTxWarp prst="textPlain">
              <a:avLst>
                <a:gd name="adj" fmla="val 50000"/>
              </a:avLst>
            </a:prstTxWarp>
          </a:bodyPr>
          <a:lstStyle/>
          <a:p>
            <a:pPr algn="ctr"/>
            <a:r>
              <a:rPr lang="he-IL" sz="3600" kern="10">
                <a:ln w="9525">
                  <a:solidFill>
                    <a:srgbClr val="000000"/>
                  </a:solidFill>
                  <a:round/>
                  <a:headEnd/>
                  <a:tailEnd/>
                </a:ln>
                <a:solidFill>
                  <a:schemeClr val="accent2"/>
                </a:solidFill>
                <a:latin typeface="David"/>
                <a:cs typeface="David"/>
              </a:rPr>
              <a:t>רעילות (מידע טוקסיקולוגי)</a:t>
            </a:r>
            <a:endParaRPr lang="en-US" sz="3600" kern="10">
              <a:ln w="9525">
                <a:solidFill>
                  <a:srgbClr val="000000"/>
                </a:solidFill>
                <a:round/>
                <a:headEnd/>
                <a:tailEnd/>
              </a:ln>
              <a:solidFill>
                <a:schemeClr val="accent2"/>
              </a:solidFill>
              <a:latin typeface="David"/>
              <a:cs typeface="David"/>
            </a:endParaRPr>
          </a:p>
        </p:txBody>
      </p:sp>
      <p:pic>
        <p:nvPicPr>
          <p:cNvPr id="57347" name="Picture 3" descr="arnavon"/>
          <p:cNvPicPr>
            <a:picLocks noChangeAspect="1" noChangeArrowheads="1"/>
          </p:cNvPicPr>
          <p:nvPr/>
        </p:nvPicPr>
        <p:blipFill>
          <a:blip r:embed="rId3"/>
          <a:srcRect/>
          <a:stretch>
            <a:fillRect/>
          </a:stretch>
        </p:blipFill>
        <p:spPr bwMode="auto">
          <a:xfrm>
            <a:off x="4572000" y="762000"/>
            <a:ext cx="4191000" cy="2849563"/>
          </a:xfrm>
          <a:prstGeom prst="rect">
            <a:avLst/>
          </a:prstGeom>
          <a:noFill/>
          <a:ln w="9525">
            <a:noFill/>
            <a:miter lim="800000"/>
            <a:headEnd/>
            <a:tailEnd/>
          </a:ln>
        </p:spPr>
      </p:pic>
      <p:pic>
        <p:nvPicPr>
          <p:cNvPr id="57348" name="Picture 4" descr="עכבר"/>
          <p:cNvPicPr>
            <a:picLocks noChangeAspect="1" noChangeArrowheads="1"/>
          </p:cNvPicPr>
          <p:nvPr/>
        </p:nvPicPr>
        <p:blipFill>
          <a:blip r:embed="rId4"/>
          <a:srcRect l="8334"/>
          <a:stretch>
            <a:fillRect/>
          </a:stretch>
        </p:blipFill>
        <p:spPr bwMode="auto">
          <a:xfrm>
            <a:off x="838200" y="4025900"/>
            <a:ext cx="3581400" cy="2595563"/>
          </a:xfrm>
          <a:prstGeom prst="rect">
            <a:avLst/>
          </a:prstGeom>
          <a:noFill/>
          <a:ln w="9525">
            <a:noFill/>
            <a:miter lim="800000"/>
            <a:headEnd/>
            <a:tailEnd/>
          </a:ln>
        </p:spPr>
      </p:pic>
      <p:sp>
        <p:nvSpPr>
          <p:cNvPr id="57349" name="Text Box 5"/>
          <p:cNvSpPr txBox="1">
            <a:spLocks noChangeArrowheads="1"/>
          </p:cNvSpPr>
          <p:nvPr/>
        </p:nvSpPr>
        <p:spPr bwMode="auto">
          <a:xfrm>
            <a:off x="642938" y="1230313"/>
            <a:ext cx="2597150" cy="2286000"/>
          </a:xfrm>
          <a:prstGeom prst="rect">
            <a:avLst/>
          </a:prstGeom>
          <a:noFill/>
          <a:ln w="9525">
            <a:noFill/>
            <a:miter lim="800000"/>
            <a:headEnd/>
            <a:tailEnd/>
          </a:ln>
          <a:effectLst/>
        </p:spPr>
        <p:txBody>
          <a:bodyPr wrap="none">
            <a:spAutoFit/>
          </a:bodyPr>
          <a:lstStyle/>
          <a:p>
            <a:r>
              <a:rPr lang="en-US" sz="7200" b="1">
                <a:latin typeface="Times New Roman" pitchFamily="18" charset="0"/>
                <a:cs typeface="Times New Roman" pitchFamily="18" charset="0"/>
              </a:rPr>
              <a:t>LD 50</a:t>
            </a:r>
          </a:p>
          <a:p>
            <a:r>
              <a:rPr lang="en-US" sz="7200" b="1">
                <a:latin typeface="Times New Roman" pitchFamily="18" charset="0"/>
                <a:cs typeface="Times New Roman" pitchFamily="18" charset="0"/>
              </a:rPr>
              <a:t>LC 50</a:t>
            </a:r>
          </a:p>
        </p:txBody>
      </p:sp>
      <p:sp>
        <p:nvSpPr>
          <p:cNvPr id="57350" name="Text Box 6"/>
          <p:cNvSpPr txBox="1">
            <a:spLocks noChangeArrowheads="1"/>
          </p:cNvSpPr>
          <p:nvPr/>
        </p:nvSpPr>
        <p:spPr bwMode="auto">
          <a:xfrm>
            <a:off x="4572000" y="3678238"/>
            <a:ext cx="4478338" cy="2654300"/>
          </a:xfrm>
          <a:prstGeom prst="rect">
            <a:avLst/>
          </a:prstGeom>
          <a:noFill/>
          <a:ln w="9525">
            <a:noFill/>
            <a:miter lim="800000"/>
            <a:headEnd/>
            <a:tailEnd/>
          </a:ln>
          <a:effectLst/>
        </p:spPr>
        <p:txBody>
          <a:bodyPr wrap="none">
            <a:spAutoFit/>
          </a:bodyPr>
          <a:lstStyle/>
          <a:p>
            <a:pPr marL="457200" indent="-457200">
              <a:lnSpc>
                <a:spcPct val="140000"/>
              </a:lnSpc>
            </a:pPr>
            <a:r>
              <a:rPr lang="he-IL" sz="3200" b="1"/>
              <a:t>האם החומר עלול לגרום ל:</a:t>
            </a:r>
            <a:r>
              <a:rPr lang="en-US" sz="3200" b="1"/>
              <a:t/>
            </a:r>
            <a:br>
              <a:rPr lang="en-US" sz="3200" b="1"/>
            </a:br>
            <a:r>
              <a:rPr lang="he-IL" sz="2800" b="1"/>
              <a:t>גידול ממאיר</a:t>
            </a:r>
            <a:r>
              <a:rPr lang="he-IL" sz="3200" b="1"/>
              <a:t> (</a:t>
            </a:r>
            <a:r>
              <a:rPr lang="he-IL" sz="2800" b="1"/>
              <a:t>סרטן) ?</a:t>
            </a:r>
            <a:r>
              <a:rPr lang="en-US" sz="2800" b="1"/>
              <a:t/>
            </a:r>
            <a:br>
              <a:rPr lang="en-US" sz="2800" b="1"/>
            </a:br>
            <a:r>
              <a:rPr lang="he-IL" sz="2800" b="1"/>
              <a:t>נזק ל – </a:t>
            </a:r>
            <a:r>
              <a:rPr lang="en-US" sz="2600" b="1"/>
              <a:t>DNA</a:t>
            </a:r>
            <a:r>
              <a:rPr lang="he-IL" sz="2800" b="1"/>
              <a:t> ?</a:t>
            </a:r>
            <a:r>
              <a:rPr lang="en-US" sz="2800" b="1"/>
              <a:t/>
            </a:r>
            <a:br>
              <a:rPr lang="en-US" sz="2800" b="1"/>
            </a:br>
            <a:r>
              <a:rPr lang="he-IL" sz="2800" b="1"/>
              <a:t>פגיעה במערכת הפוריות ?</a:t>
            </a:r>
            <a:endParaRPr lang="en-US" sz="2800" b="1"/>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WordArt 2"/>
          <p:cNvSpPr>
            <a:spLocks noChangeArrowheads="1" noChangeShapeType="1" noTextEdit="1"/>
          </p:cNvSpPr>
          <p:nvPr/>
        </p:nvSpPr>
        <p:spPr bwMode="auto">
          <a:xfrm>
            <a:off x="1828800" y="152400"/>
            <a:ext cx="5476875" cy="647700"/>
          </a:xfrm>
          <a:prstGeom prst="rect">
            <a:avLst/>
          </a:prstGeom>
        </p:spPr>
        <p:txBody>
          <a:bodyPr wrap="none" fromWordArt="1">
            <a:prstTxWarp prst="textPlain">
              <a:avLst>
                <a:gd name="adj" fmla="val 50000"/>
              </a:avLst>
            </a:prstTxWarp>
          </a:bodyPr>
          <a:lstStyle/>
          <a:p>
            <a:pPr algn="ctr"/>
            <a:r>
              <a:rPr lang="he-IL" sz="3600" kern="10">
                <a:ln w="9525">
                  <a:solidFill>
                    <a:srgbClr val="000000"/>
                  </a:solidFill>
                  <a:round/>
                  <a:headEnd/>
                  <a:tailEnd/>
                </a:ln>
                <a:solidFill>
                  <a:schemeClr val="accent2"/>
                </a:solidFill>
                <a:latin typeface="David"/>
                <a:cs typeface="David"/>
              </a:rPr>
              <a:t>דרכי סילוק פסולת מסוכנת</a:t>
            </a:r>
            <a:endParaRPr lang="en-US" sz="3600" kern="10">
              <a:ln w="9525">
                <a:solidFill>
                  <a:srgbClr val="000000"/>
                </a:solidFill>
                <a:round/>
                <a:headEnd/>
                <a:tailEnd/>
              </a:ln>
              <a:solidFill>
                <a:schemeClr val="accent2"/>
              </a:solidFill>
              <a:latin typeface="David"/>
              <a:cs typeface="David"/>
            </a:endParaRPr>
          </a:p>
        </p:txBody>
      </p:sp>
      <p:pic>
        <p:nvPicPr>
          <p:cNvPr id="58371" name="Picture 3" descr="1-6 copy"/>
          <p:cNvPicPr>
            <a:picLocks noChangeAspect="1" noChangeArrowheads="1"/>
          </p:cNvPicPr>
          <p:nvPr/>
        </p:nvPicPr>
        <p:blipFill>
          <a:blip r:embed="rId3"/>
          <a:srcRect b="45255"/>
          <a:stretch>
            <a:fillRect/>
          </a:stretch>
        </p:blipFill>
        <p:spPr bwMode="auto">
          <a:xfrm>
            <a:off x="1752600" y="819150"/>
            <a:ext cx="5867400" cy="2609850"/>
          </a:xfrm>
          <a:prstGeom prst="rect">
            <a:avLst/>
          </a:prstGeom>
          <a:noFill/>
          <a:ln w="9525">
            <a:noFill/>
            <a:miter lim="800000"/>
            <a:headEnd/>
            <a:tailEnd/>
          </a:ln>
        </p:spPr>
      </p:pic>
      <p:sp>
        <p:nvSpPr>
          <p:cNvPr id="58372" name="Text Box 4"/>
          <p:cNvSpPr txBox="1">
            <a:spLocks noChangeArrowheads="1"/>
          </p:cNvSpPr>
          <p:nvPr/>
        </p:nvSpPr>
        <p:spPr bwMode="auto">
          <a:xfrm>
            <a:off x="3125788" y="3505200"/>
            <a:ext cx="3367087" cy="3259138"/>
          </a:xfrm>
          <a:prstGeom prst="rect">
            <a:avLst/>
          </a:prstGeom>
          <a:noFill/>
          <a:ln w="9525">
            <a:noFill/>
            <a:miter lim="800000"/>
            <a:headEnd/>
            <a:tailEnd/>
          </a:ln>
          <a:effectLst/>
        </p:spPr>
        <p:txBody>
          <a:bodyPr wrap="none">
            <a:spAutoFit/>
          </a:bodyPr>
          <a:lstStyle/>
          <a:p>
            <a:pPr marL="457200" indent="-457200">
              <a:lnSpc>
                <a:spcPct val="130000"/>
              </a:lnSpc>
              <a:buFontTx/>
              <a:buAutoNum type="arabicPeriod"/>
            </a:pPr>
            <a:r>
              <a:rPr lang="he-IL" sz="3200" b="1"/>
              <a:t>איסוף</a:t>
            </a:r>
          </a:p>
          <a:p>
            <a:pPr marL="457200" indent="-457200">
              <a:lnSpc>
                <a:spcPct val="130000"/>
              </a:lnSpc>
              <a:buFontTx/>
              <a:buAutoNum type="arabicPeriod"/>
            </a:pPr>
            <a:r>
              <a:rPr lang="he-IL" sz="3200" b="1"/>
              <a:t>מיחזור</a:t>
            </a:r>
          </a:p>
          <a:p>
            <a:pPr marL="457200" indent="-457200">
              <a:lnSpc>
                <a:spcPct val="130000"/>
              </a:lnSpc>
              <a:buFontTx/>
              <a:buAutoNum type="arabicPeriod"/>
            </a:pPr>
            <a:r>
              <a:rPr lang="he-IL" sz="3200" b="1"/>
              <a:t>עיקור</a:t>
            </a:r>
          </a:p>
          <a:p>
            <a:pPr marL="457200" indent="-457200">
              <a:lnSpc>
                <a:spcPct val="130000"/>
              </a:lnSpc>
              <a:buFontTx/>
              <a:buAutoNum type="arabicPeriod"/>
            </a:pPr>
            <a:r>
              <a:rPr lang="he-IL" sz="3200" b="1"/>
              <a:t>שריפה</a:t>
            </a:r>
          </a:p>
          <a:p>
            <a:pPr marL="457200" indent="-457200">
              <a:lnSpc>
                <a:spcPct val="130000"/>
              </a:lnSpc>
              <a:buFontTx/>
              <a:buAutoNum type="arabicPeriod"/>
            </a:pPr>
            <a:r>
              <a:rPr lang="he-IL" sz="3200" b="1"/>
              <a:t>פינוי לרמת חובב</a:t>
            </a:r>
            <a:endParaRPr lang="en-US" sz="3200" b="1"/>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1-6 copy"/>
          <p:cNvPicPr>
            <a:picLocks noChangeAspect="1" noChangeArrowheads="1"/>
          </p:cNvPicPr>
          <p:nvPr/>
        </p:nvPicPr>
        <p:blipFill>
          <a:blip r:embed="rId3"/>
          <a:srcRect b="45255"/>
          <a:stretch>
            <a:fillRect/>
          </a:stretch>
        </p:blipFill>
        <p:spPr bwMode="auto">
          <a:xfrm>
            <a:off x="1752600" y="819150"/>
            <a:ext cx="5867400" cy="2609850"/>
          </a:xfrm>
          <a:prstGeom prst="rect">
            <a:avLst/>
          </a:prstGeom>
          <a:noFill/>
          <a:ln w="9525">
            <a:noFill/>
            <a:miter lim="800000"/>
            <a:headEnd/>
            <a:tailEnd/>
          </a:ln>
        </p:spPr>
      </p:pic>
      <p:sp>
        <p:nvSpPr>
          <p:cNvPr id="59395" name="Text Box 4"/>
          <p:cNvSpPr txBox="1">
            <a:spLocks noChangeArrowheads="1"/>
          </p:cNvSpPr>
          <p:nvPr/>
        </p:nvSpPr>
        <p:spPr bwMode="auto">
          <a:xfrm>
            <a:off x="1870075" y="3505200"/>
            <a:ext cx="4622800" cy="3259138"/>
          </a:xfrm>
          <a:prstGeom prst="rect">
            <a:avLst/>
          </a:prstGeom>
          <a:noFill/>
          <a:ln w="9525">
            <a:noFill/>
            <a:miter lim="800000"/>
            <a:headEnd/>
            <a:tailEnd/>
          </a:ln>
          <a:effectLst/>
        </p:spPr>
        <p:txBody>
          <a:bodyPr wrap="none">
            <a:spAutoFit/>
          </a:bodyPr>
          <a:lstStyle/>
          <a:p>
            <a:pPr marL="457200" indent="-457200">
              <a:lnSpc>
                <a:spcPct val="130000"/>
              </a:lnSpc>
              <a:buFontTx/>
              <a:buAutoNum type="arabicPeriod"/>
            </a:pPr>
            <a:r>
              <a:rPr lang="he-IL" sz="3200" b="1"/>
              <a:t>איסוף</a:t>
            </a:r>
          </a:p>
          <a:p>
            <a:pPr marL="457200" indent="-457200">
              <a:lnSpc>
                <a:spcPct val="130000"/>
              </a:lnSpc>
            </a:pPr>
            <a:r>
              <a:rPr lang="he-IL" sz="3200" b="1"/>
              <a:t>    א. נוזלים דליקים</a:t>
            </a:r>
            <a:r>
              <a:rPr lang="en-US" sz="3200" b="1"/>
              <a:t/>
            </a:r>
            <a:br>
              <a:rPr lang="en-US" sz="3200" b="1"/>
            </a:br>
            <a:r>
              <a:rPr lang="he-IL" sz="3200" b="1"/>
              <a:t>ב. חומצות</a:t>
            </a:r>
            <a:r>
              <a:rPr lang="en-US" sz="3200" b="1"/>
              <a:t/>
            </a:r>
            <a:br>
              <a:rPr lang="en-US" sz="3200" b="1"/>
            </a:br>
            <a:r>
              <a:rPr lang="he-IL" sz="3200" b="1"/>
              <a:t>ג. נוזלים רעילים</a:t>
            </a:r>
            <a:r>
              <a:rPr lang="en-US" sz="3200" b="1"/>
              <a:t/>
            </a:r>
            <a:br>
              <a:rPr lang="en-US" sz="3200" b="1"/>
            </a:br>
            <a:r>
              <a:rPr lang="he-IL" sz="3200" b="1"/>
              <a:t>ד. פסולת כימית מוצקה  </a:t>
            </a:r>
            <a:endParaRPr lang="en-US" sz="3200" b="1"/>
          </a:p>
        </p:txBody>
      </p:sp>
      <p:sp>
        <p:nvSpPr>
          <p:cNvPr id="59396" name="Text Box 5"/>
          <p:cNvSpPr txBox="1">
            <a:spLocks noChangeArrowheads="1"/>
          </p:cNvSpPr>
          <p:nvPr/>
        </p:nvSpPr>
        <p:spPr bwMode="auto">
          <a:xfrm>
            <a:off x="990600" y="0"/>
            <a:ext cx="6858000" cy="793750"/>
          </a:xfrm>
          <a:prstGeom prst="rect">
            <a:avLst/>
          </a:prstGeom>
          <a:noFill/>
          <a:ln w="9525">
            <a:noFill/>
            <a:miter lim="800000"/>
            <a:headEnd/>
            <a:tailEnd/>
          </a:ln>
          <a:effectLst>
            <a:outerShdw dist="45791" dir="12821404" algn="ctr" rotWithShape="0">
              <a:schemeClr val="bg2"/>
            </a:outerShdw>
          </a:effectLst>
        </p:spPr>
        <p:txBody>
          <a:bodyPr>
            <a:spAutoFit/>
          </a:bodyPr>
          <a:lstStyle/>
          <a:p>
            <a:r>
              <a:rPr lang="he-IL" sz="4600" b="1" u="sng">
                <a:solidFill>
                  <a:schemeClr val="accent2"/>
                </a:solidFill>
              </a:rPr>
              <a:t>דרכי סילוק פסולת מסוכנת</a:t>
            </a:r>
            <a:endParaRPr lang="en-US" sz="4600" b="1" u="sng">
              <a:solidFill>
                <a:schemeClr val="accent2"/>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8DF914B8-CE05-4A69-81DB-FE6A4ACEC84F}" type="slidenum">
              <a:rPr lang="he-IL"/>
              <a:pPr>
                <a:defRPr/>
              </a:pPr>
              <a:t>6</a:t>
            </a:fld>
            <a:endParaRPr lang="en-US"/>
          </a:p>
        </p:txBody>
      </p:sp>
      <p:sp>
        <p:nvSpPr>
          <p:cNvPr id="10243" name="Rectangle 2"/>
          <p:cNvSpPr>
            <a:spLocks noGrp="1" noChangeArrowheads="1"/>
          </p:cNvSpPr>
          <p:nvPr>
            <p:ph type="title"/>
          </p:nvPr>
        </p:nvSpPr>
        <p:spPr>
          <a:xfrm>
            <a:off x="0" y="0"/>
            <a:ext cx="9144000" cy="1196975"/>
          </a:xfrm>
          <a:solidFill>
            <a:srgbClr val="CCFF33"/>
          </a:solidFill>
        </p:spPr>
        <p:txBody>
          <a:bodyPr/>
          <a:lstStyle/>
          <a:p>
            <a:pPr eaLnBrk="1" hangingPunct="1"/>
            <a:r>
              <a:rPr lang="he-IL" b="1" u="sng" smtClean="0">
                <a:solidFill>
                  <a:srgbClr val="FF3300"/>
                </a:solidFill>
              </a:rPr>
              <a:t>הובלת חומרים מסוכנים</a:t>
            </a:r>
            <a:endParaRPr lang="en-US" b="1" u="sng" smtClean="0">
              <a:solidFill>
                <a:srgbClr val="FF3300"/>
              </a:solidFill>
              <a:cs typeface="Times New Roman" pitchFamily="18" charset="0"/>
            </a:endParaRPr>
          </a:p>
        </p:txBody>
      </p:sp>
      <p:sp>
        <p:nvSpPr>
          <p:cNvPr id="13315" name="Rectangle 3"/>
          <p:cNvSpPr>
            <a:spLocks noGrp="1" noChangeArrowheads="1"/>
          </p:cNvSpPr>
          <p:nvPr>
            <p:ph type="body" idx="1"/>
          </p:nvPr>
        </p:nvSpPr>
        <p:spPr>
          <a:xfrm>
            <a:off x="0" y="1196975"/>
            <a:ext cx="9144000" cy="5661025"/>
          </a:xfrm>
          <a:solidFill>
            <a:srgbClr val="66FFFF"/>
          </a:solidFill>
        </p:spPr>
        <p:txBody>
          <a:bodyPr/>
          <a:lstStyle/>
          <a:p>
            <a:pPr eaLnBrk="1" hangingPunct="1">
              <a:spcBef>
                <a:spcPct val="50000"/>
              </a:spcBef>
              <a:buFont typeface="Wingdings" pitchFamily="2" charset="2"/>
              <a:buChar char="v"/>
            </a:pPr>
            <a:r>
              <a:rPr lang="he-IL" u="sng" smtClean="0">
                <a:solidFill>
                  <a:srgbClr val="FF0000"/>
                </a:solidFill>
              </a:rPr>
              <a:t>תקנה 87.(א)</a:t>
            </a:r>
            <a:endParaRPr lang="en-US" smtClean="0">
              <a:cs typeface="Arial" charset="0"/>
            </a:endParaRPr>
          </a:p>
          <a:p>
            <a:pPr eaLnBrk="1" hangingPunct="1">
              <a:spcBef>
                <a:spcPct val="50000"/>
              </a:spcBef>
              <a:buFont typeface="Wingdings" pitchFamily="2" charset="2"/>
              <a:buChar char="ü"/>
            </a:pPr>
            <a:r>
              <a:rPr lang="he-IL" sz="2400" smtClean="0">
                <a:solidFill>
                  <a:srgbClr val="FF0000"/>
                </a:solidFill>
              </a:rPr>
              <a:t>לא יוביל</a:t>
            </a:r>
            <a:r>
              <a:rPr lang="he-IL" sz="2400" smtClean="0">
                <a:solidFill>
                  <a:schemeClr val="accent2"/>
                </a:solidFill>
              </a:rPr>
              <a:t> </a:t>
            </a:r>
            <a:r>
              <a:rPr lang="he-IL" sz="2400" smtClean="0">
                <a:solidFill>
                  <a:srgbClr val="0000CC"/>
                </a:solidFill>
              </a:rPr>
              <a:t>אדם שאינו משרד הובלה , ולא ירשה לאחר להוביל ברכב חומר מסוכן אלא אם כן נתקיימו כל אלה</a:t>
            </a:r>
            <a:r>
              <a:rPr lang="en-US" sz="2400" smtClean="0">
                <a:solidFill>
                  <a:srgbClr val="0000CC"/>
                </a:solidFill>
                <a:cs typeface="Arial" charset="0"/>
              </a:rPr>
              <a:t>:</a:t>
            </a:r>
            <a:endParaRPr lang="en-US" smtClean="0">
              <a:solidFill>
                <a:srgbClr val="0000CC"/>
              </a:solidFill>
              <a:cs typeface="Arial" charset="0"/>
            </a:endParaRPr>
          </a:p>
          <a:p>
            <a:pPr eaLnBrk="1" hangingPunct="1">
              <a:spcBef>
                <a:spcPct val="50000"/>
              </a:spcBef>
              <a:buFont typeface="Wingdings" pitchFamily="2" charset="2"/>
              <a:buChar char="ü"/>
            </a:pPr>
            <a:r>
              <a:rPr lang="en-US" sz="2400" smtClean="0">
                <a:solidFill>
                  <a:srgbClr val="0000CC"/>
                </a:solidFill>
                <a:cs typeface="Arial" charset="0"/>
              </a:rPr>
              <a:t>(1) </a:t>
            </a:r>
            <a:r>
              <a:rPr lang="he-IL" sz="2400" smtClean="0">
                <a:solidFill>
                  <a:srgbClr val="0000CC"/>
                </a:solidFill>
              </a:rPr>
              <a:t>כמות החומר המסוכן המובל עולה על המפורט בחלק ב’ בתוספת  הראשונה</a:t>
            </a:r>
            <a:endParaRPr lang="en-US" sz="2400" smtClean="0">
              <a:solidFill>
                <a:srgbClr val="0000CC"/>
              </a:solidFill>
              <a:cs typeface="Arial" charset="0"/>
            </a:endParaRPr>
          </a:p>
          <a:p>
            <a:pPr eaLnBrk="1" hangingPunct="1">
              <a:spcBef>
                <a:spcPct val="50000"/>
              </a:spcBef>
              <a:buFont typeface="Wingdings" pitchFamily="2" charset="2"/>
              <a:buChar char="ü"/>
            </a:pPr>
            <a:r>
              <a:rPr lang="en-US" sz="2400" smtClean="0">
                <a:solidFill>
                  <a:srgbClr val="0000CC"/>
                </a:solidFill>
                <a:cs typeface="Arial" charset="0"/>
              </a:rPr>
              <a:t> (2) </a:t>
            </a:r>
            <a:r>
              <a:rPr lang="he-IL" sz="2400" smtClean="0">
                <a:solidFill>
                  <a:srgbClr val="0000CC"/>
                </a:solidFill>
              </a:rPr>
              <a:t>החומר המסוכן על פי המראה החיצוני של האריזה, ארוז ומסומן בהתאם</a:t>
            </a:r>
            <a:r>
              <a:rPr lang="he-IL" sz="2400" smtClean="0">
                <a:solidFill>
                  <a:schemeClr val="accent2"/>
                </a:solidFill>
              </a:rPr>
              <a:t> </a:t>
            </a:r>
            <a:r>
              <a:rPr lang="he-IL" sz="2400" smtClean="0">
                <a:solidFill>
                  <a:srgbClr val="FF0000"/>
                </a:solidFill>
              </a:rPr>
              <a:t>להוראות הבינלאומיות</a:t>
            </a:r>
            <a:r>
              <a:rPr lang="en-US" sz="2400" smtClean="0">
                <a:solidFill>
                  <a:schemeClr val="accent2"/>
                </a:solidFill>
                <a:cs typeface="Arial" charset="0"/>
              </a:rPr>
              <a:t>.</a:t>
            </a:r>
          </a:p>
          <a:p>
            <a:pPr eaLnBrk="1" hangingPunct="1">
              <a:spcBef>
                <a:spcPct val="50000"/>
              </a:spcBef>
              <a:buFont typeface="Wingdings" pitchFamily="2" charset="2"/>
              <a:buChar char="ü"/>
            </a:pPr>
            <a:r>
              <a:rPr lang="en-US" sz="2400" smtClean="0">
                <a:solidFill>
                  <a:schemeClr val="accent2"/>
                </a:solidFill>
                <a:cs typeface="Arial" charset="0"/>
              </a:rPr>
              <a:t> </a:t>
            </a:r>
            <a:r>
              <a:rPr lang="en-US" sz="2400" smtClean="0">
                <a:solidFill>
                  <a:srgbClr val="0000CC"/>
                </a:solidFill>
                <a:cs typeface="Arial" charset="0"/>
              </a:rPr>
              <a:t>)</a:t>
            </a:r>
            <a:r>
              <a:rPr lang="he-IL" sz="2400" smtClean="0">
                <a:solidFill>
                  <a:srgbClr val="0000CC"/>
                </a:solidFill>
              </a:rPr>
              <a:t>ב’) לא יוביל משרד הובלה חומר מסוכן אלא אם כן נתקיימו בו הוראות הפרק  הרביעי</a:t>
            </a:r>
            <a:r>
              <a:rPr lang="en-US" sz="2400" smtClean="0">
                <a:solidFill>
                  <a:srgbClr val="0000CC"/>
                </a:solidFill>
                <a:cs typeface="Arial" charset="0"/>
              </a:rPr>
              <a:t>.</a:t>
            </a:r>
          </a:p>
          <a:p>
            <a:pPr eaLnBrk="1" hangingPunct="1">
              <a:spcBef>
                <a:spcPct val="50000"/>
              </a:spcBef>
              <a:buFont typeface="Wingdings" pitchFamily="2" charset="2"/>
              <a:buChar char="ü"/>
            </a:pPr>
            <a:r>
              <a:rPr lang="en-US" sz="2400" smtClean="0">
                <a:solidFill>
                  <a:srgbClr val="0000CC"/>
                </a:solidFill>
                <a:cs typeface="Arial" charset="0"/>
              </a:rPr>
              <a:t>)</a:t>
            </a:r>
            <a:r>
              <a:rPr lang="he-IL" sz="2400" smtClean="0">
                <a:solidFill>
                  <a:srgbClr val="0000CC"/>
                </a:solidFill>
              </a:rPr>
              <a:t>ג’) בתקנה זו , “משרד הובלה”, “חומר מסוכן” , התקנות הבינלאומיות, “התוספת הראשונה”,  “התוספת השניה”,והפרק הרביעי, כמשמעותו בחוק שירותי הובלה - התשנ”ז 1997 והתקנות</a:t>
            </a:r>
            <a:r>
              <a:rPr lang="he-IL" sz="2800" smtClean="0">
                <a:solidFill>
                  <a:srgbClr val="0000CC"/>
                </a:solidFill>
              </a:rPr>
              <a:t>  </a:t>
            </a:r>
            <a:r>
              <a:rPr lang="he-IL" sz="2400" smtClean="0">
                <a:solidFill>
                  <a:srgbClr val="0000CC"/>
                </a:solidFill>
              </a:rPr>
              <a:t>שהותקנו  בשנת 2001</a:t>
            </a:r>
            <a:r>
              <a:rPr lang="en-US" sz="2400" smtClean="0">
                <a:solidFill>
                  <a:srgbClr val="0000CC"/>
                </a:solidFill>
                <a:cs typeface="Arial" charset="0"/>
              </a:rPr>
              <a:t>.</a:t>
            </a:r>
            <a:endParaRPr lang="en-US" sz="2800" smtClean="0">
              <a:solidFill>
                <a:srgbClr val="0000CC"/>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3315">
                                            <p:txEl>
                                              <p:pRg st="5" end="5"/>
                                            </p:txEl>
                                          </p:spTgt>
                                        </p:tgtEl>
                                        <p:attrNameLst>
                                          <p:attrName>style.visibility</p:attrName>
                                        </p:attrNameLst>
                                      </p:cBhvr>
                                      <p:to>
                                        <p:strVal val="visible"/>
                                      </p:to>
                                    </p:set>
                                    <p:anim calcmode="lin" valueType="num">
                                      <p:cBhvr additive="base">
                                        <p:cTn id="37"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315">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כותרת 1"/>
          <p:cNvSpPr>
            <a:spLocks noGrp="1"/>
          </p:cNvSpPr>
          <p:nvPr>
            <p:ph type="title"/>
          </p:nvPr>
        </p:nvSpPr>
        <p:spPr/>
        <p:txBody>
          <a:bodyPr/>
          <a:lstStyle/>
          <a:p>
            <a:endParaRPr lang="he-IL" smtClean="0"/>
          </a:p>
        </p:txBody>
      </p:sp>
      <p:sp>
        <p:nvSpPr>
          <p:cNvPr id="17411" name="מציין מיקום תוכן 2"/>
          <p:cNvSpPr>
            <a:spLocks noGrp="1"/>
          </p:cNvSpPr>
          <p:nvPr>
            <p:ph idx="1"/>
          </p:nvPr>
        </p:nvSpPr>
        <p:spPr>
          <a:xfrm>
            <a:off x="457200" y="188913"/>
            <a:ext cx="8229600" cy="5937250"/>
          </a:xfrm>
        </p:spPr>
        <p:txBody>
          <a:bodyPr/>
          <a:lstStyle/>
          <a:p>
            <a:r>
              <a:rPr lang="he-IL" sz="2800" b="1" smtClean="0"/>
              <a:t>תקנה 85 (ג)</a:t>
            </a:r>
          </a:p>
          <a:p>
            <a:r>
              <a:rPr lang="he-IL" sz="2400" smtClean="0"/>
              <a:t>לא יוביל אדם ולא ירשה לאחר להוביל מטען ברכב שאין בו </a:t>
            </a:r>
            <a:r>
              <a:rPr lang="he-IL" sz="2400" smtClean="0">
                <a:solidFill>
                  <a:srgbClr val="FF0000"/>
                </a:solidFill>
              </a:rPr>
              <a:t>תא נהג</a:t>
            </a:r>
            <a:r>
              <a:rPr lang="en-US" sz="2400" smtClean="0">
                <a:solidFill>
                  <a:srgbClr val="FF0000"/>
                </a:solidFill>
                <a:cs typeface="Arial" charset="0"/>
              </a:rPr>
              <a:t> </a:t>
            </a:r>
            <a:r>
              <a:rPr lang="he-IL" sz="2400" smtClean="0">
                <a:solidFill>
                  <a:srgbClr val="FF0000"/>
                </a:solidFill>
              </a:rPr>
              <a:t>נפרד</a:t>
            </a:r>
            <a:r>
              <a:rPr lang="he-IL" sz="2400" smtClean="0"/>
              <a:t>, אלא אם כן הופרד תא המטען מהמושבים במחיצה מתאימה</a:t>
            </a:r>
            <a:r>
              <a:rPr lang="en-US" sz="2400" smtClean="0">
                <a:cs typeface="Arial" charset="0"/>
              </a:rPr>
              <a:t> </a:t>
            </a:r>
            <a:r>
              <a:rPr lang="he-IL" sz="2400" smtClean="0"/>
              <a:t>להגנת מושבי הנהג והנוסעים או ננקט כל אמצעי אחר להגנת</a:t>
            </a:r>
            <a:r>
              <a:rPr lang="en-US" sz="2400" smtClean="0">
                <a:cs typeface="Arial" charset="0"/>
              </a:rPr>
              <a:t> </a:t>
            </a:r>
            <a:r>
              <a:rPr lang="he-IL" sz="2400" smtClean="0"/>
              <a:t>הנוסעים</a:t>
            </a:r>
            <a:r>
              <a:rPr lang="he-IL" sz="2800" smtClean="0"/>
              <a:t>.</a:t>
            </a:r>
          </a:p>
          <a:p>
            <a:r>
              <a:rPr lang="he-IL" sz="2800" b="1" smtClean="0"/>
              <a:t>תקנה 15 (3)</a:t>
            </a:r>
            <a:r>
              <a:rPr lang="en-US" sz="2800" b="1" smtClean="0">
                <a:cs typeface="Arial" charset="0"/>
              </a:rPr>
              <a:t/>
            </a:r>
            <a:br>
              <a:rPr lang="en-US" sz="2800" b="1" smtClean="0">
                <a:cs typeface="Arial" charset="0"/>
              </a:rPr>
            </a:br>
            <a:r>
              <a:rPr lang="he-IL" sz="2800" b="1" smtClean="0"/>
              <a:t>1. </a:t>
            </a:r>
            <a:r>
              <a:rPr lang="he-IL" sz="2400" smtClean="0"/>
              <a:t>הדרישה להוביל גז ארוז בגלילים במצב מאונך ובתוך מסגרת מיוחדת לכך הינה לגבי המצבים הבאים:</a:t>
            </a:r>
          </a:p>
          <a:p>
            <a:r>
              <a:rPr lang="he-IL" sz="2400" smtClean="0"/>
              <a:t>גז נוזלי הארוז בגלילים בכל כמות שמעל הסף.</a:t>
            </a:r>
          </a:p>
          <a:p>
            <a:r>
              <a:rPr lang="he-IL" sz="2400" smtClean="0"/>
              <a:t>גז דחוס כאשר כמות הגלילים הנה מעל 100.</a:t>
            </a:r>
          </a:p>
          <a:p>
            <a:r>
              <a:rPr lang="he-IL" sz="2400" b="1" smtClean="0"/>
              <a:t>2</a:t>
            </a:r>
            <a:r>
              <a:rPr lang="he-IL" sz="2400" smtClean="0"/>
              <a:t>. כאשר גז מובל במצב דחוס (לא נוזלי) וארוז בגלילים וכמותו הנה בין כמות הסף ל-100 גלילים בכלי רכב המיועד לחלוקת גז, אין חובה להוביל גלילי גז במצב מאונך, אך עדין קימת חובה להוביל כך שבזמן השינוע הגלילים לא יפגעו, ובסיסי הגלילים פונים לצד הפריקה.</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5BF8A928-6E60-4069-87CE-521E698FE5AA}" type="slidenum">
              <a:rPr lang="he-IL"/>
              <a:pPr>
                <a:defRPr/>
              </a:pPr>
              <a:t>8</a:t>
            </a:fld>
            <a:endParaRPr lang="en-US"/>
          </a:p>
        </p:txBody>
      </p:sp>
      <p:sp>
        <p:nvSpPr>
          <p:cNvPr id="12291" name="Rectangle 2"/>
          <p:cNvSpPr>
            <a:spLocks noGrp="1" noChangeArrowheads="1"/>
          </p:cNvSpPr>
          <p:nvPr>
            <p:ph type="title"/>
          </p:nvPr>
        </p:nvSpPr>
        <p:spPr>
          <a:xfrm>
            <a:off x="0" y="0"/>
            <a:ext cx="9144000" cy="1052513"/>
          </a:xfrm>
          <a:solidFill>
            <a:srgbClr val="CCFF33"/>
          </a:solidFill>
        </p:spPr>
        <p:txBody>
          <a:bodyPr/>
          <a:lstStyle/>
          <a:p>
            <a:pPr eaLnBrk="1" hangingPunct="1"/>
            <a:r>
              <a:rPr lang="he-IL" b="1" u="sng" smtClean="0">
                <a:solidFill>
                  <a:srgbClr val="0000CC"/>
                </a:solidFill>
              </a:rPr>
              <a:t>תנאים למתן רשיון מוביל בהובלת חומ"ס</a:t>
            </a:r>
            <a:endParaRPr lang="en-US" b="1" u="sng" smtClean="0">
              <a:solidFill>
                <a:srgbClr val="0000CC"/>
              </a:solidFill>
              <a:cs typeface="Times New Roman" pitchFamily="18" charset="0"/>
            </a:endParaRPr>
          </a:p>
        </p:txBody>
      </p:sp>
      <p:sp>
        <p:nvSpPr>
          <p:cNvPr id="133123" name="Rectangle 3"/>
          <p:cNvSpPr>
            <a:spLocks noGrp="1" noChangeArrowheads="1"/>
          </p:cNvSpPr>
          <p:nvPr>
            <p:ph type="body" idx="1"/>
          </p:nvPr>
        </p:nvSpPr>
        <p:spPr>
          <a:xfrm>
            <a:off x="0" y="1052513"/>
            <a:ext cx="9144000" cy="5043487"/>
          </a:xfrm>
          <a:solidFill>
            <a:srgbClr val="66FFFF"/>
          </a:solidFill>
        </p:spPr>
        <p:txBody>
          <a:bodyPr rtlCol="1">
            <a:normAutofit lnSpcReduction="10000"/>
          </a:bodyPr>
          <a:lstStyle/>
          <a:p>
            <a:pPr eaLnBrk="1" fontAlgn="auto" hangingPunct="1">
              <a:lnSpc>
                <a:spcPct val="90000"/>
              </a:lnSpc>
              <a:spcAft>
                <a:spcPts val="0"/>
              </a:spcAft>
              <a:buFont typeface="Wingdings" pitchFamily="2" charset="2"/>
              <a:buChar char="v"/>
              <a:defRPr/>
            </a:pPr>
            <a:r>
              <a:rPr lang="he-IL" sz="2800" u="sng" dirty="0" smtClean="0">
                <a:solidFill>
                  <a:srgbClr val="FF0000"/>
                </a:solidFill>
              </a:rPr>
              <a:t>3.מוביל חומר מסוכן</a:t>
            </a:r>
            <a:endParaRPr lang="en-US" sz="2800" u="sng" dirty="0" smtClean="0">
              <a:solidFill>
                <a:srgbClr val="FF0000"/>
              </a:solidFill>
            </a:endParaRPr>
          </a:p>
          <a:p>
            <a:pPr eaLnBrk="1" fontAlgn="auto" hangingPunct="1">
              <a:lnSpc>
                <a:spcPct val="90000"/>
              </a:lnSpc>
              <a:spcAft>
                <a:spcPts val="0"/>
              </a:spcAft>
              <a:buFont typeface="Arial" pitchFamily="34" charset="0"/>
              <a:buNone/>
              <a:defRPr/>
            </a:pPr>
            <a:r>
              <a:rPr lang="he-IL" sz="2800" dirty="0" smtClean="0">
                <a:solidFill>
                  <a:srgbClr val="0000CC"/>
                </a:solidFill>
              </a:rPr>
              <a:t>א. יעמוד בדרישות סעיפים 1 ,2 , ( בהתאם </a:t>
            </a:r>
            <a:r>
              <a:rPr lang="he-IL" sz="2800" dirty="0" err="1" smtClean="0">
                <a:solidFill>
                  <a:srgbClr val="0000CC"/>
                </a:solidFill>
              </a:rPr>
              <a:t>לסה”כ</a:t>
            </a:r>
            <a:r>
              <a:rPr lang="he-IL" sz="2800" dirty="0" smtClean="0">
                <a:solidFill>
                  <a:srgbClr val="0000CC"/>
                </a:solidFill>
              </a:rPr>
              <a:t> כלי רכב  </a:t>
            </a:r>
          </a:p>
          <a:p>
            <a:pPr eaLnBrk="1" fontAlgn="auto" hangingPunct="1">
              <a:lnSpc>
                <a:spcPct val="90000"/>
              </a:lnSpc>
              <a:spcAft>
                <a:spcPts val="0"/>
              </a:spcAft>
              <a:buFont typeface="Arial" pitchFamily="34" charset="0"/>
              <a:buNone/>
              <a:defRPr/>
            </a:pPr>
            <a:r>
              <a:rPr lang="he-IL" sz="2800" dirty="0" smtClean="0">
                <a:solidFill>
                  <a:srgbClr val="0000CC"/>
                </a:solidFill>
              </a:rPr>
              <a:t>    המופעלים </a:t>
            </a:r>
            <a:r>
              <a:rPr lang="he-IL" sz="2800" dirty="0" err="1" smtClean="0">
                <a:solidFill>
                  <a:srgbClr val="0000CC"/>
                </a:solidFill>
              </a:rPr>
              <a:t>עלידו</a:t>
            </a:r>
            <a:r>
              <a:rPr lang="en-US" sz="2800" dirty="0" smtClean="0">
                <a:solidFill>
                  <a:srgbClr val="0000CC"/>
                </a:solidFill>
              </a:rPr>
              <a:t>(</a:t>
            </a:r>
          </a:p>
          <a:p>
            <a:pPr eaLnBrk="1" fontAlgn="auto" hangingPunct="1">
              <a:lnSpc>
                <a:spcPct val="90000"/>
              </a:lnSpc>
              <a:spcAft>
                <a:spcPts val="0"/>
              </a:spcAft>
              <a:buFont typeface="Arial" pitchFamily="34" charset="0"/>
              <a:buNone/>
              <a:defRPr/>
            </a:pPr>
            <a:r>
              <a:rPr lang="he-IL" sz="2800" dirty="0" smtClean="0">
                <a:solidFill>
                  <a:srgbClr val="0000CC"/>
                </a:solidFill>
              </a:rPr>
              <a:t>ב.לרשותו </a:t>
            </a:r>
            <a:r>
              <a:rPr lang="he-IL" sz="2800" b="1" dirty="0" smtClean="0">
                <a:solidFill>
                  <a:srgbClr val="0000CC"/>
                </a:solidFill>
              </a:rPr>
              <a:t>רכב מתאים </a:t>
            </a:r>
            <a:r>
              <a:rPr lang="he-IL" sz="2800" dirty="0" smtClean="0">
                <a:solidFill>
                  <a:srgbClr val="0000CC"/>
                </a:solidFill>
              </a:rPr>
              <a:t>להובלת </a:t>
            </a:r>
            <a:r>
              <a:rPr lang="he-IL" sz="2800" dirty="0" err="1" smtClean="0">
                <a:solidFill>
                  <a:srgbClr val="0000CC"/>
                </a:solidFill>
              </a:rPr>
              <a:t>חומ”ס</a:t>
            </a:r>
            <a:r>
              <a:rPr lang="he-IL" sz="2800" dirty="0" smtClean="0">
                <a:solidFill>
                  <a:srgbClr val="0000CC"/>
                </a:solidFill>
              </a:rPr>
              <a:t> - לפי </a:t>
            </a:r>
            <a:r>
              <a:rPr lang="he-IL" sz="2800" b="1" dirty="0" smtClean="0">
                <a:solidFill>
                  <a:srgbClr val="0000CC"/>
                </a:solidFill>
              </a:rPr>
              <a:t>סוג החומר המובל</a:t>
            </a:r>
            <a:r>
              <a:rPr lang="en-US" sz="2800" dirty="0" smtClean="0">
                <a:solidFill>
                  <a:srgbClr val="0000CC"/>
                </a:solidFill>
              </a:rPr>
              <a:t>.</a:t>
            </a:r>
          </a:p>
          <a:p>
            <a:pPr eaLnBrk="1" fontAlgn="auto" hangingPunct="1">
              <a:lnSpc>
                <a:spcPct val="90000"/>
              </a:lnSpc>
              <a:spcAft>
                <a:spcPts val="0"/>
              </a:spcAft>
              <a:buFont typeface="Arial" pitchFamily="34" charset="0"/>
              <a:buChar char="•"/>
              <a:defRPr/>
            </a:pPr>
            <a:r>
              <a:rPr lang="he-IL" sz="2800" dirty="0" smtClean="0">
                <a:solidFill>
                  <a:srgbClr val="0000CC"/>
                </a:solidFill>
              </a:rPr>
              <a:t>  ג. גיל הרכב אינו עולה על 15 שנה</a:t>
            </a:r>
            <a:r>
              <a:rPr lang="en-US" sz="2800" dirty="0" smtClean="0">
                <a:solidFill>
                  <a:srgbClr val="0000CC"/>
                </a:solidFill>
              </a:rPr>
              <a:t>.</a:t>
            </a:r>
          </a:p>
          <a:p>
            <a:pPr eaLnBrk="1" fontAlgn="auto" hangingPunct="1">
              <a:lnSpc>
                <a:spcPct val="90000"/>
              </a:lnSpc>
              <a:spcAft>
                <a:spcPts val="0"/>
              </a:spcAft>
              <a:buFont typeface="Arial" pitchFamily="34" charset="0"/>
              <a:buChar char="•"/>
              <a:defRPr/>
            </a:pPr>
            <a:r>
              <a:rPr lang="he-IL" sz="2800" dirty="0" smtClean="0">
                <a:solidFill>
                  <a:srgbClr val="0000CC"/>
                </a:solidFill>
              </a:rPr>
              <a:t>  ד. הרכב עומד בתקנים המתאימים</a:t>
            </a:r>
            <a:r>
              <a:rPr lang="en-US" sz="2800" dirty="0" smtClean="0">
                <a:solidFill>
                  <a:srgbClr val="0000CC"/>
                </a:solidFill>
              </a:rPr>
              <a:t>.</a:t>
            </a:r>
          </a:p>
          <a:p>
            <a:pPr eaLnBrk="1" fontAlgn="auto" hangingPunct="1">
              <a:lnSpc>
                <a:spcPct val="90000"/>
              </a:lnSpc>
              <a:spcAft>
                <a:spcPts val="0"/>
              </a:spcAft>
              <a:buFont typeface="Arial" pitchFamily="34" charset="0"/>
              <a:buChar char="•"/>
              <a:defRPr/>
            </a:pPr>
            <a:r>
              <a:rPr lang="he-IL" sz="2800" dirty="0" smtClean="0">
                <a:solidFill>
                  <a:srgbClr val="0000CC"/>
                </a:solidFill>
              </a:rPr>
              <a:t>  ה.מכלית חייבת בבדיקה של מעבדה מוסמכת</a:t>
            </a:r>
            <a:r>
              <a:rPr lang="en-US" sz="2800" dirty="0" smtClean="0">
                <a:solidFill>
                  <a:srgbClr val="0000CC"/>
                </a:solidFill>
              </a:rPr>
              <a:t>.</a:t>
            </a:r>
          </a:p>
          <a:p>
            <a:pPr eaLnBrk="1" fontAlgn="auto" hangingPunct="1">
              <a:lnSpc>
                <a:spcPct val="90000"/>
              </a:lnSpc>
              <a:spcAft>
                <a:spcPts val="0"/>
              </a:spcAft>
              <a:buFont typeface="Arial" pitchFamily="34" charset="0"/>
              <a:buChar char="•"/>
              <a:defRPr/>
            </a:pPr>
            <a:r>
              <a:rPr lang="he-IL" sz="2800" dirty="0" smtClean="0">
                <a:solidFill>
                  <a:srgbClr val="0000CC"/>
                </a:solidFill>
              </a:rPr>
              <a:t>  ו. לרשותו ציוד כיבוי שריפות וציוד מגן אישי לנהג</a:t>
            </a:r>
            <a:r>
              <a:rPr lang="en-US" sz="2800" dirty="0" smtClean="0">
                <a:solidFill>
                  <a:srgbClr val="0000CC"/>
                </a:solidFill>
              </a:rPr>
              <a:t>.</a:t>
            </a:r>
          </a:p>
          <a:p>
            <a:pPr eaLnBrk="1" fontAlgn="auto" hangingPunct="1">
              <a:lnSpc>
                <a:spcPct val="90000"/>
              </a:lnSpc>
              <a:spcAft>
                <a:spcPts val="0"/>
              </a:spcAft>
              <a:buFont typeface="Arial" pitchFamily="34" charset="0"/>
              <a:buChar char="•"/>
              <a:defRPr/>
            </a:pPr>
            <a:r>
              <a:rPr lang="he-IL" sz="2800" dirty="0" smtClean="0">
                <a:solidFill>
                  <a:srgbClr val="0000CC"/>
                </a:solidFill>
              </a:rPr>
              <a:t>  ז. מעסיק אחראי על בטיחות שינוע </a:t>
            </a:r>
            <a:r>
              <a:rPr lang="he-IL" sz="2800" dirty="0" err="1" smtClean="0">
                <a:solidFill>
                  <a:srgbClr val="0000CC"/>
                </a:solidFill>
              </a:rPr>
              <a:t>חומ”ס</a:t>
            </a:r>
            <a:r>
              <a:rPr lang="he-IL" sz="2800" dirty="0" smtClean="0">
                <a:solidFill>
                  <a:srgbClr val="0000CC"/>
                </a:solidFill>
              </a:rPr>
              <a:t> שהוסמך לכך</a:t>
            </a:r>
            <a:r>
              <a:rPr lang="en-US" sz="2800" dirty="0" smtClean="0">
                <a:solidFill>
                  <a:srgbClr val="0000CC"/>
                </a:solidFill>
              </a:rPr>
              <a:t>.</a:t>
            </a:r>
          </a:p>
          <a:p>
            <a:pPr eaLnBrk="1" fontAlgn="auto" hangingPunct="1">
              <a:lnSpc>
                <a:spcPct val="90000"/>
              </a:lnSpc>
              <a:spcAft>
                <a:spcPts val="0"/>
              </a:spcAft>
              <a:buFont typeface="Arial" pitchFamily="34" charset="0"/>
              <a:buChar char="•"/>
              <a:defRPr/>
            </a:pPr>
            <a:r>
              <a:rPr lang="he-IL" sz="2800" dirty="0" smtClean="0">
                <a:solidFill>
                  <a:srgbClr val="0000CC"/>
                </a:solidFill>
              </a:rPr>
              <a:t>  ח. </a:t>
            </a:r>
            <a:r>
              <a:rPr lang="he-IL" sz="2800" b="1" dirty="0" smtClean="0">
                <a:solidFill>
                  <a:srgbClr val="0000CC"/>
                </a:solidFill>
              </a:rPr>
              <a:t>הנהגים עומדים בתנאים הנדרשים לקבלת היתר להוביל </a:t>
            </a:r>
            <a:r>
              <a:rPr lang="he-IL" sz="2800" b="1" dirty="0" err="1" smtClean="0">
                <a:solidFill>
                  <a:srgbClr val="0000CC"/>
                </a:solidFill>
              </a:rPr>
              <a:t>חומ”ס</a:t>
            </a:r>
            <a:endParaRPr lang="en-US" sz="2800" b="1" dirty="0" smtClean="0">
              <a:solidFill>
                <a:srgbClr val="0000C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5"/>
          <p:cNvSpPr>
            <a:spLocks noGrp="1"/>
          </p:cNvSpPr>
          <p:nvPr>
            <p:ph type="sldNum" sz="quarter" idx="12"/>
          </p:nvPr>
        </p:nvSpPr>
        <p:spPr/>
        <p:txBody>
          <a:bodyPr/>
          <a:lstStyle/>
          <a:p>
            <a:pPr>
              <a:defRPr/>
            </a:pPr>
            <a:fld id="{E68DCD22-2D7C-44BC-974A-8FF9B47534C4}" type="slidenum">
              <a:rPr lang="he-IL"/>
              <a:pPr>
                <a:defRPr/>
              </a:pPr>
              <a:t>9</a:t>
            </a:fld>
            <a:endParaRPr lang="en-US"/>
          </a:p>
        </p:txBody>
      </p:sp>
      <p:sp>
        <p:nvSpPr>
          <p:cNvPr id="13315" name="Rectangle 2"/>
          <p:cNvSpPr>
            <a:spLocks noGrp="1" noChangeArrowheads="1"/>
          </p:cNvSpPr>
          <p:nvPr>
            <p:ph type="title"/>
          </p:nvPr>
        </p:nvSpPr>
        <p:spPr>
          <a:xfrm>
            <a:off x="0" y="0"/>
            <a:ext cx="9144000" cy="1268413"/>
          </a:xfrm>
          <a:solidFill>
            <a:srgbClr val="CCFF33"/>
          </a:solidFill>
        </p:spPr>
        <p:txBody>
          <a:bodyPr/>
          <a:lstStyle/>
          <a:p>
            <a:pPr eaLnBrk="1" hangingPunct="1"/>
            <a:r>
              <a:rPr lang="he-IL" b="1" u="sng" smtClean="0">
                <a:solidFill>
                  <a:srgbClr val="FF3300"/>
                </a:solidFill>
              </a:rPr>
              <a:t>תנאים להובלת חומרים מסוכנים</a:t>
            </a:r>
            <a:endParaRPr lang="en-US" b="1" u="sng" smtClean="0">
              <a:solidFill>
                <a:srgbClr val="FF3300"/>
              </a:solidFill>
              <a:cs typeface="Times New Roman" pitchFamily="18" charset="0"/>
            </a:endParaRPr>
          </a:p>
        </p:txBody>
      </p:sp>
      <p:sp>
        <p:nvSpPr>
          <p:cNvPr id="14339" name="Rectangle 3"/>
          <p:cNvSpPr>
            <a:spLocks noGrp="1" noChangeArrowheads="1"/>
          </p:cNvSpPr>
          <p:nvPr>
            <p:ph type="body" idx="1"/>
          </p:nvPr>
        </p:nvSpPr>
        <p:spPr>
          <a:xfrm>
            <a:off x="0" y="1268413"/>
            <a:ext cx="9144000" cy="5589587"/>
          </a:xfrm>
          <a:solidFill>
            <a:srgbClr val="66FFFF"/>
          </a:solidFill>
          <a:ln>
            <a:solidFill>
              <a:schemeClr val="hlink"/>
            </a:solidFill>
          </a:ln>
        </p:spPr>
        <p:txBody>
          <a:bodyPr/>
          <a:lstStyle/>
          <a:p>
            <a:pPr eaLnBrk="1" hangingPunct="1"/>
            <a:endParaRPr lang="he-IL" u="sng" smtClean="0">
              <a:solidFill>
                <a:srgbClr val="FF0000"/>
              </a:solidFill>
            </a:endParaRPr>
          </a:p>
          <a:p>
            <a:pPr eaLnBrk="1" hangingPunct="1">
              <a:buFont typeface="Wingdings" pitchFamily="2" charset="2"/>
              <a:buChar char="v"/>
            </a:pPr>
            <a:r>
              <a:rPr lang="he-IL" u="sng" smtClean="0">
                <a:solidFill>
                  <a:srgbClr val="FF0000"/>
                </a:solidFill>
              </a:rPr>
              <a:t>הובלת חומרים מסוכנים</a:t>
            </a:r>
          </a:p>
          <a:p>
            <a:pPr eaLnBrk="1" hangingPunct="1">
              <a:buFont typeface="Wingdings" pitchFamily="2" charset="2"/>
              <a:buChar char="ü"/>
            </a:pPr>
            <a:r>
              <a:rPr lang="he-IL" sz="2800" smtClean="0">
                <a:solidFill>
                  <a:srgbClr val="FF0000"/>
                </a:solidFill>
              </a:rPr>
              <a:t>ההובלה תבוצע </a:t>
            </a:r>
            <a:r>
              <a:rPr lang="he-IL" sz="2800" b="1" smtClean="0">
                <a:solidFill>
                  <a:srgbClr val="FF0000"/>
                </a:solidFill>
              </a:rPr>
              <a:t>רק באמצעות משרד הובלה שבידו היתר </a:t>
            </a:r>
            <a:r>
              <a:rPr lang="he-IL" sz="2800" smtClean="0">
                <a:solidFill>
                  <a:srgbClr val="FF0000"/>
                </a:solidFill>
              </a:rPr>
              <a:t>להובלת חומ"ס מאת המפקח על התעבורה , בעל רשיון מוביל ולרשותו:</a:t>
            </a:r>
          </a:p>
          <a:p>
            <a:pPr eaLnBrk="1" hangingPunct="1">
              <a:buFont typeface="Wingdings" pitchFamily="2" charset="2"/>
              <a:buChar char="ü"/>
            </a:pPr>
            <a:r>
              <a:rPr lang="he-IL" sz="2800" smtClean="0">
                <a:solidFill>
                  <a:schemeClr val="accent2"/>
                </a:solidFill>
              </a:rPr>
              <a:t>כלי רכב מתאימים להובלת חומ"ס.</a:t>
            </a:r>
          </a:p>
          <a:p>
            <a:pPr eaLnBrk="1" hangingPunct="1">
              <a:buFont typeface="Wingdings" pitchFamily="2" charset="2"/>
              <a:buChar char="ü"/>
            </a:pPr>
            <a:r>
              <a:rPr lang="he-IL" sz="2800" smtClean="0">
                <a:solidFill>
                  <a:schemeClr val="accent2"/>
                </a:solidFill>
              </a:rPr>
              <a:t>קצין בטיחות בתעבורה.</a:t>
            </a:r>
          </a:p>
          <a:p>
            <a:pPr eaLnBrk="1" hangingPunct="1">
              <a:buFont typeface="Wingdings" pitchFamily="2" charset="2"/>
              <a:buChar char="ü"/>
            </a:pPr>
            <a:r>
              <a:rPr lang="he-IL" sz="2800" smtClean="0">
                <a:solidFill>
                  <a:schemeClr val="accent2"/>
                </a:solidFill>
              </a:rPr>
              <a:t>מנהל מקצועי לניהול משרד הובלה.</a:t>
            </a:r>
          </a:p>
          <a:p>
            <a:pPr eaLnBrk="1" hangingPunct="1">
              <a:buFont typeface="Wingdings" pitchFamily="2" charset="2"/>
              <a:buChar char="ü"/>
            </a:pPr>
            <a:r>
              <a:rPr lang="he-IL" sz="2800" smtClean="0">
                <a:solidFill>
                  <a:schemeClr val="accent2"/>
                </a:solidFill>
              </a:rPr>
              <a:t>ממונה בטיחות שינוע חומרים מסוכנים</a:t>
            </a:r>
            <a:endParaRPr lang="en-US" sz="2800" smtClean="0">
              <a:solidFill>
                <a:schemeClr val="accent2"/>
              </a:solidFill>
              <a:cs typeface="Arial" charset="0"/>
            </a:endParaRPr>
          </a:p>
          <a:p>
            <a:pPr eaLnBrk="1" hangingPunct="1">
              <a:buFont typeface="Wingdings" pitchFamily="2" charset="2"/>
              <a:buChar char="ü"/>
            </a:pPr>
            <a:r>
              <a:rPr lang="en-US" sz="2400" smtClean="0">
                <a:solidFill>
                  <a:schemeClr val="accent2"/>
                </a:solidFill>
                <a:cs typeface="Arial" charset="0"/>
              </a:rPr>
              <a:t/>
            </a:r>
            <a:br>
              <a:rPr lang="en-US" sz="2400" smtClean="0">
                <a:solidFill>
                  <a:schemeClr val="accent2"/>
                </a:solidFill>
                <a:cs typeface="Arial" charset="0"/>
              </a:rPr>
            </a:br>
            <a:endParaRPr lang="en-US" sz="2400" smtClean="0">
              <a:solidFill>
                <a:schemeClr val="accent2"/>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 calcmode="lin" valueType="num">
                                      <p:cBhvr additive="base">
                                        <p:cTn id="7" dur="500" fill="hold"/>
                                        <p:tgtEl>
                                          <p:spTgt spid="14339">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3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 calcmode="lin" valueType="num">
                                      <p:cBhvr additive="base">
                                        <p:cTn id="13" dur="500" fill="hold"/>
                                        <p:tgtEl>
                                          <p:spTgt spid="1433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anim calcmode="lin" valueType="num">
                                      <p:cBhvr additive="base">
                                        <p:cTn id="19" dur="500" fill="hold"/>
                                        <p:tgtEl>
                                          <p:spTgt spid="1433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3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4339">
                                            <p:txEl>
                                              <p:pRg st="4" end="4"/>
                                            </p:txEl>
                                          </p:spTgt>
                                        </p:tgtEl>
                                        <p:attrNameLst>
                                          <p:attrName>style.visibility</p:attrName>
                                        </p:attrNameLst>
                                      </p:cBhvr>
                                      <p:to>
                                        <p:strVal val="visible"/>
                                      </p:to>
                                    </p:set>
                                    <p:anim calcmode="lin" valueType="num">
                                      <p:cBhvr additive="base">
                                        <p:cTn id="25" dur="500" fill="hold"/>
                                        <p:tgtEl>
                                          <p:spTgt spid="14339">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43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4339">
                                            <p:txEl>
                                              <p:pRg st="5" end="5"/>
                                            </p:txEl>
                                          </p:spTgt>
                                        </p:tgtEl>
                                        <p:attrNameLst>
                                          <p:attrName>style.visibility</p:attrName>
                                        </p:attrNameLst>
                                      </p:cBhvr>
                                      <p:to>
                                        <p:strVal val="visible"/>
                                      </p:to>
                                    </p:set>
                                    <p:anim calcmode="lin" valueType="num">
                                      <p:cBhvr additive="base">
                                        <p:cTn id="31" dur="500" fill="hold"/>
                                        <p:tgtEl>
                                          <p:spTgt spid="14339">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3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14339">
                                            <p:txEl>
                                              <p:pRg st="6" end="6"/>
                                            </p:txEl>
                                          </p:spTgt>
                                        </p:tgtEl>
                                        <p:attrNameLst>
                                          <p:attrName>style.visibility</p:attrName>
                                        </p:attrNameLst>
                                      </p:cBhvr>
                                      <p:to>
                                        <p:strVal val="visible"/>
                                      </p:to>
                                    </p:set>
                                    <p:anim calcmode="lin" valueType="num">
                                      <p:cBhvr additive="base">
                                        <p:cTn id="37" dur="500" fill="hold"/>
                                        <p:tgtEl>
                                          <p:spTgt spid="14339">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33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3078</Words>
  <Application>Microsoft Office PowerPoint</Application>
  <PresentationFormat>On-screen Show (4:3)</PresentationFormat>
  <Paragraphs>501</Paragraphs>
  <Slides>54</Slides>
  <Notes>15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62" baseType="lpstr">
      <vt:lpstr>Arial</vt:lpstr>
      <vt:lpstr>Calibri</vt:lpstr>
      <vt:lpstr>Times New Roman</vt:lpstr>
      <vt:lpstr>Wingdings</vt:lpstr>
      <vt:lpstr>David</vt:lpstr>
      <vt:lpstr>ערכת נושא Office</vt:lpstr>
      <vt:lpstr>Microsoft Clip Gallery</vt:lpstr>
      <vt:lpstr>צילום של Microsoft Photo Editor 3.0</vt:lpstr>
      <vt:lpstr>Slide 1</vt:lpstr>
      <vt:lpstr>חוקים להובלת חומרים מסוכנים</vt:lpstr>
      <vt:lpstr>תקנות שירותי הובלה , התשס”א - 2001</vt:lpstr>
      <vt:lpstr>מושגי יסוד והגדרות - המשך</vt:lpstr>
      <vt:lpstr>תקנות שירותי הובלה , התשס”א - 2001</vt:lpstr>
      <vt:lpstr>הובלת חומרים מסוכנים</vt:lpstr>
      <vt:lpstr>Slide 7</vt:lpstr>
      <vt:lpstr>תנאים למתן רשיון מוביל בהובלת חומ"ס</vt:lpstr>
      <vt:lpstr>תנאים להובלת חומרים מסוכנים</vt:lpstr>
      <vt:lpstr>תנאים לקבלת היתר הובלת חומ"ס לרכב</vt:lpstr>
      <vt:lpstr>תנאים לקבלת היתר הובלת חומ"ס לנהג</vt:lpstr>
      <vt:lpstr>הובלה משותפת של חומרים מסוכנים</vt:lpstr>
      <vt:lpstr>הובלה משותפת של חומרים מסוכנים</vt:lpstr>
      <vt:lpstr>הרי לך מס' עצות</vt:lpstr>
      <vt:lpstr>המשך עצות</vt:lpstr>
      <vt:lpstr>המשך עצות</vt:lpstr>
      <vt:lpstr>פעולות הנהג הקשורות להעמסה ,נסיעה ולתקלות שבדרך</vt:lpstr>
      <vt:lpstr>המשך – פעולות הנהג</vt:lpstr>
      <vt:lpstr>המשך – פעולות הנהג</vt:lpstr>
      <vt:lpstr>שיגרת נסיעה</vt:lpstr>
      <vt:lpstr>סיום הנסיעה ופריקה</vt:lpstr>
      <vt:lpstr>דרישות נוספות בפריקת מכליות</vt:lpstr>
      <vt:lpstr>שטר מטען להובלת חומר מסוכן – כאמור בתקנה 9 </vt:lpstr>
      <vt:lpstr>שטר מטען להובלת חומר מסוכן  דוגמא</vt:lpstr>
      <vt:lpstr>כרטיס בטיחות – תקנה 10</vt:lpstr>
      <vt:lpstr>Slide 26</vt:lpstr>
      <vt:lpstr>Slide 27</vt:lpstr>
      <vt:lpstr>סימוני קבוצות חומרים מסוכנים</vt:lpstr>
      <vt:lpstr>Slide 29</vt:lpstr>
      <vt:lpstr>רשימת ציוד בטיחות – תוספת הראשונה  (תקנות 3 (ב)(6),8(א)(4) ו (ב)(3)</vt:lpstr>
      <vt:lpstr>הרכב ערכת מיגון לנהג מוביל חומ"ס</vt:lpstr>
      <vt:lpstr>ציוד מיגון</vt:lpstr>
      <vt:lpstr>ציוד מיגון</vt:lpstr>
      <vt:lpstr>ציוד מיגון</vt:lpstr>
      <vt:lpstr>ציוד מיגון</vt:lpstr>
      <vt:lpstr>ציוד נלווה</vt:lpstr>
      <vt:lpstr>Slide 37</vt:lpstr>
      <vt:lpstr>ערכת מיגון לנהג</vt:lpstr>
      <vt:lpstr>Slide 39</vt:lpstr>
      <vt:lpstr>מטרות התקנות תקנה 2 ב"תקנות הבטיחות בעבודה (גיליון בטיחות סווג, אריזה, תיווי וסימון של אריזות), התשנ"ח-1988" </vt:lpstr>
      <vt:lpstr>מהותו של גליון הבטיחות</vt:lpstr>
      <vt:lpstr>Slide 42</vt:lpstr>
      <vt:lpstr>גיליון הבטיחות - שונות</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DSW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rafi-a</dc:creator>
  <cp:lastModifiedBy>user</cp:lastModifiedBy>
  <cp:revision>36</cp:revision>
  <dcterms:created xsi:type="dcterms:W3CDTF">2011-09-07T05:52:36Z</dcterms:created>
  <dcterms:modified xsi:type="dcterms:W3CDTF">2012-05-07T11:45:22Z</dcterms:modified>
</cp:coreProperties>
</file>