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98" r:id="rId2"/>
    <p:sldId id="290" r:id="rId3"/>
    <p:sldId id="292" r:id="rId4"/>
    <p:sldId id="299" r:id="rId5"/>
    <p:sldId id="300" r:id="rId6"/>
    <p:sldId id="301" r:id="rId7"/>
    <p:sldId id="293" r:id="rId8"/>
    <p:sldId id="295" r:id="rId9"/>
    <p:sldId id="304" r:id="rId10"/>
    <p:sldId id="296" r:id="rId11"/>
    <p:sldId id="297" r:id="rId12"/>
    <p:sldId id="302" r:id="rId13"/>
    <p:sldId id="303" r:id="rId14"/>
    <p:sldId id="305" r:id="rId15"/>
    <p:sldId id="306" r:id="rId16"/>
    <p:sldId id="308" r:id="rId17"/>
    <p:sldId id="307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26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5" r:id="rId35"/>
    <p:sldId id="327" r:id="rId36"/>
  </p:sldIdLst>
  <p:sldSz cx="9144000" cy="6858000" type="screen4x3"/>
  <p:notesSz cx="6858000" cy="9144000"/>
  <p:custDataLst>
    <p:tags r:id="rId38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6A5AC"/>
    <a:srgbClr val="8CCBD0"/>
    <a:srgbClr val="FFFF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236" autoAdjust="0"/>
    <p:restoredTop sz="66068" autoAdjust="0"/>
  </p:normalViewPr>
  <p:slideViewPr>
    <p:cSldViewPr>
      <p:cViewPr varScale="1">
        <p:scale>
          <a:sx n="28" d="100"/>
          <a:sy n="28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D502E513-A583-4E60-AC86-BD7BB8FE399C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1525F-219C-42D9-B5D8-43B0AE7BA7DB}" type="slidenum">
              <a:rPr lang="he-IL"/>
              <a:pPr/>
              <a:t>2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בעולם הבטיחות מקומות שהציבור אינו תופס כמסוכנים הופכים ישירות למסוכנים יותר עקב שאננות וחוסר מודעות, חנויות אשר נתפסות אצל ציבור העובדים כמקום מפגש/קניות/בילוי נכנסות בהחלט לקטגוריה זו.</a:t>
            </a:r>
          </a:p>
          <a:p>
            <a:r>
              <a:rPr lang="he-IL"/>
              <a:t>התחל בכך שתבהיר שבעבודה בחנות קיימים סיכונים רבים שרק אם ניתן עליהם את הדעת נוכל להתמודד איתם בבטחה 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D77DC-96AC-42E4-8170-89BC9CA56B0B}" type="slidenum">
              <a:rPr lang="he-IL"/>
              <a:pPr/>
              <a:t>20</a:t>
            </a:fld>
            <a:endParaRPr 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שאל את המודרכים, היכן בעבדותם יש פעילות עם תנועות חוזרות במשך זמן רב:</a:t>
            </a:r>
          </a:p>
          <a:p>
            <a:pPr>
              <a:buFontTx/>
              <a:buChar char="-"/>
            </a:pPr>
            <a:r>
              <a:rPr lang="he-IL"/>
              <a:t>העמסת סחורה על מדפים</a:t>
            </a:r>
          </a:p>
          <a:p>
            <a:pPr>
              <a:buFontTx/>
              <a:buChar char="-"/>
            </a:pPr>
            <a:r>
              <a:rPr lang="he-IL"/>
              <a:t>העברת מוצרים בקופה</a:t>
            </a:r>
          </a:p>
          <a:p>
            <a:pPr>
              <a:buFontTx/>
              <a:buChar char="-"/>
            </a:pPr>
            <a:endParaRPr lang="he-IL"/>
          </a:p>
          <a:p>
            <a:r>
              <a:rPr lang="he-IL"/>
              <a:t>בשקף הבא יש דוגמאות למספר מתיחות</a:t>
            </a:r>
          </a:p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919E6-0ADA-4E46-9EE7-36D48A9E5155}" type="slidenum">
              <a:rPr lang="he-IL"/>
              <a:pPr/>
              <a:t>24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הראה למודרכים את טווח העבודה האידאלי כאשר אתה מיישר את ידך.</a:t>
            </a:r>
          </a:p>
          <a:p>
            <a:r>
              <a:rPr lang="he-IL"/>
              <a:t>נקודה זו יכולה להראות מוזר למודרכים, חלק מהם ישאלו: מה אסור לי להרים את היד מעבר לגובה כתף? איך זה גורם נזק?</a:t>
            </a:r>
          </a:p>
          <a:p>
            <a:r>
              <a:rPr lang="he-IL"/>
              <a:t>ראשית יש להבהיר שתנועה אחת לא תגרום נזק, אבל חזרה של תנועה מאות פעמים ביום כן תגרום.</a:t>
            </a:r>
          </a:p>
          <a:p>
            <a:r>
              <a:rPr lang="he-IL"/>
              <a:t>שנית יש להדגיש שמדובר על תכנון נכון של עבודה אשר גורם למינימום לחץ מיותר על השרירים, תוכל להשתמש בדומאות:</a:t>
            </a:r>
          </a:p>
          <a:p>
            <a:endParaRPr lang="he-IL"/>
          </a:p>
          <a:p>
            <a:r>
              <a:rPr lang="he-IL"/>
              <a:t>-במקום לסדר מדף אשר נמצא מעל הראש עם יד מושטת-הבא דרגש וסדר אותו בגובה הכתף</a:t>
            </a:r>
          </a:p>
          <a:p>
            <a:r>
              <a:rPr lang="he-IL"/>
              <a:t>-קופאית אשר משתמשת בעזרים שונים בעת עבודתה תכין אותם בהישג ידה המיידי.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EBD93-672D-4139-A1EA-7422E7C51E10}" type="slidenum">
              <a:rPr lang="he-IL"/>
              <a:pPr/>
              <a:t>25</a:t>
            </a:fld>
            <a:endParaRPr 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הדגם פתיחת קרטון נכונה בה הסכין הולכת הרחק מהגוף, ופתיחת קרטון שגויה בה הסכין הולכת אל הגוף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33073-357C-45FD-A567-2FAB72D1931B}" type="slidenum">
              <a:rPr lang="he-IL"/>
              <a:pPr/>
              <a:t>26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שאל את המודרכים האם בעבודתם יש חלקים בהם יש הרמה של חפצים? תנועות חוזרות? טווח תנועה מוגדל?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8813F-FE30-4B54-9113-E53EAAA53A78}" type="slidenum">
              <a:rPr lang="he-IL"/>
              <a:pPr/>
              <a:t>28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הבעיה המרכזית בחשמל היא שאנשים מפתחים שאננות אליו-שאל את המודרכים מדוע?</a:t>
            </a:r>
          </a:p>
          <a:p>
            <a:r>
              <a:rPr lang="he-IL"/>
              <a:t>ולאחר מכן לחץ קליק שמאלי לגילוי התשובה ועוד קליק לגילוי התוצאה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CA90D-EDAE-473E-BB14-C5FF65ED0C5C}" type="slidenum">
              <a:rPr lang="he-IL"/>
              <a:pPr/>
              <a:t>29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ציין למודרכים שאפשר לזהות כבר תבנית של בטיחות</a:t>
            </a:r>
            <a:r>
              <a:rPr lang="he-IL" sz="4400" b="1">
                <a:solidFill>
                  <a:srgbClr val="008000"/>
                </a:solidFill>
              </a:rPr>
              <a:t>:</a:t>
            </a:r>
            <a:r>
              <a:rPr lang="he-IL"/>
              <a:t> סילוק מפגעים, גם בנושא זה חייבים להיות ערניים</a:t>
            </a:r>
          </a:p>
          <a:p>
            <a:r>
              <a:rPr lang="he-IL"/>
              <a:t> </a:t>
            </a:r>
            <a:r>
              <a:rPr lang="he-IL" sz="4400" b="1">
                <a:solidFill>
                  <a:srgbClr val="008000"/>
                </a:solidFill>
              </a:rPr>
              <a:t>ופרואקטיביים</a:t>
            </a:r>
            <a:r>
              <a:rPr lang="he-IL"/>
              <a:t> למפגעי חשמל – לא להתעלם, לדווח ולדאוג שיטופל.</a:t>
            </a:r>
          </a:p>
          <a:p>
            <a:endParaRPr lang="en-US" sz="44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2C97A-1EAE-4FDB-B04D-11B5DAA06DB4}" type="slidenum">
              <a:rPr lang="he-IL"/>
              <a:pPr/>
              <a:t>30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בשקף הבא נמצאות דוגמאות למפגעי חשמל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EE254-23DE-4B03-BC3A-550CA250BBE0}" type="slidenum">
              <a:rPr lang="he-IL"/>
              <a:pPr/>
              <a:t>33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שאל את המודרכים, כיצד אש יכולה לפרוץ בחנות?</a:t>
            </a:r>
          </a:p>
          <a:p>
            <a:endParaRPr lang="he-IL"/>
          </a:p>
          <a:p>
            <a:r>
              <a:rPr lang="he-IL"/>
              <a:t>דוגמאות:</a:t>
            </a:r>
          </a:p>
          <a:p>
            <a:r>
              <a:rPr lang="he-IL"/>
              <a:t>עישון סגריה ואי כיבוי הבדל</a:t>
            </a:r>
          </a:p>
          <a:p>
            <a:r>
              <a:rPr lang="he-IL"/>
              <a:t>השארת דפים או קרטונים ליד תנורים ומפזרי חום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BDA92-EDE3-457F-BFC3-7308F5E9751A}" type="slidenum">
              <a:rPr lang="he-IL"/>
              <a:pPr/>
              <a:t>35</a:t>
            </a:fld>
            <a:endParaRPr lang="en-U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שאל את המודרכים האם יש מפגעי אש באזור עבודתם? האם הם יודעים היכן יציאות החירום, ציוד החירום? מהו מקום הכינוס בחירום?</a:t>
            </a:r>
          </a:p>
          <a:p>
            <a:r>
              <a:rPr lang="he-IL"/>
              <a:t>מתי לאחרונה נערך תרגיל חירום במקום עבודתם?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F5F7C-223B-4D38-9A18-944D7501721B}" type="slidenum">
              <a:rPr lang="he-IL"/>
              <a:pPr/>
              <a:t>3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בכל לחיצה יפתח סיכון</a:t>
            </a:r>
          </a:p>
          <a:p>
            <a:r>
              <a:rPr lang="he-IL"/>
              <a:t>בקש מהמודרכים לתאר סיטואציות מעבודתם בהם קיים הסיכון המתואר.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274B3-3DBF-4D56-8D3A-7024012710B7}" type="slidenum">
              <a:rPr lang="he-IL"/>
              <a:pPr/>
              <a:t>4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הצג בפני המודרכים את פירמידת חומרת האירועים והגדר כל מושג:</a:t>
            </a:r>
          </a:p>
          <a:p>
            <a:r>
              <a:rPr lang="he-IL" b="1"/>
              <a:t>התנהגות לא בטיחותית</a:t>
            </a:r>
            <a:r>
              <a:rPr lang="he-IL"/>
              <a:t> - כל התנהגות אשר קיים בה פוטנציאל לפגיעה</a:t>
            </a:r>
          </a:p>
          <a:p>
            <a:r>
              <a:rPr lang="he-IL" b="1"/>
              <a:t>כמעט ונפגע</a:t>
            </a:r>
            <a:r>
              <a:rPr lang="he-IL"/>
              <a:t> – אירוע בטיחות שהתרחש אך אף אחד לא נפגע, לדוגמה:</a:t>
            </a:r>
            <a:r>
              <a:rPr lang="en-US"/>
              <a:t> </a:t>
            </a:r>
            <a:r>
              <a:rPr lang="he-IL"/>
              <a:t>ארגז שנפל ממדף גבוה אך לא פגע באיש</a:t>
            </a:r>
          </a:p>
          <a:p>
            <a:r>
              <a:rPr lang="he-IL" b="1"/>
              <a:t>מקרי עזרה ראשונה-</a:t>
            </a:r>
            <a:r>
              <a:rPr lang="he-IL"/>
              <a:t> אירוע בטיחות שגרם לפציעתו של עובד והטיפול בוצע באתר (פלסטר, חבישה וכדומה)</a:t>
            </a:r>
          </a:p>
          <a:p>
            <a:r>
              <a:rPr lang="he-IL" b="1"/>
              <a:t>מקרים של אובדן יום עבודה-</a:t>
            </a:r>
            <a:r>
              <a:rPr lang="he-IL"/>
              <a:t> לאחר הפגיעה העובד פונה לטיפול ונעדר מעל ליום מהעבודה</a:t>
            </a:r>
          </a:p>
          <a:p>
            <a:r>
              <a:rPr lang="he-IL" b="1"/>
              <a:t>מקרי מוות-</a:t>
            </a:r>
            <a:r>
              <a:rPr lang="he-IL"/>
              <a:t> אין צורך להסביר...</a:t>
            </a:r>
          </a:p>
          <a:p>
            <a:r>
              <a:rPr lang="he-IL"/>
              <a:t>הקו השחור – הוא קו הניראות, אפשר לדמיין את הפירמידה כקרחון שרק האזור מעל הקו השחור נמצא מעל המים ואותו אנו רואים.</a:t>
            </a:r>
          </a:p>
          <a:p>
            <a:r>
              <a:rPr lang="he-IL"/>
              <a:t>שאל את המודרכים האם הם יודעים מה היחס האמיתי בין מה שאנחנו רואים לבין מה שלא?</a:t>
            </a:r>
          </a:p>
          <a:p>
            <a:r>
              <a:rPr lang="he-IL"/>
              <a:t>לפני התשובה לחץ קליק שמאלי והראה להם שלפני כל אירוע בטיחות מתרחשת במקום העבודה המון התנהגות לא בטיחותית, אם נצמצם אותה בהכרח יצטמצמו התאונות.  </a:t>
            </a:r>
          </a:p>
          <a:p>
            <a:endParaRPr lang="he-IL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2E8C-0FB7-4BC9-AB71-DA51A17F985E}" type="slidenum">
              <a:rPr lang="he-IL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פגיעות מהחלקה ונפילה הן בין הפציעות השכיחות ביותר בחנויות, הן סיכון רלוונטי לעובדים ואף יותר ללקוחות.</a:t>
            </a:r>
          </a:p>
          <a:p>
            <a:r>
              <a:rPr lang="he-IL"/>
              <a:t>שאל את המודרכים: "האם לדעתכם יש יחס ישר בין גובה הנפילה לחומרת הפציעה? (האם ככל שאני נופל מגבוה יותר כך אפצע קשה יותר?)</a:t>
            </a:r>
          </a:p>
          <a:p>
            <a:r>
              <a:rPr lang="he-IL"/>
              <a:t>התשובה היא: לא, אין יחס ישר, יש הרבה גורמים הקובעים את חומרת הפציעה מלבד הגובה (גם החלקה מגובה ס יכולה להסתיים בתוצאות קשות) בין הגורמים ניתן למצוא:</a:t>
            </a:r>
            <a:r>
              <a:rPr lang="en-US"/>
              <a:t> </a:t>
            </a:r>
            <a:r>
              <a:rPr lang="he-IL"/>
              <a:t> גיל, מצב גופני, משקל, איך הגוף נחת ועוד.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4316B-6780-4218-9871-C945ADAD07A7}" type="slidenum">
              <a:rPr lang="he-IL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בקש דוגמאות נוספות מהמודרכים לתנועה נבונה:</a:t>
            </a:r>
          </a:p>
          <a:p>
            <a:endParaRPr lang="he-IL"/>
          </a:p>
          <a:p>
            <a:r>
              <a:rPr lang="he-IL"/>
              <a:t>דוגמאות:</a:t>
            </a:r>
          </a:p>
          <a:p>
            <a:r>
              <a:rPr lang="he-IL"/>
              <a:t>-תנועה דרך מעברים מסודרים ולא דרך קיצורי דרך אשר לא נועדו למעבר</a:t>
            </a:r>
          </a:p>
          <a:p>
            <a:r>
              <a:rPr lang="he-IL"/>
              <a:t>-להיות מרוכזים בזמן התנועה ולא לדבר בסלולארי או לחלום בהקיץ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31B43-CF1D-45D5-8658-319FEEF3B088}" type="slidenum">
              <a:rPr lang="he-IL"/>
              <a:pPr/>
              <a:t>12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he-IL"/>
              <a:t>שאל את המודרכים, מהן השיטות למניעת פגיעה מנפילת חפצים :</a:t>
            </a:r>
          </a:p>
          <a:p>
            <a:pPr marL="228600" indent="-228600"/>
            <a:r>
              <a:rPr lang="he-IL"/>
              <a:t>תשובות:</a:t>
            </a:r>
          </a:p>
          <a:p>
            <a:pPr marL="228600" indent="-228600">
              <a:buFontTx/>
              <a:buAutoNum type="arabicPeriod"/>
            </a:pPr>
            <a:r>
              <a:rPr lang="he-IL"/>
              <a:t>גידור איזור העבודה ברדיוס הנפילה ולא לאפשר לאף אחד כניסה לאזור זה</a:t>
            </a:r>
          </a:p>
          <a:p>
            <a:pPr marL="228600" indent="-228600">
              <a:buFontTx/>
              <a:buAutoNum type="arabicPeriod"/>
            </a:pPr>
            <a:r>
              <a:rPr lang="he-IL"/>
              <a:t> במידה ומדובר באיש תחזוקה העובד עם כלי עבודה, ניתן לאבטח את כלי העבודה ליד למניעת נפילה</a:t>
            </a:r>
          </a:p>
          <a:p>
            <a:pPr marL="228600" indent="-228600">
              <a:buFontTx/>
              <a:buAutoNum type="arabicPeriod"/>
            </a:pPr>
            <a:endParaRPr lang="he-IL"/>
          </a:p>
          <a:p>
            <a:pPr marL="228600" indent="-2286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A30DD-6F72-4C5A-B6E9-05599F09C715}" type="slidenum">
              <a:rPr lang="he-IL"/>
              <a:pPr/>
              <a:t>14</a:t>
            </a:fld>
            <a:endParaRPr 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בקש מהמודרכים דוגמאות ממקום העבודה שלהם לגבי מפגעי נפילה, פיזיים או התנהגותיים.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FD334-9BA7-45A8-A887-F87364144E79}" type="slidenum">
              <a:rPr lang="he-IL"/>
              <a:pPr/>
              <a:t>16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he-IL"/>
              <a:t>התורה הארגונומית היא רחבה ומכילה בתוכה תחומים רבים מעולם הבטיחות והגיהות, כאשר מדובר בבטיחות בחנויות נתמקד בשלושה נושאים עיקריים:</a:t>
            </a:r>
          </a:p>
          <a:p>
            <a:pPr marL="228600" indent="-228600">
              <a:buFontTx/>
              <a:buAutoNum type="arabicPeriod"/>
            </a:pPr>
            <a:r>
              <a:rPr lang="he-IL"/>
              <a:t>הרמה נכונה</a:t>
            </a:r>
          </a:p>
          <a:p>
            <a:pPr marL="228600" indent="-228600">
              <a:buFontTx/>
              <a:buAutoNum type="arabicPeriod"/>
            </a:pPr>
            <a:r>
              <a:rPr lang="he-IL"/>
              <a:t>תונעות חוזרות</a:t>
            </a:r>
          </a:p>
          <a:p>
            <a:pPr marL="228600" indent="-228600">
              <a:buFontTx/>
              <a:buAutoNum type="arabicPeriod"/>
            </a:pPr>
            <a:r>
              <a:rPr lang="he-IL"/>
              <a:t>טווח תנועה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A11FF-5C02-44C8-9F3E-B288C1322CF1}" type="slidenum">
              <a:rPr lang="he-IL"/>
              <a:pPr/>
              <a:t>17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הדגם בעזרת מתנדב או בעצמך כיצד יש לבצע הרמה נכונה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87516A-C095-43ED-88F6-C6A310ADDF4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70B929-E83B-4DC2-896B-A8131A553F9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61B47C-B0F1-4EE2-984D-571861DA1F4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FFED2A-84AC-4630-8857-A603188A119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7AE535-B6F9-42B5-8474-8A88362FFB6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19D165-9E7B-4D22-86A8-3340CD92ED2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7F6D3-44FC-44CD-B474-BD2E8316BEA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75B8F9-7336-4709-8980-8E3BD322409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681BC5-9ABE-4A75-B14A-B7E79EF65FA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51CD9-0FE3-4B5F-B46A-98D6067747F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EB7707-E825-4EFB-A49D-EE6FBC851A3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1A801-814A-4598-9736-F64C22FCDB7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6A5A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C83AE774-3AF1-4C07-960C-FD4E9B9DEE91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175" y="2130425"/>
            <a:ext cx="4391025" cy="1470025"/>
          </a:xfrm>
        </p:spPr>
        <p:txBody>
          <a:bodyPr/>
          <a:lstStyle/>
          <a:p>
            <a:r>
              <a:rPr lang="he-IL" sz="7200" b="1" dirty="0" smtClean="0">
                <a:solidFill>
                  <a:srgbClr val="008000"/>
                </a:solidFill>
              </a:rPr>
              <a:t>בטיחות </a:t>
            </a:r>
            <a:r>
              <a:rPr lang="he-IL" sz="7200" b="1" dirty="0">
                <a:solidFill>
                  <a:srgbClr val="008000"/>
                </a:solidFill>
              </a:rPr>
              <a:t>בחנויות</a:t>
            </a:r>
            <a:endParaRPr lang="en-US" sz="7200" b="1" dirty="0">
              <a:solidFill>
                <a:srgbClr val="008000"/>
              </a:solidFill>
            </a:endParaRPr>
          </a:p>
        </p:txBody>
      </p:sp>
      <p:pic>
        <p:nvPicPr>
          <p:cNvPr id="70661" name="Picture 5" descr="AA036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79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e-IL"/>
              <a:t>בעת שטיפת הרצפה יש לסמן את האזור הרטוב- גם כאשר מדובר באזור מחסנים</a:t>
            </a:r>
            <a:endParaRPr lang="en-US"/>
          </a:p>
          <a:p>
            <a:pPr>
              <a:buFontTx/>
              <a:buBlip>
                <a:blip r:embed="rId2"/>
              </a:buBlip>
            </a:pPr>
            <a:r>
              <a:rPr lang="en-US"/>
              <a:t> </a:t>
            </a:r>
            <a:r>
              <a:rPr lang="he-IL"/>
              <a:t>יש להשתמש בכמות המים   </a:t>
            </a:r>
            <a:r>
              <a:rPr lang="en-US"/>
              <a:t>  </a:t>
            </a:r>
            <a:r>
              <a:rPr lang="he-IL"/>
              <a:t>המינימאלית האפשרית</a:t>
            </a: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8625" cy="1143000"/>
          </a:xfrm>
          <a:noFill/>
          <a:ln/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מפגעי החלקה ונפילה-רצפה רטובה</a:t>
            </a:r>
            <a:endParaRPr lang="en-US" b="1">
              <a:solidFill>
                <a:srgbClr val="008000"/>
              </a:solidFill>
            </a:endParaRPr>
          </a:p>
        </p:txBody>
      </p:sp>
      <p:pic>
        <p:nvPicPr>
          <p:cNvPr id="66565" name="Picture 5" descr="רצפה רטובה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557338"/>
            <a:ext cx="2416175" cy="4581525"/>
          </a:xfrm>
          <a:prstGeom prst="rect">
            <a:avLst/>
          </a:prstGeom>
          <a:noFill/>
        </p:spPr>
      </p:pic>
      <p:pic>
        <p:nvPicPr>
          <p:cNvPr id="66566" name="Picture 6" descr="שלט רצפה רטובה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6700"/>
            <a:ext cx="1838325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8229600" cy="1143000"/>
          </a:xfrm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תנועה נבונה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600200"/>
            <a:ext cx="483552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he-IL"/>
              <a:t>גם אם הינך ממהר-אל תרוץ, ריצה היא גורם נפילה מרכזי במקום העבודה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he-IL"/>
              <a:t>אל תנוע כאשר שדה ראייתך חסום, העמס על ידיך ועל עגלות כך שתוכל לראות לאן אתה הולך</a:t>
            </a:r>
            <a:endParaRPr lang="en-US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he-IL"/>
              <a:t>נוע תמיד לפנים- לעולם לא לאחור.</a:t>
            </a:r>
            <a:endParaRPr lang="en-US"/>
          </a:p>
        </p:txBody>
      </p:sp>
      <p:pic>
        <p:nvPicPr>
          <p:cNvPr id="67589" name="Picture 5" descr="חסימת ראייה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591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עבודה על משטח מוגבה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he-IL"/>
              <a:t>עלה רק על אמצעי ייעודי לטיפוס כמו סולם או דרגש, אין לטפס על ארגזים, מעקות, כסאות או כל אמצעי אחר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he-IL"/>
              <a:t>נגיעה ולו הקטנה ביותר בסולם בזמן העבודה יכולה לגרום לאיבוד שווי משקל ולנפילה-ודא כי העוברים ושבים לא יפגעו בך בזמן עבודתך על ידי הצבת עובד לאזהרה.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he-IL"/>
              <a:t>ודא כי חפצים שיפלו מידך לא יפגעו בחבריך או בעוברים ושבים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מפגעי נפילה והחלקה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e-IL"/>
              <a:t>דאג לנעול נעלים שטוחות עם סוליות גומי נגד החלקה (רצוי נעלי בטיחות), נעלי עקב מגדילות את הסיכוי לנפילה והחלקה בצורה ניכרת.</a:t>
            </a:r>
          </a:p>
          <a:p>
            <a:pPr>
              <a:buFontTx/>
              <a:buBlip>
                <a:blip r:embed="rId2"/>
              </a:buBlip>
            </a:pPr>
            <a:r>
              <a:rPr lang="he-IL"/>
              <a:t>סמן בצורה ברורה כל שינויי בגובה ברצפה. לדוגמה: מדרגה נסתרת</a:t>
            </a:r>
          </a:p>
          <a:p>
            <a:pPr>
              <a:buFontTx/>
              <a:buBlip>
                <a:blip r:embed="rId2"/>
              </a:buBlip>
            </a:pPr>
            <a:r>
              <a:rPr lang="he-IL"/>
              <a:t>סלק כל חפץ מהרצפה אשר יכול לשמש מפגע נפילה</a:t>
            </a:r>
          </a:p>
          <a:p>
            <a:pPr>
              <a:buFontTx/>
              <a:buBlip>
                <a:blip r:embed="rId2"/>
              </a:buBlip>
            </a:pPr>
            <a:endParaRPr lang="he-IL"/>
          </a:p>
          <a:p>
            <a:pPr>
              <a:buFontTx/>
              <a:buBlip>
                <a:blip r:embed="rId2"/>
              </a:buBlip>
            </a:pPr>
            <a:endParaRPr lang="he-IL"/>
          </a:p>
          <a:p>
            <a:pPr>
              <a:buFontTx/>
              <a:buBlip>
                <a:blip r:embed="rId2"/>
              </a:buBlip>
            </a:pPr>
            <a:endParaRPr lang="he-IL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9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059113" y="1054100"/>
            <a:ext cx="4826000" cy="367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היכן במקום עבודתך</a:t>
            </a:r>
          </a:p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יש מפגעי נפילה?</a:t>
            </a:r>
          </a:p>
        </p:txBody>
      </p:sp>
      <p:pic>
        <p:nvPicPr>
          <p:cNvPr id="82950" name="Picture 6" descr="תמונה 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911725"/>
            <a:ext cx="2590800" cy="1946275"/>
          </a:xfrm>
          <a:prstGeom prst="rect">
            <a:avLst/>
          </a:prstGeom>
          <a:noFill/>
        </p:spPr>
      </p:pic>
      <p:pic>
        <p:nvPicPr>
          <p:cNvPr id="82952" name="Picture 8" descr="101110042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73550"/>
            <a:ext cx="2879725" cy="2584450"/>
          </a:xfrm>
          <a:prstGeom prst="rect">
            <a:avLst/>
          </a:prstGeom>
          <a:noFill/>
        </p:spPr>
      </p:pic>
      <p:pic>
        <p:nvPicPr>
          <p:cNvPr id="82955" name="Picture 11" descr="fv84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27313" cy="223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5221288" y="1844675"/>
            <a:ext cx="3311525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פגיעה בגב</a:t>
            </a:r>
          </a:p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ובשרירים</a:t>
            </a:r>
          </a:p>
        </p:txBody>
      </p:sp>
      <p:pic>
        <p:nvPicPr>
          <p:cNvPr id="86026" name="Picture 10" descr="pe0059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85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1258888" y="1412875"/>
            <a:ext cx="65532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ארגונומיה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5867400" y="2997200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 flipH="1">
            <a:off x="3059113" y="2997200"/>
            <a:ext cx="2174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692275" y="69215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המילה ארגונומיה מגיעה מהשפה היוונית</a:t>
            </a:r>
            <a:endParaRPr lang="en-US" sz="2400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292725" y="37163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/>
              <a:t>ארגו= עבודה</a:t>
            </a:r>
            <a:endParaRPr lang="en-US" sz="2400" b="1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979613" y="364490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/>
              <a:t>נומוס= חוק</a:t>
            </a:r>
            <a:endParaRPr lang="en-US" sz="2400" b="1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268538" y="4292600"/>
            <a:ext cx="424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>
                <a:solidFill>
                  <a:srgbClr val="3333FF"/>
                </a:solidFill>
              </a:rPr>
              <a:t>ארגונומיה =חוקי עבודה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411413" y="4868863"/>
            <a:ext cx="5435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he-IL" sz="2800" b="1">
                <a:solidFill>
                  <a:srgbClr val="FFFF00"/>
                </a:solidFill>
              </a:rPr>
              <a:t>ובמשפט אחד:</a:t>
            </a:r>
          </a:p>
          <a:p>
            <a:pPr lvl="1"/>
            <a:r>
              <a:rPr lang="he-IL" sz="2800" b="1">
                <a:solidFill>
                  <a:srgbClr val="FFFF00"/>
                </a:solidFill>
              </a:rPr>
              <a:t>התאמת המשימה לעובד, במקום התאמת העובד למשימה</a:t>
            </a:r>
            <a:endParaRPr 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הרמה נכונה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137025"/>
          </a:xfrm>
        </p:spPr>
        <p:txBody>
          <a:bodyPr/>
          <a:lstStyle/>
          <a:p>
            <a:pPr>
              <a:buFontTx/>
              <a:buNone/>
            </a:pPr>
            <a:endParaRPr lang="he-IL"/>
          </a:p>
          <a:p>
            <a:pPr>
              <a:buFontTx/>
              <a:buBlip>
                <a:blip r:embed="rId3"/>
              </a:buBlip>
            </a:pPr>
            <a:r>
              <a:rPr lang="he-IL"/>
              <a:t>פעולת הרמה היא פעולה שכיחה החוזרת במהלך היום פעמים רבות, כאשר אנו מבצעים אותה בצורה לא נכונה אנו גורמים נזק נצבר אשר יתבטא בכאבי גב, גב תפוס ואף בפריצת דיסק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הרמה נכונה מבוצעת כאשר הרגליים מכופפות והגב נשאר ישר.</a:t>
            </a:r>
          </a:p>
          <a:p>
            <a:pPr>
              <a:buFontTx/>
              <a:buBlip>
                <a:blip r:embed="rId3"/>
              </a:buBlip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דגשים להרמה נכונה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600200"/>
            <a:ext cx="5267325" cy="452596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he-IL" sz="2800"/>
              <a:t>לפני ההרמה הערך את  משקלו של החפץ-הגוף  יכין את עצמו טוב יותר אם המוח ידע באיזו משקל מדובר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הצמדת החפץ אל הגוף תקטין את עומס החפץ על הגוף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אל תשא חפצים על כתפך או </a:t>
            </a:r>
            <a:r>
              <a:rPr lang="en-US" sz="2800"/>
              <a:t/>
            </a:r>
            <a:br>
              <a:rPr lang="en-US" sz="2800"/>
            </a:br>
            <a:r>
              <a:rPr lang="he-IL" sz="2800"/>
              <a:t>על גבך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הרמה מעל 20 ק"ג תגרום נזק מצטבר לגב גם בהרמה נכונה</a:t>
            </a:r>
          </a:p>
          <a:p>
            <a:pPr>
              <a:buFontTx/>
              <a:buBlip>
                <a:blip r:embed="rId3"/>
              </a:buBlip>
            </a:pPr>
            <a:endParaRPr lang="he-IL" sz="2800"/>
          </a:p>
          <a:p>
            <a:endParaRPr lang="en-US" sz="2800"/>
          </a:p>
        </p:txBody>
      </p:sp>
      <p:graphicFrame>
        <p:nvGraphicFramePr>
          <p:cNvPr id="91140" name="Object 4"/>
          <p:cNvGraphicFramePr>
            <a:graphicFrameLocks/>
          </p:cNvGraphicFramePr>
          <p:nvPr/>
        </p:nvGraphicFramePr>
        <p:xfrm>
          <a:off x="0" y="3789363"/>
          <a:ext cx="2843213" cy="3068637"/>
        </p:xfrm>
        <a:graphic>
          <a:graphicData uri="http://schemas.openxmlformats.org/presentationml/2006/ole">
            <p:oleObj spid="_x0000_s91140" name="Paint Shop Pro Image" r:id="rId4" imgW="3579518" imgH="4634146" progId="PaintShopPro">
              <p:embed/>
            </p:oleObj>
          </a:graphicData>
        </a:graphic>
      </p:graphicFrame>
      <p:graphicFrame>
        <p:nvGraphicFramePr>
          <p:cNvPr id="91141" name="Object 5"/>
          <p:cNvGraphicFramePr>
            <a:graphicFrameLocks/>
          </p:cNvGraphicFramePr>
          <p:nvPr/>
        </p:nvGraphicFramePr>
        <p:xfrm>
          <a:off x="0" y="1412875"/>
          <a:ext cx="2843213" cy="2212975"/>
        </p:xfrm>
        <a:graphic>
          <a:graphicData uri="http://schemas.openxmlformats.org/presentationml/2006/ole">
            <p:oleObj spid="_x0000_s91141" name="Paint Shop Pro Image" r:id="rId5" imgW="1658986" imgH="1844402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דגשים להרמה נכונה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600200"/>
            <a:ext cx="6418262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e-IL"/>
              <a:t>זכור: </a:t>
            </a:r>
            <a:r>
              <a:rPr lang="he-IL" b="1">
                <a:solidFill>
                  <a:srgbClr val="FF0000"/>
                </a:solidFill>
              </a:rPr>
              <a:t>אדם חכם-ירים נכון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e-IL" b="1">
                <a:solidFill>
                  <a:srgbClr val="FF0000"/>
                </a:solidFill>
              </a:rPr>
              <a:t>        אדם חכם מאוד-יתכנן את  </a:t>
            </a:r>
            <a:r>
              <a:rPr lang="en-US" b="1">
                <a:solidFill>
                  <a:srgbClr val="FF0000"/>
                </a:solidFill>
              </a:rPr>
              <a:t>              </a:t>
            </a:r>
            <a:r>
              <a:rPr lang="he-IL" b="1">
                <a:solidFill>
                  <a:srgbClr val="FF0000"/>
                </a:solidFill>
              </a:rPr>
              <a:t>עבודתו כך שלא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he-IL" b="1">
                <a:solidFill>
                  <a:srgbClr val="FF0000"/>
                </a:solidFill>
              </a:rPr>
              <a:t>ירים כלל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he-IL"/>
              <a:t> תכנון עבודה נכון הכולל: משקל החפץ, כמות, מרחק ואמצעי עזר-יאפשר עבודה מהירה ומינימום נזק לגוף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he-IL"/>
              <a:t>תמיד העדף עגלה על פני סחיבה ידנית</a:t>
            </a:r>
            <a:endParaRPr lang="en-US"/>
          </a:p>
        </p:txBody>
      </p:sp>
      <p:pic>
        <p:nvPicPr>
          <p:cNvPr id="92165" name="Picture 5" descr="עגלת נשיאה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2790825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600200"/>
            <a:ext cx="5267325" cy="4525963"/>
          </a:xfrm>
        </p:spPr>
        <p:txBody>
          <a:bodyPr/>
          <a:lstStyle/>
          <a:p>
            <a:pPr>
              <a:buFontTx/>
              <a:buNone/>
            </a:pPr>
            <a:r>
              <a:rPr lang="he-IL"/>
              <a:t>   </a:t>
            </a:r>
            <a:r>
              <a:rPr lang="he-IL" sz="4800">
                <a:solidFill>
                  <a:srgbClr val="FF0000"/>
                </a:solidFill>
              </a:rPr>
              <a:t>אם תשאל 100 עובדים: "האם עבודה בחנות היא מסוכנת?" מה לדעתך הם יאמרו?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60421" name="Picture 5" descr="MF00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3349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תנועות חוזרות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he-IL"/>
              <a:t>תנועה חוזרת פעמים רבות תגרום נזק לשרירים שיתבטא בדלקת ובכאבים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כאשר בעבודתך יש תנועה החוזרת פעמים רבות חשוב מאוד לעשות הפסקות תכופות ולבצע מתיחות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סוג המתיחה צריך להיות מותאם לשרירים המבצעים את הפעולה החוזרת – יש לזכור שהגב והצוואר שותפים לכל פעולה.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260350"/>
            <a:ext cx="8229600" cy="1143000"/>
          </a:xfrm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מספר דוגמאות למתיחות:</a:t>
            </a:r>
            <a:endParaRPr lang="en-US" b="1">
              <a:solidFill>
                <a:srgbClr val="008000"/>
              </a:solidFill>
            </a:endParaRPr>
          </a:p>
        </p:txBody>
      </p:sp>
      <p:pic>
        <p:nvPicPr>
          <p:cNvPr id="95236" name="Picture 4" descr="s_s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708275"/>
            <a:ext cx="4533900" cy="3314700"/>
          </a:xfrm>
          <a:prstGeom prst="rect">
            <a:avLst/>
          </a:prstGeom>
          <a:noFill/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700338" y="1341438"/>
            <a:ext cx="4392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e-IL" sz="4400">
                <a:solidFill>
                  <a:schemeClr val="tx2"/>
                </a:solidFill>
              </a:rPr>
              <a:t>כתפיים וגב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8229600" cy="1143000"/>
          </a:xfrm>
        </p:spPr>
        <p:txBody>
          <a:bodyPr/>
          <a:lstStyle/>
          <a:p>
            <a:r>
              <a:rPr lang="he-IL"/>
              <a:t>צוואר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60" name="Picture 4" descr="s_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2493963"/>
            <a:ext cx="4143375" cy="315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1143000"/>
          </a:xfrm>
        </p:spPr>
        <p:txBody>
          <a:bodyPr/>
          <a:lstStyle/>
          <a:p>
            <a:r>
              <a:rPr lang="he-IL"/>
              <a:t>כפות ידיים</a:t>
            </a:r>
            <a:endParaRPr lang="en-US"/>
          </a:p>
        </p:txBody>
      </p:sp>
      <p:pic>
        <p:nvPicPr>
          <p:cNvPr id="97284" name="Picture 4" descr="s_h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284538"/>
            <a:ext cx="2209800" cy="2138362"/>
          </a:xfrm>
          <a:prstGeom prst="rect">
            <a:avLst/>
          </a:prstGeom>
          <a:noFill/>
        </p:spPr>
      </p:pic>
      <p:pic>
        <p:nvPicPr>
          <p:cNvPr id="97285" name="Picture 5" descr="s_a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429000"/>
            <a:ext cx="2209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טווח תנועה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600200"/>
            <a:ext cx="5843587" cy="452596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he-IL" sz="2800"/>
              <a:t>טווח העבודה האידיאלי נמצא בין גובה הכתף לגובה המותניים  ובאורך היד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כל תנועה מעבר לטווח זה (שליחת היד קדימה תוך שימוש בכתף, הגעה של היד אל מעל הראש) מפעילה לחץ מיותר על השרירים והגידים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תורת הארגונומיה מתכננת את העבודה כך שתהיה מינימום עבודה מחוץ לטווח האידיאלי</a:t>
            </a:r>
            <a:endParaRPr lang="en-US" sz="2800"/>
          </a:p>
        </p:txBody>
      </p:sp>
      <p:pic>
        <p:nvPicPr>
          <p:cNvPr id="98308" name="Picture 4" descr="ccohs_standing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6838"/>
            <a:ext cx="2916238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עבודה עם סכינים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he-IL"/>
              <a:t>כאשר אתה עובד עם סכינים או חפצים חדים אחרים ודא שהתנועה תהיה הרחק מהגוף ולא אליו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השתמש בסכין בטיחותית (הלהב נכנסת פנימה בצורה אוטומטית כאשר אין שימוש בסכין)</a:t>
            </a:r>
          </a:p>
          <a:p>
            <a:pPr>
              <a:buFontTx/>
              <a:buBlip>
                <a:blip r:embed="rId3"/>
              </a:buBlip>
            </a:pPr>
            <a:endParaRPr lang="en-US"/>
          </a:p>
        </p:txBody>
      </p:sp>
      <p:pic>
        <p:nvPicPr>
          <p:cNvPr id="116741" name="Picture 5" descr="home_spring_load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7" name="Picture 5" descr="carrying_bo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1714500" cy="2571750"/>
          </a:xfrm>
          <a:prstGeom prst="rect">
            <a:avLst/>
          </a:prstGeom>
          <a:noFill/>
        </p:spPr>
      </p:pic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8163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היכן  בעבודתך</a:t>
            </a:r>
          </a:p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יש מפגעים ארגונומיים?</a:t>
            </a:r>
          </a:p>
        </p:txBody>
      </p:sp>
      <p:pic>
        <p:nvPicPr>
          <p:cNvPr id="100360" name="Picture 8" descr="42-171566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75" y="3429000"/>
            <a:ext cx="2016125" cy="3429000"/>
          </a:xfrm>
          <a:prstGeom prst="rect">
            <a:avLst/>
          </a:prstGeom>
          <a:noFill/>
        </p:spPr>
      </p:pic>
      <p:pic>
        <p:nvPicPr>
          <p:cNvPr id="100362" name="Picture 10" descr="81A-00002479-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32138" cy="247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4500563" y="2349500"/>
            <a:ext cx="3529012" cy="152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חשמל</a:t>
            </a:r>
          </a:p>
        </p:txBody>
      </p:sp>
      <p:pic>
        <p:nvPicPr>
          <p:cNvPr id="102408" name="Picture 8" descr="IS868-9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86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8229600" cy="1143000"/>
          </a:xfrm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בטיחות בחשמל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4637088"/>
          </a:xfrm>
        </p:spPr>
        <p:txBody>
          <a:bodyPr/>
          <a:lstStyle/>
          <a:p>
            <a:pPr>
              <a:buFontTx/>
              <a:buNone/>
            </a:pPr>
            <a:r>
              <a:rPr lang="he-IL"/>
              <a:t>מדוע קל כל כך לפתח שאננות לסכנות חשמל?</a:t>
            </a:r>
          </a:p>
          <a:p>
            <a:pPr>
              <a:buFontTx/>
              <a:buNone/>
            </a:pPr>
            <a:endParaRPr lang="he-IL"/>
          </a:p>
          <a:p>
            <a:pPr>
              <a:buFontTx/>
              <a:buBlip>
                <a:blip r:embed="rId3"/>
              </a:buBlip>
            </a:pPr>
            <a:r>
              <a:rPr lang="he-IL"/>
              <a:t>הוא נמצא בכל מקום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אי אפשר לראות אותו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אי אפשר להריח אותו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אי אפשר לשמוע אותו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he-IL"/>
              <a:t>וכשמרגישים אותו...</a:t>
            </a:r>
            <a:endParaRPr lang="en-US"/>
          </a:p>
        </p:txBody>
      </p:sp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3908425" y="2492375"/>
            <a:ext cx="5091113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זה בד"כ </a:t>
            </a:r>
          </a:p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מאוחר מידי</a:t>
            </a:r>
          </a:p>
        </p:txBody>
      </p:sp>
      <p:pic>
        <p:nvPicPr>
          <p:cNvPr id="103431" name="Picture 7" descr="b134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0"/>
            <a:ext cx="37369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בטיחות בחשמל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he-IL"/>
              <a:t>אל תבצע תיקונים או שינויים במערכות חשמליות אלא אם הינך חשמלאי מוסמך והוסמכת על ידי בעל החנות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אם הינך עובד עם כלים חשמליים-הקפד שיהיו במצב "כמו חדש": שלמים, נקיים, יבשים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עבוד עם כלים חשמליים אך ורק כשידייך יבשות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בידוד החוטים החשמליים נועד להגן על חייך, דווח מיידית על כל קרע בבידוד או חוט חשמל חשוף</a:t>
            </a:r>
          </a:p>
          <a:p>
            <a:pPr>
              <a:buFontTx/>
              <a:buBlip>
                <a:blip r:embed="rId3"/>
              </a:buBlip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he-IL" b="1">
                <a:solidFill>
                  <a:schemeClr val="accent2"/>
                </a:solidFill>
              </a:rPr>
              <a:t>סיכונים בסביבת העבודה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62468" name="Picture 4" descr="עובדת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989138"/>
            <a:ext cx="2808287" cy="4608512"/>
          </a:xfrm>
          <a:prstGeom prst="rect">
            <a:avLst/>
          </a:prstGeom>
          <a:noFill/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323850" y="1628775"/>
            <a:ext cx="24384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sz="3200"/>
              <a:t>נפילות </a:t>
            </a:r>
          </a:p>
          <a:p>
            <a:pPr algn="ctr"/>
            <a:r>
              <a:rPr lang="he-IL" sz="3200"/>
              <a:t>והחלקות</a:t>
            </a:r>
            <a:endParaRPr lang="en-US" sz="3200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H="1" flipV="1">
            <a:off x="2484438" y="2420938"/>
            <a:ext cx="129540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6156325" y="1989138"/>
            <a:ext cx="24384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sz="3200"/>
              <a:t>פגיעה בגב</a:t>
            </a:r>
          </a:p>
          <a:p>
            <a:pPr algn="ctr"/>
            <a:r>
              <a:rPr lang="he-IL" sz="3200"/>
              <a:t> ובשרירים</a:t>
            </a:r>
            <a:endParaRPr lang="en-US" sz="3200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V="1">
            <a:off x="5148263" y="2852738"/>
            <a:ext cx="1295400" cy="5762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250825" y="3573463"/>
            <a:ext cx="24384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sz="3200"/>
              <a:t>זיהומים </a:t>
            </a:r>
          </a:p>
          <a:p>
            <a:pPr algn="ctr"/>
            <a:r>
              <a:rPr lang="he-IL" sz="3200"/>
              <a:t>ומחלות</a:t>
            </a:r>
            <a:endParaRPr lang="en-US" sz="3200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6300788" y="3500438"/>
            <a:ext cx="2582862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sz="3200"/>
              <a:t>עבודה עם </a:t>
            </a:r>
          </a:p>
          <a:p>
            <a:pPr algn="ctr"/>
            <a:r>
              <a:rPr lang="he-IL" sz="3200"/>
              <a:t>סיכון חיתוך</a:t>
            </a:r>
            <a:endParaRPr lang="en-US" sz="3200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5508625" y="4437063"/>
            <a:ext cx="107950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H="1" flipV="1">
            <a:off x="2268538" y="4221163"/>
            <a:ext cx="1081087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6300788" y="5229225"/>
            <a:ext cx="2582862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sz="3200"/>
              <a:t>התחשמלות</a:t>
            </a:r>
            <a:endParaRPr lang="en-US" sz="3200"/>
          </a:p>
        </p:txBody>
      </p: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250825" y="5013325"/>
            <a:ext cx="2582863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sz="3200"/>
              <a:t>אש</a:t>
            </a:r>
            <a:endParaRPr lang="en-US" sz="3200"/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V="1">
            <a:off x="5724525" y="6092825"/>
            <a:ext cx="935038" cy="73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 flipH="1" flipV="1">
            <a:off x="2484438" y="5876925"/>
            <a:ext cx="936625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7" grpId="0" animBg="1"/>
      <p:bldP spid="62478" grpId="0" animBg="1"/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7" grpId="0" animBg="1"/>
      <p:bldP spid="624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בטיחות בחשמל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he-IL"/>
              <a:t>דווח מיידית על כל שקע או תקע שבור או מפוחם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אין להעמיס על שקעים בעזרת מפצלים, זהו הגורם השכיח ביותר לשריפות חשמל-התייעץ עם חשמלאי.</a:t>
            </a:r>
          </a:p>
          <a:p>
            <a:pPr>
              <a:buFontTx/>
              <a:buBlip>
                <a:blip r:embed="rId3"/>
              </a:buBlip>
            </a:pPr>
            <a:r>
              <a:rPr lang="he-IL"/>
              <a:t>ודא כי ארונות החשמל נעולים ומסומנים.</a:t>
            </a:r>
          </a:p>
          <a:p>
            <a:endParaRPr lang="he-IL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313" y="333375"/>
            <a:ext cx="8229601" cy="1143000"/>
          </a:xfrm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דוגמאות למפגעי חשמל</a:t>
            </a:r>
            <a:endParaRPr lang="en-US" b="1">
              <a:solidFill>
                <a:srgbClr val="008000"/>
              </a:solidFill>
            </a:endParaRPr>
          </a:p>
        </p:txBody>
      </p:sp>
      <p:pic>
        <p:nvPicPr>
          <p:cNvPr id="109572" name="Picture 4" descr="תמונה 14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32588" y="2276475"/>
            <a:ext cx="1727200" cy="1943100"/>
          </a:xfrm>
          <a:noFill/>
          <a:ln/>
        </p:spPr>
      </p:pic>
      <p:pic>
        <p:nvPicPr>
          <p:cNvPr id="109573" name="Picture 5" descr="תמונה 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628775"/>
            <a:ext cx="3024188" cy="3267075"/>
          </a:xfrm>
          <a:prstGeom prst="rect">
            <a:avLst/>
          </a:prstGeom>
          <a:noFill/>
        </p:spPr>
      </p:pic>
      <p:pic>
        <p:nvPicPr>
          <p:cNvPr id="109575" name="Picture 7" descr="תמונה 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916113"/>
            <a:ext cx="1908175" cy="2536825"/>
          </a:xfrm>
          <a:prstGeom prst="rect">
            <a:avLst/>
          </a:prstGeom>
          <a:noFill/>
        </p:spPr>
      </p:pic>
      <p:sp>
        <p:nvSpPr>
          <p:cNvPr id="109576" name="WordArt 8"/>
          <p:cNvSpPr>
            <a:spLocks noChangeArrowheads="1" noChangeShapeType="1" noTextEdit="1"/>
          </p:cNvSpPr>
          <p:nvPr/>
        </p:nvSpPr>
        <p:spPr bwMode="auto">
          <a:xfrm>
            <a:off x="827088" y="5157788"/>
            <a:ext cx="7858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האם אתה יכול לזהות באזור עבודתך מפגעי חשמל?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6" name="WordArt 4"/>
          <p:cNvSpPr>
            <a:spLocks noChangeArrowheads="1" noChangeShapeType="1" noTextEdit="1"/>
          </p:cNvSpPr>
          <p:nvPr/>
        </p:nvSpPr>
        <p:spPr bwMode="auto">
          <a:xfrm>
            <a:off x="5003800" y="2482850"/>
            <a:ext cx="3743325" cy="202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אש </a:t>
            </a:r>
          </a:p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וחירום</a:t>
            </a:r>
          </a:p>
        </p:txBody>
      </p:sp>
      <p:pic>
        <p:nvPicPr>
          <p:cNvPr id="110597" name="Picture 5" descr="action_hero_rob_running_explosion_lg_nw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39850"/>
            <a:ext cx="4537075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אש וחירום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e-IL" sz="2800"/>
              <a:t>    הכרת נהלי החירום של החנות בה אתה עובד יכולה להיות ההבדל בין אסון לבין טיפול מהיר באירוע:</a:t>
            </a:r>
          </a:p>
          <a:p>
            <a:pPr>
              <a:buFontTx/>
              <a:buNone/>
            </a:pPr>
            <a:endParaRPr lang="he-IL" sz="2800"/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הכר את יציאות החירום באזור עבודתך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אין לחסום או לנעול יציאות חירום בשום אופן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הכר את מיקומם של מטפי כיבוי אש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הפרד בין חומרים דליקים למקורות הצתה פוטנציאלים</a:t>
            </a:r>
          </a:p>
          <a:p>
            <a:pPr>
              <a:buFontTx/>
              <a:buBlip>
                <a:blip r:embed="rId3"/>
              </a:buBlip>
            </a:pPr>
            <a:r>
              <a:rPr lang="he-IL" sz="2800"/>
              <a:t> אין להתיז מים על שריפה כאשר יש הזנת חשמל באזור</a:t>
            </a:r>
          </a:p>
          <a:p>
            <a:pPr>
              <a:buFontTx/>
              <a:buBlip>
                <a:blip r:embed="rId3"/>
              </a:buBlip>
            </a:pPr>
            <a:endParaRPr lang="he-IL" sz="2800"/>
          </a:p>
          <a:p>
            <a:pPr>
              <a:buFontTx/>
              <a:buBlip>
                <a:blip r:embed="rId3"/>
              </a:buBlip>
            </a:pPr>
            <a:endParaRPr lang="he-IL" sz="2800"/>
          </a:p>
          <a:p>
            <a:pPr>
              <a:buFontTx/>
              <a:buBlip>
                <a:blip r:embed="rId3"/>
              </a:buBlip>
            </a:pPr>
            <a:endParaRPr lang="he-IL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הפעלת מטף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e-IL" sz="2400"/>
              <a:t>                 </a:t>
            </a:r>
            <a:r>
              <a:rPr lang="he-IL"/>
              <a:t>הפעלת מטף מכל"ה את האש</a:t>
            </a:r>
          </a:p>
          <a:p>
            <a:pPr>
              <a:lnSpc>
                <a:spcPct val="80000"/>
              </a:lnSpc>
              <a:buFontTx/>
              <a:buNone/>
            </a:pPr>
            <a:endParaRPr lang="he-IL" sz="2400"/>
          </a:p>
          <a:p>
            <a:pPr>
              <a:lnSpc>
                <a:spcPct val="80000"/>
              </a:lnSpc>
              <a:buFontTx/>
              <a:buNone/>
            </a:pPr>
            <a:r>
              <a:rPr lang="he-IL" sz="5400">
                <a:solidFill>
                  <a:srgbClr val="FF0000"/>
                </a:solidFill>
              </a:rPr>
              <a:t>מ</a:t>
            </a:r>
            <a:r>
              <a:rPr lang="he-IL" sz="3600"/>
              <a:t>שוך – </a:t>
            </a:r>
            <a:r>
              <a:rPr lang="he-IL" sz="2400"/>
              <a:t>את הנצרה תוך קריעת האבטוח</a:t>
            </a:r>
            <a:r>
              <a:rPr lang="he-IL" sz="3600"/>
              <a:t> </a:t>
            </a:r>
            <a:endParaRPr lang="he-IL" sz="5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e-IL" sz="5400">
                <a:solidFill>
                  <a:srgbClr val="FF0000"/>
                </a:solidFill>
              </a:rPr>
              <a:t>כ</a:t>
            </a:r>
            <a:r>
              <a:rPr lang="he-IL" sz="3600"/>
              <a:t>וון – </a:t>
            </a:r>
            <a:r>
              <a:rPr lang="he-IL" sz="2400"/>
              <a:t>לבסיס הלהבות תוך החזקת הצינור</a:t>
            </a:r>
            <a:r>
              <a:rPr lang="he-IL" sz="36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5400">
                <a:solidFill>
                  <a:srgbClr val="FF0000"/>
                </a:solidFill>
              </a:rPr>
              <a:t>ל</a:t>
            </a:r>
            <a:r>
              <a:rPr lang="he-IL" sz="3600"/>
              <a:t>חץ – </a:t>
            </a:r>
            <a:r>
              <a:rPr lang="he-IL" sz="2400"/>
              <a:t>על הדק המטף לחיצה ארוכה עד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2400"/>
              <a:t>                לכיבוי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5400">
                <a:solidFill>
                  <a:srgbClr val="FF0000"/>
                </a:solidFill>
              </a:rPr>
              <a:t>ה</a:t>
            </a:r>
            <a:r>
              <a:rPr lang="he-IL" sz="3600"/>
              <a:t>תז – </a:t>
            </a:r>
            <a:r>
              <a:rPr lang="he-IL" sz="2400"/>
              <a:t>אל בסיס הלהבות מצד לצד</a:t>
            </a:r>
          </a:p>
        </p:txBody>
      </p:sp>
      <p:pic>
        <p:nvPicPr>
          <p:cNvPr id="114693" name="Picture 5" descr="רענונים 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7050"/>
            <a:ext cx="3362325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8" name="WordArt 4"/>
          <p:cNvSpPr>
            <a:spLocks noChangeArrowheads="1" noChangeShapeType="1" noTextEdit="1"/>
          </p:cNvSpPr>
          <p:nvPr/>
        </p:nvSpPr>
        <p:spPr bwMode="auto">
          <a:xfrm>
            <a:off x="971550" y="2636838"/>
            <a:ext cx="7200900" cy="159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האם יש מפגעי אש באזור עבודתך?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התנהגות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339975" y="4437063"/>
            <a:ext cx="1109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FF0B39"/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he-IL" altLang="en-US" sz="2400" b="1"/>
              <a:t>“כמעט ונפגע”</a:t>
            </a:r>
            <a:endParaRPr lang="en-US" altLang="en-US" sz="2400" b="1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339975" y="3573463"/>
            <a:ext cx="1846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6600CC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he-IL" altLang="he-IL" sz="2400" b="1"/>
              <a:t>מקרי עזרה ראשונה</a:t>
            </a:r>
            <a:endParaRPr lang="en-US" altLang="en-US" sz="2400" b="1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195513" y="2781300"/>
            <a:ext cx="2360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FF66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he-IL" altLang="en-US" sz="2400" b="1"/>
              <a:t>מקרים של אובדן יום עבודה</a:t>
            </a:r>
            <a:endParaRPr lang="en-US" altLang="en-US" sz="2400" b="1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917825" y="21336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99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he-IL" altLang="en-US" sz="2400" b="1"/>
              <a:t>מקרי מוות</a:t>
            </a:r>
            <a:endParaRPr lang="en-US" altLang="en-US" sz="2400" b="1"/>
          </a:p>
        </p:txBody>
      </p:sp>
      <p:grpSp>
        <p:nvGrpSpPr>
          <p:cNvPr id="73740" name="Group 12"/>
          <p:cNvGrpSpPr>
            <a:grpSpLocks noChangeAspect="1"/>
          </p:cNvGrpSpPr>
          <p:nvPr/>
        </p:nvGrpSpPr>
        <p:grpSpPr bwMode="auto">
          <a:xfrm>
            <a:off x="3132138" y="1989138"/>
            <a:ext cx="4533900" cy="4051300"/>
            <a:chOff x="1701" y="1253"/>
            <a:chExt cx="2856" cy="2552"/>
          </a:xfrm>
        </p:grpSpPr>
        <p:sp>
          <p:nvSpPr>
            <p:cNvPr id="7373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01" y="1253"/>
              <a:ext cx="2856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grpSp>
          <p:nvGrpSpPr>
            <p:cNvPr id="73744" name="Group 16"/>
            <p:cNvGrpSpPr>
              <a:grpSpLocks/>
            </p:cNvGrpSpPr>
            <p:nvPr/>
          </p:nvGrpSpPr>
          <p:grpSpPr bwMode="auto">
            <a:xfrm>
              <a:off x="1712" y="3005"/>
              <a:ext cx="2817" cy="769"/>
              <a:chOff x="1712" y="3005"/>
              <a:chExt cx="2817" cy="769"/>
            </a:xfrm>
          </p:grpSpPr>
          <p:sp>
            <p:nvSpPr>
              <p:cNvPr id="73741" name="Freeform 13"/>
              <p:cNvSpPr>
                <a:spLocks/>
              </p:cNvSpPr>
              <p:nvPr/>
            </p:nvSpPr>
            <p:spPr bwMode="auto">
              <a:xfrm>
                <a:off x="4033" y="3005"/>
                <a:ext cx="496" cy="768"/>
              </a:xfrm>
              <a:custGeom>
                <a:avLst/>
                <a:gdLst/>
                <a:ahLst/>
                <a:cxnLst>
                  <a:cxn ang="0">
                    <a:pos x="469" y="768"/>
                  </a:cxn>
                  <a:cxn ang="0">
                    <a:pos x="0" y="327"/>
                  </a:cxn>
                  <a:cxn ang="0">
                    <a:pos x="440" y="0"/>
                  </a:cxn>
                  <a:cxn ang="0">
                    <a:pos x="994" y="382"/>
                  </a:cxn>
                  <a:cxn ang="0">
                    <a:pos x="469" y="768"/>
                  </a:cxn>
                </a:cxnLst>
                <a:rect l="0" t="0" r="r" b="b"/>
                <a:pathLst>
                  <a:path w="994" h="768">
                    <a:moveTo>
                      <a:pt x="469" y="768"/>
                    </a:moveTo>
                    <a:lnTo>
                      <a:pt x="0" y="327"/>
                    </a:lnTo>
                    <a:lnTo>
                      <a:pt x="440" y="0"/>
                    </a:lnTo>
                    <a:lnTo>
                      <a:pt x="994" y="382"/>
                    </a:lnTo>
                    <a:lnTo>
                      <a:pt x="469" y="768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42" name="Freeform 14"/>
              <p:cNvSpPr>
                <a:spLocks/>
              </p:cNvSpPr>
              <p:nvPr/>
            </p:nvSpPr>
            <p:spPr bwMode="auto">
              <a:xfrm>
                <a:off x="1938" y="3005"/>
                <a:ext cx="2314" cy="328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4190" y="328"/>
                  </a:cxn>
                  <a:cxn ang="0">
                    <a:pos x="4630" y="0"/>
                  </a:cxn>
                  <a:cxn ang="0">
                    <a:pos x="591" y="0"/>
                  </a:cxn>
                  <a:cxn ang="0">
                    <a:pos x="0" y="328"/>
                  </a:cxn>
                </a:cxnLst>
                <a:rect l="0" t="0" r="r" b="b"/>
                <a:pathLst>
                  <a:path w="4630" h="328">
                    <a:moveTo>
                      <a:pt x="0" y="328"/>
                    </a:moveTo>
                    <a:lnTo>
                      <a:pt x="4190" y="328"/>
                    </a:lnTo>
                    <a:lnTo>
                      <a:pt x="4630" y="0"/>
                    </a:lnTo>
                    <a:lnTo>
                      <a:pt x="591" y="0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43" name="Freeform 15"/>
              <p:cNvSpPr>
                <a:spLocks/>
              </p:cNvSpPr>
              <p:nvPr/>
            </p:nvSpPr>
            <p:spPr bwMode="auto">
              <a:xfrm>
                <a:off x="1712" y="3332"/>
                <a:ext cx="2556" cy="442"/>
              </a:xfrm>
              <a:custGeom>
                <a:avLst/>
                <a:gdLst/>
                <a:ahLst/>
                <a:cxnLst>
                  <a:cxn ang="0">
                    <a:pos x="449" y="0"/>
                  </a:cxn>
                  <a:cxn ang="0">
                    <a:pos x="4639" y="0"/>
                  </a:cxn>
                  <a:cxn ang="0">
                    <a:pos x="5112" y="442"/>
                  </a:cxn>
                  <a:cxn ang="0">
                    <a:pos x="0" y="442"/>
                  </a:cxn>
                  <a:cxn ang="0">
                    <a:pos x="449" y="0"/>
                  </a:cxn>
                </a:cxnLst>
                <a:rect l="0" t="0" r="r" b="b"/>
                <a:pathLst>
                  <a:path w="5112" h="442">
                    <a:moveTo>
                      <a:pt x="449" y="0"/>
                    </a:moveTo>
                    <a:lnTo>
                      <a:pt x="4639" y="0"/>
                    </a:lnTo>
                    <a:lnTo>
                      <a:pt x="5112" y="442"/>
                    </a:lnTo>
                    <a:lnTo>
                      <a:pt x="0" y="442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3748" name="Group 20"/>
            <p:cNvGrpSpPr>
              <a:grpSpLocks/>
            </p:cNvGrpSpPr>
            <p:nvPr/>
          </p:nvGrpSpPr>
          <p:grpSpPr bwMode="auto">
            <a:xfrm>
              <a:off x="1979" y="2569"/>
              <a:ext cx="2234" cy="695"/>
              <a:chOff x="1979" y="2569"/>
              <a:chExt cx="2234" cy="695"/>
            </a:xfrm>
          </p:grpSpPr>
          <p:sp>
            <p:nvSpPr>
              <p:cNvPr id="73745" name="Freeform 17"/>
              <p:cNvSpPr>
                <a:spLocks/>
              </p:cNvSpPr>
              <p:nvPr/>
            </p:nvSpPr>
            <p:spPr bwMode="auto">
              <a:xfrm>
                <a:off x="3774" y="2569"/>
                <a:ext cx="439" cy="695"/>
              </a:xfrm>
              <a:custGeom>
                <a:avLst/>
                <a:gdLst/>
                <a:ahLst/>
                <a:cxnLst>
                  <a:cxn ang="0">
                    <a:pos x="447" y="695"/>
                  </a:cxn>
                  <a:cxn ang="0">
                    <a:pos x="0" y="243"/>
                  </a:cxn>
                  <a:cxn ang="0">
                    <a:pos x="327" y="0"/>
                  </a:cxn>
                  <a:cxn ang="0">
                    <a:pos x="877" y="383"/>
                  </a:cxn>
                  <a:cxn ang="0">
                    <a:pos x="447" y="695"/>
                  </a:cxn>
                </a:cxnLst>
                <a:rect l="0" t="0" r="r" b="b"/>
                <a:pathLst>
                  <a:path w="877" h="695">
                    <a:moveTo>
                      <a:pt x="447" y="695"/>
                    </a:moveTo>
                    <a:lnTo>
                      <a:pt x="0" y="243"/>
                    </a:lnTo>
                    <a:lnTo>
                      <a:pt x="327" y="0"/>
                    </a:lnTo>
                    <a:lnTo>
                      <a:pt x="877" y="383"/>
                    </a:lnTo>
                    <a:lnTo>
                      <a:pt x="447" y="695"/>
                    </a:lnTo>
                    <a:close/>
                  </a:path>
                </a:pathLst>
              </a:custGeom>
              <a:solidFill>
                <a:srgbClr val="FF5F7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46" name="Freeform 18"/>
              <p:cNvSpPr>
                <a:spLocks/>
              </p:cNvSpPr>
              <p:nvPr/>
            </p:nvSpPr>
            <p:spPr bwMode="auto">
              <a:xfrm>
                <a:off x="2200" y="2569"/>
                <a:ext cx="1739" cy="244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3152" y="244"/>
                  </a:cxn>
                  <a:cxn ang="0">
                    <a:pos x="3479" y="0"/>
                  </a:cxn>
                  <a:cxn ang="0">
                    <a:pos x="623" y="1"/>
                  </a:cxn>
                  <a:cxn ang="0">
                    <a:pos x="0" y="244"/>
                  </a:cxn>
                </a:cxnLst>
                <a:rect l="0" t="0" r="r" b="b"/>
                <a:pathLst>
                  <a:path w="3479" h="244">
                    <a:moveTo>
                      <a:pt x="0" y="244"/>
                    </a:moveTo>
                    <a:lnTo>
                      <a:pt x="3152" y="244"/>
                    </a:lnTo>
                    <a:lnTo>
                      <a:pt x="3479" y="0"/>
                    </a:lnTo>
                    <a:lnTo>
                      <a:pt x="623" y="1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47" name="Freeform 19"/>
              <p:cNvSpPr>
                <a:spLocks/>
              </p:cNvSpPr>
              <p:nvPr/>
            </p:nvSpPr>
            <p:spPr bwMode="auto">
              <a:xfrm>
                <a:off x="1979" y="2812"/>
                <a:ext cx="2019" cy="452"/>
              </a:xfrm>
              <a:custGeom>
                <a:avLst/>
                <a:gdLst/>
                <a:ahLst/>
                <a:cxnLst>
                  <a:cxn ang="0">
                    <a:pos x="0" y="452"/>
                  </a:cxn>
                  <a:cxn ang="0">
                    <a:pos x="4038" y="452"/>
                  </a:cxn>
                  <a:cxn ang="0">
                    <a:pos x="3591" y="0"/>
                  </a:cxn>
                  <a:cxn ang="0">
                    <a:pos x="443" y="0"/>
                  </a:cxn>
                  <a:cxn ang="0">
                    <a:pos x="0" y="452"/>
                  </a:cxn>
                </a:cxnLst>
                <a:rect l="0" t="0" r="r" b="b"/>
                <a:pathLst>
                  <a:path w="4038" h="452">
                    <a:moveTo>
                      <a:pt x="0" y="452"/>
                    </a:moveTo>
                    <a:lnTo>
                      <a:pt x="4038" y="452"/>
                    </a:lnTo>
                    <a:lnTo>
                      <a:pt x="3591" y="0"/>
                    </a:lnTo>
                    <a:lnTo>
                      <a:pt x="443" y="0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001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3752" name="Group 24"/>
            <p:cNvGrpSpPr>
              <a:grpSpLocks/>
            </p:cNvGrpSpPr>
            <p:nvPr/>
          </p:nvGrpSpPr>
          <p:grpSpPr bwMode="auto">
            <a:xfrm>
              <a:off x="2237" y="2138"/>
              <a:ext cx="1660" cy="603"/>
              <a:chOff x="2237" y="2138"/>
              <a:chExt cx="1660" cy="603"/>
            </a:xfrm>
          </p:grpSpPr>
          <p:sp>
            <p:nvSpPr>
              <p:cNvPr id="73749" name="Freeform 21"/>
              <p:cNvSpPr>
                <a:spLocks/>
              </p:cNvSpPr>
              <p:nvPr/>
            </p:nvSpPr>
            <p:spPr bwMode="auto">
              <a:xfrm>
                <a:off x="3513" y="2138"/>
                <a:ext cx="384" cy="602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55" y="602"/>
                  </a:cxn>
                  <a:cxn ang="0">
                    <a:pos x="766" y="378"/>
                  </a:cxn>
                  <a:cxn ang="0">
                    <a:pos x="220" y="0"/>
                  </a:cxn>
                  <a:cxn ang="0">
                    <a:pos x="0" y="164"/>
                  </a:cxn>
                </a:cxnLst>
                <a:rect l="0" t="0" r="r" b="b"/>
                <a:pathLst>
                  <a:path w="766" h="602">
                    <a:moveTo>
                      <a:pt x="0" y="164"/>
                    </a:moveTo>
                    <a:lnTo>
                      <a:pt x="455" y="602"/>
                    </a:lnTo>
                    <a:lnTo>
                      <a:pt x="766" y="378"/>
                    </a:lnTo>
                    <a:lnTo>
                      <a:pt x="22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BF5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50" name="Freeform 22"/>
              <p:cNvSpPr>
                <a:spLocks/>
              </p:cNvSpPr>
              <p:nvPr/>
            </p:nvSpPr>
            <p:spPr bwMode="auto">
              <a:xfrm>
                <a:off x="2461" y="2138"/>
                <a:ext cx="1162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2103" y="163"/>
                  </a:cxn>
                  <a:cxn ang="0">
                    <a:pos x="2323" y="0"/>
                  </a:cxn>
                  <a:cxn ang="0">
                    <a:pos x="587" y="0"/>
                  </a:cxn>
                  <a:cxn ang="0">
                    <a:pos x="0" y="163"/>
                  </a:cxn>
                </a:cxnLst>
                <a:rect l="0" t="0" r="r" b="b"/>
                <a:pathLst>
                  <a:path w="2323" h="163">
                    <a:moveTo>
                      <a:pt x="0" y="163"/>
                    </a:moveTo>
                    <a:lnTo>
                      <a:pt x="2103" y="163"/>
                    </a:lnTo>
                    <a:lnTo>
                      <a:pt x="2323" y="0"/>
                    </a:lnTo>
                    <a:lnTo>
                      <a:pt x="587" y="0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5F00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51" name="Freeform 23"/>
              <p:cNvSpPr>
                <a:spLocks/>
              </p:cNvSpPr>
              <p:nvPr/>
            </p:nvSpPr>
            <p:spPr bwMode="auto">
              <a:xfrm>
                <a:off x="2237" y="2301"/>
                <a:ext cx="1503" cy="440"/>
              </a:xfrm>
              <a:custGeom>
                <a:avLst/>
                <a:gdLst/>
                <a:ahLst/>
                <a:cxnLst>
                  <a:cxn ang="0">
                    <a:pos x="0" y="440"/>
                  </a:cxn>
                  <a:cxn ang="0">
                    <a:pos x="3006" y="440"/>
                  </a:cxn>
                  <a:cxn ang="0">
                    <a:pos x="2551" y="0"/>
                  </a:cxn>
                  <a:cxn ang="0">
                    <a:pos x="448" y="0"/>
                  </a:cxn>
                  <a:cxn ang="0">
                    <a:pos x="0" y="440"/>
                  </a:cxn>
                </a:cxnLst>
                <a:rect l="0" t="0" r="r" b="b"/>
                <a:pathLst>
                  <a:path w="3006" h="440">
                    <a:moveTo>
                      <a:pt x="0" y="440"/>
                    </a:moveTo>
                    <a:lnTo>
                      <a:pt x="3006" y="440"/>
                    </a:lnTo>
                    <a:lnTo>
                      <a:pt x="2551" y="0"/>
                    </a:lnTo>
                    <a:lnTo>
                      <a:pt x="448" y="0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9F3FD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3756" name="Group 28"/>
            <p:cNvGrpSpPr>
              <a:grpSpLocks/>
            </p:cNvGrpSpPr>
            <p:nvPr/>
          </p:nvGrpSpPr>
          <p:grpSpPr bwMode="auto">
            <a:xfrm>
              <a:off x="2499" y="1699"/>
              <a:ext cx="1082" cy="528"/>
              <a:chOff x="2499" y="1699"/>
              <a:chExt cx="1082" cy="528"/>
            </a:xfrm>
          </p:grpSpPr>
          <p:sp>
            <p:nvSpPr>
              <p:cNvPr id="73753" name="Freeform 25"/>
              <p:cNvSpPr>
                <a:spLocks/>
              </p:cNvSpPr>
              <p:nvPr/>
            </p:nvSpPr>
            <p:spPr bwMode="auto">
              <a:xfrm>
                <a:off x="3251" y="1700"/>
                <a:ext cx="330" cy="527"/>
              </a:xfrm>
              <a:custGeom>
                <a:avLst/>
                <a:gdLst/>
                <a:ahLst/>
                <a:cxnLst>
                  <a:cxn ang="0">
                    <a:pos x="452" y="527"/>
                  </a:cxn>
                  <a:cxn ang="0">
                    <a:pos x="661" y="376"/>
                  </a:cxn>
                  <a:cxn ang="0">
                    <a:pos x="115" y="0"/>
                  </a:cxn>
                  <a:cxn ang="0">
                    <a:pos x="0" y="80"/>
                  </a:cxn>
                  <a:cxn ang="0">
                    <a:pos x="452" y="527"/>
                  </a:cxn>
                </a:cxnLst>
                <a:rect l="0" t="0" r="r" b="b"/>
                <a:pathLst>
                  <a:path w="661" h="527">
                    <a:moveTo>
                      <a:pt x="452" y="527"/>
                    </a:moveTo>
                    <a:lnTo>
                      <a:pt x="661" y="376"/>
                    </a:lnTo>
                    <a:lnTo>
                      <a:pt x="115" y="0"/>
                    </a:lnTo>
                    <a:lnTo>
                      <a:pt x="0" y="80"/>
                    </a:lnTo>
                    <a:lnTo>
                      <a:pt x="452" y="527"/>
                    </a:lnTo>
                    <a:close/>
                  </a:path>
                </a:pathLst>
              </a:custGeom>
              <a:solidFill>
                <a:srgbClr val="FF9F7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54" name="Freeform 26"/>
              <p:cNvSpPr>
                <a:spLocks/>
              </p:cNvSpPr>
              <p:nvPr/>
            </p:nvSpPr>
            <p:spPr bwMode="auto">
              <a:xfrm>
                <a:off x="2728" y="1699"/>
                <a:ext cx="579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044" y="80"/>
                  </a:cxn>
                  <a:cxn ang="0">
                    <a:pos x="1159" y="0"/>
                  </a:cxn>
                  <a:cxn ang="0">
                    <a:pos x="360" y="0"/>
                  </a:cxn>
                  <a:cxn ang="0">
                    <a:pos x="0" y="80"/>
                  </a:cxn>
                </a:cxnLst>
                <a:rect l="0" t="0" r="r" b="b"/>
                <a:pathLst>
                  <a:path w="1159" h="80">
                    <a:moveTo>
                      <a:pt x="0" y="80"/>
                    </a:moveTo>
                    <a:lnTo>
                      <a:pt x="1044" y="80"/>
                    </a:lnTo>
                    <a:lnTo>
                      <a:pt x="1159" y="0"/>
                    </a:lnTo>
                    <a:lnTo>
                      <a:pt x="36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F3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55" name="Freeform 27"/>
              <p:cNvSpPr>
                <a:spLocks/>
              </p:cNvSpPr>
              <p:nvPr/>
            </p:nvSpPr>
            <p:spPr bwMode="auto">
              <a:xfrm>
                <a:off x="2499" y="1779"/>
                <a:ext cx="978" cy="448"/>
              </a:xfrm>
              <a:custGeom>
                <a:avLst/>
                <a:gdLst/>
                <a:ahLst/>
                <a:cxnLst>
                  <a:cxn ang="0">
                    <a:pos x="0" y="448"/>
                  </a:cxn>
                  <a:cxn ang="0">
                    <a:pos x="1956" y="448"/>
                  </a:cxn>
                  <a:cxn ang="0">
                    <a:pos x="1502" y="0"/>
                  </a:cxn>
                  <a:cxn ang="0">
                    <a:pos x="456" y="0"/>
                  </a:cxn>
                  <a:cxn ang="0">
                    <a:pos x="0" y="448"/>
                  </a:cxn>
                </a:cxnLst>
                <a:rect l="0" t="0" r="r" b="b"/>
                <a:pathLst>
                  <a:path w="1956" h="448">
                    <a:moveTo>
                      <a:pt x="0" y="448"/>
                    </a:moveTo>
                    <a:lnTo>
                      <a:pt x="1956" y="448"/>
                    </a:lnTo>
                    <a:lnTo>
                      <a:pt x="1502" y="0"/>
                    </a:lnTo>
                    <a:lnTo>
                      <a:pt x="456" y="0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5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3759" name="Group 31"/>
            <p:cNvGrpSpPr>
              <a:grpSpLocks/>
            </p:cNvGrpSpPr>
            <p:nvPr/>
          </p:nvGrpSpPr>
          <p:grpSpPr bwMode="auto">
            <a:xfrm>
              <a:off x="2760" y="1264"/>
              <a:ext cx="506" cy="446"/>
              <a:chOff x="2760" y="1264"/>
              <a:chExt cx="506" cy="446"/>
            </a:xfrm>
          </p:grpSpPr>
          <p:sp>
            <p:nvSpPr>
              <p:cNvPr id="73757" name="Freeform 29"/>
              <p:cNvSpPr>
                <a:spLocks/>
              </p:cNvSpPr>
              <p:nvPr/>
            </p:nvSpPr>
            <p:spPr bwMode="auto">
              <a:xfrm>
                <a:off x="2987" y="1264"/>
                <a:ext cx="279" cy="446"/>
              </a:xfrm>
              <a:custGeom>
                <a:avLst/>
                <a:gdLst/>
                <a:ahLst/>
                <a:cxnLst>
                  <a:cxn ang="0">
                    <a:pos x="453" y="446"/>
                  </a:cxn>
                  <a:cxn ang="0">
                    <a:pos x="558" y="377"/>
                  </a:cxn>
                  <a:cxn ang="0">
                    <a:pos x="0" y="0"/>
                  </a:cxn>
                  <a:cxn ang="0">
                    <a:pos x="453" y="446"/>
                  </a:cxn>
                </a:cxnLst>
                <a:rect l="0" t="0" r="r" b="b"/>
                <a:pathLst>
                  <a:path w="558" h="446">
                    <a:moveTo>
                      <a:pt x="453" y="446"/>
                    </a:moveTo>
                    <a:lnTo>
                      <a:pt x="558" y="377"/>
                    </a:lnTo>
                    <a:lnTo>
                      <a:pt x="0" y="0"/>
                    </a:lnTo>
                    <a:lnTo>
                      <a:pt x="453" y="446"/>
                    </a:lnTo>
                    <a:close/>
                  </a:path>
                </a:pathLst>
              </a:custGeom>
              <a:solidFill>
                <a:srgbClr val="FFBF1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3758" name="Freeform 30"/>
              <p:cNvSpPr>
                <a:spLocks/>
              </p:cNvSpPr>
              <p:nvPr/>
            </p:nvSpPr>
            <p:spPr bwMode="auto">
              <a:xfrm>
                <a:off x="2760" y="1264"/>
                <a:ext cx="454" cy="446"/>
              </a:xfrm>
              <a:custGeom>
                <a:avLst/>
                <a:gdLst/>
                <a:ahLst/>
                <a:cxnLst>
                  <a:cxn ang="0">
                    <a:pos x="0" y="446"/>
                  </a:cxn>
                  <a:cxn ang="0">
                    <a:pos x="906" y="446"/>
                  </a:cxn>
                  <a:cxn ang="0">
                    <a:pos x="453" y="0"/>
                  </a:cxn>
                  <a:cxn ang="0">
                    <a:pos x="0" y="446"/>
                  </a:cxn>
                </a:cxnLst>
                <a:rect l="0" t="0" r="r" b="b"/>
                <a:pathLst>
                  <a:path w="906" h="446">
                    <a:moveTo>
                      <a:pt x="0" y="446"/>
                    </a:moveTo>
                    <a:lnTo>
                      <a:pt x="906" y="446"/>
                    </a:lnTo>
                    <a:lnTo>
                      <a:pt x="453" y="0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FF9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408363" y="5373688"/>
            <a:ext cx="349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FF00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התנהגות לא בטיחותית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1403350" y="5300663"/>
            <a:ext cx="7388225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1979613" y="4224338"/>
            <a:ext cx="5545137" cy="2660650"/>
            <a:chOff x="1712" y="3005"/>
            <a:chExt cx="2817" cy="769"/>
          </a:xfrm>
        </p:grpSpPr>
        <p:sp>
          <p:nvSpPr>
            <p:cNvPr id="75783" name="Freeform 7"/>
            <p:cNvSpPr>
              <a:spLocks/>
            </p:cNvSpPr>
            <p:nvPr/>
          </p:nvSpPr>
          <p:spPr bwMode="auto">
            <a:xfrm>
              <a:off x="4033" y="3005"/>
              <a:ext cx="496" cy="768"/>
            </a:xfrm>
            <a:custGeom>
              <a:avLst/>
              <a:gdLst/>
              <a:ahLst/>
              <a:cxnLst>
                <a:cxn ang="0">
                  <a:pos x="469" y="768"/>
                </a:cxn>
                <a:cxn ang="0">
                  <a:pos x="0" y="327"/>
                </a:cxn>
                <a:cxn ang="0">
                  <a:pos x="440" y="0"/>
                </a:cxn>
                <a:cxn ang="0">
                  <a:pos x="994" y="382"/>
                </a:cxn>
                <a:cxn ang="0">
                  <a:pos x="469" y="768"/>
                </a:cxn>
              </a:cxnLst>
              <a:rect l="0" t="0" r="r" b="b"/>
              <a:pathLst>
                <a:path w="994" h="768">
                  <a:moveTo>
                    <a:pt x="469" y="768"/>
                  </a:moveTo>
                  <a:lnTo>
                    <a:pt x="0" y="327"/>
                  </a:lnTo>
                  <a:lnTo>
                    <a:pt x="440" y="0"/>
                  </a:lnTo>
                  <a:lnTo>
                    <a:pt x="994" y="382"/>
                  </a:lnTo>
                  <a:lnTo>
                    <a:pt x="469" y="76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auto">
            <a:xfrm>
              <a:off x="1938" y="3005"/>
              <a:ext cx="2314" cy="32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190" y="328"/>
                </a:cxn>
                <a:cxn ang="0">
                  <a:pos x="4630" y="0"/>
                </a:cxn>
                <a:cxn ang="0">
                  <a:pos x="591" y="0"/>
                </a:cxn>
                <a:cxn ang="0">
                  <a:pos x="0" y="328"/>
                </a:cxn>
              </a:cxnLst>
              <a:rect l="0" t="0" r="r" b="b"/>
              <a:pathLst>
                <a:path w="4630" h="328">
                  <a:moveTo>
                    <a:pt x="0" y="328"/>
                  </a:moveTo>
                  <a:lnTo>
                    <a:pt x="4190" y="328"/>
                  </a:lnTo>
                  <a:lnTo>
                    <a:pt x="4630" y="0"/>
                  </a:lnTo>
                  <a:lnTo>
                    <a:pt x="591" y="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auto">
            <a:xfrm>
              <a:off x="1712" y="3332"/>
              <a:ext cx="2556" cy="442"/>
            </a:xfrm>
            <a:custGeom>
              <a:avLst/>
              <a:gdLst/>
              <a:ahLst/>
              <a:cxnLst>
                <a:cxn ang="0">
                  <a:pos x="449" y="0"/>
                </a:cxn>
                <a:cxn ang="0">
                  <a:pos x="4639" y="0"/>
                </a:cxn>
                <a:cxn ang="0">
                  <a:pos x="5112" y="442"/>
                </a:cxn>
                <a:cxn ang="0">
                  <a:pos x="0" y="442"/>
                </a:cxn>
                <a:cxn ang="0">
                  <a:pos x="449" y="0"/>
                </a:cxn>
              </a:cxnLst>
              <a:rect l="0" t="0" r="r" b="b"/>
              <a:pathLst>
                <a:path w="5112" h="442">
                  <a:moveTo>
                    <a:pt x="449" y="0"/>
                  </a:moveTo>
                  <a:lnTo>
                    <a:pt x="4639" y="0"/>
                  </a:lnTo>
                  <a:lnTo>
                    <a:pt x="5112" y="442"/>
                  </a:lnTo>
                  <a:lnTo>
                    <a:pt x="0" y="442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75803" name="Group 27"/>
          <p:cNvGrpSpPr>
            <a:grpSpLocks/>
          </p:cNvGrpSpPr>
          <p:nvPr/>
        </p:nvGrpSpPr>
        <p:grpSpPr bwMode="auto">
          <a:xfrm>
            <a:off x="2455863" y="3141663"/>
            <a:ext cx="4492625" cy="2273300"/>
            <a:chOff x="1712" y="3005"/>
            <a:chExt cx="2817" cy="769"/>
          </a:xfrm>
        </p:grpSpPr>
        <p:sp>
          <p:nvSpPr>
            <p:cNvPr id="75804" name="Freeform 28"/>
            <p:cNvSpPr>
              <a:spLocks/>
            </p:cNvSpPr>
            <p:nvPr/>
          </p:nvSpPr>
          <p:spPr bwMode="auto">
            <a:xfrm>
              <a:off x="4033" y="3005"/>
              <a:ext cx="496" cy="768"/>
            </a:xfrm>
            <a:custGeom>
              <a:avLst/>
              <a:gdLst/>
              <a:ahLst/>
              <a:cxnLst>
                <a:cxn ang="0">
                  <a:pos x="469" y="768"/>
                </a:cxn>
                <a:cxn ang="0">
                  <a:pos x="0" y="327"/>
                </a:cxn>
                <a:cxn ang="0">
                  <a:pos x="440" y="0"/>
                </a:cxn>
                <a:cxn ang="0">
                  <a:pos x="994" y="382"/>
                </a:cxn>
                <a:cxn ang="0">
                  <a:pos x="469" y="768"/>
                </a:cxn>
              </a:cxnLst>
              <a:rect l="0" t="0" r="r" b="b"/>
              <a:pathLst>
                <a:path w="994" h="768">
                  <a:moveTo>
                    <a:pt x="469" y="768"/>
                  </a:moveTo>
                  <a:lnTo>
                    <a:pt x="0" y="327"/>
                  </a:lnTo>
                  <a:lnTo>
                    <a:pt x="440" y="0"/>
                  </a:lnTo>
                  <a:lnTo>
                    <a:pt x="994" y="382"/>
                  </a:lnTo>
                  <a:lnTo>
                    <a:pt x="469" y="76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5805" name="Freeform 29"/>
            <p:cNvSpPr>
              <a:spLocks/>
            </p:cNvSpPr>
            <p:nvPr/>
          </p:nvSpPr>
          <p:spPr bwMode="auto">
            <a:xfrm>
              <a:off x="1938" y="3005"/>
              <a:ext cx="2314" cy="32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190" y="328"/>
                </a:cxn>
                <a:cxn ang="0">
                  <a:pos x="4630" y="0"/>
                </a:cxn>
                <a:cxn ang="0">
                  <a:pos x="591" y="0"/>
                </a:cxn>
                <a:cxn ang="0">
                  <a:pos x="0" y="328"/>
                </a:cxn>
              </a:cxnLst>
              <a:rect l="0" t="0" r="r" b="b"/>
              <a:pathLst>
                <a:path w="4630" h="328">
                  <a:moveTo>
                    <a:pt x="0" y="328"/>
                  </a:moveTo>
                  <a:lnTo>
                    <a:pt x="4190" y="328"/>
                  </a:lnTo>
                  <a:lnTo>
                    <a:pt x="4630" y="0"/>
                  </a:lnTo>
                  <a:lnTo>
                    <a:pt x="591" y="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5806" name="Freeform 30"/>
            <p:cNvSpPr>
              <a:spLocks/>
            </p:cNvSpPr>
            <p:nvPr/>
          </p:nvSpPr>
          <p:spPr bwMode="auto">
            <a:xfrm>
              <a:off x="1712" y="3332"/>
              <a:ext cx="2556" cy="442"/>
            </a:xfrm>
            <a:custGeom>
              <a:avLst/>
              <a:gdLst/>
              <a:ahLst/>
              <a:cxnLst>
                <a:cxn ang="0">
                  <a:pos x="449" y="0"/>
                </a:cxn>
                <a:cxn ang="0">
                  <a:pos x="4639" y="0"/>
                </a:cxn>
                <a:cxn ang="0">
                  <a:pos x="5112" y="442"/>
                </a:cxn>
                <a:cxn ang="0">
                  <a:pos x="0" y="442"/>
                </a:cxn>
                <a:cxn ang="0">
                  <a:pos x="449" y="0"/>
                </a:cxn>
              </a:cxnLst>
              <a:rect l="0" t="0" r="r" b="b"/>
              <a:pathLst>
                <a:path w="5112" h="442">
                  <a:moveTo>
                    <a:pt x="449" y="0"/>
                  </a:moveTo>
                  <a:lnTo>
                    <a:pt x="4639" y="0"/>
                  </a:lnTo>
                  <a:lnTo>
                    <a:pt x="5112" y="442"/>
                  </a:lnTo>
                  <a:lnTo>
                    <a:pt x="0" y="442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75809" name="Group 33"/>
          <p:cNvGrpSpPr>
            <a:grpSpLocks/>
          </p:cNvGrpSpPr>
          <p:nvPr/>
        </p:nvGrpSpPr>
        <p:grpSpPr bwMode="auto">
          <a:xfrm>
            <a:off x="2828925" y="2205038"/>
            <a:ext cx="3671888" cy="1871662"/>
            <a:chOff x="1712" y="3005"/>
            <a:chExt cx="2817" cy="769"/>
          </a:xfrm>
        </p:grpSpPr>
        <p:sp>
          <p:nvSpPr>
            <p:cNvPr id="75810" name="Freeform 34"/>
            <p:cNvSpPr>
              <a:spLocks/>
            </p:cNvSpPr>
            <p:nvPr/>
          </p:nvSpPr>
          <p:spPr bwMode="auto">
            <a:xfrm>
              <a:off x="4033" y="3005"/>
              <a:ext cx="496" cy="768"/>
            </a:xfrm>
            <a:custGeom>
              <a:avLst/>
              <a:gdLst/>
              <a:ahLst/>
              <a:cxnLst>
                <a:cxn ang="0">
                  <a:pos x="469" y="768"/>
                </a:cxn>
                <a:cxn ang="0">
                  <a:pos x="0" y="327"/>
                </a:cxn>
                <a:cxn ang="0">
                  <a:pos x="440" y="0"/>
                </a:cxn>
                <a:cxn ang="0">
                  <a:pos x="994" y="382"/>
                </a:cxn>
                <a:cxn ang="0">
                  <a:pos x="469" y="768"/>
                </a:cxn>
              </a:cxnLst>
              <a:rect l="0" t="0" r="r" b="b"/>
              <a:pathLst>
                <a:path w="994" h="768">
                  <a:moveTo>
                    <a:pt x="469" y="768"/>
                  </a:moveTo>
                  <a:lnTo>
                    <a:pt x="0" y="327"/>
                  </a:lnTo>
                  <a:lnTo>
                    <a:pt x="440" y="0"/>
                  </a:lnTo>
                  <a:lnTo>
                    <a:pt x="994" y="382"/>
                  </a:lnTo>
                  <a:lnTo>
                    <a:pt x="469" y="76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5811" name="Freeform 35"/>
            <p:cNvSpPr>
              <a:spLocks/>
            </p:cNvSpPr>
            <p:nvPr/>
          </p:nvSpPr>
          <p:spPr bwMode="auto">
            <a:xfrm>
              <a:off x="1938" y="3005"/>
              <a:ext cx="2314" cy="32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190" y="328"/>
                </a:cxn>
                <a:cxn ang="0">
                  <a:pos x="4630" y="0"/>
                </a:cxn>
                <a:cxn ang="0">
                  <a:pos x="591" y="0"/>
                </a:cxn>
                <a:cxn ang="0">
                  <a:pos x="0" y="328"/>
                </a:cxn>
              </a:cxnLst>
              <a:rect l="0" t="0" r="r" b="b"/>
              <a:pathLst>
                <a:path w="4630" h="328">
                  <a:moveTo>
                    <a:pt x="0" y="328"/>
                  </a:moveTo>
                  <a:lnTo>
                    <a:pt x="4190" y="328"/>
                  </a:lnTo>
                  <a:lnTo>
                    <a:pt x="4630" y="0"/>
                  </a:lnTo>
                  <a:lnTo>
                    <a:pt x="591" y="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5812" name="Freeform 36"/>
            <p:cNvSpPr>
              <a:spLocks/>
            </p:cNvSpPr>
            <p:nvPr/>
          </p:nvSpPr>
          <p:spPr bwMode="auto">
            <a:xfrm>
              <a:off x="1712" y="3332"/>
              <a:ext cx="2556" cy="442"/>
            </a:xfrm>
            <a:custGeom>
              <a:avLst/>
              <a:gdLst/>
              <a:ahLst/>
              <a:cxnLst>
                <a:cxn ang="0">
                  <a:pos x="449" y="0"/>
                </a:cxn>
                <a:cxn ang="0">
                  <a:pos x="4639" y="0"/>
                </a:cxn>
                <a:cxn ang="0">
                  <a:pos x="5112" y="442"/>
                </a:cxn>
                <a:cxn ang="0">
                  <a:pos x="0" y="442"/>
                </a:cxn>
                <a:cxn ang="0">
                  <a:pos x="449" y="0"/>
                </a:cxn>
              </a:cxnLst>
              <a:rect l="0" t="0" r="r" b="b"/>
              <a:pathLst>
                <a:path w="5112" h="442">
                  <a:moveTo>
                    <a:pt x="449" y="0"/>
                  </a:moveTo>
                  <a:lnTo>
                    <a:pt x="4639" y="0"/>
                  </a:lnTo>
                  <a:lnTo>
                    <a:pt x="5112" y="442"/>
                  </a:lnTo>
                  <a:lnTo>
                    <a:pt x="0" y="442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75813" name="Group 37"/>
          <p:cNvGrpSpPr>
            <a:grpSpLocks/>
          </p:cNvGrpSpPr>
          <p:nvPr/>
        </p:nvGrpSpPr>
        <p:grpSpPr bwMode="auto">
          <a:xfrm>
            <a:off x="3146425" y="1557338"/>
            <a:ext cx="3024188" cy="1436687"/>
            <a:chOff x="1712" y="3005"/>
            <a:chExt cx="2817" cy="769"/>
          </a:xfrm>
        </p:grpSpPr>
        <p:sp>
          <p:nvSpPr>
            <p:cNvPr id="75814" name="Freeform 38"/>
            <p:cNvSpPr>
              <a:spLocks/>
            </p:cNvSpPr>
            <p:nvPr/>
          </p:nvSpPr>
          <p:spPr bwMode="auto">
            <a:xfrm>
              <a:off x="4033" y="3005"/>
              <a:ext cx="496" cy="768"/>
            </a:xfrm>
            <a:custGeom>
              <a:avLst/>
              <a:gdLst/>
              <a:ahLst/>
              <a:cxnLst>
                <a:cxn ang="0">
                  <a:pos x="469" y="768"/>
                </a:cxn>
                <a:cxn ang="0">
                  <a:pos x="0" y="327"/>
                </a:cxn>
                <a:cxn ang="0">
                  <a:pos x="440" y="0"/>
                </a:cxn>
                <a:cxn ang="0">
                  <a:pos x="994" y="382"/>
                </a:cxn>
                <a:cxn ang="0">
                  <a:pos x="469" y="768"/>
                </a:cxn>
              </a:cxnLst>
              <a:rect l="0" t="0" r="r" b="b"/>
              <a:pathLst>
                <a:path w="994" h="768">
                  <a:moveTo>
                    <a:pt x="469" y="768"/>
                  </a:moveTo>
                  <a:lnTo>
                    <a:pt x="0" y="327"/>
                  </a:lnTo>
                  <a:lnTo>
                    <a:pt x="440" y="0"/>
                  </a:lnTo>
                  <a:lnTo>
                    <a:pt x="994" y="382"/>
                  </a:lnTo>
                  <a:lnTo>
                    <a:pt x="469" y="76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5815" name="Freeform 39"/>
            <p:cNvSpPr>
              <a:spLocks/>
            </p:cNvSpPr>
            <p:nvPr/>
          </p:nvSpPr>
          <p:spPr bwMode="auto">
            <a:xfrm>
              <a:off x="1938" y="3005"/>
              <a:ext cx="2314" cy="32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190" y="328"/>
                </a:cxn>
                <a:cxn ang="0">
                  <a:pos x="4630" y="0"/>
                </a:cxn>
                <a:cxn ang="0">
                  <a:pos x="591" y="0"/>
                </a:cxn>
                <a:cxn ang="0">
                  <a:pos x="0" y="328"/>
                </a:cxn>
              </a:cxnLst>
              <a:rect l="0" t="0" r="r" b="b"/>
              <a:pathLst>
                <a:path w="4630" h="328">
                  <a:moveTo>
                    <a:pt x="0" y="328"/>
                  </a:moveTo>
                  <a:lnTo>
                    <a:pt x="4190" y="328"/>
                  </a:lnTo>
                  <a:lnTo>
                    <a:pt x="4630" y="0"/>
                  </a:lnTo>
                  <a:lnTo>
                    <a:pt x="591" y="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5816" name="Freeform 40"/>
            <p:cNvSpPr>
              <a:spLocks/>
            </p:cNvSpPr>
            <p:nvPr/>
          </p:nvSpPr>
          <p:spPr bwMode="auto">
            <a:xfrm>
              <a:off x="1712" y="3332"/>
              <a:ext cx="2556" cy="442"/>
            </a:xfrm>
            <a:custGeom>
              <a:avLst/>
              <a:gdLst/>
              <a:ahLst/>
              <a:cxnLst>
                <a:cxn ang="0">
                  <a:pos x="449" y="0"/>
                </a:cxn>
                <a:cxn ang="0">
                  <a:pos x="4639" y="0"/>
                </a:cxn>
                <a:cxn ang="0">
                  <a:pos x="5112" y="442"/>
                </a:cxn>
                <a:cxn ang="0">
                  <a:pos x="0" y="442"/>
                </a:cxn>
                <a:cxn ang="0">
                  <a:pos x="449" y="0"/>
                </a:cxn>
              </a:cxnLst>
              <a:rect l="0" t="0" r="r" b="b"/>
              <a:pathLst>
                <a:path w="5112" h="442">
                  <a:moveTo>
                    <a:pt x="449" y="0"/>
                  </a:moveTo>
                  <a:lnTo>
                    <a:pt x="4639" y="0"/>
                  </a:lnTo>
                  <a:lnTo>
                    <a:pt x="5112" y="442"/>
                  </a:lnTo>
                  <a:lnTo>
                    <a:pt x="0" y="442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75802" name="Group 26"/>
          <p:cNvGrpSpPr>
            <a:grpSpLocks/>
          </p:cNvGrpSpPr>
          <p:nvPr/>
        </p:nvGrpSpPr>
        <p:grpSpPr bwMode="auto">
          <a:xfrm>
            <a:off x="3400425" y="-455613"/>
            <a:ext cx="2611438" cy="2589213"/>
            <a:chOff x="1979" y="1264"/>
            <a:chExt cx="2234" cy="2000"/>
          </a:xfrm>
        </p:grpSpPr>
        <p:grpSp>
          <p:nvGrpSpPr>
            <p:cNvPr id="75790" name="Group 14"/>
            <p:cNvGrpSpPr>
              <a:grpSpLocks/>
            </p:cNvGrpSpPr>
            <p:nvPr/>
          </p:nvGrpSpPr>
          <p:grpSpPr bwMode="auto">
            <a:xfrm>
              <a:off x="1979" y="2569"/>
              <a:ext cx="2234" cy="695"/>
              <a:chOff x="1979" y="2569"/>
              <a:chExt cx="2234" cy="695"/>
            </a:xfrm>
          </p:grpSpPr>
          <p:sp>
            <p:nvSpPr>
              <p:cNvPr id="75787" name="Freeform 11"/>
              <p:cNvSpPr>
                <a:spLocks/>
              </p:cNvSpPr>
              <p:nvPr/>
            </p:nvSpPr>
            <p:spPr bwMode="auto">
              <a:xfrm>
                <a:off x="3774" y="2569"/>
                <a:ext cx="439" cy="695"/>
              </a:xfrm>
              <a:custGeom>
                <a:avLst/>
                <a:gdLst/>
                <a:ahLst/>
                <a:cxnLst>
                  <a:cxn ang="0">
                    <a:pos x="447" y="695"/>
                  </a:cxn>
                  <a:cxn ang="0">
                    <a:pos x="0" y="243"/>
                  </a:cxn>
                  <a:cxn ang="0">
                    <a:pos x="327" y="0"/>
                  </a:cxn>
                  <a:cxn ang="0">
                    <a:pos x="877" y="383"/>
                  </a:cxn>
                  <a:cxn ang="0">
                    <a:pos x="447" y="695"/>
                  </a:cxn>
                </a:cxnLst>
                <a:rect l="0" t="0" r="r" b="b"/>
                <a:pathLst>
                  <a:path w="877" h="695">
                    <a:moveTo>
                      <a:pt x="447" y="695"/>
                    </a:moveTo>
                    <a:lnTo>
                      <a:pt x="0" y="243"/>
                    </a:lnTo>
                    <a:lnTo>
                      <a:pt x="327" y="0"/>
                    </a:lnTo>
                    <a:lnTo>
                      <a:pt x="877" y="383"/>
                    </a:lnTo>
                    <a:lnTo>
                      <a:pt x="447" y="695"/>
                    </a:lnTo>
                    <a:close/>
                  </a:path>
                </a:pathLst>
              </a:custGeom>
              <a:solidFill>
                <a:srgbClr val="FF5F7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788" name="Freeform 12"/>
              <p:cNvSpPr>
                <a:spLocks/>
              </p:cNvSpPr>
              <p:nvPr/>
            </p:nvSpPr>
            <p:spPr bwMode="auto">
              <a:xfrm>
                <a:off x="2200" y="2569"/>
                <a:ext cx="1739" cy="244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3152" y="244"/>
                  </a:cxn>
                  <a:cxn ang="0">
                    <a:pos x="3479" y="0"/>
                  </a:cxn>
                  <a:cxn ang="0">
                    <a:pos x="623" y="1"/>
                  </a:cxn>
                  <a:cxn ang="0">
                    <a:pos x="0" y="244"/>
                  </a:cxn>
                </a:cxnLst>
                <a:rect l="0" t="0" r="r" b="b"/>
                <a:pathLst>
                  <a:path w="3479" h="244">
                    <a:moveTo>
                      <a:pt x="0" y="244"/>
                    </a:moveTo>
                    <a:lnTo>
                      <a:pt x="3152" y="244"/>
                    </a:lnTo>
                    <a:lnTo>
                      <a:pt x="3479" y="0"/>
                    </a:lnTo>
                    <a:lnTo>
                      <a:pt x="623" y="1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789" name="Freeform 13"/>
              <p:cNvSpPr>
                <a:spLocks/>
              </p:cNvSpPr>
              <p:nvPr/>
            </p:nvSpPr>
            <p:spPr bwMode="auto">
              <a:xfrm>
                <a:off x="1979" y="2812"/>
                <a:ext cx="2019" cy="452"/>
              </a:xfrm>
              <a:custGeom>
                <a:avLst/>
                <a:gdLst/>
                <a:ahLst/>
                <a:cxnLst>
                  <a:cxn ang="0">
                    <a:pos x="0" y="452"/>
                  </a:cxn>
                  <a:cxn ang="0">
                    <a:pos x="4038" y="452"/>
                  </a:cxn>
                  <a:cxn ang="0">
                    <a:pos x="3591" y="0"/>
                  </a:cxn>
                  <a:cxn ang="0">
                    <a:pos x="443" y="0"/>
                  </a:cxn>
                  <a:cxn ang="0">
                    <a:pos x="0" y="452"/>
                  </a:cxn>
                </a:cxnLst>
                <a:rect l="0" t="0" r="r" b="b"/>
                <a:pathLst>
                  <a:path w="4038" h="452">
                    <a:moveTo>
                      <a:pt x="0" y="452"/>
                    </a:moveTo>
                    <a:lnTo>
                      <a:pt x="4038" y="452"/>
                    </a:lnTo>
                    <a:lnTo>
                      <a:pt x="3591" y="0"/>
                    </a:lnTo>
                    <a:lnTo>
                      <a:pt x="443" y="0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FF001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5794" name="Group 18"/>
            <p:cNvGrpSpPr>
              <a:grpSpLocks/>
            </p:cNvGrpSpPr>
            <p:nvPr/>
          </p:nvGrpSpPr>
          <p:grpSpPr bwMode="auto">
            <a:xfrm>
              <a:off x="2237" y="2138"/>
              <a:ext cx="1660" cy="603"/>
              <a:chOff x="2237" y="2138"/>
              <a:chExt cx="1660" cy="603"/>
            </a:xfrm>
          </p:grpSpPr>
          <p:sp>
            <p:nvSpPr>
              <p:cNvPr id="75791" name="Freeform 15"/>
              <p:cNvSpPr>
                <a:spLocks/>
              </p:cNvSpPr>
              <p:nvPr/>
            </p:nvSpPr>
            <p:spPr bwMode="auto">
              <a:xfrm>
                <a:off x="3513" y="2138"/>
                <a:ext cx="384" cy="602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55" y="602"/>
                  </a:cxn>
                  <a:cxn ang="0">
                    <a:pos x="766" y="378"/>
                  </a:cxn>
                  <a:cxn ang="0">
                    <a:pos x="220" y="0"/>
                  </a:cxn>
                  <a:cxn ang="0">
                    <a:pos x="0" y="164"/>
                  </a:cxn>
                </a:cxnLst>
                <a:rect l="0" t="0" r="r" b="b"/>
                <a:pathLst>
                  <a:path w="766" h="602">
                    <a:moveTo>
                      <a:pt x="0" y="164"/>
                    </a:moveTo>
                    <a:lnTo>
                      <a:pt x="455" y="602"/>
                    </a:lnTo>
                    <a:lnTo>
                      <a:pt x="766" y="378"/>
                    </a:lnTo>
                    <a:lnTo>
                      <a:pt x="22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BF5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792" name="Freeform 16"/>
              <p:cNvSpPr>
                <a:spLocks/>
              </p:cNvSpPr>
              <p:nvPr/>
            </p:nvSpPr>
            <p:spPr bwMode="auto">
              <a:xfrm>
                <a:off x="2461" y="2138"/>
                <a:ext cx="1162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2103" y="163"/>
                  </a:cxn>
                  <a:cxn ang="0">
                    <a:pos x="2323" y="0"/>
                  </a:cxn>
                  <a:cxn ang="0">
                    <a:pos x="587" y="0"/>
                  </a:cxn>
                  <a:cxn ang="0">
                    <a:pos x="0" y="163"/>
                  </a:cxn>
                </a:cxnLst>
                <a:rect l="0" t="0" r="r" b="b"/>
                <a:pathLst>
                  <a:path w="2323" h="163">
                    <a:moveTo>
                      <a:pt x="0" y="163"/>
                    </a:moveTo>
                    <a:lnTo>
                      <a:pt x="2103" y="163"/>
                    </a:lnTo>
                    <a:lnTo>
                      <a:pt x="2323" y="0"/>
                    </a:lnTo>
                    <a:lnTo>
                      <a:pt x="587" y="0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5F00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793" name="Freeform 17"/>
              <p:cNvSpPr>
                <a:spLocks/>
              </p:cNvSpPr>
              <p:nvPr/>
            </p:nvSpPr>
            <p:spPr bwMode="auto">
              <a:xfrm>
                <a:off x="2237" y="2301"/>
                <a:ext cx="1503" cy="440"/>
              </a:xfrm>
              <a:custGeom>
                <a:avLst/>
                <a:gdLst/>
                <a:ahLst/>
                <a:cxnLst>
                  <a:cxn ang="0">
                    <a:pos x="0" y="440"/>
                  </a:cxn>
                  <a:cxn ang="0">
                    <a:pos x="3006" y="440"/>
                  </a:cxn>
                  <a:cxn ang="0">
                    <a:pos x="2551" y="0"/>
                  </a:cxn>
                  <a:cxn ang="0">
                    <a:pos x="448" y="0"/>
                  </a:cxn>
                  <a:cxn ang="0">
                    <a:pos x="0" y="440"/>
                  </a:cxn>
                </a:cxnLst>
                <a:rect l="0" t="0" r="r" b="b"/>
                <a:pathLst>
                  <a:path w="3006" h="440">
                    <a:moveTo>
                      <a:pt x="0" y="440"/>
                    </a:moveTo>
                    <a:lnTo>
                      <a:pt x="3006" y="440"/>
                    </a:lnTo>
                    <a:lnTo>
                      <a:pt x="2551" y="0"/>
                    </a:lnTo>
                    <a:lnTo>
                      <a:pt x="448" y="0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9F3FD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5798" name="Group 22"/>
            <p:cNvGrpSpPr>
              <a:grpSpLocks/>
            </p:cNvGrpSpPr>
            <p:nvPr/>
          </p:nvGrpSpPr>
          <p:grpSpPr bwMode="auto">
            <a:xfrm>
              <a:off x="2499" y="1699"/>
              <a:ext cx="1082" cy="528"/>
              <a:chOff x="2499" y="1699"/>
              <a:chExt cx="1082" cy="528"/>
            </a:xfrm>
          </p:grpSpPr>
          <p:sp>
            <p:nvSpPr>
              <p:cNvPr id="75795" name="Freeform 19"/>
              <p:cNvSpPr>
                <a:spLocks/>
              </p:cNvSpPr>
              <p:nvPr/>
            </p:nvSpPr>
            <p:spPr bwMode="auto">
              <a:xfrm>
                <a:off x="3251" y="1700"/>
                <a:ext cx="330" cy="527"/>
              </a:xfrm>
              <a:custGeom>
                <a:avLst/>
                <a:gdLst/>
                <a:ahLst/>
                <a:cxnLst>
                  <a:cxn ang="0">
                    <a:pos x="452" y="527"/>
                  </a:cxn>
                  <a:cxn ang="0">
                    <a:pos x="661" y="376"/>
                  </a:cxn>
                  <a:cxn ang="0">
                    <a:pos x="115" y="0"/>
                  </a:cxn>
                  <a:cxn ang="0">
                    <a:pos x="0" y="80"/>
                  </a:cxn>
                  <a:cxn ang="0">
                    <a:pos x="452" y="527"/>
                  </a:cxn>
                </a:cxnLst>
                <a:rect l="0" t="0" r="r" b="b"/>
                <a:pathLst>
                  <a:path w="661" h="527">
                    <a:moveTo>
                      <a:pt x="452" y="527"/>
                    </a:moveTo>
                    <a:lnTo>
                      <a:pt x="661" y="376"/>
                    </a:lnTo>
                    <a:lnTo>
                      <a:pt x="115" y="0"/>
                    </a:lnTo>
                    <a:lnTo>
                      <a:pt x="0" y="80"/>
                    </a:lnTo>
                    <a:lnTo>
                      <a:pt x="452" y="527"/>
                    </a:lnTo>
                    <a:close/>
                  </a:path>
                </a:pathLst>
              </a:custGeom>
              <a:solidFill>
                <a:srgbClr val="FF9F7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796" name="Freeform 20"/>
              <p:cNvSpPr>
                <a:spLocks/>
              </p:cNvSpPr>
              <p:nvPr/>
            </p:nvSpPr>
            <p:spPr bwMode="auto">
              <a:xfrm>
                <a:off x="2728" y="1699"/>
                <a:ext cx="579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044" y="80"/>
                  </a:cxn>
                  <a:cxn ang="0">
                    <a:pos x="1159" y="0"/>
                  </a:cxn>
                  <a:cxn ang="0">
                    <a:pos x="360" y="0"/>
                  </a:cxn>
                  <a:cxn ang="0">
                    <a:pos x="0" y="80"/>
                  </a:cxn>
                </a:cxnLst>
                <a:rect l="0" t="0" r="r" b="b"/>
                <a:pathLst>
                  <a:path w="1159" h="80">
                    <a:moveTo>
                      <a:pt x="0" y="80"/>
                    </a:moveTo>
                    <a:lnTo>
                      <a:pt x="1044" y="80"/>
                    </a:lnTo>
                    <a:lnTo>
                      <a:pt x="1159" y="0"/>
                    </a:lnTo>
                    <a:lnTo>
                      <a:pt x="36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F3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797" name="Freeform 21"/>
              <p:cNvSpPr>
                <a:spLocks/>
              </p:cNvSpPr>
              <p:nvPr/>
            </p:nvSpPr>
            <p:spPr bwMode="auto">
              <a:xfrm>
                <a:off x="2499" y="1779"/>
                <a:ext cx="978" cy="448"/>
              </a:xfrm>
              <a:custGeom>
                <a:avLst/>
                <a:gdLst/>
                <a:ahLst/>
                <a:cxnLst>
                  <a:cxn ang="0">
                    <a:pos x="0" y="448"/>
                  </a:cxn>
                  <a:cxn ang="0">
                    <a:pos x="1956" y="448"/>
                  </a:cxn>
                  <a:cxn ang="0">
                    <a:pos x="1502" y="0"/>
                  </a:cxn>
                  <a:cxn ang="0">
                    <a:pos x="456" y="0"/>
                  </a:cxn>
                  <a:cxn ang="0">
                    <a:pos x="0" y="448"/>
                  </a:cxn>
                </a:cxnLst>
                <a:rect l="0" t="0" r="r" b="b"/>
                <a:pathLst>
                  <a:path w="1956" h="448">
                    <a:moveTo>
                      <a:pt x="0" y="448"/>
                    </a:moveTo>
                    <a:lnTo>
                      <a:pt x="1956" y="448"/>
                    </a:lnTo>
                    <a:lnTo>
                      <a:pt x="1502" y="0"/>
                    </a:lnTo>
                    <a:lnTo>
                      <a:pt x="456" y="0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5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5801" name="Group 25"/>
            <p:cNvGrpSpPr>
              <a:grpSpLocks/>
            </p:cNvGrpSpPr>
            <p:nvPr/>
          </p:nvGrpSpPr>
          <p:grpSpPr bwMode="auto">
            <a:xfrm>
              <a:off x="2760" y="1264"/>
              <a:ext cx="506" cy="446"/>
              <a:chOff x="2760" y="1264"/>
              <a:chExt cx="506" cy="446"/>
            </a:xfrm>
          </p:grpSpPr>
          <p:sp>
            <p:nvSpPr>
              <p:cNvPr id="75799" name="Freeform 23"/>
              <p:cNvSpPr>
                <a:spLocks/>
              </p:cNvSpPr>
              <p:nvPr/>
            </p:nvSpPr>
            <p:spPr bwMode="auto">
              <a:xfrm>
                <a:off x="2987" y="1264"/>
                <a:ext cx="279" cy="446"/>
              </a:xfrm>
              <a:custGeom>
                <a:avLst/>
                <a:gdLst/>
                <a:ahLst/>
                <a:cxnLst>
                  <a:cxn ang="0">
                    <a:pos x="453" y="446"/>
                  </a:cxn>
                  <a:cxn ang="0">
                    <a:pos x="558" y="377"/>
                  </a:cxn>
                  <a:cxn ang="0">
                    <a:pos x="0" y="0"/>
                  </a:cxn>
                  <a:cxn ang="0">
                    <a:pos x="453" y="446"/>
                  </a:cxn>
                </a:cxnLst>
                <a:rect l="0" t="0" r="r" b="b"/>
                <a:pathLst>
                  <a:path w="558" h="446">
                    <a:moveTo>
                      <a:pt x="453" y="446"/>
                    </a:moveTo>
                    <a:lnTo>
                      <a:pt x="558" y="377"/>
                    </a:lnTo>
                    <a:lnTo>
                      <a:pt x="0" y="0"/>
                    </a:lnTo>
                    <a:lnTo>
                      <a:pt x="453" y="446"/>
                    </a:lnTo>
                    <a:close/>
                  </a:path>
                </a:pathLst>
              </a:custGeom>
              <a:solidFill>
                <a:srgbClr val="FFBF1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5800" name="Freeform 24"/>
              <p:cNvSpPr>
                <a:spLocks/>
              </p:cNvSpPr>
              <p:nvPr/>
            </p:nvSpPr>
            <p:spPr bwMode="auto">
              <a:xfrm>
                <a:off x="2760" y="1264"/>
                <a:ext cx="454" cy="446"/>
              </a:xfrm>
              <a:custGeom>
                <a:avLst/>
                <a:gdLst/>
                <a:ahLst/>
                <a:cxnLst>
                  <a:cxn ang="0">
                    <a:pos x="0" y="446"/>
                  </a:cxn>
                  <a:cxn ang="0">
                    <a:pos x="906" y="446"/>
                  </a:cxn>
                  <a:cxn ang="0">
                    <a:pos x="453" y="0"/>
                  </a:cxn>
                  <a:cxn ang="0">
                    <a:pos x="0" y="446"/>
                  </a:cxn>
                </a:cxnLst>
                <a:rect l="0" t="0" r="r" b="b"/>
                <a:pathLst>
                  <a:path w="906" h="446">
                    <a:moveTo>
                      <a:pt x="0" y="446"/>
                    </a:moveTo>
                    <a:lnTo>
                      <a:pt x="906" y="446"/>
                    </a:lnTo>
                    <a:lnTo>
                      <a:pt x="453" y="0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FF9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75817" name="Line 41"/>
          <p:cNvSpPr>
            <a:spLocks noChangeShapeType="1"/>
          </p:cNvSpPr>
          <p:nvPr/>
        </p:nvSpPr>
        <p:spPr bwMode="auto">
          <a:xfrm>
            <a:off x="0" y="2133600"/>
            <a:ext cx="8893175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75818" name="WordArt 42"/>
          <p:cNvSpPr>
            <a:spLocks noChangeArrowheads="1" noChangeShapeType="1" noTextEdit="1"/>
          </p:cNvSpPr>
          <p:nvPr/>
        </p:nvSpPr>
        <p:spPr bwMode="auto">
          <a:xfrm>
            <a:off x="3059113" y="2735263"/>
            <a:ext cx="2871787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התנהגות </a:t>
            </a:r>
          </a:p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לא</a:t>
            </a:r>
          </a:p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בטיחותית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8229600" cy="1143000"/>
          </a:xfrm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התנהגות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600200"/>
            <a:ext cx="5051425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e-IL"/>
              <a:t>הקפד על התנהגות בטיחותית בכל עת, זכור-אתה מהווה דוגמה לחברייך</a:t>
            </a:r>
          </a:p>
          <a:p>
            <a:pPr>
              <a:buFontTx/>
              <a:buBlip>
                <a:blip r:embed="rId2"/>
              </a:buBlip>
            </a:pPr>
            <a:r>
              <a:rPr lang="he-IL"/>
              <a:t>אל תזרוק חפצים ממקום למקום</a:t>
            </a:r>
          </a:p>
          <a:p>
            <a:pPr>
              <a:buFontTx/>
              <a:buBlip>
                <a:blip r:embed="rId2"/>
              </a:buBlip>
            </a:pPr>
            <a:r>
              <a:rPr lang="he-IL"/>
              <a:t>משחקים, השתובבויות ודחיפות "בצחוק" מסכנות אותך בזמן העבודה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76804" name="Picture 4" descr="השתובבו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321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נפילות והחלקות-הגדרה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he-IL" b="1"/>
              <a:t>   </a:t>
            </a:r>
            <a:r>
              <a:rPr lang="he-IL" sz="2800" b="1"/>
              <a:t>מעידה, החלקה ונפילה מתרחשות כאשר כף רגל האדם אינה משיגה מגע או אחיזה הולמת ויעילה למול משטח (רצפה, סולם וכו')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he-IL" sz="2800" b="1">
                <a:solidFill>
                  <a:srgbClr val="000000"/>
                </a:solidFill>
              </a:rPr>
              <a:t>   הפגיעות השכיחות ביותר כתוצאה ממעידה, החלקה ונפילה הן: שברים של עצם הירך, פרק הירך, ברך, אגן וזרוע. כמו כן גם פציעות רגל, קרסול, צלעות, גב וראש.</a:t>
            </a:r>
            <a:endParaRPr lang="he-IL" sz="2800" b="1"/>
          </a:p>
          <a:p>
            <a:pPr>
              <a:buFontTx/>
              <a:buNone/>
            </a:pPr>
            <a:r>
              <a:rPr lang="he-IL"/>
              <a:t>  </a:t>
            </a:r>
            <a:endParaRPr lang="en-US"/>
          </a:p>
        </p:txBody>
      </p:sp>
      <p:pic>
        <p:nvPicPr>
          <p:cNvPr id="63492" name="Picture 4" descr="slip-fall-dynam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448175"/>
            <a:ext cx="8208963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מפגעי החלקה ונפילה-שפך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e-IL"/>
              <a:t>במקרה ונתקלת בשפך יש לקרוא מיידית לאיש ניקיון </a:t>
            </a:r>
          </a:p>
          <a:p>
            <a:pPr>
              <a:buFontTx/>
              <a:buBlip>
                <a:blip r:embed="rId2"/>
              </a:buBlip>
            </a:pPr>
            <a:r>
              <a:rPr lang="he-IL"/>
              <a:t>יש לסמן או לתחום את אזור השפך למניעת נפילה של לקוחות או עובדים עד להגעתו של איש הניקיון</a:t>
            </a:r>
            <a:endParaRPr lang="en-US"/>
          </a:p>
        </p:txBody>
      </p:sp>
      <p:pic>
        <p:nvPicPr>
          <p:cNvPr id="65541" name="Picture 5" descr="שפך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838" y="1646238"/>
            <a:ext cx="2824162" cy="521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60350"/>
            <a:ext cx="3960813" cy="1143000"/>
          </a:xfrm>
        </p:spPr>
        <p:txBody>
          <a:bodyPr/>
          <a:lstStyle/>
          <a:p>
            <a:r>
              <a:rPr lang="he-IL" b="1">
                <a:solidFill>
                  <a:srgbClr val="008000"/>
                </a:solidFill>
              </a:rPr>
              <a:t>מפגעי החלקה ונפילה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600200"/>
            <a:ext cx="6418262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he-IL"/>
              <a:t>דאג שלא יהיו על הרצפה דפים, קרטונים, עצמים נמוכים על גלגלים או כל אלמנט אחר היכול לגרום להחלקה ונפילה</a:t>
            </a:r>
            <a:endParaRPr lang="en-US"/>
          </a:p>
        </p:txBody>
      </p:sp>
      <p:pic>
        <p:nvPicPr>
          <p:cNvPr id="81924" name="Picture 4" descr="דפים על הרצפה"/>
          <p:cNvPicPr>
            <a:picLocks noChangeAspect="1" noChangeArrowheads="1"/>
          </p:cNvPicPr>
          <p:nvPr/>
        </p:nvPicPr>
        <p:blipFill>
          <a:blip r:embed="rId3"/>
          <a:srcRect l="32558" r="-14569" b="3191"/>
          <a:stretch>
            <a:fillRect/>
          </a:stretch>
        </p:blipFill>
        <p:spPr bwMode="auto">
          <a:xfrm>
            <a:off x="-36513" y="0"/>
            <a:ext cx="2627313" cy="6858000"/>
          </a:xfrm>
          <a:prstGeom prst="rect">
            <a:avLst/>
          </a:prstGeom>
          <a:noFill/>
        </p:spPr>
      </p:pic>
      <p:pic>
        <p:nvPicPr>
          <p:cNvPr id="81926" name="Picture 6" descr="תמונה 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752850"/>
            <a:ext cx="362585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_SSERVER" val="C:\PROGRA~1\TRAINM~1\tma\"/>
  <p:tag name="M_SCORE" val="0"/>
  <p:tag name="M_NSCOREFORMAT" val="1"/>
  <p:tag name="M_USERENABLE" val="False"/>
  <p:tag name="M_ISLOGINJUMP" val="True"/>
  <p:tag name="M_ICHECKQJUMP" val="0"/>
  <p:tag name="M_BSHOWSCORE" val="True"/>
  <p:tag name="M_BSCORM" val="False"/>
  <p:tag name="M_BPACK" val="False"/>
  <p:tag name="M_BSHOWTIMER" val="False"/>
  <p:tag name="M_SSHOWFIELDS" val="1,0,0,0,0"/>
  <p:tag name="M_NQNUM" val="0"/>
  <p:tag name="M_NDIR" val="0"/>
  <p:tag name="M_NLIMITTIME" val="0"/>
  <p:tag name="M_NTRIGGERTIME" val="4"/>
</p:tagLst>
</file>

<file path=ppt/theme/theme1.xml><?xml version="1.0" encoding="utf-8"?>
<a:theme xmlns:a="http://schemas.openxmlformats.org/drawingml/2006/main" name="בטיחות לנציגים בחנויות - 2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בטיחות לנציגים בחנויות - 2</Template>
  <TotalTime>1</TotalTime>
  <Words>1677</Words>
  <Application>Microsoft PowerPoint</Application>
  <PresentationFormat>‫הצגה על המסך (4:3)</PresentationFormat>
  <Paragraphs>211</Paragraphs>
  <Slides>35</Slides>
  <Notes>18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9" baseType="lpstr">
      <vt:lpstr>Arial</vt:lpstr>
      <vt:lpstr>Times New Roman</vt:lpstr>
      <vt:lpstr>בטיחות לנציגים בחנויות - 2</vt:lpstr>
      <vt:lpstr>Paint Shop Pro Image</vt:lpstr>
      <vt:lpstr>בטיחות בחנויות</vt:lpstr>
      <vt:lpstr>שקופית 2</vt:lpstr>
      <vt:lpstr>סיכונים בסביבת העבודה</vt:lpstr>
      <vt:lpstr>התנהגות</vt:lpstr>
      <vt:lpstr>שקופית 5</vt:lpstr>
      <vt:lpstr>התנהגות</vt:lpstr>
      <vt:lpstr>נפילות והחלקות-הגדרה</vt:lpstr>
      <vt:lpstr>מפגעי החלקה ונפילה-שפך</vt:lpstr>
      <vt:lpstr>מפגעי החלקה ונפילה</vt:lpstr>
      <vt:lpstr>מפגעי החלקה ונפילה-רצפה רטובה</vt:lpstr>
      <vt:lpstr>תנועה נבונה</vt:lpstr>
      <vt:lpstr>עבודה על משטח מוגבה</vt:lpstr>
      <vt:lpstr>מפגעי נפילה והחלקה</vt:lpstr>
      <vt:lpstr>שקופית 14</vt:lpstr>
      <vt:lpstr>שקופית 15</vt:lpstr>
      <vt:lpstr>שקופית 16</vt:lpstr>
      <vt:lpstr>הרמה נכונה</vt:lpstr>
      <vt:lpstr>דגשים להרמה נכונה</vt:lpstr>
      <vt:lpstr>דגשים להרמה נכונה</vt:lpstr>
      <vt:lpstr>תנועות חוזרות</vt:lpstr>
      <vt:lpstr>מספר דוגמאות למתיחות:</vt:lpstr>
      <vt:lpstr>צוואר</vt:lpstr>
      <vt:lpstr>כפות ידיים</vt:lpstr>
      <vt:lpstr>טווח תנועה</vt:lpstr>
      <vt:lpstr>עבודה עם סכינים</vt:lpstr>
      <vt:lpstr>שקופית 26</vt:lpstr>
      <vt:lpstr>שקופית 27</vt:lpstr>
      <vt:lpstr>בטיחות בחשמל</vt:lpstr>
      <vt:lpstr>בטיחות בחשמל</vt:lpstr>
      <vt:lpstr>בטיחות בחשמל</vt:lpstr>
      <vt:lpstr>דוגמאות למפגעי חשמל</vt:lpstr>
      <vt:lpstr>שקופית 32</vt:lpstr>
      <vt:lpstr>אש וחירום</vt:lpstr>
      <vt:lpstr>הפעלת מטף</vt:lpstr>
      <vt:lpstr>שקופית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בטיחות בחנויות</dc:title>
  <dc:creator>Computer</dc:creator>
  <cp:lastModifiedBy>Computer</cp:lastModifiedBy>
  <cp:revision>1</cp:revision>
  <dcterms:created xsi:type="dcterms:W3CDTF">2009-01-30T08:18:42Z</dcterms:created>
  <dcterms:modified xsi:type="dcterms:W3CDTF">2009-01-30T08:19:56Z</dcterms:modified>
</cp:coreProperties>
</file>