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7" r:id="rId9"/>
    <p:sldId id="263" r:id="rId10"/>
    <p:sldId id="269" r:id="rId11"/>
    <p:sldId id="264" r:id="rId12"/>
    <p:sldId id="265" r:id="rId13"/>
    <p:sldId id="266" r:id="rId14"/>
    <p:sldId id="270" r:id="rId15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2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80267360-CE8B-4007-A2A6-9B6E9F8D6BAD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4519CCE9-9FBF-4C63-AC7B-4A781E04FD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B785B7FB-1EE9-40B9-9EA2-D03E79EEEA2A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72CF319A-4315-4001-9900-7B32E9E367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CF319A-4315-4001-9900-7B32E9E367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F319A-4315-4001-9900-7B32E9E367C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95A8-0E3D-4F21-8A35-F06EDFD53A31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25C7-C48F-4B1E-AB5C-47779A108FB3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1064-CFC8-4853-838F-769EB3B94277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C375A-461B-4959-B127-5593253BF05E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B7984-629A-4C06-95AC-7444D1BE3595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D68C-B7A5-4AED-87E4-137FDD381932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2BCF-FD49-48BC-9E35-6D1B0BD573BC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EA61-9BAA-43D2-A13E-8DD7F5323F7A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56E2C-B478-442C-9F13-0B79CE23AC21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BA1F-8916-49FE-B097-CE6885954D3C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A0280-6A87-423D-8E5F-A3580603DAE2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B032-8FBC-4AC6-AFCD-897B743A1593}" type="datetime1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A8B66-3AE5-40ED-B55D-158FFCD9E1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943600" y="304800"/>
            <a:ext cx="2209800" cy="762000"/>
          </a:xfrm>
        </p:spPr>
        <p:txBody>
          <a:bodyPr>
            <a:normAutofit/>
          </a:bodyPr>
          <a:lstStyle/>
          <a:p>
            <a:r>
              <a:rPr lang="he-I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עגורן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101"/>
            <a:ext cx="5029200" cy="336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5486400" cy="270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181600" y="1143000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u="sng" dirty="0" smtClean="0"/>
              <a:t>רישום דגם עגורן צריח</a:t>
            </a:r>
            <a:r>
              <a:rPr lang="he-IL" sz="1600" dirty="0" smtClean="0"/>
              <a:t>:</a:t>
            </a:r>
          </a:p>
          <a:p>
            <a:pPr algn="r" rtl="1"/>
            <a:r>
              <a:rPr lang="he-IL" sz="1600" dirty="0" smtClean="0"/>
              <a:t>קיימת חובה לרשום עגורן צריח לפני הקמתו והפעלתו, יש לקבל אישור מהיצרן המעיד על דגם העגורן ולקבל תעודת רישום ממפקח עבודה ראשי.</a:t>
            </a:r>
          </a:p>
          <a:p>
            <a:pPr algn="r" rtl="1"/>
            <a:r>
              <a:rPr lang="he-IL" sz="1600" dirty="0" smtClean="0"/>
              <a:t>את התעודה הרישום יש לצרף לפנקס העגורן.</a:t>
            </a:r>
          </a:p>
          <a:p>
            <a:pPr algn="r" rtl="1"/>
            <a:r>
              <a:rPr lang="he-IL" sz="1600" dirty="0" smtClean="0"/>
              <a:t>לכל בקשה לרישום דגם יש לצרף את תוכניות העגורן כולל מפרטים.</a:t>
            </a:r>
          </a:p>
          <a:p>
            <a:pPr algn="r" rtl="1"/>
            <a:r>
              <a:rPr lang="he-IL" sz="1600" dirty="0" smtClean="0"/>
              <a:t>רישום עגורן לאחר שינוי מבנה/ החלפת חלק אחר לא מאותו סוג </a:t>
            </a:r>
            <a:r>
              <a:rPr lang="he-IL" sz="1600" dirty="0" err="1" smtClean="0"/>
              <a:t>– י</a:t>
            </a:r>
            <a:r>
              <a:rPr lang="he-IL" sz="1600" dirty="0" smtClean="0"/>
              <a:t>ש להגיש בקשה </a:t>
            </a:r>
            <a:r>
              <a:rPr lang="he-IL" sz="1600" dirty="0" smtClean="0"/>
              <a:t>מחדש. 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4038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b="1" u="sng" dirty="0" smtClean="0"/>
              <a:t>סווגי עגורנים</a:t>
            </a:r>
            <a:r>
              <a:rPr lang="he-IL" dirty="0" smtClean="0"/>
              <a:t>:</a:t>
            </a:r>
            <a:endParaRPr lang="en-US" dirty="0"/>
          </a:p>
        </p:txBody>
      </p:sp>
      <p:graphicFrame>
        <p:nvGraphicFramePr>
          <p:cNvPr id="10" name="טבלה 9"/>
          <p:cNvGraphicFramePr>
            <a:graphicFrameLocks noGrp="1"/>
          </p:cNvGraphicFramePr>
          <p:nvPr/>
        </p:nvGraphicFramePr>
        <p:xfrm>
          <a:off x="5181600" y="4419601"/>
          <a:ext cx="3743960" cy="1447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330"/>
                <a:gridCol w="2120823"/>
                <a:gridCol w="774807"/>
              </a:tblGrid>
              <a:tr h="364651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אתר בניה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עגורן צריח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>
                          <a:solidFill>
                            <a:schemeClr val="tx1"/>
                          </a:solidFill>
                        </a:rPr>
                        <a:t>סוג א'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9609">
                <a:tc>
                  <a:txBody>
                    <a:bodyPr/>
                    <a:lstStyle/>
                    <a:p>
                      <a:pPr algn="r" rtl="1"/>
                      <a:r>
                        <a:rPr lang="he-IL" sz="1400" b="0" dirty="0" smtClean="0">
                          <a:solidFill>
                            <a:schemeClr val="tx1"/>
                          </a:solidFill>
                        </a:rPr>
                        <a:t>מנופי אבי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</a:rPr>
                        <a:t>עגורן נייד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 smtClean="0">
                          <a:solidFill>
                            <a:schemeClr val="tx1"/>
                          </a:solidFill>
                        </a:rPr>
                        <a:t>סוג ב'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54567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במספנות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עגורן גשר עילי ועגורן שער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 smtClean="0"/>
                        <a:t>סוג ג'</a:t>
                      </a:r>
                      <a:endParaRPr lang="en-US" sz="1400" b="1" dirty="0"/>
                    </a:p>
                  </a:txBody>
                  <a:tcPr/>
                </a:tc>
              </a:tr>
              <a:tr h="368974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משאיות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עגורן להעמסה עצמית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b="1" dirty="0" smtClean="0"/>
                        <a:t>סוג ד'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77200" cy="600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85" y="304800"/>
            <a:ext cx="8211547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44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29600" cy="509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8229600" cy="333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smtClean="0"/>
              <a:t>סיגל - בטיחות בבניה - סולמות</a:t>
            </a:r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733800"/>
            <a:ext cx="3352800" cy="206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2965313" cy="19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1000"/>
            <a:ext cx="3370578" cy="184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590800"/>
            <a:ext cx="371920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001000" y="2971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1200" dirty="0" smtClean="0"/>
              <a:t>גרירת מטען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685800"/>
            <a:ext cx="106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100" dirty="0" smtClean="0"/>
              <a:t>צידוד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1728788" cy="16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33400" y="4114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עומס יתר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038600"/>
            <a:ext cx="2130233" cy="223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590800" y="3810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אתת - הכוונה</a:t>
            </a:r>
            <a:endParaRPr lang="en-US" sz="12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267200"/>
            <a:ext cx="4147474" cy="195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57200"/>
            <a:ext cx="3076871" cy="2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019800" y="3886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הורדת מטען</a:t>
            </a:r>
            <a:endParaRPr lang="en-US" sz="1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57200"/>
            <a:ext cx="3195712" cy="264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457200"/>
            <a:ext cx="1600200" cy="31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19400" y="304800"/>
            <a:ext cx="1447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מטען מורם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7315200" y="228600"/>
            <a:ext cx="10668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1100" dirty="0" smtClean="0"/>
              <a:t>טלטול מטען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5257800"/>
            <a:ext cx="5257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e-IL" dirty="0" smtClean="0"/>
          </a:p>
          <a:p>
            <a:endParaRPr lang="en-US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2044196" cy="191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1000" y="609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הסעת/ הרמת אנשים בעגורן</a:t>
            </a:r>
            <a:endParaRPr lang="en-US" sz="1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1981200" cy="216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62000"/>
            <a:ext cx="310398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6477000" y="457200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פריקה</a:t>
            </a:r>
            <a:endParaRPr lang="en-US" sz="1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3505200"/>
            <a:ext cx="4490445" cy="2857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905000" y="3124200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משיכת מטען</a:t>
            </a:r>
            <a:endParaRPr lang="en-US" sz="12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4495800"/>
            <a:ext cx="2683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5867400" y="40386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העמסת חומר בתפזורת</a:t>
            </a:r>
            <a:endParaRPr lang="en-US" sz="12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2772229"/>
            <a:ext cx="3048000" cy="99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7162800" y="2743200"/>
            <a:ext cx="1676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e-IL" sz="1200" dirty="0" smtClean="0"/>
              <a:t>סימון עומסי העבודה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4495800" cy="792162"/>
          </a:xfrm>
        </p:spPr>
        <p:txBody>
          <a:bodyPr>
            <a:normAutofit/>
          </a:bodyPr>
          <a:lstStyle/>
          <a:p>
            <a:r>
              <a:rPr lang="he-IL" sz="2000" b="1" u="sng" dirty="0" smtClean="0"/>
              <a:t>קרבה של מיתקן חשמל או קווי חשמל עיליים</a:t>
            </a:r>
            <a:endParaRPr lang="en-US" sz="2000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14400" y="1066801"/>
            <a:ext cx="7772400" cy="2514600"/>
          </a:xfrm>
        </p:spPr>
        <p:txBody>
          <a:bodyPr>
            <a:normAutofit/>
          </a:bodyPr>
          <a:lstStyle/>
          <a:p>
            <a:pPr algn="r" rtl="1"/>
            <a:r>
              <a:rPr lang="he-IL" sz="1600" dirty="0" smtClean="0"/>
              <a:t>תחום סכנה מחשמל </a:t>
            </a:r>
            <a:r>
              <a:rPr lang="he-IL" sz="1600" dirty="0" err="1" smtClean="0"/>
              <a:t>– ת</a:t>
            </a:r>
            <a:r>
              <a:rPr lang="he-IL" sz="1600" dirty="0" smtClean="0"/>
              <a:t>חום מסביב למתקן החשמל על כל חלקיו בהתאם להנחיות הנ"ל:</a:t>
            </a:r>
          </a:p>
          <a:p>
            <a:pPr algn="r" rtl="1"/>
            <a:r>
              <a:rPr lang="he-IL" sz="1600" dirty="0" smtClean="0"/>
              <a:t>אם המיתקן הוא מוליך תחת מתח של פחות מ- 22,000 וולט יהיה המרווח </a:t>
            </a:r>
            <a:r>
              <a:rPr lang="he-IL" sz="1600" dirty="0" smtClean="0"/>
              <a:t>=</a:t>
            </a:r>
            <a:r>
              <a:rPr lang="he-IL" sz="1600" dirty="0" smtClean="0"/>
              <a:t> 2 מטר.</a:t>
            </a:r>
          </a:p>
          <a:p>
            <a:pPr algn="r" rtl="1"/>
            <a:r>
              <a:rPr lang="he-IL" sz="1600" dirty="0" smtClean="0"/>
              <a:t>אם המיתקן הוא מוליך תחת מתח של מעל  22,0000 וולט יהיה המרווח = 3 מטר.</a:t>
            </a:r>
          </a:p>
          <a:p>
            <a:pPr algn="r" rtl="1"/>
            <a:r>
              <a:rPr lang="he-IL" sz="1600" dirty="0" smtClean="0"/>
              <a:t>אין להקים או להתקין או להפעיל עגורן כשהוא בתחום סכנה מחשמל אלא אם מיתקן החשמל או מוליכי החשמל מבודדים בידוד נאות או מגודרים בגידור הפרדה נאות למניעת מגע עם החשמל.</a:t>
            </a:r>
          </a:p>
          <a:p>
            <a:pPr algn="r" rtl="1"/>
            <a:r>
              <a:rPr lang="he-IL" sz="1600" dirty="0" smtClean="0"/>
              <a:t>בעת הפעלה העגורן בקרבת חשמל מגודר האחריות בפעולה תהיה על </a:t>
            </a:r>
            <a:r>
              <a:rPr lang="he-IL" sz="1600" dirty="0" err="1" smtClean="0"/>
              <a:t>העגורנאי</a:t>
            </a:r>
            <a:r>
              <a:rPr lang="he-IL" sz="1600" dirty="0" smtClean="0"/>
              <a:t>.</a:t>
            </a:r>
          </a:p>
          <a:p>
            <a:pPr algn="r" rtl="1"/>
            <a:r>
              <a:rPr lang="he-IL" sz="1600" dirty="0" smtClean="0"/>
              <a:t>הקמה או התקנה של עגורן בקרבת מיתן או מוליכי חשמל, האחריות תהיה על מבצע הבנייה.</a:t>
            </a:r>
            <a:endParaRPr lang="en-US" sz="1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4572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90600"/>
            <a:ext cx="5249594" cy="53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76400" y="4572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 smtClean="0"/>
              <a:t>מספר אתתים בבת אחת במקרה של העדר שדה ראייה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5181600" y="6400800"/>
            <a:ext cx="2895600" cy="365125"/>
          </a:xfrm>
        </p:spPr>
        <p:txBody>
          <a:bodyPr/>
          <a:lstStyle/>
          <a:p>
            <a:r>
              <a:rPr lang="he-IL" dirty="0" smtClean="0"/>
              <a:t>סיגל - בטיחות בבניה - סולמות</a:t>
            </a:r>
            <a:endParaRPr lang="en-US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53340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400" b="1" u="sng" dirty="0" smtClean="0"/>
              <a:t>הפעלת עגון ומתן איתות</a:t>
            </a:r>
            <a:r>
              <a:rPr lang="he-IL" sz="1400" dirty="0" smtClean="0"/>
              <a:t>:</a:t>
            </a:r>
          </a:p>
          <a:p>
            <a:pPr algn="r" rtl="1"/>
            <a:r>
              <a:rPr lang="he-IL" sz="1400" b="1" u="sng" dirty="0" smtClean="0"/>
              <a:t>עגורן/ אתת</a:t>
            </a:r>
            <a:r>
              <a:rPr lang="he-IL" sz="1400" dirty="0" smtClean="0"/>
              <a:t>:	 	</a:t>
            </a:r>
            <a:r>
              <a:rPr lang="he-IL" sz="1400" dirty="0" err="1" smtClean="0"/>
              <a:t>עגורנאי</a:t>
            </a:r>
            <a:r>
              <a:rPr lang="he-IL" sz="1400" dirty="0" smtClean="0"/>
              <a:t>/ אתת מוסמך  (בהתאמה)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e-IL" sz="1400" dirty="0" smtClean="0"/>
              <a:t>		או אדם שאינו </a:t>
            </a:r>
            <a:r>
              <a:rPr lang="he-IL" sz="1400" dirty="0" err="1" smtClean="0"/>
              <a:t>עגורנאי</a:t>
            </a:r>
            <a:r>
              <a:rPr lang="he-IL" sz="1400" dirty="0" smtClean="0"/>
              <a:t>/ אתת אם מלאו לו 18 שנה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e-IL" sz="1400" dirty="0" smtClean="0"/>
              <a:t> 		ופועל לצדו של </a:t>
            </a:r>
            <a:r>
              <a:rPr lang="he-IL" sz="1400" dirty="0" err="1" smtClean="0"/>
              <a:t>עגורנאי</a:t>
            </a:r>
            <a:r>
              <a:rPr lang="he-IL" sz="1400" dirty="0" smtClean="0"/>
              <a:t>/ אתת מוסמך בעל וותק של שנה לפחות.</a:t>
            </a:r>
          </a:p>
          <a:p>
            <a:pPr algn="r" rtl="1"/>
            <a:endParaRPr lang="he-IL" sz="1400" dirty="0" smtClean="0"/>
          </a:p>
          <a:p>
            <a:pPr algn="r" rtl="1"/>
            <a:r>
              <a:rPr lang="he-IL" sz="1400" b="1" u="sng" dirty="0" smtClean="0"/>
              <a:t>רשות הסמכה </a:t>
            </a:r>
            <a:r>
              <a:rPr lang="he-IL" sz="1400" b="1" u="sng" dirty="0" err="1" smtClean="0"/>
              <a:t>לעגורנאים</a:t>
            </a:r>
            <a:r>
              <a:rPr lang="he-IL" sz="1400" b="1" u="sng" dirty="0" smtClean="0"/>
              <a:t>, מפעלי מכונות הרמה ואתתים</a:t>
            </a:r>
            <a:r>
              <a:rPr lang="he-IL" sz="1400" dirty="0" smtClean="0"/>
              <a:t>: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מי שמפקח עבודה ראשי מינה אותו להסמיך </a:t>
            </a:r>
            <a:r>
              <a:rPr lang="he-IL" sz="1400" dirty="0" err="1" smtClean="0"/>
              <a:t>עגורנאים</a:t>
            </a:r>
            <a:r>
              <a:rPr lang="he-IL" sz="1400" dirty="0" smtClean="0"/>
              <a:t> ואתתים –</a:t>
            </a:r>
            <a:r>
              <a:rPr lang="he-IL" sz="1400" dirty="0" err="1" smtClean="0"/>
              <a:t> </a:t>
            </a:r>
            <a:r>
              <a:rPr lang="he-IL" sz="1400" u="sng" dirty="0" err="1" smtClean="0"/>
              <a:t>לעגורנאים</a:t>
            </a:r>
            <a:r>
              <a:rPr lang="he-IL" sz="1400" u="sng" dirty="0" smtClean="0"/>
              <a:t> מסוג ג' ו- ד</a:t>
            </a:r>
            <a:r>
              <a:rPr lang="he-IL" sz="1400" dirty="0" smtClean="0"/>
              <a:t>'.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רשם ציוד הנדסי להסמכת </a:t>
            </a:r>
            <a:r>
              <a:rPr lang="he-IL" sz="1400" u="sng" dirty="0" err="1" smtClean="0"/>
              <a:t>עגורנאים</a:t>
            </a:r>
            <a:r>
              <a:rPr lang="he-IL" sz="1400" u="sng" dirty="0" smtClean="0"/>
              <a:t> מסוג א' ו- ב</a:t>
            </a:r>
            <a:r>
              <a:rPr lang="he-IL" sz="1400" dirty="0" smtClean="0"/>
              <a:t>'.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רשות הנמלים והרכבות להסכמת </a:t>
            </a:r>
            <a:r>
              <a:rPr lang="he-IL" sz="1400" dirty="0" err="1" smtClean="0"/>
              <a:t>עגורנאים</a:t>
            </a:r>
            <a:r>
              <a:rPr lang="he-IL" sz="1400" dirty="0" smtClean="0"/>
              <a:t> ואתתים בתחום פעולת הרשות בלבד.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ראש ענף ציוד ייעודי </a:t>
            </a:r>
            <a:r>
              <a:rPr lang="he-IL" sz="1400" u="sng" dirty="0" smtClean="0"/>
              <a:t>במפקדת קצין חימוש </a:t>
            </a:r>
            <a:r>
              <a:rPr lang="he-IL" sz="1400" dirty="0" smtClean="0"/>
              <a:t>ראשי להסכמת </a:t>
            </a:r>
            <a:r>
              <a:rPr lang="he-IL" sz="1400" dirty="0" err="1" smtClean="0"/>
              <a:t>עגורנאים</a:t>
            </a:r>
            <a:r>
              <a:rPr lang="he-IL" sz="1400" dirty="0" smtClean="0"/>
              <a:t> להפעלת </a:t>
            </a:r>
            <a:r>
              <a:rPr lang="he-IL" sz="1400" u="sng" dirty="0" err="1" smtClean="0"/>
              <a:t>עגורניים</a:t>
            </a:r>
            <a:r>
              <a:rPr lang="he-IL" sz="1400" u="sng" dirty="0" smtClean="0"/>
              <a:t> של צה"ל בלבד.</a:t>
            </a:r>
          </a:p>
          <a:p>
            <a:pPr marL="342900" indent="-342900" algn="r" rtl="1">
              <a:buAutoNum type="arabicPeriod"/>
            </a:pPr>
            <a:endParaRPr lang="he-IL" sz="1400" dirty="0" smtClean="0"/>
          </a:p>
          <a:p>
            <a:pPr marL="342900" indent="-342900" algn="r" rtl="1"/>
            <a:r>
              <a:rPr lang="he-IL" sz="1400" b="1" u="sng" dirty="0" smtClean="0"/>
              <a:t>שרות רפואי מוסמך לבדיקת </a:t>
            </a:r>
            <a:r>
              <a:rPr lang="he-IL" sz="1400" b="1" u="sng" dirty="0" err="1" smtClean="0"/>
              <a:t>עגורנאים</a:t>
            </a:r>
            <a:r>
              <a:rPr lang="he-IL" sz="1400" b="1" u="sng" dirty="0" smtClean="0"/>
              <a:t> ואתתים</a:t>
            </a:r>
            <a:r>
              <a:rPr lang="he-IL" sz="1400" dirty="0" smtClean="0"/>
              <a:t>: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לשכת בריאות מחוזית או נפתית.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קופת חולים.</a:t>
            </a:r>
          </a:p>
          <a:p>
            <a:pPr marL="342900" indent="-342900" algn="r" rtl="1">
              <a:buAutoNum type="arabicPeriod"/>
            </a:pPr>
            <a:r>
              <a:rPr lang="he-IL" sz="1400" dirty="0" smtClean="0"/>
              <a:t>מוסד רפואי ששר העבודה בהסכמת שר הבריאות הסמיכו.</a:t>
            </a:r>
          </a:p>
          <a:p>
            <a:pPr marL="342900" indent="-342900" algn="r" rtl="1">
              <a:buAutoNum type="arabicPeriod"/>
            </a:pPr>
            <a:endParaRPr lang="he-IL" sz="1400" dirty="0" smtClean="0"/>
          </a:p>
          <a:p>
            <a:pPr marL="342900" indent="-342900" algn="r" rtl="1"/>
            <a:r>
              <a:rPr lang="he-IL" sz="1400" b="1" u="sng" dirty="0" smtClean="0"/>
              <a:t>הסמכת </a:t>
            </a:r>
            <a:r>
              <a:rPr lang="he-IL" sz="1400" b="1" u="sng" dirty="0" err="1" smtClean="0"/>
              <a:t>עגורנאים</a:t>
            </a:r>
            <a:r>
              <a:rPr lang="he-IL" sz="1400" b="1" u="sng" dirty="0" smtClean="0"/>
              <a:t> ואתתים:</a:t>
            </a:r>
          </a:p>
          <a:p>
            <a:pPr marL="342900" indent="-342900" algn="r" rtl="1"/>
            <a:r>
              <a:rPr lang="he-IL" sz="1400" u="sng" dirty="0" smtClean="0"/>
              <a:t>תנאי הסמכה </a:t>
            </a:r>
            <a:r>
              <a:rPr lang="he-IL" sz="1400" u="sng" dirty="0" err="1" smtClean="0"/>
              <a:t>לעגורנאים</a:t>
            </a:r>
            <a:r>
              <a:rPr lang="he-IL" sz="1400" dirty="0" smtClean="0"/>
              <a:t>:</a:t>
            </a:r>
          </a:p>
          <a:p>
            <a:pPr marL="342900" indent="-342900" algn="r" rtl="1"/>
            <a:r>
              <a:rPr lang="he-IL" sz="1400" dirty="0" smtClean="0"/>
              <a:t>מלאו לו 18 שנים.</a:t>
            </a:r>
          </a:p>
          <a:p>
            <a:pPr marL="342900" indent="-342900" algn="r" rtl="1"/>
            <a:r>
              <a:rPr lang="he-IL" sz="1400" dirty="0" err="1" smtClean="0"/>
              <a:t>עגורנאים</a:t>
            </a:r>
            <a:r>
              <a:rPr lang="he-IL" sz="1400" dirty="0" smtClean="0"/>
              <a:t> א' ו- ב' </a:t>
            </a:r>
            <a:r>
              <a:rPr lang="he-IL" sz="1400" dirty="0" err="1" smtClean="0"/>
              <a:t>– ע</a:t>
            </a:r>
            <a:r>
              <a:rPr lang="he-IL" sz="1400" dirty="0" smtClean="0"/>
              <a:t>בד חודשיים רצופים בהדרכת </a:t>
            </a:r>
            <a:r>
              <a:rPr lang="he-IL" sz="1400" dirty="0" err="1" smtClean="0"/>
              <a:t>עגורנאי</a:t>
            </a:r>
            <a:r>
              <a:rPr lang="he-IL" sz="1400" dirty="0" smtClean="0"/>
              <a:t> מוסמך.</a:t>
            </a:r>
          </a:p>
          <a:p>
            <a:pPr marL="342900" indent="-342900" algn="r" rtl="1"/>
            <a:r>
              <a:rPr lang="he-IL" sz="1400" dirty="0" err="1" smtClean="0"/>
              <a:t>ערונאים</a:t>
            </a:r>
            <a:r>
              <a:rPr lang="he-IL" sz="1400" dirty="0" smtClean="0"/>
              <a:t>  ג' ו- ד' </a:t>
            </a:r>
            <a:r>
              <a:rPr lang="he-IL" sz="1400" dirty="0" err="1" smtClean="0"/>
              <a:t>– ע</a:t>
            </a:r>
            <a:r>
              <a:rPr lang="he-IL" sz="1400" dirty="0" smtClean="0"/>
              <a:t>בד שבועיים בהדרכת </a:t>
            </a:r>
            <a:r>
              <a:rPr lang="he-IL" sz="1400" dirty="0" err="1" smtClean="0"/>
              <a:t>עגרואני</a:t>
            </a:r>
            <a:r>
              <a:rPr lang="he-IL" sz="1400" dirty="0" smtClean="0"/>
              <a:t> מוסמך.</a:t>
            </a:r>
          </a:p>
          <a:p>
            <a:pPr marL="342900" indent="-342900" algn="r" rtl="1"/>
            <a:r>
              <a:rPr lang="he-IL" sz="1400" dirty="0" smtClean="0"/>
              <a:t>נבדק בדיקה רפואית בידי רופא מורשה תוך 12 חודשים שקדמו לתאריך הבקשה.</a:t>
            </a:r>
          </a:p>
          <a:p>
            <a:pPr marL="342900" indent="-342900" algn="r" rtl="1"/>
            <a:r>
              <a:rPr lang="he-IL" sz="1400" dirty="0" smtClean="0"/>
              <a:t>עמד בהצלחה במבחן עיוני ומעשי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e-IL" sz="1400" dirty="0" smtClean="0"/>
              <a:t>(א' + ב' </a:t>
            </a:r>
            <a:r>
              <a:rPr lang="he-IL" sz="1400" dirty="0" err="1" smtClean="0"/>
              <a:t>– מ</a:t>
            </a:r>
            <a:r>
              <a:rPr lang="he-IL" sz="1400" dirty="0" smtClean="0"/>
              <a:t>בחן בידי האגף להכשרה ופיתוח, ג' + ד' </a:t>
            </a:r>
            <a:r>
              <a:rPr lang="he-IL" sz="1400" dirty="0" err="1" smtClean="0"/>
              <a:t>– ב</a:t>
            </a:r>
            <a:r>
              <a:rPr lang="he-IL" sz="1400" dirty="0" smtClean="0"/>
              <a:t>ידי בוחן מאושר משרד העבודה).</a:t>
            </a:r>
          </a:p>
          <a:p>
            <a:pPr marL="342900" indent="-342900" algn="r" rtl="1"/>
            <a:r>
              <a:rPr lang="he-IL" sz="1400" dirty="0" smtClean="0"/>
              <a:t>רשאי להיבחן מי שיש לו תעודת סיום קורס הכשרת </a:t>
            </a:r>
            <a:r>
              <a:rPr lang="he-IL" sz="1400" dirty="0" err="1" smtClean="0"/>
              <a:t>עגוראים</a:t>
            </a:r>
            <a:r>
              <a:rPr lang="he-IL" sz="1400" dirty="0" smtClean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he-IL" sz="1400" dirty="0" smtClean="0"/>
              <a:t>או אדם שהוכיח שעבד </a:t>
            </a:r>
            <a:r>
              <a:rPr lang="he-IL" sz="1400" dirty="0" err="1" smtClean="0"/>
              <a:t>כעגורנאי</a:t>
            </a:r>
            <a:r>
              <a:rPr lang="he-IL" sz="1400" dirty="0" smtClean="0"/>
              <a:t> והוא בקיא בהפעלת עגורן.</a:t>
            </a:r>
          </a:p>
          <a:p>
            <a:pPr marL="342900" indent="-342900" algn="r" rtl="1"/>
            <a:r>
              <a:rPr lang="he-IL" sz="1400" dirty="0" err="1" smtClean="0"/>
              <a:t>עגורנאי</a:t>
            </a:r>
            <a:r>
              <a:rPr lang="he-IL" sz="1400" dirty="0" smtClean="0"/>
              <a:t> שהוסמך לסוג א' + ב' </a:t>
            </a:r>
            <a:r>
              <a:rPr lang="he-IL" sz="1400" dirty="0" err="1" smtClean="0"/>
              <a:t>– ר</a:t>
            </a:r>
            <a:r>
              <a:rPr lang="he-IL" sz="1400" dirty="0" smtClean="0"/>
              <a:t>שאי להפעיל עגורנים מסוג ג' + ד'.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9" name="טבלה 8"/>
          <p:cNvGraphicFramePr>
            <a:graphicFrameLocks noGrp="1"/>
          </p:cNvGraphicFramePr>
          <p:nvPr/>
        </p:nvGraphicFramePr>
        <p:xfrm>
          <a:off x="381000" y="1371600"/>
          <a:ext cx="8458199" cy="27095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92075"/>
                <a:gridCol w="2344161"/>
                <a:gridCol w="804399"/>
                <a:gridCol w="875867"/>
                <a:gridCol w="1230775"/>
                <a:gridCol w="510922"/>
              </a:tblGrid>
              <a:tr h="816072"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הרשות המסמיכה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תנאי הסמכה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דרישות עומס</a:t>
                      </a:r>
                    </a:p>
                    <a:p>
                      <a:pPr algn="r" rtl="1"/>
                      <a:r>
                        <a:rPr lang="he-IL" sz="1400" dirty="0" smtClean="0"/>
                        <a:t>(בטון)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 smtClean="0"/>
                        <a:t>שימושי ב-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עגורן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סוג</a:t>
                      </a:r>
                      <a:endParaRPr lang="en-US" sz="1400" dirty="0"/>
                    </a:p>
                  </a:txBody>
                  <a:tcPr/>
                </a:tc>
              </a:tr>
              <a:tr h="335755"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רשם ציוד הנדסי להסמכת </a:t>
                      </a:r>
                      <a:r>
                        <a:rPr lang="he-IL" sz="1200" dirty="0" err="1" smtClean="0"/>
                        <a:t>עגורנאים</a:t>
                      </a:r>
                      <a:endParaRPr lang="he-IL" sz="1200" dirty="0" smtClean="0"/>
                    </a:p>
                    <a:p>
                      <a:pPr algn="r" rtl="1"/>
                      <a:r>
                        <a:rPr lang="he-IL" sz="1200" dirty="0" smtClean="0"/>
                        <a:t>מי שהוסמך ל- א</a:t>
                      </a:r>
                      <a:r>
                        <a:rPr lang="he-IL" sz="1200" baseline="0" dirty="0" smtClean="0"/>
                        <a:t>' + ב' 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he-IL" sz="1200" baseline="0" dirty="0" smtClean="0"/>
                        <a:t>יכול להפעיל גם ג' + ד'</a:t>
                      </a:r>
                      <a:r>
                        <a:rPr lang="he-IL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עבר קורס עיוני ומעשי.</a:t>
                      </a:r>
                    </a:p>
                    <a:p>
                      <a:pPr algn="r" rtl="1"/>
                      <a:r>
                        <a:rPr lang="he-IL" sz="1200" dirty="0" smtClean="0"/>
                        <a:t>עבד חודשיים בהדרכת </a:t>
                      </a:r>
                      <a:r>
                        <a:rPr lang="he-IL" sz="1200" dirty="0" err="1" smtClean="0"/>
                        <a:t>עגורנאי</a:t>
                      </a:r>
                      <a:r>
                        <a:rPr lang="he-IL" sz="1200" baseline="0" dirty="0" smtClean="0"/>
                        <a:t> מוסמך.</a:t>
                      </a:r>
                    </a:p>
                    <a:p>
                      <a:pPr algn="r" rtl="1"/>
                      <a:r>
                        <a:rPr lang="he-IL" sz="1200" baseline="0" dirty="0" smtClean="0"/>
                        <a:t>נבחן  </a:t>
                      </a:r>
                      <a:r>
                        <a:rPr lang="he-IL" sz="1200" dirty="0" smtClean="0"/>
                        <a:t>בידי האגף להכשרה ופיתוח</a:t>
                      </a:r>
                      <a:r>
                        <a:rPr lang="he-IL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1-3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 smtClean="0"/>
                        <a:t>באתר בניה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צריח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א</a:t>
                      </a:r>
                      <a:endParaRPr lang="en-US" sz="1400" dirty="0"/>
                    </a:p>
                  </a:txBody>
                  <a:tcPr/>
                </a:tc>
              </a:tr>
              <a:tr h="335755"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2-9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 smtClean="0"/>
                        <a:t>מנופי אבי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נייד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ב</a:t>
                      </a:r>
                      <a:endParaRPr lang="en-US" sz="1400" dirty="0"/>
                    </a:p>
                  </a:txBody>
                  <a:tcPr/>
                </a:tc>
              </a:tr>
              <a:tr h="398968">
                <a:tc rowSpan="2"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מי שמפקח עבודה ראשי מינה אותו להסמיך </a:t>
                      </a:r>
                      <a:r>
                        <a:rPr lang="he-IL" sz="1200" dirty="0" err="1" smtClean="0"/>
                        <a:t>עגורנאים</a:t>
                      </a:r>
                      <a:r>
                        <a:rPr lang="he-IL" sz="120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עבר קורס עיוני ומעשי.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עבד שבועיים בהדרכת </a:t>
                      </a:r>
                      <a:r>
                        <a:rPr lang="he-IL" sz="1200" dirty="0" err="1" smtClean="0"/>
                        <a:t>עגורנאי</a:t>
                      </a:r>
                      <a:r>
                        <a:rPr lang="he-IL" sz="1200" baseline="0" dirty="0" smtClean="0"/>
                        <a:t> מוסמך.</a:t>
                      </a:r>
                    </a:p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נבחן בידי מאושר משרד העבודה.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 </a:t>
                      </a:r>
                      <a:endParaRPr lang="en-US" sz="1200" dirty="0" smtClean="0"/>
                    </a:p>
                    <a:p>
                      <a:pPr algn="r" rtl="1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3-12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 smtClean="0"/>
                        <a:t>במספנות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גשר או שער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ג</a:t>
                      </a:r>
                      <a:endParaRPr lang="en-US" sz="1400" dirty="0"/>
                    </a:p>
                  </a:txBody>
                  <a:tcPr/>
                </a:tc>
              </a:tr>
              <a:tr h="671511"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rtl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4</a:t>
                      </a:r>
                      <a:r>
                        <a:rPr lang="he-IL" sz="1200" baseline="0" dirty="0" smtClean="0"/>
                        <a:t> + </a:t>
                      </a:r>
                      <a:r>
                        <a:rPr lang="en-US" sz="1200" baseline="0" dirty="0" smtClean="0"/>
                        <a:t/>
                      </a:r>
                      <a:br>
                        <a:rPr lang="en-US" sz="1200" baseline="0" dirty="0" smtClean="0"/>
                      </a:br>
                      <a:r>
                        <a:rPr lang="he-IL" sz="1200" baseline="0" dirty="0" smtClean="0"/>
                        <a:t>ללא הגבלה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100" dirty="0" smtClean="0"/>
                        <a:t>משאיות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להעמסה</a:t>
                      </a:r>
                      <a:r>
                        <a:rPr lang="he-IL" sz="1400" baseline="0" dirty="0" smtClean="0"/>
                        <a:t> עצמית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400" dirty="0" smtClean="0"/>
                        <a:t>ד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5400" y="381000"/>
            <a:ext cx="7239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600" b="1" u="sng" dirty="0" smtClean="0"/>
              <a:t>בכל ההסמכות</a:t>
            </a:r>
            <a:r>
              <a:rPr lang="he-IL" sz="1600" dirty="0" smtClean="0"/>
              <a:t>:</a:t>
            </a:r>
          </a:p>
          <a:p>
            <a:pPr algn="r" rtl="1"/>
            <a:r>
              <a:rPr lang="he-IL" sz="1400" dirty="0" smtClean="0"/>
              <a:t>נדרש </a:t>
            </a:r>
            <a:r>
              <a:rPr lang="he-IL" sz="1400" dirty="0" err="1" smtClean="0"/>
              <a:t>שהעגורנאי</a:t>
            </a:r>
            <a:r>
              <a:rPr lang="he-IL" sz="1400" dirty="0" smtClean="0"/>
              <a:t> מלאו לו 18 שנה.</a:t>
            </a:r>
          </a:p>
          <a:p>
            <a:pPr algn="r" rtl="1"/>
            <a:r>
              <a:rPr lang="he-IL" sz="1400" dirty="0" smtClean="0"/>
              <a:t>נבדק בדיקה רפואית  - בידי רופא מורשה (של הגורמים </a:t>
            </a:r>
            <a:r>
              <a:rPr lang="he-IL" sz="1400" dirty="0" err="1" smtClean="0"/>
              <a:t>המסומכים</a:t>
            </a:r>
            <a:r>
              <a:rPr lang="he-IL" sz="1400" dirty="0" smtClean="0"/>
              <a:t>)  </a:t>
            </a:r>
            <a:r>
              <a:rPr lang="he-IL" sz="1400" dirty="0" err="1" smtClean="0"/>
              <a:t>– 1</a:t>
            </a:r>
            <a:r>
              <a:rPr lang="he-IL" sz="1400" dirty="0" smtClean="0"/>
              <a:t>2 חודשים טרם מועד הבקשה</a:t>
            </a:r>
            <a:r>
              <a:rPr lang="he-IL" sz="1600" dirty="0" smtClean="0"/>
              <a:t>.</a:t>
            </a:r>
            <a:endParaRPr lang="en-US" sz="1600" dirty="0"/>
          </a:p>
        </p:txBody>
      </p:sp>
      <p:graphicFrame>
        <p:nvGraphicFramePr>
          <p:cNvPr id="15" name="טבלה 14"/>
          <p:cNvGraphicFramePr>
            <a:graphicFrameLocks noGrp="1"/>
          </p:cNvGraphicFramePr>
          <p:nvPr/>
        </p:nvGraphicFramePr>
        <p:xfrm>
          <a:off x="685800" y="4648200"/>
          <a:ext cx="7848600" cy="100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9720"/>
                <a:gridCol w="1569720"/>
                <a:gridCol w="1569720"/>
                <a:gridCol w="207264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מפקח עבודה אזורי רשאי</a:t>
                      </a:r>
                      <a:r>
                        <a:rPr lang="he-IL" sz="1200" baseline="0" dirty="0" smtClean="0"/>
                        <a:t> לפסול לתקופה מוגבלת או ללא תקופה מוגבלת </a:t>
                      </a:r>
                      <a:r>
                        <a:rPr lang="he-IL" sz="1200" baseline="0" dirty="0" err="1" smtClean="0"/>
                        <a:t>עגונאי</a:t>
                      </a:r>
                      <a:r>
                        <a:rPr lang="he-IL" sz="1200" baseline="0" dirty="0" smtClean="0"/>
                        <a:t> מוסמך או אתת מוסמך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עבדו במשך שבועיים במתן איתות בהשגחת אתת מוסמך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סיים בהצלחה קורס להכשרת</a:t>
                      </a:r>
                      <a:r>
                        <a:rPr lang="he-IL" sz="1200" baseline="0" dirty="0" smtClean="0"/>
                        <a:t> אתתים עיוני ומעשי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מלאו לו 18</a:t>
                      </a:r>
                      <a:r>
                        <a:rPr lang="he-IL" sz="1200" baseline="0" dirty="0" smtClean="0"/>
                        <a:t> שנים</a:t>
                      </a:r>
                    </a:p>
                    <a:p>
                      <a:pPr algn="r" rtl="1"/>
                      <a:r>
                        <a:rPr lang="he-IL" sz="1200" baseline="0" dirty="0" smtClean="0"/>
                        <a:t>נבדק בדיקה רפואית בידי רופא מורשה תוך 12 חודש לפני תאריך הבקשה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200" dirty="0" smtClean="0"/>
                        <a:t>אתת מוסמך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סיגל - בטיחות בבניה - סולמות</a:t>
            </a: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A8B66-3AE5-40ED-B55D-158FFCD9E11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505200"/>
            <a:ext cx="7467600" cy="26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777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1200" b="1" u="sng" dirty="0" smtClean="0"/>
              <a:t>הפעלת עגורן צריח (חובת קיום חלק זה חלה על </a:t>
            </a:r>
            <a:r>
              <a:rPr lang="he-IL" sz="1200" b="1" u="sng" dirty="0" err="1" smtClean="0"/>
              <a:t>העגורנאי</a:t>
            </a:r>
            <a:r>
              <a:rPr lang="he-IL" sz="1200" b="1" u="sng" dirty="0" smtClean="0"/>
              <a:t>):</a:t>
            </a:r>
          </a:p>
          <a:p>
            <a:pPr algn="r" rtl="1"/>
            <a:r>
              <a:rPr lang="he-IL" sz="1200" dirty="0" smtClean="0"/>
              <a:t>בכל יום לפני הפעלת העגורן יהיה על </a:t>
            </a:r>
            <a:r>
              <a:rPr lang="he-IL" sz="1200" dirty="0" err="1" smtClean="0"/>
              <a:t>העגורנאי</a:t>
            </a:r>
            <a:r>
              <a:rPr lang="he-IL" sz="1200" dirty="0" smtClean="0"/>
              <a:t> לערוך ביקורת יומית </a:t>
            </a:r>
            <a:r>
              <a:rPr lang="he-IL" sz="1200" dirty="0" err="1" smtClean="0"/>
              <a:t>לנ"ל</a:t>
            </a:r>
            <a:r>
              <a:rPr lang="he-IL" sz="1200" dirty="0" smtClean="0"/>
              <a:t>: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כל הבלמים.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מגבילי עומס יתר, בהעמסת משקולות מבחן.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התקני האזעקה למניעת עומס יתר.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המתגים הגובלים.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בדיקת ראייה למסילות עגורן שנע על מסילות ובדיקת ההתקנים להפעלת המתגים הגובלים לנסיעתו כולל הפגושות.</a:t>
            </a:r>
          </a:p>
          <a:p>
            <a:pPr marL="228600" indent="-228600" algn="r" rtl="1">
              <a:buAutoNum type="arabicPeriod"/>
            </a:pPr>
            <a:r>
              <a:rPr lang="he-IL" sz="1200" dirty="0" smtClean="0"/>
              <a:t>עגורן שנע על פסים תיבדק הצבתות הנאותה והבטוחה של העגורן.</a:t>
            </a:r>
          </a:p>
          <a:p>
            <a:pPr marL="685800" lvl="1" indent="-228600" algn="r" rtl="1">
              <a:buAutoNum type="arabicPeriod"/>
            </a:pPr>
            <a:r>
              <a:rPr lang="he-IL" sz="1200" dirty="0" smtClean="0"/>
              <a:t>פעם בשבוע תיערך ביקורת של </a:t>
            </a:r>
            <a:r>
              <a:rPr lang="he-IL" sz="1200" dirty="0" err="1" smtClean="0"/>
              <a:t>העגורנאי</a:t>
            </a:r>
            <a:r>
              <a:rPr lang="he-IL" sz="1200" dirty="0" smtClean="0"/>
              <a:t> בבדיקת ראיה כל כבל שהוא חלק מהעגורן.</a:t>
            </a:r>
          </a:p>
          <a:p>
            <a:pPr marL="685800" lvl="1" indent="-228600" algn="r" rtl="1">
              <a:buAutoNum type="arabicPeriod"/>
            </a:pPr>
            <a:r>
              <a:rPr lang="he-IL" sz="1200" dirty="0" smtClean="0"/>
              <a:t>אם נתגלה פגם או צורך לפועלת תחזוקה יש לרשום את הנ"ל בפנקס העגורן בחלק ג'.</a:t>
            </a:r>
          </a:p>
          <a:p>
            <a:pPr marL="685800" lvl="1" indent="-228600" algn="r" rtl="1">
              <a:buAutoNum type="arabicPeriod"/>
            </a:pPr>
            <a:r>
              <a:rPr lang="he-IL" sz="1200" dirty="0" err="1" smtClean="0"/>
              <a:t>העגורנאי</a:t>
            </a:r>
            <a:r>
              <a:rPr lang="he-IL" sz="1200" dirty="0" smtClean="0"/>
              <a:t> יודיע על כך ל:</a:t>
            </a:r>
          </a:p>
          <a:p>
            <a:pPr marL="1143000" lvl="2" indent="-228600" algn="r" rtl="1">
              <a:buAutoNum type="arabicPeriod"/>
            </a:pPr>
            <a:r>
              <a:rPr lang="he-IL" sz="1200" dirty="0" smtClean="0"/>
              <a:t>מנהל העבודה </a:t>
            </a:r>
            <a:r>
              <a:rPr lang="he-IL" sz="1200" dirty="0" err="1" smtClean="0"/>
              <a:t>– ב</a:t>
            </a:r>
            <a:r>
              <a:rPr lang="he-IL" sz="1200" dirty="0" smtClean="0"/>
              <a:t>בנייה.</a:t>
            </a:r>
          </a:p>
          <a:p>
            <a:pPr marL="1143000" lvl="2" indent="-228600" algn="r" rtl="1">
              <a:buAutoNum type="arabicPeriod"/>
            </a:pPr>
            <a:r>
              <a:rPr lang="he-IL" sz="1200" dirty="0" smtClean="0"/>
              <a:t>למבצע או נציגו </a:t>
            </a:r>
            <a:r>
              <a:rPr lang="he-IL" sz="1200" dirty="0" err="1" smtClean="0"/>
              <a:t>– ב</a:t>
            </a:r>
            <a:r>
              <a:rPr lang="he-IL" sz="1200" dirty="0" smtClean="0"/>
              <a:t>בנייה הנדסית.</a:t>
            </a:r>
          </a:p>
          <a:p>
            <a:pPr marL="1143000" lvl="2" indent="-228600" algn="r" rtl="1">
              <a:buAutoNum type="arabicPeriod"/>
            </a:pPr>
            <a:r>
              <a:rPr lang="he-IL" sz="1200" dirty="0" smtClean="0"/>
              <a:t>לתופש או נציגו </a:t>
            </a:r>
            <a:r>
              <a:rPr lang="he-IL" sz="1200" dirty="0" err="1" smtClean="0"/>
              <a:t>– ב</a:t>
            </a:r>
            <a:r>
              <a:rPr lang="he-IL" sz="1200" dirty="0" smtClean="0"/>
              <a:t>מפעל למוצרי בטון.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670</Words>
  <Application>Microsoft Office PowerPoint</Application>
  <PresentationFormat>‫הצגה על המסך (4:3)</PresentationFormat>
  <Paragraphs>149</Paragraphs>
  <Slides>14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5" baseType="lpstr">
      <vt:lpstr>ערכת נושא Office</vt:lpstr>
      <vt:lpstr>עגורן</vt:lpstr>
      <vt:lpstr>שקופית 2</vt:lpstr>
      <vt:lpstr>שקופית 3</vt:lpstr>
      <vt:lpstr>שקופית 4</vt:lpstr>
      <vt:lpstr>קרבה של מיתקן חשמל או קווי חשמל עיליים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הריסה</dc:title>
  <dc:creator>Elad</dc:creator>
  <cp:lastModifiedBy>Elad</cp:lastModifiedBy>
  <cp:revision>68</cp:revision>
  <dcterms:created xsi:type="dcterms:W3CDTF">2009-10-25T07:45:50Z</dcterms:created>
  <dcterms:modified xsi:type="dcterms:W3CDTF">2009-10-26T20:28:03Z</dcterms:modified>
</cp:coreProperties>
</file>