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42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80267360-CE8B-4007-A2A6-9B6E9F8D6BAD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4519CCE9-9FBF-4C63-AC7B-4A781E04F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785B7FB-1EE9-40B9-9EA2-D03E79EEEA2A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72CF319A-4315-4001-9900-7B32E9E36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319A-4315-4001-9900-7B32E9E367C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2EA5-E151-4157-802F-5F482BD7B380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B409-D0B6-4672-BA90-9FB6C1420266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14C4-8593-4580-99D4-5F4F3B5A5A82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4AC2-D5A4-4093-B957-834C2A9F06EA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3E98-0667-40E9-BD52-7A3A24BE9036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322C-484F-488A-A194-3C24660040BF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7716-931A-4063-BE7A-CB6A8E3BFCB2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0B4D-325C-4199-AE80-4FDFAEF19C1C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C5C-58E1-4328-BFAB-318604F01E11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A06D-8625-403F-9B33-9944D7882721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CEA8-C3A4-4F82-8417-B6187EB65E63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92A8F-AF50-4512-A5E6-F05BD192CD52}" type="datetime1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A8B66-3AE5-40ED-B55D-158FFCD9E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458200" cy="5791200"/>
          </a:xfrm>
        </p:spPr>
        <p:txBody>
          <a:bodyPr>
            <a:normAutofit/>
          </a:bodyPr>
          <a:lstStyle/>
          <a:p>
            <a:pPr algn="r" rtl="1"/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</a:t>
            </a:r>
            <a:r>
              <a:rPr lang="he-IL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בונה מקצועי להריסות</a:t>
            </a: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</a:t>
            </a:r>
          </a:p>
          <a:p>
            <a:pPr algn="r" rtl="1"/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מי שלאחר הגיעו לגיל 18 עבד 3 שנים לפחות בעבודות הריסה.</a:t>
            </a:r>
          </a:p>
          <a:p>
            <a:pPr algn="r" rtl="1"/>
            <a:endParaRPr lang="he-I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he-IL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השגחת מנהל העבודה</a:t>
            </a: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r" rtl="1"/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מבצע הבנייה אחראי לכך שעבודות ההריסה יבוצעו בהנהלתו והשגחתו של מנהל עבודה בעל ניסיון של שנה אחת לפחות בעבודות הריסה.</a:t>
            </a:r>
          </a:p>
          <a:p>
            <a:pPr algn="r" rtl="1"/>
            <a:endParaRPr lang="he-I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he-IL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ביצוע ההריסה למבנה שגובהו מעל 4 מטר:</a:t>
            </a:r>
          </a:p>
          <a:p>
            <a:pPr algn="r" rtl="1"/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מבצע הבנייה אחראי לכך שכל עבודות הריסה תתבצע לפי תכנית עבודה מפורטת ערוכה וחתומה ע"י מהנדס או הנדסאי, שתמצא באתר בפנקס הכללי בעת ביצוע עבודת ההריסה.</a:t>
            </a:r>
          </a:p>
          <a:p>
            <a:pPr algn="r" rtl="1"/>
            <a:endParaRPr lang="he-I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he-IL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התוכנית תכלול את הנ"ל</a:t>
            </a:r>
            <a:r>
              <a:rPr lang="he-I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שלבי ושיטת ההריסה, סוג הפיגומים, המעליות והציוד שיהיה בשימוש בעת ההריסה,</a:t>
            </a:r>
          </a:p>
          <a:p>
            <a:pPr algn="r" rtl="1"/>
            <a:r>
              <a:rPr lang="he-I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חלקי המבנה המיועדים לתמיכה לפני ההריסה, סימון קווים עיליים ותת-קרקעיים של תשתיות ושמירה על קווים אלה, פרטים במידת הצורך. סימון אזורי סכנה.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819400" y="304800"/>
            <a:ext cx="2971800" cy="762000"/>
          </a:xfrm>
        </p:spPr>
        <p:txBody>
          <a:bodyPr>
            <a:normAutofit/>
          </a:bodyPr>
          <a:lstStyle/>
          <a:p>
            <a:r>
              <a:rPr lang="he-IL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עבודות הריסה</a:t>
            </a: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248400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he-I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עבודות אשר יבוצעו רק בידי בונה מקצועי להריסה:</a:t>
            </a:r>
          </a:p>
          <a:p>
            <a:pPr algn="r" rtl="1">
              <a:buFont typeface="+mj-lt"/>
              <a:buAutoNum type="arabicPeriod"/>
            </a:pPr>
            <a:r>
              <a:rPr lang="he-IL" sz="1600" dirty="0" smtClean="0"/>
              <a:t>הריסת מבנה פלדה, מבטון או מבטון מזוין.</a:t>
            </a:r>
          </a:p>
          <a:p>
            <a:pPr algn="r" rtl="1">
              <a:buFont typeface="+mj-lt"/>
              <a:buAutoNum type="arabicPeriod"/>
            </a:pPr>
            <a:r>
              <a:rPr lang="he-IL" sz="1600" dirty="0" smtClean="0"/>
              <a:t>הריסת גג, תקרה קמרון, קיר נושא, קיר מגן, עמוד נושא או מדרגה.</a:t>
            </a:r>
          </a:p>
          <a:p>
            <a:pPr algn="r" rtl="1">
              <a:buFont typeface="+mj-lt"/>
              <a:buAutoNum type="arabicPeriod"/>
            </a:pPr>
            <a:r>
              <a:rPr lang="he-IL" sz="1600" dirty="0" smtClean="0"/>
              <a:t>הריסת קיר או עמוד שגובהו עולה על 1.5 מ'.</a:t>
            </a:r>
          </a:p>
          <a:p>
            <a:pPr algn="r" rtl="1">
              <a:buFont typeface="+mj-lt"/>
              <a:buAutoNum type="arabicPeriod"/>
            </a:pPr>
            <a:endParaRPr lang="he-IL" sz="1600" dirty="0"/>
          </a:p>
          <a:p>
            <a:pPr algn="r" rtl="1">
              <a:buNone/>
            </a:pPr>
            <a:r>
              <a:rPr lang="he-I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אמצעי בטיחות</a:t>
            </a:r>
            <a:r>
              <a:rPr lang="he-IL" sz="1600" dirty="0" smtClean="0"/>
              <a:t>:</a:t>
            </a:r>
          </a:p>
          <a:p>
            <a:pPr algn="r" rtl="1">
              <a:buAutoNum type="arabicPeriod"/>
            </a:pPr>
            <a:r>
              <a:rPr lang="he-IL" sz="1700" dirty="0" smtClean="0"/>
              <a:t>כל חלקי המבנה המיועד להריסה יובטחו מפני התמוטטות בלתי מבוקרת.</a:t>
            </a:r>
          </a:p>
          <a:p>
            <a:pPr algn="r" rtl="1">
              <a:buAutoNum type="arabicPeriod"/>
            </a:pPr>
            <a:r>
              <a:rPr lang="he-IL" sz="1700" dirty="0" smtClean="0"/>
              <a:t>יבוצעו כך שלא יסכנו את העובדים בה או מבנים סמוכים שאינם מיועדים להריסה.</a:t>
            </a:r>
          </a:p>
          <a:p>
            <a:pPr algn="r" rtl="1">
              <a:buAutoNum type="arabicPeriod"/>
            </a:pPr>
            <a:r>
              <a:rPr lang="he-IL" sz="1700" dirty="0" smtClean="0"/>
              <a:t>סימון אזור הסכנה.</a:t>
            </a:r>
          </a:p>
          <a:p>
            <a:pPr algn="r" rtl="1">
              <a:buAutoNum type="arabicPeriod"/>
            </a:pPr>
            <a:r>
              <a:rPr lang="he-IL" sz="1700" dirty="0" smtClean="0"/>
              <a:t>לנתק את כל חלקי המבנה המיועד להריסה מתשתיות: זרם חשמל, הספקת גז, מים, קיטור וכל שאר התשתיות.</a:t>
            </a:r>
          </a:p>
          <a:p>
            <a:pPr algn="r" rtl="1">
              <a:buAutoNum type="arabicPeriod"/>
            </a:pPr>
            <a:r>
              <a:rPr lang="he-IL" sz="1700" dirty="0" smtClean="0"/>
              <a:t>לנקוט בכל האמצעים על מנת לא לפגוע במערכת הביוב בקרבת מקום.</a:t>
            </a:r>
          </a:p>
          <a:p>
            <a:pPr algn="r" rtl="1">
              <a:buAutoNum type="arabicPeriod"/>
            </a:pPr>
            <a:r>
              <a:rPr lang="he-IL" sz="1700" dirty="0" smtClean="0"/>
              <a:t>אם חלק מהמבנה מיועד להריסה אזי ניתן לפרק את החלק הזה בלבד מתשתיות.</a:t>
            </a:r>
          </a:p>
          <a:p>
            <a:pPr algn="r" rtl="1">
              <a:buAutoNum type="arabicPeriod"/>
            </a:pPr>
            <a:r>
              <a:rPr lang="he-IL" sz="1700" dirty="0" smtClean="0"/>
              <a:t>יינקטו כל האמצעים הדרושים למניעת פגיעה של התפוצצות, גזים, אבק ואש.</a:t>
            </a:r>
          </a:p>
          <a:p>
            <a:pPr algn="r" rtl="1">
              <a:buAutoNum type="arabicPeriod"/>
            </a:pPr>
            <a:r>
              <a:rPr lang="he-IL" sz="1700" dirty="0" smtClean="0"/>
              <a:t>ביצוע עבודות מעל משטחי עבודה בטוחים או מעל פיגומים בטוחים.</a:t>
            </a:r>
          </a:p>
          <a:p>
            <a:pPr algn="r" rtl="1">
              <a:buAutoNum type="arabicPeriod"/>
            </a:pPr>
            <a:r>
              <a:rPr lang="he-IL" sz="1700" dirty="0" smtClean="0"/>
              <a:t>מיקום המוכנות וציוד ההריסה במרחקי בטיחות מהמבנה המיועד להריסה.</a:t>
            </a:r>
          </a:p>
          <a:p>
            <a:pPr algn="r" rtl="1">
              <a:buAutoNum type="arabicPeriod"/>
            </a:pPr>
            <a:r>
              <a:rPr lang="he-IL" sz="1700" dirty="0" smtClean="0"/>
              <a:t>בהריסת מבני פלדה, בטון, ובטון מזוין, יינקטו כל האמצעים למניעת התמוטטות בלתי מבוקרת או פתאומית או התכווצות או שינוי בלתי צפוי.</a:t>
            </a:r>
          </a:p>
          <a:p>
            <a:pPr algn="r" rtl="1">
              <a:buAutoNum type="arabicPeriod"/>
            </a:pPr>
            <a:r>
              <a:rPr lang="he-IL" sz="1700" dirty="0" smtClean="0"/>
              <a:t>מקום שנעשית בו פעולת הריסה:</a:t>
            </a:r>
          </a:p>
          <a:p>
            <a:pPr lvl="1" algn="r" rtl="1">
              <a:buAutoNum type="arabicPeriod"/>
            </a:pPr>
            <a:r>
              <a:rPr lang="he-IL" sz="1700" dirty="0" smtClean="0"/>
              <a:t> יגודר בגדר מתאימה - אם לא ניתן לגדר </a:t>
            </a:r>
            <a:r>
              <a:rPr lang="he-IL" sz="1700" dirty="0" err="1" smtClean="0"/>
              <a:t>– י</a:t>
            </a:r>
            <a:r>
              <a:rPr lang="he-IL" sz="1700" dirty="0" smtClean="0"/>
              <a:t>ש לנקוט באמצעים נאותים אחרים למניעת גישת אדם לאזור הסכנה.</a:t>
            </a:r>
            <a:endParaRPr lang="en-US" sz="1700" dirty="0" smtClean="0"/>
          </a:p>
          <a:p>
            <a:pPr lvl="1" algn="r" rtl="1">
              <a:buAutoNum type="arabicPeriod"/>
            </a:pPr>
            <a:r>
              <a:rPr lang="he-IL" sz="1700" dirty="0" smtClean="0"/>
              <a:t>יוצגו בו שלטי אזרה נראים לעין, </a:t>
            </a:r>
            <a:endParaRPr lang="en-US" sz="1700" dirty="0" smtClean="0"/>
          </a:p>
          <a:p>
            <a:pPr lvl="1" algn="r" rtl="1">
              <a:buAutoNum type="arabicPeriod"/>
            </a:pPr>
            <a:r>
              <a:rPr lang="he-IL" sz="1700" dirty="0" smtClean="0"/>
              <a:t>יוצג בו שלט כמו שלט אתר כמצוין ב</a:t>
            </a:r>
            <a:r>
              <a:rPr lang="en-US" sz="1700" dirty="0" smtClean="0"/>
              <a:t>,</a:t>
            </a:r>
            <a:r>
              <a:rPr lang="he-IL" sz="1700" dirty="0" smtClean="0"/>
              <a:t>קמה 7, </a:t>
            </a:r>
            <a:endParaRPr lang="en-US" sz="1700" dirty="0" smtClean="0"/>
          </a:p>
          <a:p>
            <a:pPr lvl="1" algn="r" rtl="1">
              <a:buAutoNum type="arabicPeriod"/>
            </a:pPr>
            <a:r>
              <a:rPr lang="he-IL" sz="1700" dirty="0" smtClean="0"/>
              <a:t>יסומנו דרכי הגישה הבטוחות באופן ברור, </a:t>
            </a:r>
          </a:p>
          <a:p>
            <a:pPr algn="r" rtl="1">
              <a:buAutoNum type="arabicPeriod"/>
            </a:pPr>
            <a:r>
              <a:rPr lang="he-IL" sz="1700" dirty="0" smtClean="0"/>
              <a:t>שימוש </a:t>
            </a:r>
            <a:r>
              <a:rPr lang="he-IL" sz="1700" dirty="0" err="1" smtClean="0"/>
              <a:t>בצמ"א</a:t>
            </a:r>
            <a:r>
              <a:rPr lang="he-IL" sz="1700" dirty="0" smtClean="0"/>
              <a:t> </a:t>
            </a:r>
            <a:r>
              <a:rPr lang="he-IL" sz="1700" dirty="0" err="1" smtClean="0"/>
              <a:t>– ר</a:t>
            </a:r>
            <a:r>
              <a:rPr lang="he-IL" sz="1700" dirty="0" smtClean="0"/>
              <a:t>אש, רגלים </a:t>
            </a: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he-IL" sz="1700" dirty="0" smtClean="0"/>
              <a:t>באתרים עם חומרים מסוכנים יצוידו העובדים: במסכות, במשקפי מגן ובבגדי מגן.</a:t>
            </a:r>
          </a:p>
          <a:p>
            <a:pPr algn="r" rtl="1">
              <a:buAutoNum type="arabicPeriod"/>
            </a:pPr>
            <a:endParaRPr lang="en-US" sz="160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he-IL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כאשר מסיבה כלשהי קיימת הפסקת עבודה בהריסה</a:t>
            </a:r>
            <a:r>
              <a:rPr lang="he-IL" sz="1800" dirty="0" smtClean="0"/>
              <a:t>:</a:t>
            </a:r>
          </a:p>
          <a:p>
            <a:pPr algn="r" rtl="1"/>
            <a:r>
              <a:rPr lang="he-IL" sz="1800" dirty="0" smtClean="0"/>
              <a:t>עד 48 שעות יש לנקוט באמצעים נאותים למניעת התמוטטות החלק הנותר של המבנה.</a:t>
            </a:r>
          </a:p>
          <a:p>
            <a:pPr algn="r" rtl="1"/>
            <a:r>
              <a:rPr lang="he-IL" sz="1800" dirty="0" smtClean="0"/>
              <a:t>יש להעמיד שומר למניעת גישה למקום הסכנה.</a:t>
            </a:r>
          </a:p>
          <a:p>
            <a:pPr algn="r" rtl="1"/>
            <a:endParaRPr lang="he-IL" sz="1800" dirty="0"/>
          </a:p>
          <a:p>
            <a:pPr algn="r" rtl="1"/>
            <a:r>
              <a:rPr lang="he-IL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שיטות הריסה </a:t>
            </a:r>
            <a:r>
              <a:rPr lang="he-IL" sz="1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ה</a:t>
            </a:r>
            <a:r>
              <a:rPr lang="he-IL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ריסה באמצעות</a:t>
            </a:r>
            <a:r>
              <a:rPr lang="he-IL" sz="1800" dirty="0" smtClean="0"/>
              <a:t>:</a:t>
            </a:r>
          </a:p>
          <a:p>
            <a:pPr algn="r" rtl="1"/>
            <a:r>
              <a:rPr lang="he-IL" sz="1800" dirty="0" smtClean="0"/>
              <a:t>פירוק </a:t>
            </a:r>
            <a:r>
              <a:rPr lang="he-IL" sz="1800" dirty="0" err="1" smtClean="0"/>
              <a:t>– פ</a:t>
            </a:r>
            <a:r>
              <a:rPr lang="he-IL" sz="1800" dirty="0" smtClean="0"/>
              <a:t>טיש או פטיש אויר.</a:t>
            </a:r>
          </a:p>
          <a:p>
            <a:pPr algn="r" rtl="1"/>
            <a:r>
              <a:rPr lang="he-IL" sz="1800" dirty="0" smtClean="0"/>
              <a:t>פירוק בשכבות בעזרת כלי עבודה ידניים ובכלים המופעלים בלחץ אויר.</a:t>
            </a:r>
          </a:p>
          <a:p>
            <a:pPr algn="r" rtl="1"/>
            <a:r>
              <a:rPr lang="he-IL" sz="1800" dirty="0" smtClean="0"/>
              <a:t>תפיסה בעזרת ציוד מכני שתופס את חלקי המבנה מלמעלה ומפרקם.</a:t>
            </a:r>
          </a:p>
          <a:p>
            <a:pPr algn="r" rtl="1"/>
            <a:r>
              <a:rPr lang="he-IL" sz="1800" dirty="0" smtClean="0"/>
              <a:t>בנגיפה </a:t>
            </a:r>
            <a:r>
              <a:rPr lang="he-IL" sz="1800" dirty="0" err="1" smtClean="0"/>
              <a:t>– ש</a:t>
            </a:r>
            <a:r>
              <a:rPr lang="he-IL" sz="1800" dirty="0" smtClean="0"/>
              <a:t>יטה בטוחה בעזרת עגורן ומשקולת תלויה.</a:t>
            </a:r>
          </a:p>
          <a:p>
            <a:pPr algn="r" rtl="1"/>
            <a:r>
              <a:rPr lang="he-IL" sz="1800" dirty="0" smtClean="0"/>
              <a:t>בסחיבה באמצעות קשירת כבל מתיחה מסביב למספר חלקי המבנה גדולים וסמוכים.</a:t>
            </a:r>
          </a:p>
          <a:p>
            <a:pPr algn="r" rtl="1"/>
            <a:r>
              <a:rPr lang="he-IL" sz="1800" dirty="0" smtClean="0"/>
              <a:t>פירוק בהפרדת חלקי מבנה (הפוך מתהליך ההרכבה).</a:t>
            </a:r>
          </a:p>
          <a:p>
            <a:pPr algn="r" rtl="1"/>
            <a:r>
              <a:rPr lang="he-IL" sz="1800" dirty="0" smtClean="0"/>
              <a:t>פיצוץ בעזרת מטעני נפץ שימושית כאשר שאר השיטות אינן ישימות בעיקר או בעקבות אילוצי מקום.</a:t>
            </a:r>
          </a:p>
          <a:p>
            <a:pPr algn="r" rtl="1"/>
            <a:r>
              <a:rPr lang="he-IL" sz="1800" dirty="0" smtClean="0"/>
              <a:t>הפרדה תרמית ע"י המסת חומרי הבנייה </a:t>
            </a:r>
            <a:r>
              <a:rPr lang="he-IL" sz="1800" dirty="0" err="1" smtClean="0"/>
              <a:t>בטמ"פ</a:t>
            </a:r>
            <a:r>
              <a:rPr lang="he-IL" sz="1800" dirty="0" smtClean="0"/>
              <a:t> של 2000-3000 מעלית צלסיוס באמצעות חמצן דחוס שמחודר בעזרת צינורות.</a:t>
            </a:r>
          </a:p>
          <a:p>
            <a:pPr algn="r" rtl="1"/>
            <a:endParaRPr lang="he-IL" sz="1800" dirty="0" smtClean="0"/>
          </a:p>
          <a:p>
            <a:pPr algn="r" rtl="1"/>
            <a:endParaRPr lang="en-US" sz="1800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B66-3AE5-40ED-B55D-158FFCD9E1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סיגל - בטיחות בבניה - עבודות הריסה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530</Words>
  <Application>Microsoft Office PowerPoint</Application>
  <PresentationFormat>‫הצגה על המסך (4:3)</PresentationFormat>
  <Paragraphs>56</Paragraphs>
  <Slides>3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עבודות הריסה</vt:lpstr>
      <vt:lpstr>שקופית 2</vt:lpstr>
      <vt:lpstr>שקופית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עבודות הריסה</dc:title>
  <dc:creator>Elad</dc:creator>
  <cp:lastModifiedBy>Elad</cp:lastModifiedBy>
  <cp:revision>8</cp:revision>
  <dcterms:created xsi:type="dcterms:W3CDTF">2009-10-25T07:45:50Z</dcterms:created>
  <dcterms:modified xsi:type="dcterms:W3CDTF">2009-10-26T09:12:48Z</dcterms:modified>
</cp:coreProperties>
</file>