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74" r:id="rId4"/>
    <p:sldId id="257" r:id="rId5"/>
    <p:sldId id="258" r:id="rId6"/>
    <p:sldId id="259" r:id="rId7"/>
    <p:sldId id="280" r:id="rId8"/>
    <p:sldId id="275" r:id="rId9"/>
    <p:sldId id="276" r:id="rId10"/>
    <p:sldId id="277" r:id="rId11"/>
    <p:sldId id="256" r:id="rId12"/>
    <p:sldId id="262" r:id="rId13"/>
    <p:sldId id="263" r:id="rId14"/>
    <p:sldId id="264" r:id="rId15"/>
    <p:sldId id="282" r:id="rId16"/>
    <p:sldId id="265" r:id="rId17"/>
    <p:sldId id="266" r:id="rId18"/>
    <p:sldId id="267" r:id="rId19"/>
    <p:sldId id="268" r:id="rId20"/>
    <p:sldId id="269" r:id="rId21"/>
    <p:sldId id="271" r:id="rId22"/>
    <p:sldId id="270" r:id="rId23"/>
    <p:sldId id="272" r:id="rId24"/>
    <p:sldId id="273" r:id="rId25"/>
    <p:sldId id="278" r:id="rId26"/>
    <p:sldId id="281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1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33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30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9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67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5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17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849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6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5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1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3B99-8C22-4D98-A192-4945C6B08A9C}" type="datetimeFigureOut">
              <a:rPr lang="he-IL" smtClean="0"/>
              <a:t>כ"ג/אדר/תשפ"א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D06E-CECE-4292-A6EC-955038B7A4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3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10" Type="http://schemas.openxmlformats.org/officeDocument/2006/relationships/image" Target="../media/image34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emf"/><Relationship Id="rId7" Type="http://schemas.openxmlformats.org/officeDocument/2006/relationships/image" Target="../media/image44.emf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8.png"/><Relationship Id="rId5" Type="http://schemas.openxmlformats.org/officeDocument/2006/relationships/image" Target="../media/image42.emf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.png"/><Relationship Id="rId7" Type="http://schemas.openxmlformats.org/officeDocument/2006/relationships/image" Target="../media/image6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1.png"/><Relationship Id="rId7" Type="http://schemas.openxmlformats.org/officeDocument/2006/relationships/image" Target="../media/image6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emf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1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2.emf"/><Relationship Id="rId7" Type="http://schemas.openxmlformats.org/officeDocument/2006/relationships/image" Target="../media/image10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emf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הפעלה תקינה של חומרי נפץ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קורס ממונים על פיצוצים</a:t>
            </a:r>
          </a:p>
          <a:p>
            <a:r>
              <a:rPr lang="he-IL" dirty="0"/>
              <a:t>8/3/2021</a:t>
            </a:r>
          </a:p>
          <a:p>
            <a:r>
              <a:rPr lang="he-IL" dirty="0"/>
              <a:t>דימה שוורץ</a:t>
            </a:r>
          </a:p>
          <a:p>
            <a:endParaRPr lang="he-I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26" y="791064"/>
            <a:ext cx="1931850" cy="9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DC033C7-94B2-4DE1-B731-C968C9CBA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3" y="1374526"/>
            <a:ext cx="11816447" cy="99691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18E940E-B0B2-4E8C-B510-FE5F988049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7BC0EFD-4B26-4F82-9E4A-5DA75EA804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88C488B-EF34-40E9-8718-70D4370B5ECC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9DF2743-7BEC-4BBF-AEAF-FFA59A881463}"/>
              </a:ext>
            </a:extLst>
          </p:cNvPr>
          <p:cNvSpPr txBox="1"/>
          <p:nvPr/>
        </p:nvSpPr>
        <p:spPr>
          <a:xfrm>
            <a:off x="0" y="580922"/>
            <a:ext cx="1215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תקנות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A30B4D9-55F0-40A1-B1DF-1978E9AE7D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352" y="2516254"/>
            <a:ext cx="6294268" cy="4341746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D65F14D-A772-4A71-A363-E1A1B14B76DB}"/>
              </a:ext>
            </a:extLst>
          </p:cNvPr>
          <p:cNvSpPr/>
          <p:nvPr/>
        </p:nvSpPr>
        <p:spPr>
          <a:xfrm>
            <a:off x="106263" y="1731145"/>
            <a:ext cx="11816447" cy="702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588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DE0816EE-95D2-444C-8FB2-74FDF3497EF1}"/>
              </a:ext>
            </a:extLst>
          </p:cNvPr>
          <p:cNvSpPr/>
          <p:nvPr/>
        </p:nvSpPr>
        <p:spPr>
          <a:xfrm>
            <a:off x="2045970" y="4069080"/>
            <a:ext cx="1588770" cy="226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034223F-C16E-49EB-A811-CF4D6B7035A2}"/>
              </a:ext>
            </a:extLst>
          </p:cNvPr>
          <p:cNvSpPr/>
          <p:nvPr/>
        </p:nvSpPr>
        <p:spPr>
          <a:xfrm>
            <a:off x="8252460" y="5033802"/>
            <a:ext cx="2085341" cy="157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מציין מיקום תוכן 13">
            <a:extLst>
              <a:ext uri="{FF2B5EF4-FFF2-40B4-BE49-F238E27FC236}">
                <a16:creationId xmlns:a16="http://schemas.microsoft.com/office/drawing/2014/main" id="{5B996CDB-B18A-43B2-8C80-B0BC91ECC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03" y="1088268"/>
            <a:ext cx="8274298" cy="5686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0255" y="6106451"/>
            <a:ext cx="2390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5CB8"/>
                </a:solidFill>
              </a:rPr>
              <a:t>TNT flakes      PETN</a:t>
            </a:r>
            <a:endParaRPr lang="he-IL" dirty="0">
              <a:solidFill>
                <a:srgbClr val="005CB8"/>
              </a:solidFill>
            </a:endParaRPr>
          </a:p>
        </p:txBody>
      </p:sp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רכיבי שרשרת הניפוץ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33" y="1854869"/>
            <a:ext cx="2312564" cy="20765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10119" y="3931457"/>
            <a:ext cx="15157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ANFO</a:t>
            </a:r>
            <a:endParaRPr lang="he-IL" dirty="0">
              <a:solidFill>
                <a:srgbClr val="0066FF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9407611" y="1771743"/>
            <a:ext cx="2429986" cy="2189670"/>
          </a:xfrm>
          <a:prstGeom prst="wedgeRectCallout">
            <a:avLst>
              <a:gd name="adj1" fmla="val -64904"/>
              <a:gd name="adj2" fmla="val -25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1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875" y="736674"/>
            <a:ext cx="7772400" cy="1676400"/>
          </a:xfrm>
        </p:spPr>
        <p:txBody>
          <a:bodyPr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נפצים</a:t>
            </a:r>
            <a:endParaRPr lang="en-US" altLang="en-US" sz="60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417" y="736674"/>
            <a:ext cx="2142392" cy="60563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159" y="736674"/>
            <a:ext cx="2183423" cy="606705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1695" y="4114800"/>
            <a:ext cx="2048609" cy="20310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15061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0622" y="104509"/>
            <a:ext cx="10515600" cy="4245069"/>
          </a:xfrm>
        </p:spPr>
        <p:txBody>
          <a:bodyPr anchor="t">
            <a:normAutofit/>
          </a:bodyPr>
          <a:lstStyle/>
          <a:p>
            <a:r>
              <a:rPr lang="he-IL" dirty="0"/>
              <a:t>סוגי נפצים:</a:t>
            </a:r>
            <a:br>
              <a:rPr lang="he-IL" dirty="0"/>
            </a:br>
            <a:r>
              <a:rPr lang="he-IL" sz="1800" dirty="0"/>
              <a:t>-נפץ רגיל (</a:t>
            </a:r>
            <a:r>
              <a:rPr lang="he-IL" sz="1800" dirty="0" err="1"/>
              <a:t>פרוטכני</a:t>
            </a:r>
            <a:r>
              <a:rPr lang="he-IL" sz="1800" dirty="0"/>
              <a:t>)</a:t>
            </a:r>
            <a:br>
              <a:rPr lang="he-IL" sz="1800" dirty="0"/>
            </a:br>
            <a:r>
              <a:rPr lang="he-IL" sz="1800" dirty="0"/>
              <a:t>-נפץ חשמלי ( </a:t>
            </a:r>
            <a:r>
              <a:rPr lang="he-IL" sz="1800" dirty="0" err="1"/>
              <a:t>מיידי</a:t>
            </a:r>
            <a:r>
              <a:rPr lang="he-IL" sz="1800" dirty="0"/>
              <a:t> והשהיה)</a:t>
            </a:r>
            <a:br>
              <a:rPr lang="he-IL" sz="1800" dirty="0"/>
            </a:br>
            <a:r>
              <a:rPr lang="he-IL" sz="1800" dirty="0"/>
              <a:t>-נפץ </a:t>
            </a:r>
            <a:r>
              <a:rPr lang="he-IL" sz="1800" dirty="0" err="1"/>
              <a:t>לח"ש</a:t>
            </a:r>
            <a:r>
              <a:rPr lang="he-IL" sz="1800" dirty="0"/>
              <a:t> </a:t>
            </a:r>
            <a:r>
              <a:rPr lang="en-US" sz="1800" dirty="0"/>
              <a:t>NONEL</a:t>
            </a:r>
            <a:r>
              <a:rPr lang="he-IL" sz="1800" dirty="0"/>
              <a:t> (לכל סוגיו)</a:t>
            </a:r>
            <a:br>
              <a:rPr lang="he-IL" sz="1800" dirty="0"/>
            </a:br>
            <a:r>
              <a:rPr lang="he-IL" sz="1800" dirty="0"/>
              <a:t>-נפץ אלקטרוני</a:t>
            </a:r>
            <a:br>
              <a:rPr lang="he-IL" sz="1800" dirty="0"/>
            </a:br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F2A09456-4C11-4623-BEF4-7742B90B6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18" y="2381782"/>
            <a:ext cx="6351826" cy="43478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854" y="13345"/>
            <a:ext cx="5798169" cy="164756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702" y="1637284"/>
            <a:ext cx="7638472" cy="8496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567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08141B7-0BCF-4390-A745-9F59A6F3C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2" y="4509855"/>
            <a:ext cx="4549806" cy="232136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964AF53-9952-4061-A32E-604B74FEFD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3"/>
          <a:stretch/>
        </p:blipFill>
        <p:spPr>
          <a:xfrm>
            <a:off x="44117" y="1558678"/>
            <a:ext cx="5116526" cy="3097510"/>
          </a:xfrm>
          <a:prstGeom prst="rect">
            <a:avLst/>
          </a:prstGeom>
        </p:spPr>
      </p:pic>
      <p:sp>
        <p:nvSpPr>
          <p:cNvPr id="4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8113" y="137348"/>
            <a:ext cx="7772400" cy="1676400"/>
          </a:xfrm>
        </p:spPr>
        <p:txBody>
          <a:bodyPr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נפצים חשמליים</a:t>
            </a:r>
            <a:endParaRPr lang="en-US" altLang="en-US" sz="6000" dirty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FC7B640C-3E49-4341-B10B-4AE48284F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322" y="1355836"/>
            <a:ext cx="3041719" cy="292473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2F4445C-98FA-48E4-8E6C-99DC57C70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13" y="3891217"/>
            <a:ext cx="3052928" cy="2935508"/>
          </a:xfrm>
          <a:prstGeom prst="rect">
            <a:avLst/>
          </a:prstGeom>
        </p:spPr>
      </p:pic>
      <p:graphicFrame>
        <p:nvGraphicFramePr>
          <p:cNvPr id="14" name="אובייקט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26075"/>
              </p:ext>
            </p:extLst>
          </p:nvPr>
        </p:nvGraphicFramePr>
        <p:xfrm>
          <a:off x="8182910" y="1573111"/>
          <a:ext cx="3631857" cy="513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9" imgW="5667119" imgH="8019810" progId="AcroExch.Document.DC">
                  <p:embed/>
                </p:oleObj>
              </mc:Choice>
              <mc:Fallback>
                <p:oleObj name="Acrobat Document" r:id="rId9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82910" y="1573111"/>
                        <a:ext cx="3631857" cy="5139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id="{E85B84B0-BB92-4D8C-AC78-510ED7BFBA8F}"/>
              </a:ext>
            </a:extLst>
          </p:cNvPr>
          <p:cNvSpPr/>
          <p:nvPr/>
        </p:nvSpPr>
        <p:spPr>
          <a:xfrm>
            <a:off x="1349406" y="4764925"/>
            <a:ext cx="825623" cy="183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579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83FE3BF-035A-4E15-BD7F-DDB147AF65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637C672-5D28-432F-B708-D7144BA50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EBA6A169-3F96-4812-8A42-0D3BE0A58146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209E36A-E94F-48FC-82C5-81EC47341F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299" y="2392877"/>
            <a:ext cx="4820575" cy="362209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EF3252F-9402-4990-9EC2-7DBE3FEBE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75" y="2055526"/>
            <a:ext cx="4998128" cy="4296793"/>
          </a:xfrm>
          <a:prstGeom prst="rect">
            <a:avLst/>
          </a:prstGeom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ABCBF0F8-45F6-4F08-A219-A303791D7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0444" y="78625"/>
            <a:ext cx="7772400" cy="1676400"/>
          </a:xfrm>
        </p:spPr>
        <p:txBody>
          <a:bodyPr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חישוב מעגלים חשמליים</a:t>
            </a:r>
            <a:endParaRPr lang="en-US" altLang="en-US" sz="6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4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74177">
            <a:off x="5904860" y="4910465"/>
            <a:ext cx="3034206" cy="1154314"/>
          </a:xfrm>
          <a:prstGeom prst="rect">
            <a:avLst/>
          </a:prstGeom>
        </p:spPr>
      </p:pic>
      <p:sp>
        <p:nvSpPr>
          <p:cNvPr id="4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0444" y="124217"/>
            <a:ext cx="7772400" cy="1676400"/>
          </a:xfrm>
        </p:spPr>
        <p:txBody>
          <a:bodyPr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נפצי</a:t>
            </a:r>
            <a:r>
              <a:rPr lang="en-US" altLang="en-US" sz="6000" dirty="0">
                <a:cs typeface="+mj-cs"/>
              </a:rPr>
              <a:t> </a:t>
            </a:r>
            <a:r>
              <a:rPr lang="he-IL" altLang="en-US" sz="6000" dirty="0" err="1">
                <a:cs typeface="+mj-cs"/>
              </a:rPr>
              <a:t>לח"ש</a:t>
            </a:r>
            <a:r>
              <a:rPr lang="he-IL" altLang="en-US" sz="6000" dirty="0">
                <a:cs typeface="+mj-cs"/>
              </a:rPr>
              <a:t> </a:t>
            </a:r>
            <a:r>
              <a:rPr lang="en-US" altLang="en-US" sz="6000" dirty="0" err="1">
                <a:cs typeface="+mj-cs"/>
              </a:rPr>
              <a:t>nonel</a:t>
            </a:r>
            <a:r>
              <a:rPr lang="he-IL" altLang="en-US" sz="6000" dirty="0">
                <a:cs typeface="+mj-cs"/>
              </a:rPr>
              <a:t> </a:t>
            </a:r>
            <a:endParaRPr lang="en-US" altLang="en-US" sz="6000" dirty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FCB8B8A2-2FC9-4FDC-9546-30F3843EA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2" y="1640866"/>
            <a:ext cx="4090523" cy="335568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EB94FEB-43C5-48C5-B95B-8612D1AB39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4924789"/>
            <a:ext cx="3321356" cy="193321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1DC5FF2-8A6B-44EB-B1C9-C77539D45A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347" y="3252061"/>
            <a:ext cx="3266653" cy="146273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097" y="3032227"/>
            <a:ext cx="2523630" cy="1557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50495" y="1201567"/>
            <a:ext cx="334456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סוגי </a:t>
            </a:r>
            <a:r>
              <a:rPr lang="en-US" dirty="0"/>
              <a:t>NONEL</a:t>
            </a:r>
          </a:p>
          <a:p>
            <a:r>
              <a:rPr lang="he-IL" dirty="0"/>
              <a:t>-נפץ </a:t>
            </a:r>
            <a:r>
              <a:rPr lang="he-IL" dirty="0" err="1"/>
              <a:t>מיידי</a:t>
            </a:r>
            <a:r>
              <a:rPr lang="he-IL" dirty="0"/>
              <a:t> או השהיה </a:t>
            </a:r>
          </a:p>
          <a:p>
            <a:r>
              <a:rPr lang="he-IL" dirty="0"/>
              <a:t>עם חיבור לפתיל רועם או ללא חיבור</a:t>
            </a:r>
          </a:p>
          <a:p>
            <a:r>
              <a:rPr lang="he-IL" dirty="0"/>
              <a:t>-נפץ </a:t>
            </a:r>
            <a:r>
              <a:rPr lang="he-IL" dirty="0" err="1"/>
              <a:t>דוא"לי</a:t>
            </a:r>
            <a:r>
              <a:rPr lang="he-IL" dirty="0"/>
              <a:t> (דו שימושי) </a:t>
            </a:r>
          </a:p>
          <a:p>
            <a:r>
              <a:rPr lang="he-IL" dirty="0"/>
              <a:t>עם נפץ השהיה נוסף בקצה השני</a:t>
            </a:r>
          </a:p>
          <a:p>
            <a:r>
              <a:rPr lang="he-IL" dirty="0"/>
              <a:t>-נפץ להשהיה (אל פני השטח)</a:t>
            </a:r>
          </a:p>
          <a:p>
            <a:r>
              <a:rPr lang="he-IL" dirty="0"/>
              <a:t>עם קליפס חיבור למספר </a:t>
            </a:r>
            <a:r>
              <a:rPr lang="he-IL" dirty="0" err="1"/>
              <a:t>צנוריות</a:t>
            </a:r>
            <a:endParaRPr lang="he-IL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BA93C20E-7AB1-4F9A-91B6-CDB749D049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9369" y="5264295"/>
            <a:ext cx="1936314" cy="125730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AB23360-1A4E-428F-BA4F-DB9FE637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8003" y="5304906"/>
            <a:ext cx="1845886" cy="149516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5A93A80-1CC1-471E-8824-578E9C5416B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922" y="4615231"/>
            <a:ext cx="4079752" cy="2184843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EF80049-40F3-4A72-9B91-522693D07A0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168" y="1241639"/>
            <a:ext cx="3480046" cy="36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קבוצה 24"/>
          <p:cNvGrpSpPr/>
          <p:nvPr/>
        </p:nvGrpSpPr>
        <p:grpSpPr>
          <a:xfrm>
            <a:off x="3609294" y="909461"/>
            <a:ext cx="6326842" cy="5948539"/>
            <a:chOff x="798979" y="909461"/>
            <a:chExt cx="6326842" cy="5948539"/>
          </a:xfrm>
        </p:grpSpPr>
        <p:sp>
          <p:nvSpPr>
            <p:cNvPr id="16" name="מלבן: פינות מעוגלות 1">
              <a:extLst>
                <a:ext uri="{FF2B5EF4-FFF2-40B4-BE49-F238E27FC236}">
                  <a16:creationId xmlns:a16="http://schemas.microsoft.com/office/drawing/2014/main" id="{6A8FF086-E996-42AC-8B40-DFE5801E4647}"/>
                </a:ext>
              </a:extLst>
            </p:cNvPr>
            <p:cNvSpPr/>
            <p:nvPr/>
          </p:nvSpPr>
          <p:spPr>
            <a:xfrm>
              <a:off x="798979" y="909461"/>
              <a:ext cx="6326842" cy="55782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7" name="Object 3">
              <a:extLst>
                <a:ext uri="{FF2B5EF4-FFF2-40B4-BE49-F238E27FC236}">
                  <a16:creationId xmlns:a16="http://schemas.microsoft.com/office/drawing/2014/main" id="{22663485-C1EC-49DE-9E91-C14E49CC90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330123"/>
                </p:ext>
              </p:extLst>
            </p:nvPr>
          </p:nvGraphicFramePr>
          <p:xfrm>
            <a:off x="1296988" y="1054100"/>
            <a:ext cx="5260975" cy="579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Document" r:id="rId3" imgW="5860448" imgH="7341030" progId="Word.Document.8">
                    <p:embed/>
                  </p:oleObj>
                </mc:Choice>
                <mc:Fallback>
                  <p:oleObj name="Document" r:id="rId3" imgW="5860448" imgH="734103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1054100"/>
                          <a:ext cx="5260975" cy="579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3812603" y="3223578"/>
              <a:ext cx="180317" cy="252257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5027457" y="3224257"/>
              <a:ext cx="186953" cy="261540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3682398" y="1085546"/>
              <a:ext cx="180317" cy="252257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4831268" y="1075582"/>
              <a:ext cx="186953" cy="261540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483781">
              <a:off x="2939605" y="1080224"/>
              <a:ext cx="180317" cy="252257"/>
            </a:xfrm>
            <a:prstGeom prst="rect">
              <a:avLst/>
            </a:prstGeom>
          </p:spPr>
        </p:pic>
        <p:sp>
          <p:nvSpPr>
            <p:cNvPr id="23" name="מלבן 22"/>
            <p:cNvSpPr/>
            <p:nvPr/>
          </p:nvSpPr>
          <p:spPr>
            <a:xfrm>
              <a:off x="2430162" y="6549081"/>
              <a:ext cx="1112108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1805" y="230659"/>
            <a:ext cx="11796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תכנון השהיות ע"י שימוש בנפצי </a:t>
            </a:r>
            <a:r>
              <a:rPr lang="he-IL" sz="4000" dirty="0" err="1"/>
              <a:t>נונל</a:t>
            </a:r>
            <a:endParaRPr lang="he-IL" sz="4000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29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62030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6C42BF6-6C22-4B27-92FA-A1D1BFBF6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99" y="1771743"/>
            <a:ext cx="3345975" cy="213810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93" y="3909845"/>
            <a:ext cx="2878867" cy="2854155"/>
          </a:xfrm>
          <a:prstGeom prst="rect">
            <a:avLst/>
          </a:prstGeom>
        </p:spPr>
      </p:pic>
      <p:sp>
        <p:nvSpPr>
          <p:cNvPr id="9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8113" y="137348"/>
            <a:ext cx="7772400" cy="1676400"/>
          </a:xfrm>
        </p:spPr>
        <p:txBody>
          <a:bodyPr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נפצים אלקטרונים</a:t>
            </a:r>
            <a:endParaRPr lang="en-US" altLang="en-US" sz="6000" dirty="0">
              <a:cs typeface="+mj-cs"/>
            </a:endParaRPr>
          </a:p>
        </p:txBody>
      </p:sp>
      <p:pic>
        <p:nvPicPr>
          <p:cNvPr id="10" name="מציין מיקום תוכן 8">
            <a:extLst>
              <a:ext uri="{FF2B5EF4-FFF2-40B4-BE49-F238E27FC236}">
                <a16:creationId xmlns:a16="http://schemas.microsoft.com/office/drawing/2014/main" id="{C94696AD-7C57-4385-AA75-4469487A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578" y="1771743"/>
            <a:ext cx="6038465" cy="41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2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705"/>
            <a:ext cx="12191999" cy="947952"/>
          </a:xfrm>
        </p:spPr>
        <p:txBody>
          <a:bodyPr anchor="t"/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סיכום נפצים</a:t>
            </a:r>
            <a:endParaRPr lang="en-US" altLang="en-US" sz="60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12" name="Rectangle 2051">
            <a:extLst>
              <a:ext uri="{FF2B5EF4-FFF2-40B4-BE49-F238E27FC236}">
                <a16:creationId xmlns:a16="http://schemas.microsoft.com/office/drawing/2014/main" id="{99A4AF45-7422-4968-A230-E4519E671ADC}"/>
              </a:ext>
            </a:extLst>
          </p:cNvPr>
          <p:cNvSpPr txBox="1">
            <a:spLocks noChangeArrowheads="1"/>
          </p:cNvSpPr>
          <p:nvPr/>
        </p:nvSpPr>
        <p:spPr>
          <a:xfrm>
            <a:off x="3251886" y="767291"/>
            <a:ext cx="8940113" cy="378326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e-IL" altLang="en-US" dirty="0"/>
              <a:t>נפצי השהיה חשמליים, </a:t>
            </a:r>
            <a:r>
              <a:rPr lang="he-IL" altLang="en-US" dirty="0" err="1"/>
              <a:t>נונל</a:t>
            </a:r>
            <a:r>
              <a:rPr lang="he-IL" altLang="en-US" dirty="0"/>
              <a:t> ואלקטרוני</a:t>
            </a:r>
          </a:p>
          <a:p>
            <a:pPr>
              <a:defRPr/>
            </a:pPr>
            <a:r>
              <a:rPr lang="he-IL" altLang="en-US" sz="1800" dirty="0"/>
              <a:t>נפצים סוג </a:t>
            </a:r>
            <a:r>
              <a:rPr lang="en-US" altLang="en-US" sz="1800" dirty="0"/>
              <a:t>MS</a:t>
            </a:r>
            <a:r>
              <a:rPr lang="he-IL" altLang="en-US" sz="1800" dirty="0"/>
              <a:t> רגיל : 0-30 </a:t>
            </a:r>
          </a:p>
          <a:p>
            <a:pPr lvl="1">
              <a:defRPr/>
            </a:pPr>
            <a:r>
              <a:rPr lang="he-IL" altLang="en-US" sz="1600" dirty="0"/>
              <a:t>בקפיצות של 25</a:t>
            </a:r>
            <a:r>
              <a:rPr lang="en-US" altLang="en-US" sz="1600" dirty="0"/>
              <a:t> </a:t>
            </a:r>
            <a:r>
              <a:rPr lang="he-IL" altLang="en-US" sz="1600" dirty="0"/>
              <a:t>מילישניות</a:t>
            </a:r>
            <a:r>
              <a:rPr lang="en-US" altLang="en-US" sz="1600" dirty="0"/>
              <a:t> </a:t>
            </a:r>
            <a:r>
              <a:rPr lang="he-IL" altLang="en-US" sz="1600" dirty="0"/>
              <a:t>מ- 0 ועד 500</a:t>
            </a:r>
            <a:r>
              <a:rPr lang="en-US" altLang="en-US" sz="1600" dirty="0"/>
              <a:t> </a:t>
            </a:r>
            <a:r>
              <a:rPr lang="he-IL" altLang="en-US" sz="1600" dirty="0"/>
              <a:t>מילישניות.</a:t>
            </a:r>
          </a:p>
          <a:p>
            <a:pPr lvl="1">
              <a:defRPr/>
            </a:pPr>
            <a:r>
              <a:rPr lang="he-IL" altLang="en-US" sz="1600" dirty="0"/>
              <a:t>מספרים של 21-30 בקפיצות של 50 מילישניות. מ 500 עד 1000 מילישניות.</a:t>
            </a:r>
            <a:endParaRPr lang="en-US" altLang="en-US" sz="1600" dirty="0"/>
          </a:p>
          <a:p>
            <a:pPr>
              <a:defRPr/>
            </a:pPr>
            <a:r>
              <a:rPr lang="he-IL" altLang="en-US" sz="1800" dirty="0"/>
              <a:t>נפצים מסוג </a:t>
            </a:r>
            <a:r>
              <a:rPr lang="en-US" altLang="en-US" sz="1800" dirty="0"/>
              <a:t>LP</a:t>
            </a:r>
            <a:r>
              <a:rPr lang="he-IL" altLang="en-US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e-IL" altLang="en-US" sz="1800" dirty="0"/>
              <a:t>       בקפיצות של 500</a:t>
            </a:r>
            <a:r>
              <a:rPr lang="en-US" altLang="en-US" sz="1800" dirty="0"/>
              <a:t> </a:t>
            </a:r>
            <a:r>
              <a:rPr lang="he-IL" altLang="en-US" sz="1800" dirty="0"/>
              <a:t>מילישניות</a:t>
            </a:r>
            <a:r>
              <a:rPr lang="en-US" altLang="en-US" sz="1800" dirty="0"/>
              <a:t> </a:t>
            </a:r>
            <a:r>
              <a:rPr lang="he-IL" altLang="en-US" sz="1800" dirty="0"/>
              <a:t>מ- 0 ועד 9000</a:t>
            </a:r>
            <a:r>
              <a:rPr lang="en-US" altLang="en-US" sz="1800" dirty="0"/>
              <a:t> </a:t>
            </a:r>
            <a:r>
              <a:rPr lang="he-IL" altLang="en-US" sz="1800" dirty="0"/>
              <a:t>מילישניות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e-IL" altLang="en-US" sz="1800" dirty="0"/>
              <a:t>       9600(לפי הזמנה מיוחדת).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e-IL" altLang="en-US" sz="1800" dirty="0"/>
              <a:t>אלקטרוני ניתן לתת כל ערך מ 1 עד 10000 מילישניות (30000 דור מתקדם)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e-IL" altLang="en-US" sz="1800" dirty="0"/>
              <a:t>נתונים טכניים:</a:t>
            </a:r>
          </a:p>
          <a:p>
            <a:pPr marL="0" indent="0">
              <a:buNone/>
              <a:defRPr/>
            </a:pPr>
            <a:r>
              <a:rPr lang="he-IL" altLang="en-US" sz="1800" dirty="0"/>
              <a:t>נפצים באורכים שונים,  3,5,7,10,20 מטר חשמלי, 12,15,18,21,24,27 מטר </a:t>
            </a:r>
            <a:r>
              <a:rPr lang="he-IL" altLang="en-US" sz="1800" dirty="0" err="1"/>
              <a:t>נונל</a:t>
            </a:r>
            <a:r>
              <a:rPr lang="he-IL" altLang="en-US" sz="1800" dirty="0"/>
              <a:t> מחצבות</a:t>
            </a:r>
          </a:p>
          <a:p>
            <a:pPr marL="0" indent="0">
              <a:buNone/>
              <a:defRPr/>
            </a:pPr>
            <a:r>
              <a:rPr lang="he-IL" altLang="en-US" sz="1800" dirty="0"/>
              <a:t>אורך קטן 4.2 ,4.8 ,5.4 (לדוגמה) לשימוש במנהור או הריסת מבנים.</a:t>
            </a:r>
            <a:endParaRPr lang="en-US" alt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e-IL" alt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4049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472"/>
            <a:ext cx="1219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נושאים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0054" y="1021492"/>
            <a:ext cx="630194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1- תקנות (תחיקה בנושא חומרי נפץ)- רשומות .</a:t>
            </a:r>
          </a:p>
          <a:p>
            <a:r>
              <a:rPr lang="he-IL" dirty="0"/>
              <a:t>2- רכיבי שרשרת הניפוץ, נפץ , תחל ( </a:t>
            </a:r>
            <a:r>
              <a:rPr lang="en-US" dirty="0"/>
              <a:t>primer </a:t>
            </a:r>
            <a:r>
              <a:rPr lang="he-IL" dirty="0"/>
              <a:t>, </a:t>
            </a:r>
            <a:r>
              <a:rPr lang="en-US" dirty="0"/>
              <a:t>buster</a:t>
            </a:r>
            <a:r>
              <a:rPr lang="he-IL" dirty="0"/>
              <a:t>)חומר עיקרי.</a:t>
            </a:r>
          </a:p>
          <a:p>
            <a:r>
              <a:rPr lang="he-IL" dirty="0"/>
              <a:t>2- ייזום חומרי נפץ, שיטות יזום שונות, מערכות </a:t>
            </a:r>
            <a:r>
              <a:rPr lang="he-IL" dirty="0" err="1"/>
              <a:t>ייזימה</a:t>
            </a:r>
            <a:r>
              <a:rPr lang="he-IL" dirty="0"/>
              <a:t> (פצץ).</a:t>
            </a:r>
          </a:p>
          <a:p>
            <a:r>
              <a:rPr lang="he-IL" dirty="0"/>
              <a:t>3- תכנון פיצוץ</a:t>
            </a:r>
          </a:p>
          <a:p>
            <a:r>
              <a:rPr lang="he-IL" dirty="0"/>
              <a:t>4- טעינה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3E87B92-E121-44BC-935C-40F698F80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459" y="2046364"/>
            <a:ext cx="6643082" cy="47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7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344E6A-8209-4BFF-81B6-B8E51C96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9946" y="74861"/>
            <a:ext cx="10363200" cy="114300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he-IL" altLang="en-US" sz="6600" dirty="0"/>
              <a:t>פתיל רועם</a:t>
            </a:r>
            <a:br>
              <a:rPr lang="he-IL" altLang="en-US" sz="6600" dirty="0"/>
            </a:br>
            <a:br>
              <a:rPr lang="he-IL" altLang="en-US" sz="6600" dirty="0"/>
            </a:br>
            <a:endParaRPr lang="en-US" altLang="en-US" sz="66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D597C3C-A191-4F65-84E5-459E53A2FC3C}"/>
              </a:ext>
            </a:extLst>
          </p:cNvPr>
          <p:cNvSpPr txBox="1">
            <a:spLocks noChangeArrowheads="1"/>
          </p:cNvSpPr>
          <p:nvPr/>
        </p:nvSpPr>
        <p:spPr>
          <a:xfrm>
            <a:off x="7784758" y="990839"/>
            <a:ext cx="4026984" cy="475128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e-IL" altLang="en-US" sz="1800" dirty="0" err="1">
                <a:latin typeface="+mj-lt"/>
              </a:rPr>
              <a:t>טן</a:t>
            </a:r>
            <a:r>
              <a:rPr lang="en-US" altLang="en-US" sz="1800" dirty="0">
                <a:latin typeface="+mj-lt"/>
              </a:rPr>
              <a:t> –</a:t>
            </a:r>
            <a:r>
              <a:rPr lang="he-IL" altLang="en-US" sz="1800" dirty="0">
                <a:latin typeface="+mj-lt"/>
              </a:rPr>
              <a:t>10/20/40/80גרם למטר פתיל</a:t>
            </a:r>
            <a:endParaRPr lang="en-US" altLang="en-US" sz="1800" dirty="0">
              <a:latin typeface="+mj-lt"/>
            </a:endParaRPr>
          </a:p>
          <a:p>
            <a:pPr>
              <a:defRPr/>
            </a:pPr>
            <a:r>
              <a:rPr lang="he-IL" altLang="en-US" sz="1800" dirty="0"/>
              <a:t>ניר חום לא חומצי</a:t>
            </a:r>
            <a:endParaRPr lang="en-US" altLang="en-US" sz="1800" dirty="0"/>
          </a:p>
          <a:p>
            <a:pPr>
              <a:defRPr/>
            </a:pPr>
            <a:r>
              <a:rPr lang="he-IL" altLang="en-US" sz="1800" dirty="0"/>
              <a:t>רשת חוטי כותנה</a:t>
            </a:r>
            <a:endParaRPr lang="en-US" altLang="en-US" sz="1800" dirty="0"/>
          </a:p>
          <a:p>
            <a:pPr>
              <a:defRPr/>
            </a:pPr>
            <a:r>
              <a:rPr lang="he-IL" altLang="en-US" sz="1800" dirty="0"/>
              <a:t>ציפוי פולי</a:t>
            </a:r>
            <a:r>
              <a:rPr lang="en-US" altLang="en-US" sz="1800" dirty="0"/>
              <a:t> </a:t>
            </a:r>
            <a:r>
              <a:rPr lang="he-IL" altLang="en-US" sz="1800" dirty="0" err="1"/>
              <a:t>ויניל</a:t>
            </a:r>
            <a:r>
              <a:rPr lang="en-US" altLang="en-US" sz="1800" dirty="0"/>
              <a:t> </a:t>
            </a:r>
            <a:r>
              <a:rPr lang="he-IL" altLang="en-US" sz="1800" dirty="0"/>
              <a:t>כלוריד</a:t>
            </a:r>
            <a:endParaRPr lang="en-US" altLang="en-US" sz="18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6250007-CD1F-4672-984B-7F3A74C4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6" r="432"/>
          <a:stretch/>
        </p:blipFill>
        <p:spPr>
          <a:xfrm>
            <a:off x="0" y="1640866"/>
            <a:ext cx="6205393" cy="431626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976" y="132580"/>
            <a:ext cx="2052903" cy="208750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B993646-EAA2-4AC7-838A-7C404576CE7E}"/>
              </a:ext>
            </a:extLst>
          </p:cNvPr>
          <p:cNvSpPr txBox="1">
            <a:spLocks noChangeArrowheads="1"/>
          </p:cNvSpPr>
          <p:nvPr/>
        </p:nvSpPr>
        <p:spPr>
          <a:xfrm>
            <a:off x="7784758" y="2603103"/>
            <a:ext cx="4026984" cy="145815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e-IL" altLang="en-US" sz="1800"/>
              <a:t>מהירות</a:t>
            </a:r>
            <a:r>
              <a:rPr lang="en-US" altLang="en-US" sz="1800"/>
              <a:t> </a:t>
            </a:r>
            <a:r>
              <a:rPr lang="he-IL" altLang="en-US" sz="1800"/>
              <a:t>דטונציה</a:t>
            </a:r>
            <a:r>
              <a:rPr lang="en-US" altLang="en-US" sz="1800"/>
              <a:t> – </a:t>
            </a:r>
            <a:r>
              <a:rPr lang="he-IL" altLang="en-US" sz="1800"/>
              <a:t>כ- 7000 מטר/שניה</a:t>
            </a:r>
            <a:endParaRPr lang="en-US" altLang="en-US" sz="1800"/>
          </a:p>
          <a:p>
            <a:pPr>
              <a:defRPr/>
            </a:pPr>
            <a:r>
              <a:rPr lang="he-IL" altLang="en-US" sz="1800"/>
              <a:t>אטום למים</a:t>
            </a:r>
            <a:endParaRPr lang="en-US" altLang="en-US" sz="1800"/>
          </a:p>
          <a:p>
            <a:pPr>
              <a:defRPr/>
            </a:pPr>
            <a:r>
              <a:rPr lang="he-IL" altLang="en-US" sz="1800"/>
              <a:t>ניתן לייזום אותו ע"י נפץ</a:t>
            </a:r>
            <a:endParaRPr lang="en-US" altLang="en-US" sz="1800"/>
          </a:p>
          <a:p>
            <a:pPr>
              <a:defRPr/>
            </a:pPr>
            <a:r>
              <a:rPr lang="he-IL" altLang="en-US" sz="1800"/>
              <a:t>יוזם אצבעות אמולסיה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325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58BFBF7-2A18-4893-9D78-66CFFA6459D7}"/>
              </a:ext>
            </a:extLst>
          </p:cNvPr>
          <p:cNvSpPr txBox="1">
            <a:spLocks noChangeArrowheads="1"/>
          </p:cNvSpPr>
          <p:nvPr/>
        </p:nvSpPr>
        <p:spPr>
          <a:xfrm>
            <a:off x="106262" y="1170339"/>
            <a:ext cx="79448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altLang="en-US" dirty="0"/>
              <a:t>אצבעות אמולסיה </a:t>
            </a:r>
            <a:r>
              <a:rPr lang="he-IL" altLang="en-US" dirty="0" err="1"/>
              <a:t>חנאמקס</a:t>
            </a:r>
            <a:r>
              <a:rPr lang="he-IL" altLang="en-US" dirty="0"/>
              <a:t> 710</a:t>
            </a:r>
            <a:endParaRPr lang="en-US" altLang="en-US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285467D1-FBB7-4614-9179-935A1BFEF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37642" y="2103808"/>
            <a:ext cx="2301190" cy="20483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399" y="3732380"/>
            <a:ext cx="2934394" cy="22007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27728" y="5687158"/>
            <a:ext cx="5079882" cy="1164140"/>
          </a:xfrm>
          <a:prstGeom prst="rect">
            <a:avLst/>
          </a:prstGeom>
        </p:spPr>
      </p:pic>
      <p:graphicFrame>
        <p:nvGraphicFramePr>
          <p:cNvPr id="16" name="Group 49">
            <a:extLst>
              <a:ext uri="{FF2B5EF4-FFF2-40B4-BE49-F238E27FC236}">
                <a16:creationId xmlns:a16="http://schemas.microsoft.com/office/drawing/2014/main" id="{A67415B5-0AE8-4351-A275-FF5C7565D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343247"/>
              </p:ext>
            </p:extLst>
          </p:nvPr>
        </p:nvGraphicFramePr>
        <p:xfrm>
          <a:off x="106262" y="2004978"/>
          <a:ext cx="5157810" cy="4846320"/>
        </p:xfrm>
        <a:graphic>
          <a:graphicData uri="http://schemas.openxmlformats.org/drawingml/2006/table">
            <a:tbl>
              <a:tblPr/>
              <a:tblGrid>
                <a:gridCol w="141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מספר אצבעות בקרטון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משקל אצבע (גרם)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אורך (מ"מ)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קוטר (מ"מ)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8575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52816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713" marR="12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026">
            <a:extLst>
              <a:ext uri="{FF2B5EF4-FFF2-40B4-BE49-F238E27FC236}">
                <a16:creationId xmlns:a16="http://schemas.microsoft.com/office/drawing/2014/main" id="{891AB7DB-446C-47BF-95BD-F319EB18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4396" y="82191"/>
            <a:ext cx="7772400" cy="1676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altLang="en-US" sz="6000" dirty="0">
                <a:cs typeface="+mj-cs"/>
              </a:rPr>
              <a:t>מאיץ – תחל (</a:t>
            </a:r>
            <a:r>
              <a:rPr lang="en-US" altLang="en-US" sz="6000" dirty="0">
                <a:cs typeface="+mj-cs"/>
              </a:rPr>
              <a:t>primer , buster</a:t>
            </a:r>
            <a:r>
              <a:rPr lang="he-IL" altLang="en-US" sz="6000" dirty="0">
                <a:cs typeface="+mj-cs"/>
              </a:rPr>
              <a:t>)</a:t>
            </a:r>
            <a:endParaRPr lang="en-US" altLang="en-US" sz="6000" dirty="0">
              <a:cs typeface="+mj-cs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3837" y="2929724"/>
            <a:ext cx="3571545" cy="1402908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58BFBF7-2A18-4893-9D78-66CFFA6459D7}"/>
              </a:ext>
            </a:extLst>
          </p:cNvPr>
          <p:cNvSpPr txBox="1">
            <a:spLocks noChangeArrowheads="1"/>
          </p:cNvSpPr>
          <p:nvPr/>
        </p:nvSpPr>
        <p:spPr>
          <a:xfrm>
            <a:off x="4190510" y="1813349"/>
            <a:ext cx="79448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altLang="en-US" dirty="0"/>
              <a:t>מאיצים מסוגים שונים</a:t>
            </a:r>
            <a:endParaRPr lang="en-US" alt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122" y="4332632"/>
            <a:ext cx="2364260" cy="171347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19" y="4351423"/>
            <a:ext cx="1894703" cy="716692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13D50989-7391-4A8A-9971-F3DBAF79C6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7839" y="5680456"/>
            <a:ext cx="1151435" cy="11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1" y="1238003"/>
            <a:ext cx="2312564" cy="207658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0" y="3314591"/>
            <a:ext cx="5057574" cy="2333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7668"/>
            <a:ext cx="1219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אנפו – </a:t>
            </a:r>
            <a:r>
              <a:rPr lang="en-US" dirty="0" err="1"/>
              <a:t>anfo</a:t>
            </a:r>
            <a:r>
              <a:rPr lang="he-IL" dirty="0"/>
              <a:t> :אמוניום ניטרט </a:t>
            </a:r>
            <a:r>
              <a:rPr lang="he-IL" dirty="0" err="1"/>
              <a:t>פיולד</a:t>
            </a:r>
            <a:r>
              <a:rPr lang="he-IL" dirty="0"/>
              <a:t> </a:t>
            </a:r>
            <a:r>
              <a:rPr lang="he-IL" dirty="0" err="1"/>
              <a:t>אויל</a:t>
            </a:r>
            <a:r>
              <a:rPr lang="he-IL" dirty="0"/>
              <a:t> ( חומר גרגרי (</a:t>
            </a:r>
            <a:r>
              <a:rPr lang="he-IL" dirty="0" err="1"/>
              <a:t>פרילים</a:t>
            </a:r>
            <a:r>
              <a:rPr lang="he-IL" dirty="0"/>
              <a:t>) מאופיין בצבע ורוד, ריח סולר (6% - משקלי).</a:t>
            </a:r>
          </a:p>
          <a:p>
            <a:r>
              <a:rPr lang="he-IL" dirty="0"/>
              <a:t> אנפו הינו היגרוסקופי ובמגע עם מים הוא מאבד את תכונות הנפיצות (המסת אמוניום ניטרט )</a:t>
            </a:r>
          </a:p>
        </p:txBody>
      </p:sp>
      <p:sp>
        <p:nvSpPr>
          <p:cNvPr id="23" name="Rounded Rectangular Callout 9">
            <a:extLst>
              <a:ext uri="{FF2B5EF4-FFF2-40B4-BE49-F238E27FC236}">
                <a16:creationId xmlns:a16="http://schemas.microsoft.com/office/drawing/2014/main" id="{79B821FE-3B7F-42DB-B96E-6D3DE99CD777}"/>
              </a:ext>
            </a:extLst>
          </p:cNvPr>
          <p:cNvSpPr/>
          <p:nvPr/>
        </p:nvSpPr>
        <p:spPr>
          <a:xfrm>
            <a:off x="954853" y="4737481"/>
            <a:ext cx="1399143" cy="1115314"/>
          </a:xfrm>
          <a:prstGeom prst="wedgeRoundRectCallout">
            <a:avLst>
              <a:gd name="adj1" fmla="val 44642"/>
              <a:gd name="adj2" fmla="val -18679"/>
              <a:gd name="adj3" fmla="val 16667"/>
            </a:avLst>
          </a:prstGeom>
          <a:solidFill>
            <a:srgbClr val="FFFFFF">
              <a:alpha val="4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he-IL" altLang="en-US" dirty="0"/>
              <a:t>אמוניום ניטרט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ular Callout 34">
            <a:extLst>
              <a:ext uri="{FF2B5EF4-FFF2-40B4-BE49-F238E27FC236}">
                <a16:creationId xmlns:a16="http://schemas.microsoft.com/office/drawing/2014/main" id="{A99D79A6-8650-43A5-B6E9-A325A0D29F35}"/>
              </a:ext>
            </a:extLst>
          </p:cNvPr>
          <p:cNvSpPr/>
          <p:nvPr/>
        </p:nvSpPr>
        <p:spPr>
          <a:xfrm>
            <a:off x="2927404" y="4693094"/>
            <a:ext cx="1399143" cy="1115314"/>
          </a:xfrm>
          <a:prstGeom prst="wedgeRoundRectCallout">
            <a:avLst>
              <a:gd name="adj1" fmla="val -17708"/>
              <a:gd name="adj2" fmla="val -45642"/>
              <a:gd name="adj3" fmla="val 16667"/>
            </a:avLst>
          </a:prstGeom>
          <a:solidFill>
            <a:srgbClr val="FFFFFF">
              <a:alpha val="4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סולר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DB5487B-9E71-42B0-A593-A8432127A6C3}"/>
              </a:ext>
            </a:extLst>
          </p:cNvPr>
          <p:cNvSpPr/>
          <p:nvPr/>
        </p:nvSpPr>
        <p:spPr>
          <a:xfrm>
            <a:off x="415304" y="5506105"/>
            <a:ext cx="21675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altLang="en-US" sz="2800" dirty="0"/>
              <a:t> (</a:t>
            </a:r>
            <a:r>
              <a:rPr lang="en-US" altLang="he-IL" sz="2800" dirty="0"/>
              <a:t>NH</a:t>
            </a:r>
            <a:r>
              <a:rPr lang="en-US" altLang="he-IL" sz="2800" baseline="-25000" dirty="0"/>
              <a:t>4</a:t>
            </a:r>
            <a:r>
              <a:rPr lang="en-US" altLang="he-IL" sz="2800" baseline="30000" dirty="0"/>
              <a:t>+</a:t>
            </a:r>
            <a:r>
              <a:rPr lang="en-US" altLang="he-IL" sz="2800" dirty="0"/>
              <a:t>NO</a:t>
            </a:r>
            <a:r>
              <a:rPr lang="en-US" altLang="he-IL" sz="2800" baseline="-25000" dirty="0"/>
              <a:t>3</a:t>
            </a:r>
            <a:r>
              <a:rPr lang="en-US" altLang="he-IL" sz="2800" baseline="30000" dirty="0"/>
              <a:t>-</a:t>
            </a:r>
            <a:r>
              <a:rPr lang="en-US" altLang="he-IL" sz="2800" dirty="0"/>
              <a:t>)</a:t>
            </a:r>
          </a:p>
          <a:p>
            <a:pPr algn="ctr"/>
            <a:r>
              <a:rPr lang="en-US" sz="4400" b="1" spc="-15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94%</a:t>
            </a:r>
            <a:endParaRPr lang="en-US" sz="4400" b="1" spc="-15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21CFCBDA-FD65-4639-865F-9161568AEF25}"/>
              </a:ext>
            </a:extLst>
          </p:cNvPr>
          <p:cNvSpPr/>
          <p:nvPr/>
        </p:nvSpPr>
        <p:spPr>
          <a:xfrm>
            <a:off x="2811557" y="5506104"/>
            <a:ext cx="1444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/>
              <a:t>(</a:t>
            </a:r>
            <a:r>
              <a:rPr lang="en-US" altLang="he-IL" sz="2800" dirty="0" err="1"/>
              <a:t>CnHm</a:t>
            </a:r>
            <a:r>
              <a:rPr lang="en-US" altLang="he-IL" sz="2800" dirty="0"/>
              <a:t>)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4400" b="1" spc="-15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6%</a:t>
            </a:r>
            <a:endParaRPr lang="en-US" sz="4400" b="1" spc="-15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796471" y="4840814"/>
            <a:ext cx="3344562" cy="20171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239" y="4580891"/>
            <a:ext cx="2571750" cy="1771650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542" y="3594453"/>
            <a:ext cx="3798841" cy="317184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047" y="2040025"/>
            <a:ext cx="3789406" cy="14251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25297" y="1515762"/>
            <a:ext cx="6376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דוגמאות נוספות </a:t>
            </a:r>
            <a:r>
              <a:rPr lang="he-IL" dirty="0" err="1"/>
              <a:t>לחנ"מ</a:t>
            </a:r>
            <a:r>
              <a:rPr lang="he-IL" dirty="0"/>
              <a:t> עיקרי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4677" y="3889361"/>
            <a:ext cx="2581756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9900" dirty="0"/>
              <a:t>?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B1317F7-4FC2-4D5C-A98F-4577EF8D1DFF}"/>
              </a:ext>
            </a:extLst>
          </p:cNvPr>
          <p:cNvSpPr txBox="1"/>
          <p:nvPr/>
        </p:nvSpPr>
        <p:spPr>
          <a:xfrm>
            <a:off x="10330" y="44385"/>
            <a:ext cx="121816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חומר נפץ עיקרי</a:t>
            </a:r>
          </a:p>
        </p:txBody>
      </p:sp>
    </p:spTree>
    <p:extLst>
      <p:ext uri="{BB962C8B-B14F-4D97-AF65-F5344CB8AC3E}">
        <p14:creationId xmlns:p14="http://schemas.microsoft.com/office/powerpoint/2010/main" val="377649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DE0816EE-95D2-444C-8FB2-74FDF3497EF1}"/>
              </a:ext>
            </a:extLst>
          </p:cNvPr>
          <p:cNvSpPr/>
          <p:nvPr/>
        </p:nvSpPr>
        <p:spPr>
          <a:xfrm>
            <a:off x="2045970" y="4069080"/>
            <a:ext cx="1588770" cy="226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034223F-C16E-49EB-A811-CF4D6B7035A2}"/>
              </a:ext>
            </a:extLst>
          </p:cNvPr>
          <p:cNvSpPr/>
          <p:nvPr/>
        </p:nvSpPr>
        <p:spPr>
          <a:xfrm>
            <a:off x="8252460" y="5033802"/>
            <a:ext cx="2085341" cy="157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מציין מיקום תוכן 13">
            <a:extLst>
              <a:ext uri="{FF2B5EF4-FFF2-40B4-BE49-F238E27FC236}">
                <a16:creationId xmlns:a16="http://schemas.microsoft.com/office/drawing/2014/main" id="{5B996CDB-B18A-43B2-8C80-B0BC91ECC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03" y="1088268"/>
            <a:ext cx="8274298" cy="5686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0255" y="6106451"/>
            <a:ext cx="2390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5CB8"/>
                </a:solidFill>
              </a:rPr>
              <a:t>TNT flakes      PETN</a:t>
            </a:r>
            <a:endParaRPr lang="he-IL" dirty="0">
              <a:solidFill>
                <a:srgbClr val="005CB8"/>
              </a:solidFill>
            </a:endParaRPr>
          </a:p>
        </p:txBody>
      </p:sp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שרשרת ניפוץ</a:t>
            </a:r>
            <a:endParaRPr lang="he-IL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33" y="1854869"/>
            <a:ext cx="2312564" cy="20765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10119" y="3931457"/>
            <a:ext cx="15157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ANFO</a:t>
            </a:r>
            <a:endParaRPr lang="he-IL" dirty="0">
              <a:solidFill>
                <a:srgbClr val="0066FF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9407611" y="1771743"/>
            <a:ext cx="2429986" cy="2189670"/>
          </a:xfrm>
          <a:prstGeom prst="wedgeRectCallout">
            <a:avLst>
              <a:gd name="adj1" fmla="val -64904"/>
              <a:gd name="adj2" fmla="val -25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00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מערכות יזימה שונות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7E50E09-A2AB-4C4D-B407-0D0521F2BC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145" y="2797448"/>
            <a:ext cx="5279596" cy="329387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A2AB582-109E-42C5-8109-906AD866FC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957" y="1278384"/>
            <a:ext cx="4034518" cy="222829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8214CC4-882F-4BA3-B1F6-C82A6F5889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3" y="3429000"/>
            <a:ext cx="2800076" cy="3127793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C020AFF1-E4F7-4D6F-814C-1C3925A5AB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339" y="3429000"/>
            <a:ext cx="1483629" cy="282309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088B2EB-B70C-498B-A7FE-41777D420D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175" y="649590"/>
            <a:ext cx="3629105" cy="61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5A845EF9-BDB2-4578-B2DA-DFE3C7859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8" y="4333792"/>
            <a:ext cx="3903218" cy="2386860"/>
          </a:xfrm>
          <a:prstGeom prst="rect">
            <a:avLst/>
          </a:prstGeom>
        </p:spPr>
      </p:pic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סוגי מעגלים</a:t>
            </a:r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6D7A89B-D54C-4039-8ADD-3270A823323A}"/>
              </a:ext>
            </a:extLst>
          </p:cNvPr>
          <p:cNvSpPr txBox="1"/>
          <p:nvPr/>
        </p:nvSpPr>
        <p:spPr>
          <a:xfrm>
            <a:off x="0" y="917472"/>
            <a:ext cx="12192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מעגלים חשמליים:</a:t>
            </a:r>
          </a:p>
          <a:p>
            <a:r>
              <a:rPr lang="he-IL" dirty="0"/>
              <a:t>מעגל טורי, מעגל מקביל, טורי במקביל, מקבלים בטור ומעגלים מורכבים.</a:t>
            </a:r>
          </a:p>
          <a:p>
            <a:endParaRPr lang="he-IL" dirty="0"/>
          </a:p>
          <a:p>
            <a:r>
              <a:rPr lang="he-IL" dirty="0"/>
              <a:t>בניית "מעגל" בנפצי </a:t>
            </a:r>
            <a:r>
              <a:rPr lang="he-IL" dirty="0" err="1"/>
              <a:t>נונל</a:t>
            </a:r>
            <a:r>
              <a:rPr lang="he-IL" dirty="0"/>
              <a:t>:</a:t>
            </a:r>
          </a:p>
          <a:p>
            <a:r>
              <a:rPr lang="he-IL" dirty="0"/>
              <a:t>נפצים בעלי השהיות שונות (הפעלה ע"י פתיל רועם, חיבור מעגלים עם שימוש </a:t>
            </a:r>
            <a:r>
              <a:rPr lang="he-IL" dirty="0" err="1"/>
              <a:t>בנונל</a:t>
            </a:r>
            <a:r>
              <a:rPr lang="he-IL" dirty="0"/>
              <a:t> השהיה)).</a:t>
            </a:r>
          </a:p>
          <a:p>
            <a:r>
              <a:rPr lang="he-IL" dirty="0"/>
              <a:t>נפצים </a:t>
            </a:r>
            <a:r>
              <a:rPr lang="he-IL" dirty="0" err="1"/>
              <a:t>דואלים</a:t>
            </a:r>
            <a:r>
              <a:rPr lang="he-IL" dirty="0"/>
              <a:t>, חיבור השהיות, חיבורי "זיגזג", חישוב השהיות (מניעת כפל השהיות) .</a:t>
            </a:r>
          </a:p>
          <a:p>
            <a:endParaRPr lang="he-IL" dirty="0"/>
          </a:p>
          <a:p>
            <a:r>
              <a:rPr lang="he-IL" dirty="0"/>
              <a:t>הפעלה ע"י פתיל רועם(מעגל רועם):</a:t>
            </a:r>
          </a:p>
          <a:p>
            <a:r>
              <a:rPr lang="he-IL" dirty="0"/>
              <a:t>חיבור נפצי השהיות, "עצם כלב" .</a:t>
            </a:r>
          </a:p>
          <a:p>
            <a:endParaRPr lang="he-IL" dirty="0"/>
          </a:p>
          <a:p>
            <a:r>
              <a:rPr lang="he-IL" dirty="0"/>
              <a:t>מעגלים משולבים:</a:t>
            </a:r>
          </a:p>
          <a:p>
            <a:r>
              <a:rPr lang="he-IL" dirty="0"/>
              <a:t>שילוב של כלל האפשרויות.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51019BF7-6FF9-4107-AE1F-D057DFB5D0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786" y="4216972"/>
            <a:ext cx="3911585" cy="2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קבוצה 24"/>
          <p:cNvGrpSpPr/>
          <p:nvPr/>
        </p:nvGrpSpPr>
        <p:grpSpPr>
          <a:xfrm>
            <a:off x="798979" y="909461"/>
            <a:ext cx="6326842" cy="5948539"/>
            <a:chOff x="798979" y="909461"/>
            <a:chExt cx="6326842" cy="5948539"/>
          </a:xfrm>
        </p:grpSpPr>
        <p:sp>
          <p:nvSpPr>
            <p:cNvPr id="16" name="מלבן: פינות מעוגלות 1">
              <a:extLst>
                <a:ext uri="{FF2B5EF4-FFF2-40B4-BE49-F238E27FC236}">
                  <a16:creationId xmlns:a16="http://schemas.microsoft.com/office/drawing/2014/main" id="{6A8FF086-E996-42AC-8B40-DFE5801E4647}"/>
                </a:ext>
              </a:extLst>
            </p:cNvPr>
            <p:cNvSpPr/>
            <p:nvPr/>
          </p:nvSpPr>
          <p:spPr>
            <a:xfrm>
              <a:off x="798979" y="909461"/>
              <a:ext cx="6326842" cy="55782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7" name="Object 3">
              <a:extLst>
                <a:ext uri="{FF2B5EF4-FFF2-40B4-BE49-F238E27FC236}">
                  <a16:creationId xmlns:a16="http://schemas.microsoft.com/office/drawing/2014/main" id="{22663485-C1EC-49DE-9E91-C14E49CC90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988" y="1054100"/>
            <a:ext cx="5260975" cy="579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Document" r:id="rId3" imgW="5860448" imgH="7341030" progId="Word.Document.8">
                    <p:embed/>
                  </p:oleObj>
                </mc:Choice>
                <mc:Fallback>
                  <p:oleObj name="Document" r:id="rId3" imgW="5860448" imgH="7341030" progId="Word.Document.8">
                    <p:embed/>
                    <p:pic>
                      <p:nvPicPr>
                        <p:cNvPr id="17" name="Object 3">
                          <a:extLst>
                            <a:ext uri="{FF2B5EF4-FFF2-40B4-BE49-F238E27FC236}">
                              <a16:creationId xmlns:a16="http://schemas.microsoft.com/office/drawing/2014/main" id="{22663485-C1EC-49DE-9E91-C14E49CC90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1054100"/>
                          <a:ext cx="5260975" cy="579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3812603" y="3223578"/>
              <a:ext cx="180317" cy="252257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5027457" y="3224257"/>
              <a:ext cx="186953" cy="261540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3682398" y="1085546"/>
              <a:ext cx="180317" cy="252257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198019">
              <a:off x="4831268" y="1075582"/>
              <a:ext cx="186953" cy="261540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BA93C20E-7AB1-4F9A-91B6-CDB749D04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483781">
              <a:off x="2939605" y="1080224"/>
              <a:ext cx="180317" cy="252257"/>
            </a:xfrm>
            <a:prstGeom prst="rect">
              <a:avLst/>
            </a:prstGeom>
          </p:spPr>
        </p:pic>
        <p:sp>
          <p:nvSpPr>
            <p:cNvPr id="23" name="מלבן 22"/>
            <p:cNvSpPr/>
            <p:nvPr/>
          </p:nvSpPr>
          <p:spPr>
            <a:xfrm>
              <a:off x="2430162" y="6549081"/>
              <a:ext cx="1112108" cy="30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00715" y="5471288"/>
            <a:ext cx="33436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תכנון השהיות ע"י שימוש בנפצי </a:t>
            </a:r>
            <a:r>
              <a:rPr lang="he-IL" dirty="0" err="1"/>
              <a:t>נונל</a:t>
            </a:r>
            <a:endParaRPr lang="he-IL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29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15" name="כותרת 11">
            <a:extLst>
              <a:ext uri="{FF2B5EF4-FFF2-40B4-BE49-F238E27FC236}">
                <a16:creationId xmlns:a16="http://schemas.microsoft.com/office/drawing/2014/main" id="{8AB6FEB6-7985-4D8F-9DEB-F9B79D32BF19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סוגי מעגלים לדוגמה</a:t>
            </a:r>
          </a:p>
          <a:p>
            <a:endParaRPr lang="he-IL" dirty="0"/>
          </a:p>
          <a:p>
            <a:endParaRPr lang="he-IL" sz="3900" dirty="0"/>
          </a:p>
        </p:txBody>
      </p:sp>
    </p:spTree>
    <p:extLst>
      <p:ext uri="{BB962C8B-B14F-4D97-AF65-F5344CB8AC3E}">
        <p14:creationId xmlns:p14="http://schemas.microsoft.com/office/powerpoint/2010/main" val="207737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תכנון הפיצוץ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8D90F48-88FC-479A-B680-C6DBFBB5F2EC}"/>
              </a:ext>
            </a:extLst>
          </p:cNvPr>
          <p:cNvSpPr txBox="1"/>
          <p:nvPr/>
        </p:nvSpPr>
        <p:spPr>
          <a:xfrm>
            <a:off x="0" y="917472"/>
            <a:ext cx="12192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תכנון ראשוני: </a:t>
            </a:r>
          </a:p>
          <a:p>
            <a:r>
              <a:rPr lang="he-IL" dirty="0"/>
              <a:t>-דרישות המזמין:</a:t>
            </a:r>
          </a:p>
          <a:p>
            <a:r>
              <a:rPr lang="he-IL" dirty="0"/>
              <a:t>כמות סלע </a:t>
            </a:r>
            <a:r>
              <a:rPr lang="he-IL" dirty="0" err="1"/>
              <a:t>לחיצוב</a:t>
            </a:r>
            <a:r>
              <a:rPr lang="he-IL" dirty="0"/>
              <a:t>, עומק </a:t>
            </a:r>
            <a:r>
              <a:rPr lang="he-IL" dirty="0" err="1"/>
              <a:t>החיצוב</a:t>
            </a:r>
            <a:r>
              <a:rPr lang="he-IL" dirty="0"/>
              <a:t>, זמני עבודה, כלים זמנים באתר, בחירת קידוח (האם נמצא בבעלות הלקוח). </a:t>
            </a:r>
          </a:p>
          <a:p>
            <a:pPr marL="285750" indent="-285750">
              <a:buFontTx/>
              <a:buChar char="-"/>
            </a:pPr>
            <a:r>
              <a:rPr lang="he-IL" dirty="0"/>
              <a:t>הכרך בטיחותי/בטחוני/הנחיות פיקוח, השפעות הסביבה:</a:t>
            </a:r>
          </a:p>
          <a:p>
            <a:r>
              <a:rPr lang="he-IL" dirty="0"/>
              <a:t>אזור בנוי/מחצבה/מנהרה/מכרה – תקנות , דרישות (שימוש ברשתות, ביצוע מדידות </a:t>
            </a:r>
            <a:r>
              <a:rPr lang="he-IL" dirty="0" err="1"/>
              <a:t>ססמיות</a:t>
            </a:r>
            <a:r>
              <a:rPr lang="he-IL" dirty="0"/>
              <a:t> , חוק אתר, פינוי וחסימות)</a:t>
            </a:r>
          </a:p>
          <a:p>
            <a:r>
              <a:rPr lang="he-IL" dirty="0"/>
              <a:t>שעות עבודה מותרות, מחסן חומרי נפץ באתר, מבנים סמוכים, מבנים רגישים (בית חולים, מפעלים בעלי ציוד רגיש),גני ילדים/בית ספר,</a:t>
            </a:r>
          </a:p>
          <a:p>
            <a:r>
              <a:rPr lang="he-IL" dirty="0"/>
              <a:t>גשרים או מנהרות קיימות בסמוך, עבודה בשטחי </a:t>
            </a:r>
            <a:r>
              <a:rPr lang="he-IL" dirty="0" err="1"/>
              <a:t>איו"ש</a:t>
            </a:r>
            <a:r>
              <a:rPr lang="he-IL" dirty="0"/>
              <a:t> .</a:t>
            </a:r>
          </a:p>
          <a:p>
            <a:r>
              <a:rPr lang="he-IL" dirty="0"/>
              <a:t> </a:t>
            </a:r>
          </a:p>
          <a:p>
            <a:r>
              <a:rPr lang="he-IL" b="1" dirty="0"/>
              <a:t>תכנון פרטני:</a:t>
            </a:r>
          </a:p>
          <a:p>
            <a:r>
              <a:rPr lang="he-IL" dirty="0"/>
              <a:t>התאמת אמצעים – קידוח , צוות עבודה, תכנון תהליך, מענה לדרישות הפיקוח.</a:t>
            </a:r>
          </a:p>
          <a:p>
            <a:r>
              <a:rPr lang="he-IL" dirty="0"/>
              <a:t>חישוב כמויות כללי</a:t>
            </a:r>
          </a:p>
          <a:p>
            <a:endParaRPr lang="he-IL" dirty="0"/>
          </a:p>
          <a:p>
            <a:r>
              <a:rPr lang="he-IL" dirty="0"/>
              <a:t>חישוב מטריצה (פריזמה) </a:t>
            </a:r>
            <a:r>
              <a:rPr lang="en-US" dirty="0"/>
              <a:t>V*V1*H</a:t>
            </a:r>
            <a:r>
              <a:rPr lang="he-IL" dirty="0"/>
              <a:t>(מותנה בקידוח), חישוב כמות </a:t>
            </a:r>
            <a:r>
              <a:rPr lang="he-IL" dirty="0" err="1"/>
              <a:t>חנ"ם</a:t>
            </a:r>
            <a:r>
              <a:rPr lang="he-IL" dirty="0"/>
              <a:t> ספציפית(</a:t>
            </a:r>
            <a:r>
              <a:rPr lang="he-IL" dirty="0" err="1"/>
              <a:t>פאודר</a:t>
            </a:r>
            <a:r>
              <a:rPr lang="he-IL" dirty="0"/>
              <a:t> פקטור-</a:t>
            </a:r>
            <a:r>
              <a:rPr lang="en-US" dirty="0"/>
              <a:t>powder factor</a:t>
            </a:r>
            <a:r>
              <a:rPr lang="he-IL" dirty="0"/>
              <a:t>), </a:t>
            </a:r>
          </a:p>
          <a:p>
            <a:r>
              <a:rPr lang="he-IL" dirty="0"/>
              <a:t>תכנון אמצעיים לבעיות בקרקע/קדח- שרוולי ניילון , עבודה במפלסים, פקקים, קידוח לפי גובה שכבה(</a:t>
            </a:r>
            <a:r>
              <a:rPr lang="en-US" dirty="0"/>
              <a:t>stratum</a:t>
            </a:r>
            <a:r>
              <a:rPr lang="he-IL" dirty="0"/>
              <a:t>).</a:t>
            </a:r>
          </a:p>
          <a:p>
            <a:r>
              <a:rPr lang="he-IL" dirty="0"/>
              <a:t>בחירת סוג נפצים/יזימה , אורך מוליכי נפץ/צינורית </a:t>
            </a:r>
            <a:r>
              <a:rPr lang="he-IL" dirty="0" err="1"/>
              <a:t>נונל</a:t>
            </a:r>
            <a:r>
              <a:rPr lang="he-IL" dirty="0"/>
              <a:t>, קוטר מאיץ .</a:t>
            </a:r>
          </a:p>
          <a:p>
            <a:r>
              <a:rPr lang="he-IL" dirty="0"/>
              <a:t>כיווני "פתיחה" והשהיות בין שורות בתכנון השהיות (תצורת הערימה) – שטח וכלים המשמשים להעמסה.</a:t>
            </a:r>
          </a:p>
          <a:p>
            <a:endParaRPr lang="he-IL" dirty="0"/>
          </a:p>
          <a:p>
            <a:r>
              <a:rPr lang="he-IL" dirty="0"/>
              <a:t>        </a:t>
            </a:r>
          </a:p>
          <a:p>
            <a:r>
              <a:rPr lang="he-IL" dirty="0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488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תחוקה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73B843C-DC23-423A-826B-9CC2F2675275}"/>
              </a:ext>
            </a:extLst>
          </p:cNvPr>
          <p:cNvGrpSpPr/>
          <p:nvPr/>
        </p:nvGrpSpPr>
        <p:grpSpPr>
          <a:xfrm>
            <a:off x="5734971" y="1003176"/>
            <a:ext cx="6161106" cy="3056106"/>
            <a:chOff x="5734971" y="1003176"/>
            <a:chExt cx="6161106" cy="3056106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6C53B768-F7C3-4C89-99F7-DE6200082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3650" y="1003176"/>
              <a:ext cx="5992427" cy="2336520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5E99A3E6-8DDF-4E5D-84ED-833BEA5B0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4971" y="3339696"/>
              <a:ext cx="5149049" cy="719586"/>
            </a:xfrm>
            <a:prstGeom prst="rect">
              <a:avLst/>
            </a:prstGeom>
          </p:spPr>
        </p:pic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6620B84-FD79-4925-A11F-CDB5FAD589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767" y="4145872"/>
            <a:ext cx="6249388" cy="48827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74869A2-21A7-43D7-9D11-EEAE21F53B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808" y="4720733"/>
            <a:ext cx="6520934" cy="8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2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B702197-E184-42BC-89FA-966EDCA88E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325" y="767290"/>
            <a:ext cx="7419164" cy="5347691"/>
          </a:xfrm>
          <a:prstGeom prst="rect">
            <a:avLst/>
          </a:prstGeom>
        </p:spPr>
      </p:pic>
      <p:sp>
        <p:nvSpPr>
          <p:cNvPr id="15" name="כותרת 11">
            <a:extLst>
              <a:ext uri="{FF2B5EF4-FFF2-40B4-BE49-F238E27FC236}">
                <a16:creationId xmlns:a16="http://schemas.microsoft.com/office/drawing/2014/main" id="{958D0A70-4926-4E9D-8428-D57C54B973B7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תחוקה</a:t>
            </a:r>
          </a:p>
          <a:p>
            <a:endParaRPr lang="he-IL" dirty="0"/>
          </a:p>
          <a:p>
            <a:endParaRPr lang="he-IL" sz="3900" dirty="0"/>
          </a:p>
        </p:txBody>
      </p:sp>
    </p:spTree>
    <p:extLst>
      <p:ext uri="{BB962C8B-B14F-4D97-AF65-F5344CB8AC3E}">
        <p14:creationId xmlns:p14="http://schemas.microsoft.com/office/powerpoint/2010/main" val="103897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18E940E-B0B2-4E8C-B510-FE5F98804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7BC0EFD-4B26-4F82-9E4A-5DA75EA804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88C488B-EF34-40E9-8718-70D4370B5ECC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9DF2743-7BEC-4BBF-AEAF-FFA59A881463}"/>
              </a:ext>
            </a:extLst>
          </p:cNvPr>
          <p:cNvSpPr txBox="1"/>
          <p:nvPr/>
        </p:nvSpPr>
        <p:spPr>
          <a:xfrm>
            <a:off x="0" y="580922"/>
            <a:ext cx="121581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תקנות</a:t>
            </a:r>
          </a:p>
          <a:p>
            <a:pPr algn="ctr"/>
            <a:r>
              <a:rPr lang="he-IL" dirty="0"/>
              <a:t>הקרה, דוגמאות ואיתור 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1B323FC-42A8-4EEE-8CA6-81F3C75130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205" y="1593896"/>
            <a:ext cx="7133590" cy="4666205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1F98AB6-EC97-43EC-839D-758BBD71E4C3}"/>
              </a:ext>
            </a:extLst>
          </p:cNvPr>
          <p:cNvSpPr txBox="1"/>
          <p:nvPr/>
        </p:nvSpPr>
        <p:spPr>
          <a:xfrm>
            <a:off x="2851951" y="632401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https://www.nevo.co.il/law_word/law06/tak-5576.pdf</a:t>
            </a:r>
          </a:p>
        </p:txBody>
      </p:sp>
    </p:spTree>
    <p:extLst>
      <p:ext uri="{BB962C8B-B14F-4D97-AF65-F5344CB8AC3E}">
        <p14:creationId xmlns:p14="http://schemas.microsoft.com/office/powerpoint/2010/main" val="193615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81C4137-1AC9-4821-A145-16BE207FA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608" y="711799"/>
            <a:ext cx="9157614" cy="5813288"/>
          </a:xfrm>
          <a:prstGeom prst="rect">
            <a:avLst/>
          </a:prstGeom>
        </p:spPr>
      </p:pic>
      <p:sp>
        <p:nvSpPr>
          <p:cNvPr id="12" name="כותרת 11">
            <a:extLst>
              <a:ext uri="{FF2B5EF4-FFF2-40B4-BE49-F238E27FC236}">
                <a16:creationId xmlns:a16="http://schemas.microsoft.com/office/drawing/2014/main" id="{394D185B-6A98-4C77-8586-03E4EFA586E3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תחוקה</a:t>
            </a:r>
          </a:p>
          <a:p>
            <a:endParaRPr lang="he-IL" dirty="0"/>
          </a:p>
          <a:p>
            <a:endParaRPr lang="he-IL" sz="3900" dirty="0"/>
          </a:p>
        </p:txBody>
      </p:sp>
    </p:spTree>
    <p:extLst>
      <p:ext uri="{BB962C8B-B14F-4D97-AF65-F5344CB8AC3E}">
        <p14:creationId xmlns:p14="http://schemas.microsoft.com/office/powerpoint/2010/main" val="167186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8C8C68D-4380-46EA-86FE-7417808D4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509" y="767291"/>
            <a:ext cx="5935814" cy="521625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9FFBBCD-090A-4E51-ADD2-57332B2C88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05" y="1640866"/>
            <a:ext cx="6059895" cy="3206342"/>
          </a:xfrm>
          <a:prstGeom prst="rect">
            <a:avLst/>
          </a:prstGeom>
        </p:spPr>
      </p:pic>
      <p:sp>
        <p:nvSpPr>
          <p:cNvPr id="14" name="כותרת 11">
            <a:extLst>
              <a:ext uri="{FF2B5EF4-FFF2-40B4-BE49-F238E27FC236}">
                <a16:creationId xmlns:a16="http://schemas.microsoft.com/office/drawing/2014/main" id="{01D7C701-B5D9-4047-954C-9F4A0B4A9DBD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תחוקה</a:t>
            </a:r>
          </a:p>
          <a:p>
            <a:endParaRPr lang="he-IL" dirty="0"/>
          </a:p>
          <a:p>
            <a:endParaRPr lang="he-IL" sz="3900" dirty="0"/>
          </a:p>
        </p:txBody>
      </p:sp>
    </p:spTree>
    <p:extLst>
      <p:ext uri="{BB962C8B-B14F-4D97-AF65-F5344CB8AC3E}">
        <p14:creationId xmlns:p14="http://schemas.microsoft.com/office/powerpoint/2010/main" val="4036231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33859" y="244372"/>
            <a:ext cx="12158141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– ביצוע</a:t>
            </a:r>
            <a:endParaRPr lang="he-IL" sz="2200" dirty="0"/>
          </a:p>
          <a:p>
            <a:endParaRPr lang="he-IL" dirty="0"/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5F8BAE1-0BF8-455B-80F7-0D17317160B1}"/>
              </a:ext>
            </a:extLst>
          </p:cNvPr>
          <p:cNvSpPr txBox="1"/>
          <p:nvPr/>
        </p:nvSpPr>
        <p:spPr>
          <a:xfrm>
            <a:off x="33859" y="767291"/>
            <a:ext cx="12158141" cy="5950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מחצבה: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תקנות הבטיחות בעבודה (מחצבות-אבן), תשכ"ה-1965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"מחצבת אבן" – מחצבה שבה מתנהל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חיצוב</a:t>
            </a:r>
            <a:r>
              <a:rPr lang="he-IL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 על פני הקרקע, למעט מחצבה כאמור בה מפיקים חלוקים, חול או חרסית</a:t>
            </a:r>
          </a:p>
          <a:p>
            <a:pPr marL="0" marR="720090" algn="r" rtl="1">
              <a:spcBef>
                <a:spcPts val="360"/>
              </a:spcBef>
              <a:spcAft>
                <a:spcPts val="0"/>
              </a:spcAft>
            </a:pPr>
            <a:r>
              <a:rPr lang="he-IL" sz="1800" b="1" i="0" dirty="0">
                <a:effectLst/>
                <a:latin typeface="Times New Roman" panose="02020603050405020304" pitchFamily="18" charset="0"/>
                <a:cs typeface="Time New Roman"/>
              </a:rPr>
              <a:t>גובה קיר </a:t>
            </a:r>
            <a:r>
              <a:rPr lang="he-IL" sz="1800" b="1" i="0" dirty="0" err="1">
                <a:effectLst/>
                <a:latin typeface="Times New Roman" panose="02020603050405020304" pitchFamily="18" charset="0"/>
                <a:cs typeface="Time New Roman"/>
              </a:rPr>
              <a:t>החיצוב</a:t>
            </a:r>
            <a:r>
              <a:rPr lang="he-IL" sz="1800" b="1" i="0" dirty="0">
                <a:effectLst/>
                <a:latin typeface="Times New Roman" panose="02020603050405020304" pitchFamily="18" charset="0"/>
                <a:cs typeface="Time New Roman"/>
              </a:rPr>
              <a:t>, מדרגות ודרכי הגישה אליהם </a:t>
            </a:r>
            <a:r>
              <a:rPr lang="he-IL" dirty="0">
                <a:solidFill>
                  <a:srgbClr val="FF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*</a:t>
            </a:r>
            <a:endParaRPr lang="he-IL" sz="1800" b="0" i="0" dirty="0">
              <a:effectLst/>
              <a:latin typeface="Times New Roman" panose="02020603050405020304" pitchFamily="18" charset="0"/>
            </a:endParaRPr>
          </a:p>
          <a:p>
            <a:pPr marL="0" marR="720090" algn="just" rtl="1">
              <a:spcBef>
                <a:spcPts val="360"/>
              </a:spcBef>
              <a:spcAft>
                <a:spcPts val="0"/>
              </a:spcAft>
            </a:pP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Miriam" panose="020B0502050101010101" pitchFamily="34" charset="-79"/>
              </a:rPr>
              <a:t>16.   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(א) לא ייפתח קרקע </a:t>
            </a:r>
            <a:r>
              <a:rPr lang="he-IL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לחיצוב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 במחצבת-אבן באופן שגובה קיר </a:t>
            </a:r>
            <a:r>
              <a:rPr lang="he-IL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החיצוב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 יעלה על 15 מטר, אלא אם יותקנו ויוחזקו בו מדרגה או מדרגות נאותות.</a:t>
            </a:r>
            <a:endParaRPr lang="he-I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720090" algn="just" rtl="1">
              <a:spcBef>
                <a:spcPts val="360"/>
              </a:spcBef>
              <a:spcAft>
                <a:spcPts val="0"/>
              </a:spcAft>
            </a:pP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           (ב)  רוחב מדרגה בקיר </a:t>
            </a:r>
            <a:r>
              <a:rPr lang="he-IL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חיצוב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 יהיה כלהלן –</a:t>
            </a:r>
            <a:endParaRPr lang="he-I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48335" marR="720090" algn="just" rtl="1">
              <a:spcBef>
                <a:spcPts val="360"/>
              </a:spcBef>
              <a:spcAft>
                <a:spcPts val="0"/>
              </a:spcAft>
            </a:pP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(1)   עובדים בלי ציוד ממונע נייד, יהיה רוחב המדרגה מספיק כדי להבטיח בטיחותם של עובדים בתנועתם ועבודתם, ובלבד שהרוחב לא יהיה פחות מ-3 מטר;</a:t>
            </a:r>
            <a:endParaRPr lang="he-I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48335" marR="720090" algn="just" rtl="1">
              <a:spcBef>
                <a:spcPts val="360"/>
              </a:spcBef>
              <a:spcAft>
                <a:spcPts val="0"/>
              </a:spcAft>
            </a:pPr>
            <a:r>
              <a:rPr lang="he-I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FrankRuehl" panose="020E0503060101010101" pitchFamily="34" charset="-79"/>
              </a:rPr>
              <a:t>(2)   משתמשים בציוד ממונע נייד, יהיה רוחב המדרגה מספיק כדי להבטיח תנועה ופעולה ללא סכנה של הציוד האמור ובטיחותם של העובדים לצדו, ובלבד שהרוחב לא יהיה פחות מ-10 מטר.</a:t>
            </a:r>
            <a:endParaRPr lang="he-IL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he-IL" b="0" i="0" dirty="0">
              <a:solidFill>
                <a:srgbClr val="000000"/>
              </a:solidFill>
              <a:effectLst/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endParaRPr lang="he-IL" dirty="0">
              <a:solidFill>
                <a:srgbClr val="000000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dirty="0">
                <a:solidFill>
                  <a:srgbClr val="0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אפיון – שטח פתוח, כמות כלים גבוהה(תנועת משאיות וכלי </a:t>
            </a:r>
            <a:r>
              <a:rPr lang="he-IL" dirty="0" err="1">
                <a:solidFill>
                  <a:srgbClr val="0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צמ"ה</a:t>
            </a:r>
            <a:r>
              <a:rPr lang="he-IL" dirty="0">
                <a:solidFill>
                  <a:srgbClr val="0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), נוכחות של מספר רב של גורמי חוץ, שטח גדול שמושפע/משפיע מ/אל אזור הפיצוץ.</a:t>
            </a:r>
          </a:p>
          <a:p>
            <a:r>
              <a:rPr lang="he-IL" dirty="0">
                <a:solidFill>
                  <a:srgbClr val="0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אפיון ביצוע – מספר קדחים: (עשרות עד מאות, בשורה אחת או מספר שורות).</a:t>
            </a:r>
          </a:p>
          <a:p>
            <a:r>
              <a:rPr lang="he-IL" dirty="0">
                <a:solidFill>
                  <a:srgbClr val="0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עומק קידוח: מטרים בודדים עד כ 16.5/17 מטר  </a:t>
            </a:r>
            <a:r>
              <a:rPr lang="he-IL" dirty="0">
                <a:solidFill>
                  <a:srgbClr val="FF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*  .</a:t>
            </a: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קוטר קידוח: "3.5 – "5.5  לרוב, ישנם מחצבות שמשתמשות בקטרים גדולים יותר.</a:t>
            </a: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"פנים חופשיות" – 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FACE  </a:t>
            </a:r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, ברוב המקרים למעט פתיחת מפלס הפיצוץ יעשה כשיש לפחות צד אחד של פנים חופשיות </a:t>
            </a:r>
          </a:p>
          <a:p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8200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57506782-3A40-498A-B493-FCBA2372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" y="4745543"/>
            <a:ext cx="4563122" cy="211245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1C939C4-C726-4686-B151-6DEA89F47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" y="2212128"/>
            <a:ext cx="3595456" cy="2585323"/>
          </a:xfrm>
          <a:prstGeom prst="rect">
            <a:avLst/>
          </a:prstGeom>
        </p:spPr>
      </p:pic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ביצוע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A60A0A9-A4B2-47FD-87CF-F2E85A29D586}"/>
              </a:ext>
            </a:extLst>
          </p:cNvPr>
          <p:cNvSpPr txBox="1"/>
          <p:nvPr/>
        </p:nvSpPr>
        <p:spPr>
          <a:xfrm>
            <a:off x="0" y="843379"/>
            <a:ext cx="121920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-בחינת הקיר ו "הפנים החופשיות". </a:t>
            </a:r>
          </a:p>
          <a:p>
            <a:r>
              <a:rPr lang="he-IL" dirty="0"/>
              <a:t>-בדיקת הקדחים +מידע מהקודח (רצוי בשלב לפני הפיצוץ שיאפשר תיקון או הוספת קדחים לפי הצורך)</a:t>
            </a:r>
          </a:p>
          <a:p>
            <a:r>
              <a:rPr lang="he-IL" dirty="0"/>
              <a:t>-תכנית מדויקת של כמויות חומרי נפץ והשהיות. </a:t>
            </a:r>
          </a:p>
          <a:p>
            <a:r>
              <a:rPr lang="he-IL" dirty="0"/>
              <a:t> חישוב כמות </a:t>
            </a:r>
            <a:r>
              <a:rPr lang="he-IL" dirty="0" err="1"/>
              <a:t>חנ"מ</a:t>
            </a:r>
            <a:r>
              <a:rPr lang="he-IL" dirty="0"/>
              <a:t> למטר קדח * סה"כ מטרים לטעינה(לבדוק אמפירית – סדקים, הרחבות , מערות </a:t>
            </a:r>
            <a:r>
              <a:rPr lang="he-IL" dirty="0" err="1"/>
              <a:t>וקרסטים</a:t>
            </a:r>
            <a:r>
              <a:rPr lang="he-IL" dirty="0"/>
              <a:t>-פרטני לשטח טעינה.</a:t>
            </a:r>
          </a:p>
          <a:p>
            <a:r>
              <a:rPr lang="he-IL" dirty="0"/>
              <a:t> כמות קדחים –מספר נפצים וסוגם, האם יש שימוש בסיפונים(דורש תכנון פרטני) אורך מוליכים/צינוריות- בהתאם לתבנית קידוח. </a:t>
            </a:r>
          </a:p>
          <a:p>
            <a:r>
              <a:rPr lang="he-IL" dirty="0"/>
              <a:t>-תיכנון הטעינה: בשקים / במכלית / משולבת. </a:t>
            </a:r>
          </a:p>
          <a:p>
            <a:r>
              <a:rPr lang="he-IL" dirty="0"/>
              <a:t> תנאיי שטח והגישה, שיפוע , כמות </a:t>
            </a:r>
            <a:r>
              <a:rPr lang="he-IL" dirty="0" err="1"/>
              <a:t>חנ"מ</a:t>
            </a:r>
            <a:r>
              <a:rPr lang="he-IL" dirty="0"/>
              <a:t> לטעינה בקדח בודד( מצדיק סלילת גישה או הבאה בדליים. </a:t>
            </a:r>
          </a:p>
          <a:p>
            <a:r>
              <a:rPr lang="he-IL" dirty="0"/>
              <a:t> דרך גישה בטיחותית ל משאית  / מכלית עד הקדחים(הבאת חומר נפץ). </a:t>
            </a:r>
          </a:p>
          <a:p>
            <a:r>
              <a:rPr lang="he-IL" dirty="0"/>
              <a:t>-חומר סתימה: מתאים? מספיק? 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BC52256-031E-4C77-87A4-F97416247F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981" y="5082466"/>
            <a:ext cx="4115263" cy="177553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49483F6-4B09-40EB-9DED-83F9A0AF3C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934" y="3101243"/>
            <a:ext cx="2734323" cy="198122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F8B1852-D66E-4728-A4B7-D65A34A7E7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810" y="2806635"/>
            <a:ext cx="3224819" cy="2442147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7966E00-0E94-4B23-A6DC-D804B99070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3726" y="3971317"/>
            <a:ext cx="3774415" cy="28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ביצוע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55E13C2-0F85-4699-AEE1-CD36DB455047}"/>
              </a:ext>
            </a:extLst>
          </p:cNvPr>
          <p:cNvSpPr txBox="1"/>
          <p:nvPr/>
        </p:nvSpPr>
        <p:spPr>
          <a:xfrm>
            <a:off x="33859" y="767291"/>
            <a:ext cx="1215814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שטח פיתוח- עבודות תשתית:</a:t>
            </a:r>
          </a:p>
          <a:p>
            <a:r>
              <a:rPr lang="he-IL" dirty="0"/>
              <a:t>- אתרים </a:t>
            </a:r>
            <a:r>
              <a:rPr lang="he-IL" dirty="0" err="1"/>
              <a:t>מאופינים</a:t>
            </a:r>
            <a:r>
              <a:rPr lang="he-IL" dirty="0"/>
              <a:t> לרוב כשטח בנוי (למעט פיתוח במחצבה) אתרי בניה או עבודה בצידי כבישים.</a:t>
            </a:r>
          </a:p>
          <a:p>
            <a:pPr marL="285750" indent="-285750">
              <a:buFontTx/>
              <a:buChar char="-"/>
            </a:pPr>
            <a:r>
              <a:rPr lang="he-IL" dirty="0"/>
              <a:t>מספר קדחים רב (בדרך כלל קטרים קטנים "3.5 – "4 ) </a:t>
            </a:r>
          </a:p>
          <a:p>
            <a:pPr marL="285750" indent="-285750">
              <a:buFontTx/>
              <a:buChar char="-"/>
            </a:pPr>
            <a:r>
              <a:rPr lang="he-IL" dirty="0"/>
              <a:t>עומק קידוח של מטרים בודדים, כמויות חומר נפץ קטנות (זעזועים סיסמיים – חוק אתר )- מצריך טעינה בהקפדה יתרה.</a:t>
            </a:r>
          </a:p>
          <a:p>
            <a:pPr marL="285750" indent="-285750">
              <a:buFontTx/>
              <a:buChar char="-"/>
            </a:pPr>
            <a:r>
              <a:rPr lang="he-IL" dirty="0"/>
              <a:t>אתרים בעלי שטח תפעולי קטן (מצריך תיאום רב ), בעיית גישה נוחה וקרבה של מספר רב של גורמים (יתכן מתקנים פעילים).</a:t>
            </a:r>
          </a:p>
          <a:p>
            <a:pPr marL="285750" indent="-285750">
              <a:buFontTx/>
              <a:buChar char="-"/>
            </a:pPr>
            <a:r>
              <a:rPr lang="he-IL" dirty="0"/>
              <a:t>דרישה בשימוש בכיסוי נאות – (רשתות מיגון, כיסוי בחומר דק או כל כיסוי אחר שימנע </a:t>
            </a:r>
            <a:r>
              <a:rPr lang="he-IL" dirty="0" err="1"/>
              <a:t>רגמות</a:t>
            </a:r>
            <a:r>
              <a:rPr lang="he-IL" dirty="0"/>
              <a:t>.</a:t>
            </a:r>
          </a:p>
          <a:p>
            <a:endParaRPr lang="he-IL" dirty="0"/>
          </a:p>
          <a:p>
            <a:endParaRPr lang="he-IL" sz="4000" dirty="0"/>
          </a:p>
          <a:p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 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3D8BC9C-C2D1-4DFA-B3E0-05481507C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25" y="2911876"/>
            <a:ext cx="8944184" cy="801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CA8416E-597B-45DC-8995-357BFE4636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" y="3817162"/>
            <a:ext cx="5002565" cy="279646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29032E9-2D76-4E82-A20B-4C42A9BA1A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497" y="3817162"/>
            <a:ext cx="4591575" cy="28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7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6592918-7B77-4C84-BCC1-9B4D9849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" y="1696358"/>
            <a:ext cx="2514569" cy="3113521"/>
          </a:xfrm>
          <a:prstGeom prst="rect">
            <a:avLst/>
          </a:prstGeom>
        </p:spPr>
      </p:pic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ביצוע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5AB31AA-17D5-4CFE-B75E-A1BDEDA9457F}"/>
              </a:ext>
            </a:extLst>
          </p:cNvPr>
          <p:cNvSpPr txBox="1"/>
          <p:nvPr/>
        </p:nvSpPr>
        <p:spPr>
          <a:xfrm>
            <a:off x="33859" y="767291"/>
            <a:ext cx="12158141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מנהור , מכרה:</a:t>
            </a:r>
          </a:p>
          <a:p>
            <a:r>
              <a:rPr lang="he-IL" dirty="0"/>
              <a:t>- עבודה בתת הקרקע.</a:t>
            </a:r>
          </a:p>
          <a:p>
            <a:r>
              <a:rPr lang="he-IL" dirty="0"/>
              <a:t>- מספר קדחים עשרות עד מאות</a:t>
            </a:r>
          </a:p>
          <a:p>
            <a:r>
              <a:rPr lang="he-IL" dirty="0"/>
              <a:t>- כמות קטנה של חומר נפץ (טעינה בקוטר קטן, טעינה בתרמילי חומר נפץ או הזרמה של חומר –מערכות מיוחדות.</a:t>
            </a:r>
          </a:p>
          <a:p>
            <a:r>
              <a:rPr lang="he-IL" dirty="0"/>
              <a:t>- הקפדה יתרה על השהיות לפי התוכנית(מניעת זעזועים, מניעת ניתוקים במעגל הפיצוץ).</a:t>
            </a:r>
          </a:p>
          <a:p>
            <a:pPr marL="285750" indent="-285750">
              <a:buFontTx/>
              <a:buChar char="-"/>
            </a:pPr>
            <a:r>
              <a:rPr lang="he-IL" dirty="0"/>
              <a:t>עבודה בתנאים מגבילים: שטח מצומצם, מצריך עבודה בגובה, מספר צוותים שעובדים במקביל , יתכן כמויות של</a:t>
            </a:r>
          </a:p>
          <a:p>
            <a:r>
              <a:rPr lang="he-IL" dirty="0"/>
              <a:t>     מים בשטח טעינה, כמות חומר נפץ שונה בין קדח לקדח , השפעות הסביבה(מערכות חשמל, משואים עובדים, </a:t>
            </a:r>
          </a:p>
          <a:p>
            <a:r>
              <a:rPr lang="he-IL" dirty="0"/>
              <a:t>     צנרת מערכות אוורור ועוד ...</a:t>
            </a:r>
          </a:p>
          <a:p>
            <a:r>
              <a:rPr lang="he-IL" dirty="0"/>
              <a:t>- שטח סכנה – התייחסות להדף (מערכת אוויר סגורה אין התפשטות ספרית) לחצים גבוהים בקרבת הפיצוץ</a:t>
            </a:r>
          </a:p>
          <a:p>
            <a:r>
              <a:rPr lang="he-IL" dirty="0"/>
              <a:t>(מצריך הגנה על המערכות הקיימות), שליטה על כלל התנועה בתווך המנהרה. </a:t>
            </a:r>
          </a:p>
          <a:p>
            <a:endParaRPr lang="he-IL" dirty="0"/>
          </a:p>
          <a:p>
            <a:endParaRPr lang="he-IL" sz="4000" dirty="0"/>
          </a:p>
          <a:p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 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E88FB6-4FBB-46A3-98E4-2EA2A7375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" y="4585317"/>
            <a:ext cx="3414204" cy="227268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009A7E1-A2DB-47F4-AF0D-72FC3EC6AC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064" y="4589820"/>
            <a:ext cx="3698460" cy="228405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F06F77DA-5F6C-419B-AD91-B84CB3426F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004" y="4585368"/>
            <a:ext cx="2368858" cy="227263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6A963BB-868C-43B8-A113-6D953A3E6B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534" y="4804339"/>
            <a:ext cx="2609861" cy="20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1">
            <a:extLst>
              <a:ext uri="{FF2B5EF4-FFF2-40B4-BE49-F238E27FC236}">
                <a16:creationId xmlns:a16="http://schemas.microsoft.com/office/drawing/2014/main" id="{E802936C-F5CE-43C4-B067-2575D971B11B}"/>
              </a:ext>
            </a:extLst>
          </p:cNvPr>
          <p:cNvSpPr txBox="1">
            <a:spLocks/>
          </p:cNvSpPr>
          <p:nvPr/>
        </p:nvSpPr>
        <p:spPr>
          <a:xfrm>
            <a:off x="838200" y="244372"/>
            <a:ext cx="10515600" cy="673100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טעינה - ביצוע</a:t>
            </a:r>
          </a:p>
          <a:p>
            <a:endParaRPr lang="he-IL" dirty="0"/>
          </a:p>
          <a:p>
            <a:endParaRPr lang="he-IL" sz="3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5AB31AA-17D5-4CFE-B75E-A1BDEDA9457F}"/>
              </a:ext>
            </a:extLst>
          </p:cNvPr>
          <p:cNvSpPr txBox="1"/>
          <p:nvPr/>
        </p:nvSpPr>
        <p:spPr>
          <a:xfrm>
            <a:off x="33859" y="767291"/>
            <a:ext cx="1215814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עבודות מיוחדות:</a:t>
            </a:r>
          </a:p>
          <a:p>
            <a:pPr marL="285750" indent="-285750">
              <a:buFontTx/>
              <a:buChar char="-"/>
            </a:pPr>
            <a:r>
              <a:rPr lang="he-IL" dirty="0"/>
              <a:t>הריסת מבנים</a:t>
            </a:r>
          </a:p>
          <a:p>
            <a:pPr marL="285750" indent="-285750">
              <a:buFontTx/>
              <a:buChar char="-"/>
            </a:pPr>
            <a:r>
              <a:rPr lang="he-IL" dirty="0"/>
              <a:t>חבלה במים / תת ימית</a:t>
            </a:r>
          </a:p>
          <a:p>
            <a:pPr marL="285750" indent="-285750">
              <a:buFontTx/>
              <a:buChar char="-"/>
            </a:pPr>
            <a:r>
              <a:rPr lang="he-IL" dirty="0"/>
              <a:t>ניסויים</a:t>
            </a:r>
          </a:p>
          <a:p>
            <a:pPr marL="285750" indent="-285750">
              <a:buFontTx/>
              <a:buChar char="-"/>
            </a:pPr>
            <a:r>
              <a:rPr lang="he-IL" dirty="0"/>
              <a:t>כריתת עצים</a:t>
            </a:r>
          </a:p>
          <a:p>
            <a:pPr marL="285750" indent="-285750">
              <a:buFontTx/>
              <a:buChar char="-"/>
            </a:pPr>
            <a:r>
              <a:rPr lang="he-IL" dirty="0"/>
              <a:t>מיפויים </a:t>
            </a:r>
            <a:r>
              <a:rPr lang="he-IL" dirty="0" err="1"/>
              <a:t>ססמיים</a:t>
            </a:r>
            <a:r>
              <a:rPr lang="he-IL" dirty="0"/>
              <a:t> </a:t>
            </a:r>
          </a:p>
          <a:p>
            <a:pPr marL="285750" indent="-285750">
              <a:buFontTx/>
              <a:buChar char="-"/>
            </a:pPr>
            <a:r>
              <a:rPr lang="he-IL" dirty="0"/>
              <a:t>כיבוי שרפה במתקני נפט</a:t>
            </a:r>
          </a:p>
          <a:p>
            <a:endParaRPr lang="he-IL" sz="4000" dirty="0"/>
          </a:p>
          <a:p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 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7D7DD29-FF8B-47E7-B340-CBF85A25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7" y="1640866"/>
            <a:ext cx="3662779" cy="246949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AFEB967-9269-46C6-B016-A916079748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7" y="3688185"/>
            <a:ext cx="4634143" cy="305789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D29C7E8-0C65-4304-8535-B50E705D5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810" y="3688185"/>
            <a:ext cx="5295378" cy="3057898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A3C0ABD-84BF-4430-9AB1-91D753B326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196" y="769031"/>
            <a:ext cx="2633709" cy="2919154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6BA52B5-75CE-4CA8-8A6E-875CC10392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187" y="3073514"/>
            <a:ext cx="2149145" cy="36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40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5AB31AA-17D5-4CFE-B75E-A1BDEDA9457F}"/>
              </a:ext>
            </a:extLst>
          </p:cNvPr>
          <p:cNvSpPr txBox="1"/>
          <p:nvPr/>
        </p:nvSpPr>
        <p:spPr>
          <a:xfrm>
            <a:off x="33859" y="767291"/>
            <a:ext cx="12158141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שאלות</a:t>
            </a:r>
          </a:p>
          <a:p>
            <a:pPr algn="ctr"/>
            <a:r>
              <a:rPr lang="he-IL" sz="4000" dirty="0"/>
              <a:t>?</a:t>
            </a:r>
          </a:p>
          <a:p>
            <a:pPr algn="ctr"/>
            <a:r>
              <a:rPr lang="he-IL" sz="4000" dirty="0"/>
              <a:t>?</a:t>
            </a:r>
          </a:p>
          <a:p>
            <a:pPr algn="ctr"/>
            <a:r>
              <a:rPr lang="he-IL" sz="4000" dirty="0"/>
              <a:t>?</a:t>
            </a:r>
          </a:p>
          <a:p>
            <a:pPr algn="ctr"/>
            <a:endParaRPr lang="he-IL" sz="4000" dirty="0"/>
          </a:p>
          <a:p>
            <a:pPr algn="ctr"/>
            <a:r>
              <a:rPr lang="he-IL" sz="4000" dirty="0"/>
              <a:t>תודה</a:t>
            </a:r>
          </a:p>
          <a:p>
            <a:pPr algn="ctr"/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algn="ctr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                        </a:t>
            </a: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D77B15F-9638-4296-ACF7-5FE3BD2E44FF}"/>
              </a:ext>
            </a:extLst>
          </p:cNvPr>
          <p:cNvSpPr txBox="1"/>
          <p:nvPr/>
        </p:nvSpPr>
        <p:spPr>
          <a:xfrm>
            <a:off x="0" y="6347790"/>
            <a:ext cx="12158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כתב דימה שוורץ</a:t>
            </a:r>
          </a:p>
        </p:txBody>
      </p:sp>
    </p:spTree>
    <p:extLst>
      <p:ext uri="{BB962C8B-B14F-4D97-AF65-F5344CB8AC3E}">
        <p14:creationId xmlns:p14="http://schemas.microsoft.com/office/powerpoint/2010/main" val="104409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047" y="0"/>
            <a:ext cx="4660195" cy="67715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199" y="102970"/>
            <a:ext cx="4679092" cy="6755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11" name="מלבן 10"/>
          <p:cNvSpPr/>
          <p:nvPr/>
        </p:nvSpPr>
        <p:spPr>
          <a:xfrm>
            <a:off x="7185047" y="5313405"/>
            <a:ext cx="3960748" cy="477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4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3155619" y="766119"/>
            <a:ext cx="8961445" cy="4267202"/>
            <a:chOff x="3229761" y="1359245"/>
            <a:chExt cx="8961445" cy="4267202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9081" y="1359245"/>
              <a:ext cx="8368736" cy="914400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0212" y="2273645"/>
              <a:ext cx="7049017" cy="1365526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09183" y="2273645"/>
              <a:ext cx="1300787" cy="553560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6381" y="4924276"/>
              <a:ext cx="6930513" cy="702171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21109" y="4924275"/>
              <a:ext cx="1416982" cy="702171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9761" y="3639170"/>
              <a:ext cx="8961445" cy="1105825"/>
            </a:xfrm>
            <a:prstGeom prst="rect">
              <a:avLst/>
            </a:prstGeom>
          </p:spPr>
        </p:pic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4" y="152736"/>
            <a:ext cx="12191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תקנות קשורות לנפצים:</a:t>
            </a:r>
          </a:p>
        </p:txBody>
      </p:sp>
    </p:spTree>
    <p:extLst>
      <p:ext uri="{BB962C8B-B14F-4D97-AF65-F5344CB8AC3E}">
        <p14:creationId xmlns:p14="http://schemas.microsoft.com/office/powerpoint/2010/main" val="26269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/>
          <p:cNvGrpSpPr/>
          <p:nvPr/>
        </p:nvGrpSpPr>
        <p:grpSpPr>
          <a:xfrm>
            <a:off x="3731737" y="502510"/>
            <a:ext cx="8303741" cy="6277233"/>
            <a:chOff x="3888259" y="123566"/>
            <a:chExt cx="8303741" cy="6578728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8259" y="123566"/>
              <a:ext cx="6960970" cy="3187065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24015" y="205946"/>
              <a:ext cx="796955" cy="316150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7993" y="3426940"/>
              <a:ext cx="6782387" cy="1227437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49229" y="3426940"/>
              <a:ext cx="1065401" cy="41371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6482" y="4770686"/>
              <a:ext cx="7765518" cy="826565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2826" y="5677825"/>
              <a:ext cx="6807554" cy="1024469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34634" y="5677824"/>
              <a:ext cx="1057013" cy="1024469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610E0DF9-AEDA-46E7-8268-F427CA27F3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A30BB2C9-91D2-4617-9C41-7EBDB28BA5D7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4" y="152736"/>
            <a:ext cx="12191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תקנות קשורות לנפצים  המשך:</a:t>
            </a:r>
          </a:p>
        </p:txBody>
      </p:sp>
    </p:spTree>
    <p:extLst>
      <p:ext uri="{BB962C8B-B14F-4D97-AF65-F5344CB8AC3E}">
        <p14:creationId xmlns:p14="http://schemas.microsoft.com/office/powerpoint/2010/main" val="15672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783C734-04A5-49DE-AB51-9CA9F4120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D93ECB-308C-4F16-AF2C-26081F24B3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39D915C-3374-4611-802B-3440C5A8A9F3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2823534-0F00-4C53-A83B-050AA5F3F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" b="47911"/>
          <a:stretch/>
        </p:blipFill>
        <p:spPr>
          <a:xfrm>
            <a:off x="6095111" y="1662321"/>
            <a:ext cx="5582022" cy="427366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722BDB5-6A8F-4D4E-935A-E2EEC4E19D07}"/>
              </a:ext>
            </a:extLst>
          </p:cNvPr>
          <p:cNvSpPr txBox="1"/>
          <p:nvPr/>
        </p:nvSpPr>
        <p:spPr>
          <a:xfrm>
            <a:off x="106263" y="-194511"/>
            <a:ext cx="1215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תקנות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0E82E0B-705B-4660-949B-B45017AAA5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28" r="315"/>
          <a:stretch/>
        </p:blipFill>
        <p:spPr>
          <a:xfrm>
            <a:off x="106263" y="1846984"/>
            <a:ext cx="5719524" cy="40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18E940E-B0B2-4E8C-B510-FE5F98804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7BC0EFD-4B26-4F82-9E4A-5DA75EA804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88C488B-EF34-40E9-8718-70D4370B5ECC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9DF2743-7BEC-4BBF-AEAF-FFA59A881463}"/>
              </a:ext>
            </a:extLst>
          </p:cNvPr>
          <p:cNvSpPr txBox="1"/>
          <p:nvPr/>
        </p:nvSpPr>
        <p:spPr>
          <a:xfrm>
            <a:off x="0" y="580922"/>
            <a:ext cx="1215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תקנות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F4EA67-42C7-4C8B-AB2D-9C3D812A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972" y="1411919"/>
            <a:ext cx="5584055" cy="54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18E940E-B0B2-4E8C-B510-FE5F98804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9" y="711799"/>
            <a:ext cx="1931850" cy="9290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7BC0EFD-4B26-4F82-9E4A-5DA75EA804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3" y="137348"/>
            <a:ext cx="474762" cy="44357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88C488B-EF34-40E9-8718-70D4370B5ECC}"/>
              </a:ext>
            </a:extLst>
          </p:cNvPr>
          <p:cNvSpPr/>
          <p:nvPr/>
        </p:nvSpPr>
        <p:spPr>
          <a:xfrm>
            <a:off x="33859" y="505681"/>
            <a:ext cx="2276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/>
              <a:t>Explosives Manufacturing Industries </a:t>
            </a:r>
            <a:endParaRPr lang="he-IL" sz="1100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9DF2743-7BEC-4BBF-AEAF-FFA59A881463}"/>
              </a:ext>
            </a:extLst>
          </p:cNvPr>
          <p:cNvSpPr txBox="1"/>
          <p:nvPr/>
        </p:nvSpPr>
        <p:spPr>
          <a:xfrm>
            <a:off x="0" y="580922"/>
            <a:ext cx="1215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תקנות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BE02424-2B0A-4E0D-A452-C451EE118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633" y="1323139"/>
            <a:ext cx="5814874" cy="55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839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1576</Words>
  <Application>Microsoft Office PowerPoint</Application>
  <PresentationFormat>מסך רחב</PresentationFormat>
  <Paragraphs>262</Paragraphs>
  <Slides>37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FrankRuehl</vt:lpstr>
      <vt:lpstr>Times New Roman</vt:lpstr>
      <vt:lpstr>ערכת נושא Office</vt:lpstr>
      <vt:lpstr>Acrobat Document</vt:lpstr>
      <vt:lpstr>Document</vt:lpstr>
      <vt:lpstr>הפעלה תקינה של חומרי נפץ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נפצים</vt:lpstr>
      <vt:lpstr>סוגי נפצים: -נפץ רגיל (פרוטכני) -נפץ חשמלי ( מיידי והשהיה) -נפץ לח"ש NONEL (לכל סוגיו) -נפץ אלקטרוני </vt:lpstr>
      <vt:lpstr>נפצים חשמליים</vt:lpstr>
      <vt:lpstr>חישוב מעגלים חשמליים</vt:lpstr>
      <vt:lpstr>נפצי לח"ש nonel </vt:lpstr>
      <vt:lpstr>מצגת של PowerPoint‏</vt:lpstr>
      <vt:lpstr>נפצים אלקטרונים</vt:lpstr>
      <vt:lpstr>סיכום נפצים</vt:lpstr>
      <vt:lpstr>פתיל רועם  </vt:lpstr>
      <vt:lpstr>מאיץ – תחל (primer , buster)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Dima Shvarts</dc:creator>
  <cp:lastModifiedBy>Shlomi Kanias</cp:lastModifiedBy>
  <cp:revision>73</cp:revision>
  <dcterms:created xsi:type="dcterms:W3CDTF">2021-03-02T08:56:35Z</dcterms:created>
  <dcterms:modified xsi:type="dcterms:W3CDTF">2021-03-07T15:16:32Z</dcterms:modified>
</cp:coreProperties>
</file>