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2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227C2-C2BA-4A3F-84F9-F7CBEF9C7918}" type="datetimeFigureOut">
              <a:rPr lang="en-US" smtClean="0"/>
              <a:t>10/25/2009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8EBE8-D73C-4A6F-BD1E-4C0BE7DF07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B002-AD73-44E8-8184-2F075EF8E254}" type="datetimeFigureOut">
              <a:rPr lang="en-US" smtClean="0"/>
              <a:t>10/25/2009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DEA34-7136-4255-8F60-6078F50CAD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DEA34-7136-4255-8F60-6078F50CADF2}" type="slidenum">
              <a:rPr lang="en-US" smtClean="0"/>
              <a:t>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B6CB-941A-4A32-8CA1-DF53398467FE}" type="datetime1">
              <a:rPr lang="en-US" smtClean="0"/>
              <a:t>10/25/2009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344-DA3D-423C-8900-D8320935FBF7}" type="datetime1">
              <a:rPr lang="en-US" smtClean="0"/>
              <a:t>10/25/2009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5D61-D1D7-4ADA-9BE9-1387421EA83A}" type="datetime1">
              <a:rPr lang="en-US" smtClean="0"/>
              <a:t>10/25/2009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155C-B6F5-4C5A-B99B-067D5AF6EF9B}" type="datetime1">
              <a:rPr lang="en-US" smtClean="0"/>
              <a:t>10/25/2009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BC76-45BC-4355-91CF-E00D4984F4FE}" type="datetime1">
              <a:rPr lang="en-US" smtClean="0"/>
              <a:t>10/25/2009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31FA-3078-4E51-806C-023CF3C7FFED}" type="datetime1">
              <a:rPr lang="en-US" smtClean="0"/>
              <a:t>10/25/2009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1CD-9287-4B06-8CE7-2989102D6240}" type="datetime1">
              <a:rPr lang="en-US" smtClean="0"/>
              <a:t>10/25/2009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DCA-BFF9-46ED-9667-882D5939039C}" type="datetime1">
              <a:rPr lang="en-US" smtClean="0"/>
              <a:t>10/25/2009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C2AB-6B3B-4503-BE34-B0546CEA0BED}" type="datetime1">
              <a:rPr lang="en-US" smtClean="0"/>
              <a:t>10/25/2009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6FDC-D9E0-4ADA-A029-CD974B89B648}" type="datetime1">
              <a:rPr lang="en-US" smtClean="0"/>
              <a:t>10/25/2009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AB0-F596-41BE-94A5-3EB8CB1E1EC1}" type="datetime1">
              <a:rPr lang="en-US" smtClean="0"/>
              <a:t>10/25/2009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35FAA-1D95-454E-9635-EB5E2C805B4B}" type="datetime1">
              <a:rPr lang="en-US" smtClean="0"/>
              <a:t>10/25/2009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סיגל - בטיחות בבניה - טפסות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3774-BD3B-40D8-818D-5E9432DD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536575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2000" b="1" u="sng" dirty="0" err="1" smtClean="0"/>
              <a:t>טפסות</a:t>
            </a:r>
            <a:r>
              <a:rPr lang="he-IL" sz="2000" b="1" u="sng" dirty="0" smtClean="0"/>
              <a:t> </a:t>
            </a:r>
            <a:r>
              <a:rPr lang="he-IL" sz="2000" b="1" u="sng" dirty="0" err="1" smtClean="0"/>
              <a:t>– ע</a:t>
            </a:r>
            <a:r>
              <a:rPr lang="he-IL" sz="2000" b="1" u="sng" dirty="0" smtClean="0"/>
              <a:t>ל פי תקן  904 </a:t>
            </a:r>
            <a:r>
              <a:rPr lang="he-IL" sz="2000" b="1" u="sng" dirty="0" err="1" smtClean="0"/>
              <a:t>– ב</a:t>
            </a:r>
            <a:r>
              <a:rPr lang="he-IL" sz="2000" b="1" u="sng" dirty="0" smtClean="0"/>
              <a:t>תכנון </a:t>
            </a:r>
            <a:r>
              <a:rPr lang="he-IL" sz="2000" b="1" u="sng" dirty="0" err="1" smtClean="0"/>
              <a:t>טספות</a:t>
            </a:r>
            <a:r>
              <a:rPr lang="he-IL" sz="2000" b="1" u="sng" dirty="0" smtClean="0"/>
              <a:t> מתייחסים לתקן (הכולל את סעיפי התקנות) ולא לתקנות </a:t>
            </a:r>
            <a:endParaRPr lang="en-US" sz="2000" b="1" u="sng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8077200" cy="2895600"/>
          </a:xfrm>
        </p:spPr>
        <p:txBody>
          <a:bodyPr>
            <a:noAutofit/>
          </a:bodyPr>
          <a:lstStyle/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מנהל עבודה יבדוק את </a:t>
            </a:r>
            <a:r>
              <a:rPr lang="he-IL" sz="1200" dirty="0" err="1" smtClean="0">
                <a:solidFill>
                  <a:schemeClr val="tx1"/>
                </a:solidFill>
              </a:rPr>
              <a:t>הטפסות</a:t>
            </a:r>
            <a:r>
              <a:rPr lang="he-IL" sz="1200" dirty="0" smtClean="0">
                <a:solidFill>
                  <a:schemeClr val="tx1"/>
                </a:solidFill>
              </a:rPr>
              <a:t> לפני כל יציקה </a:t>
            </a:r>
            <a:r>
              <a:rPr lang="he-IL" sz="1200" dirty="0" err="1" smtClean="0">
                <a:solidFill>
                  <a:schemeClr val="tx1"/>
                </a:solidFill>
              </a:rPr>
              <a:t>– ה</a:t>
            </a:r>
            <a:r>
              <a:rPr lang="he-IL" sz="1200" dirty="0" smtClean="0">
                <a:solidFill>
                  <a:schemeClr val="tx1"/>
                </a:solidFill>
              </a:rPr>
              <a:t>בדיקה תירשם בפנקס הכללי </a:t>
            </a:r>
            <a:r>
              <a:rPr lang="he-IL" sz="1200" dirty="0" err="1" smtClean="0">
                <a:solidFill>
                  <a:schemeClr val="tx1"/>
                </a:solidFill>
              </a:rPr>
              <a:t>– ל</a:t>
            </a:r>
            <a:r>
              <a:rPr lang="he-IL" sz="1200" dirty="0" smtClean="0">
                <a:solidFill>
                  <a:schemeClr val="tx1"/>
                </a:solidFill>
              </a:rPr>
              <a:t>מעט </a:t>
            </a:r>
            <a:r>
              <a:rPr lang="he-IL" sz="1200" dirty="0" err="1" smtClean="0">
                <a:solidFill>
                  <a:schemeClr val="tx1"/>
                </a:solidFill>
              </a:rPr>
              <a:t>טפסות</a:t>
            </a:r>
            <a:r>
              <a:rPr lang="he-IL" sz="1200" dirty="0" smtClean="0">
                <a:solidFill>
                  <a:schemeClr val="tx1"/>
                </a:solidFill>
              </a:rPr>
              <a:t> אנכיות עד לגובה של 3 מ'.</a:t>
            </a:r>
          </a:p>
          <a:p>
            <a:pPr algn="r" rtl="1"/>
            <a:endParaRPr lang="he-IL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תכנון:</a:t>
            </a: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מבצע הבניה אחראי על חוזק ויציבות </a:t>
            </a:r>
            <a:r>
              <a:rPr lang="he-IL" sz="1200" dirty="0" err="1" smtClean="0">
                <a:solidFill>
                  <a:schemeClr val="tx1"/>
                </a:solidFill>
              </a:rPr>
              <a:t>הטפסות</a:t>
            </a:r>
            <a:r>
              <a:rPr lang="he-IL" sz="1200" dirty="0" smtClean="0">
                <a:solidFill>
                  <a:schemeClr val="tx1"/>
                </a:solidFill>
              </a:rPr>
              <a:t> אשר ייקבע על פי תוכנית (שתישמר באתר כל עוד </a:t>
            </a:r>
            <a:r>
              <a:rPr lang="he-IL" sz="1200" dirty="0" err="1" smtClean="0">
                <a:solidFill>
                  <a:schemeClr val="tx1"/>
                </a:solidFill>
              </a:rPr>
              <a:t>הטפסות</a:t>
            </a:r>
            <a:r>
              <a:rPr lang="he-IL" sz="1200" dirty="0" smtClean="0">
                <a:solidFill>
                  <a:schemeClr val="tx1"/>
                </a:solidFill>
              </a:rPr>
              <a:t> קיימות):</a:t>
            </a:r>
          </a:p>
          <a:p>
            <a:pPr marL="342900" indent="-342900" algn="r" rtl="1">
              <a:buAutoNum type="arabicPeriod"/>
            </a:pPr>
            <a:r>
              <a:rPr lang="he-IL" sz="1200" dirty="0" smtClean="0">
                <a:solidFill>
                  <a:schemeClr val="tx1"/>
                </a:solidFill>
              </a:rPr>
              <a:t>הפרש מפלס תקרה או קורה מעל 4 מטר.</a:t>
            </a:r>
          </a:p>
          <a:p>
            <a:pPr marL="342900" indent="-342900" algn="r" rtl="1">
              <a:buAutoNum type="arabicPeriod"/>
            </a:pPr>
            <a:r>
              <a:rPr lang="he-IL" sz="1200" dirty="0" smtClean="0">
                <a:solidFill>
                  <a:schemeClr val="tx1"/>
                </a:solidFill>
              </a:rPr>
              <a:t>תקרה שעובי הבטון הממוצע שלה עולה על 40 ס"מ.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he-IL" sz="1200" dirty="0" smtClean="0">
                <a:solidFill>
                  <a:schemeClr val="tx1"/>
                </a:solidFill>
              </a:rPr>
              <a:t>לדוגמא: 40 ס"מ * 2.5 טון משקל סגולי של טון בטון = 1000 ק"ג / מ"ר עומס מותר על התקרה.</a:t>
            </a:r>
          </a:p>
          <a:p>
            <a:pPr marL="342900" indent="-342900" algn="r" rtl="1">
              <a:buAutoNum type="arabicPeriod"/>
            </a:pPr>
            <a:r>
              <a:rPr lang="he-IL" sz="1200" dirty="0" smtClean="0">
                <a:solidFill>
                  <a:schemeClr val="tx1"/>
                </a:solidFill>
              </a:rPr>
              <a:t>קורה שגובהה עולה על 75 ס"מ.</a:t>
            </a:r>
          </a:p>
          <a:p>
            <a:pPr marL="342900" indent="-342900" algn="r" rtl="1">
              <a:buAutoNum type="arabicPeriod"/>
            </a:pPr>
            <a:r>
              <a:rPr lang="he-IL" sz="1200" dirty="0" smtClean="0">
                <a:solidFill>
                  <a:schemeClr val="tx1"/>
                </a:solidFill>
              </a:rPr>
              <a:t>רכיבים בעלי צורה או מידות שלא מקובלות בבניה רגילה ( לא רגולריות).</a:t>
            </a:r>
          </a:p>
          <a:p>
            <a:pPr marL="342900" indent="-342900" algn="r" rtl="1">
              <a:buAutoNum type="arabicPeriod"/>
            </a:pPr>
            <a:r>
              <a:rPr lang="he-IL" sz="1200" dirty="0" smtClean="0">
                <a:solidFill>
                  <a:schemeClr val="tx1"/>
                </a:solidFill>
              </a:rPr>
              <a:t>משקל העמסה על כל תומכת 800 ק"ג</a:t>
            </a:r>
          </a:p>
          <a:p>
            <a:pPr marL="342900" indent="-342900" algn="r" rtl="1"/>
            <a:r>
              <a:rPr lang="he-IL" sz="1200" dirty="0" smtClean="0">
                <a:solidFill>
                  <a:schemeClr val="tx1"/>
                </a:solidFill>
              </a:rPr>
              <a:t>תוספות: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קירות ועמודים שגובהם יותר מ-4 מטר </a:t>
            </a:r>
            <a:r>
              <a:rPr lang="he-IL" sz="1200" dirty="0" err="1" smtClean="0">
                <a:solidFill>
                  <a:schemeClr val="tx1"/>
                </a:solidFill>
              </a:rPr>
              <a:t>– מ</a:t>
            </a:r>
            <a:r>
              <a:rPr lang="he-IL" sz="1200" dirty="0" smtClean="0">
                <a:solidFill>
                  <a:schemeClr val="tx1"/>
                </a:solidFill>
              </a:rPr>
              <a:t>על 4 מטר נדרשים 2 קשירות </a:t>
            </a:r>
            <a:r>
              <a:rPr lang="he-IL" sz="1200" dirty="0" err="1" smtClean="0">
                <a:solidFill>
                  <a:schemeClr val="tx1"/>
                </a:solidFill>
              </a:rPr>
              <a:t>– י</a:t>
            </a:r>
            <a:r>
              <a:rPr lang="he-IL" sz="1200" dirty="0" smtClean="0">
                <a:solidFill>
                  <a:schemeClr val="tx1"/>
                </a:solidFill>
              </a:rPr>
              <a:t>ש לקבל אישור מהנדס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בניה לא סטנדרטית (משופעת, מרחביים, סכרים, מאגרים, מגדלי מים , גשרים, מנהרות </a:t>
            </a:r>
            <a:r>
              <a:rPr lang="he-IL" sz="1200" dirty="0" err="1" smtClean="0">
                <a:solidFill>
                  <a:schemeClr val="tx1"/>
                </a:solidFill>
              </a:rPr>
              <a:t>וכו'.</a:t>
            </a:r>
            <a:r>
              <a:rPr lang="he-IL" sz="1200" dirty="0" smtClean="0">
                <a:solidFill>
                  <a:schemeClr val="tx1"/>
                </a:solidFill>
              </a:rPr>
              <a:t>..)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038600"/>
            <a:ext cx="4343400" cy="196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4057233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 smtClean="0"/>
              <a:t>התשתית לתומכות:</a:t>
            </a:r>
          </a:p>
          <a:p>
            <a:pPr algn="r" rtl="1"/>
            <a:r>
              <a:rPr lang="he-IL" sz="1400" dirty="0" smtClean="0"/>
              <a:t>אין להציב תומכות על בלוקים, לבנים, או לוחות עץ רבודים, אלא יש להציב את התומכות על תשתית שמתקיימות בה כל אלה:</a:t>
            </a:r>
          </a:p>
          <a:p>
            <a:pPr marL="342900" indent="-342900" algn="r" rtl="1">
              <a:buAutoNum type="arabicPeriod"/>
            </a:pPr>
            <a:r>
              <a:rPr lang="he-IL" sz="1400" dirty="0" smtClean="0"/>
              <a:t>שטחה נקי, חזק, יציב, מפולס ומנוקז וללא שקעים או חללים.</a:t>
            </a:r>
          </a:p>
          <a:p>
            <a:pPr marL="342900" indent="-342900" algn="r" rtl="1">
              <a:buAutoNum type="arabicPeriod"/>
            </a:pPr>
            <a:r>
              <a:rPr lang="he-IL" sz="1400" dirty="0" smtClean="0"/>
              <a:t>תומכות על אדמת מילוי, יש להדק את המילוי המשמש תשתיות כראוי.</a:t>
            </a:r>
          </a:p>
          <a:p>
            <a:pPr marL="342900" indent="-342900" algn="r" rtl="1">
              <a:buAutoNum type="arabicPeriod"/>
            </a:pPr>
            <a:r>
              <a:rPr lang="he-IL" sz="1400" dirty="0" smtClean="0"/>
              <a:t>בתמוכות לא אנכיות, יש לנקוט בכל האמצעים להבטחת יציבות התומכת ומערכותיה.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038600"/>
            <a:ext cx="2362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/>
              <a:t>הצינור הפנימי </a:t>
            </a:r>
            <a:r>
              <a:rPr lang="he-IL" sz="1200" dirty="0" err="1" smtClean="0"/>
              <a:t>– א</a:t>
            </a:r>
            <a:r>
              <a:rPr lang="he-IL" sz="1200" dirty="0" smtClean="0"/>
              <a:t>ורכו 1.8 עד 4.7 מ'</a:t>
            </a:r>
          </a:p>
          <a:p>
            <a:pPr algn="r" rtl="1"/>
            <a:r>
              <a:rPr lang="he-IL" sz="1200" dirty="0" smtClean="0"/>
              <a:t>קוטר החורים בצינור </a:t>
            </a:r>
            <a:r>
              <a:rPr lang="he-IL" sz="1200" dirty="0" err="1" smtClean="0"/>
              <a:t>– 1</a:t>
            </a:r>
            <a:r>
              <a:rPr lang="he-IL" sz="1200" dirty="0" smtClean="0"/>
              <a:t>8 מ"מ</a:t>
            </a:r>
            <a:endParaRPr lang="en-US" sz="1200" dirty="0"/>
          </a:p>
        </p:txBody>
      </p:sp>
      <p:cxnSp>
        <p:nvCxnSpPr>
          <p:cNvPr id="8" name="מחבר חץ ישר 7"/>
          <p:cNvCxnSpPr>
            <a:stCxn id="6" idx="3"/>
          </p:cNvCxnSpPr>
          <p:nvPr/>
        </p:nvCxnSpPr>
        <p:spPr>
          <a:xfrm>
            <a:off x="6934200" y="4269433"/>
            <a:ext cx="457200" cy="1501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5800" y="5867400"/>
            <a:ext cx="2362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/>
              <a:t>הצינור החיצוני </a:t>
            </a:r>
            <a:r>
              <a:rPr lang="he-IL" sz="1200" dirty="0" err="1" smtClean="0"/>
              <a:t>– א</a:t>
            </a:r>
            <a:r>
              <a:rPr lang="he-IL" sz="1200" dirty="0" smtClean="0"/>
              <a:t>ורכו 1.6 עד 1.8 מ'</a:t>
            </a:r>
            <a:endParaRPr lang="en-US" sz="1200" dirty="0"/>
          </a:p>
        </p:txBody>
      </p:sp>
      <p:cxnSp>
        <p:nvCxnSpPr>
          <p:cNvPr id="11" name="מחבר חץ ישר 10"/>
          <p:cNvCxnSpPr>
            <a:stCxn id="9" idx="3"/>
          </p:cNvCxnSpPr>
          <p:nvPr/>
        </p:nvCxnSpPr>
        <p:spPr>
          <a:xfrm flipV="1">
            <a:off x="6858000" y="5486400"/>
            <a:ext cx="533400" cy="519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6019800"/>
            <a:ext cx="1447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/>
              <a:t>פין ההשענה  עשוי ברזל עגול חלק בקוטר 12 מ"מ</a:t>
            </a:r>
            <a:endParaRPr lang="en-US" sz="1200" dirty="0"/>
          </a:p>
        </p:txBody>
      </p:sp>
      <p:cxnSp>
        <p:nvCxnSpPr>
          <p:cNvPr id="15" name="מחבר חץ ישר 14"/>
          <p:cNvCxnSpPr/>
          <p:nvPr/>
        </p:nvCxnSpPr>
        <p:spPr>
          <a:xfrm rot="16200000" flipV="1">
            <a:off x="7124700" y="5067300"/>
            <a:ext cx="1295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34200" y="533400"/>
            <a:ext cx="1447800" cy="563562"/>
          </a:xfrm>
        </p:spPr>
        <p:txBody>
          <a:bodyPr>
            <a:normAutofit/>
          </a:bodyPr>
          <a:lstStyle/>
          <a:p>
            <a:pPr algn="r" rtl="1"/>
            <a:r>
              <a:rPr lang="he-IL" sz="1800" b="1" u="sng" dirty="0" smtClean="0"/>
              <a:t>העמדת תומכת:</a:t>
            </a:r>
            <a:endParaRPr lang="en-US" sz="18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r" rtl="1"/>
            <a:r>
              <a:rPr lang="he-IL" sz="1600" dirty="0" smtClean="0"/>
              <a:t>אדני על העובי 4.5 ס"מ וברוחב 20 לפחות  - על האדמה.</a:t>
            </a:r>
          </a:p>
          <a:p>
            <a:pPr algn="r" rtl="1"/>
            <a:r>
              <a:rPr lang="he-IL" sz="1600" dirty="0" smtClean="0"/>
              <a:t>אין להעמיד תומכות ישר על הקרקע.</a:t>
            </a:r>
          </a:p>
          <a:p>
            <a:pPr algn="r" rtl="1"/>
            <a:r>
              <a:rPr lang="he-IL" sz="1600" dirty="0" smtClean="0"/>
              <a:t>אם השטח שעליו נסמכות התומכות משטח בטון או מתכת יהיה עובי אדני עץ 2 ס"מ ורוחבם 12 ס"מ, בכדי שלא יחליק.</a:t>
            </a:r>
          </a:p>
          <a:p>
            <a:pPr algn="r" rtl="1"/>
            <a:r>
              <a:rPr lang="he-IL" sz="1600" dirty="0" err="1" smtClean="0"/>
              <a:t>תוכמות</a:t>
            </a:r>
            <a:r>
              <a:rPr lang="he-IL" sz="1600" dirty="0" smtClean="0"/>
              <a:t> מתעת יועמדו ברובד אחד, אין להעמיד תומכת על תומכת .</a:t>
            </a:r>
          </a:p>
          <a:p>
            <a:pPr algn="r" rtl="1"/>
            <a:r>
              <a:rPr lang="he-IL" sz="1600" dirty="0" smtClean="0"/>
              <a:t>תומכות </a:t>
            </a:r>
            <a:r>
              <a:rPr lang="he-IL" sz="1600" dirty="0" err="1" smtClean="0"/>
              <a:t>לטפסות</a:t>
            </a:r>
            <a:r>
              <a:rPr lang="he-IL" sz="1600" dirty="0" smtClean="0"/>
              <a:t> אופקיות יועמדו אנכיות.</a:t>
            </a:r>
          </a:p>
          <a:p>
            <a:pPr algn="r" rtl="1"/>
            <a:r>
              <a:rPr lang="he-IL" sz="1600" dirty="0" smtClean="0"/>
              <a:t>פיו ההשענה </a:t>
            </a:r>
            <a:r>
              <a:rPr lang="he-IL" sz="1600" dirty="0" err="1" smtClean="0"/>
              <a:t>– ב</a:t>
            </a:r>
            <a:r>
              <a:rPr lang="he-IL" sz="1600" dirty="0" smtClean="0"/>
              <a:t>מידה וקיים יהיה ברזל עגול חלק קוטר 12 מ"מ לפחות ולא יבלוט יותר מ- 5 ס"מ מכל צד בתקן רשום 14 מ"מ.</a:t>
            </a:r>
          </a:p>
          <a:p>
            <a:pPr algn="r" rtl="1"/>
            <a:r>
              <a:rPr lang="he-IL" sz="1600" dirty="0" smtClean="0"/>
              <a:t>אין להרכיב תומכת ביותר משני חלקים אלא מאישור </a:t>
            </a:r>
            <a:r>
              <a:rPr lang="he-IL" sz="1600" dirty="0" err="1" smtClean="0"/>
              <a:t>המתכנון</a:t>
            </a:r>
            <a:r>
              <a:rPr lang="he-IL" sz="1600" dirty="0" smtClean="0"/>
              <a:t> (המהנדס).</a:t>
            </a:r>
          </a:p>
          <a:p>
            <a:pPr algn="r" rtl="1"/>
            <a:r>
              <a:rPr lang="he-IL" sz="1600" dirty="0" smtClean="0"/>
              <a:t>תומכת של עץ מלא אורן - 10/10 </a:t>
            </a:r>
            <a:r>
              <a:rPr lang="he-IL" sz="1600" dirty="0" err="1" smtClean="0"/>
              <a:t>– י</a:t>
            </a:r>
            <a:r>
              <a:rPr lang="he-IL" sz="1600" dirty="0" smtClean="0"/>
              <a:t>כול לקבל עומס 1,600 ק"ג.</a:t>
            </a:r>
          </a:p>
          <a:p>
            <a:pPr algn="r" rtl="1"/>
            <a:r>
              <a:rPr lang="he-IL" sz="1600" b="1" u="sng" dirty="0" smtClean="0"/>
              <a:t>פירוק </a:t>
            </a:r>
            <a:r>
              <a:rPr lang="he-IL" sz="1600" b="1" u="sng" dirty="0" err="1" smtClean="0"/>
              <a:t>טפסות</a:t>
            </a:r>
            <a:r>
              <a:rPr lang="he-IL" sz="1600" dirty="0" smtClean="0"/>
              <a:t>:</a:t>
            </a:r>
          </a:p>
          <a:p>
            <a:pPr algn="r" rtl="1"/>
            <a:r>
              <a:rPr lang="he-IL" sz="1600" dirty="0" smtClean="0"/>
              <a:t>בידי </a:t>
            </a:r>
            <a:r>
              <a:rPr lang="he-IL" sz="1600" dirty="0" err="1" smtClean="0"/>
              <a:t>טספנות</a:t>
            </a:r>
            <a:r>
              <a:rPr lang="he-IL" sz="1600" dirty="0" smtClean="0"/>
              <a:t> בלבד ובהשגחה בונה מקצועי.</a:t>
            </a:r>
          </a:p>
          <a:p>
            <a:pPr algn="r" rtl="1"/>
            <a:r>
              <a:rPr lang="he-IL" sz="1600" dirty="0" smtClean="0"/>
              <a:t>אין להשאיר מערכת </a:t>
            </a:r>
            <a:r>
              <a:rPr lang="he-IL" sz="1600" dirty="0" err="1" smtClean="0"/>
              <a:t>טפסות</a:t>
            </a:r>
            <a:r>
              <a:rPr lang="he-IL" sz="1600" dirty="0" smtClean="0"/>
              <a:t> מפורקת חלקית אלא אם החלק הנשאר מובטח מפני התמוטטות.</a:t>
            </a:r>
          </a:p>
          <a:p>
            <a:pPr algn="r" rtl="1"/>
            <a:r>
              <a:rPr lang="he-IL" sz="1600" dirty="0" smtClean="0"/>
              <a:t>בונה מקצועי:</a:t>
            </a:r>
          </a:p>
          <a:p>
            <a:pPr algn="r" rtl="1"/>
            <a:r>
              <a:rPr lang="he-IL" sz="1600" dirty="0" smtClean="0"/>
              <a:t>טפסן סוג 3 או סוג 5 </a:t>
            </a:r>
            <a:r>
              <a:rPr lang="he-IL" sz="1600" dirty="0" err="1" smtClean="0"/>
              <a:t>– ב</a:t>
            </a:r>
            <a:r>
              <a:rPr lang="he-IL" sz="1600" dirty="0" smtClean="0"/>
              <a:t>וחן ממשרד התמ"ת בחינה עיונית + מעשית.</a:t>
            </a:r>
          </a:p>
          <a:p>
            <a:pPr algn="r" rtl="1"/>
            <a:r>
              <a:rPr lang="he-IL" sz="1600" dirty="0" err="1" smtClean="0"/>
              <a:t>טפסות</a:t>
            </a:r>
            <a:r>
              <a:rPr lang="he-IL" sz="1600" dirty="0" smtClean="0"/>
              <a:t> מתועשות –</a:t>
            </a:r>
            <a:r>
              <a:rPr lang="he-IL" sz="1600" dirty="0" err="1" smtClean="0"/>
              <a:t> תב</a:t>
            </a:r>
            <a:r>
              <a:rPr lang="he-IL" sz="1600" dirty="0" smtClean="0"/>
              <a:t>ניות מוכנות ליציקה מפלדה או מאלומיניום.</a:t>
            </a:r>
          </a:p>
          <a:p>
            <a:pPr algn="r" rtl="1">
              <a:buNone/>
            </a:pPr>
            <a:endParaRPr lang="en-US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304801"/>
            <a:ext cx="8382000" cy="19050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he-IL" sz="1600" dirty="0" err="1" smtClean="0"/>
              <a:t>טפסות</a:t>
            </a:r>
            <a:r>
              <a:rPr lang="he-IL" sz="1600" dirty="0" smtClean="0"/>
              <a:t> מתועשות</a:t>
            </a:r>
          </a:p>
          <a:p>
            <a:pPr algn="r" rtl="1"/>
            <a:r>
              <a:rPr lang="he-IL" sz="1600" dirty="0" smtClean="0"/>
              <a:t>מבצע הבניה אחראי: </a:t>
            </a:r>
          </a:p>
          <a:p>
            <a:pPr lvl="1" algn="r" rtl="1"/>
            <a:r>
              <a:rPr lang="he-IL" sz="1200" dirty="0" smtClean="0"/>
              <a:t>לחוזק </a:t>
            </a:r>
            <a:r>
              <a:rPr lang="he-IL" sz="1200" dirty="0" err="1" smtClean="0"/>
              <a:t>הטפסות</a:t>
            </a:r>
            <a:r>
              <a:rPr lang="he-IL" sz="1200" dirty="0" smtClean="0"/>
              <a:t> המתועשות.</a:t>
            </a:r>
          </a:p>
          <a:p>
            <a:pPr lvl="1" algn="r" rtl="1"/>
            <a:r>
              <a:rPr lang="he-IL" sz="1200" dirty="0" smtClean="0"/>
              <a:t>שהתקני התליה, הטלטול וההרמה של </a:t>
            </a:r>
            <a:r>
              <a:rPr lang="he-IL" sz="1200" dirty="0" err="1" smtClean="0"/>
              <a:t>טפסה</a:t>
            </a:r>
            <a:r>
              <a:rPr lang="he-IL" sz="1200" dirty="0" smtClean="0"/>
              <a:t> מתועשת יהיו חזקים.</a:t>
            </a:r>
          </a:p>
          <a:p>
            <a:pPr lvl="1" algn="r" rtl="1"/>
            <a:r>
              <a:rPr lang="he-IL" sz="1200" dirty="0" smtClean="0"/>
              <a:t>לא תורם </a:t>
            </a:r>
            <a:r>
              <a:rPr lang="he-IL" sz="1200" dirty="0" err="1" smtClean="0"/>
              <a:t>טפסה</a:t>
            </a:r>
            <a:r>
              <a:rPr lang="he-IL" sz="1200" dirty="0" smtClean="0"/>
              <a:t> מתועשת אלא לאחר שנבדקו התקני התליה שלה.</a:t>
            </a:r>
          </a:p>
          <a:p>
            <a:pPr lvl="1" algn="r" rtl="1"/>
            <a:r>
              <a:rPr lang="he-IL" sz="1200" dirty="0" smtClean="0"/>
              <a:t>הרכבה של </a:t>
            </a:r>
            <a:r>
              <a:rPr lang="he-IL" sz="1200" dirty="0" err="1" smtClean="0"/>
              <a:t>טפסה</a:t>
            </a:r>
            <a:r>
              <a:rPr lang="he-IL" sz="1200" dirty="0" smtClean="0"/>
              <a:t> מתועשת תובטח בכל שלב.</a:t>
            </a:r>
          </a:p>
          <a:p>
            <a:pPr lvl="1" algn="r" rtl="1"/>
            <a:r>
              <a:rPr lang="he-IL" sz="1200" dirty="0" smtClean="0"/>
              <a:t>לא תשוחרר </a:t>
            </a:r>
            <a:r>
              <a:rPr lang="he-IL" sz="1200" dirty="0" err="1" smtClean="0"/>
              <a:t>טפסה</a:t>
            </a:r>
            <a:r>
              <a:rPr lang="he-IL" sz="1200" dirty="0" smtClean="0"/>
              <a:t> מתועשת מאונקל העגורן אלא לאחר שהובטחה יציבותה.</a:t>
            </a:r>
          </a:p>
          <a:p>
            <a:pPr lvl="1" algn="r" rtl="1"/>
            <a:r>
              <a:rPr lang="he-IL" sz="1200" dirty="0" smtClean="0"/>
              <a:t>לא תורם </a:t>
            </a:r>
            <a:r>
              <a:rPr lang="he-IL" sz="1200" dirty="0" err="1" smtClean="0"/>
              <a:t>טפסה</a:t>
            </a:r>
            <a:r>
              <a:rPr lang="he-IL" sz="1200" dirty="0" smtClean="0"/>
              <a:t> מתועשת במזג אויר מסוכן.</a:t>
            </a:r>
          </a:p>
          <a:p>
            <a:pPr lvl="1" algn="r" rtl="1"/>
            <a:r>
              <a:rPr lang="he-IL" sz="1200" dirty="0" smtClean="0"/>
              <a:t>פיגום זיזי </a:t>
            </a:r>
            <a:r>
              <a:rPr lang="he-IL" sz="1200" dirty="0" err="1" smtClean="0"/>
              <a:t>לטפסה</a:t>
            </a:r>
            <a:r>
              <a:rPr lang="he-IL" sz="1200" dirty="0" smtClean="0"/>
              <a:t> מתועשת יבוצע בהתאם להוראות היצרן או לפי תכנית אשר תמצא באתר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743200"/>
            <a:ext cx="252070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95800"/>
            <a:ext cx="2823210" cy="183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724400"/>
            <a:ext cx="284321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86600" y="228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u="sng" dirty="0" smtClean="0"/>
              <a:t>סוגי </a:t>
            </a:r>
            <a:r>
              <a:rPr lang="he-IL" sz="1600" b="1" u="sng" dirty="0" err="1" smtClean="0"/>
              <a:t>טפסות</a:t>
            </a:r>
            <a:r>
              <a:rPr lang="he-IL" dirty="0" smtClean="0"/>
              <a:t>:</a:t>
            </a:r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774-BD3B-40D8-818D-5E9432DDEE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טפסות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462</Words>
  <Application>Microsoft Office PowerPoint</Application>
  <PresentationFormat>‫הצגה על המסך (4:3)</PresentationFormat>
  <Paragraphs>57</Paragraphs>
  <Slides>4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5" baseType="lpstr">
      <vt:lpstr>ערכת נושא Office</vt:lpstr>
      <vt:lpstr>טפסות – על פי תקן  904 – בתכנון טספות מתייחסים לתקן (הכולל את סעיפי התקנות) ולא לתקנות </vt:lpstr>
      <vt:lpstr>העמדת תומכת:</vt:lpstr>
      <vt:lpstr>שקופית 3</vt:lpstr>
      <vt:lpstr>שקופית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טפסות – על פי תקן 904</dc:title>
  <dc:creator>Elad</dc:creator>
  <cp:lastModifiedBy>Elad</cp:lastModifiedBy>
  <cp:revision>11</cp:revision>
  <dcterms:created xsi:type="dcterms:W3CDTF">2009-10-22T10:57:52Z</dcterms:created>
  <dcterms:modified xsi:type="dcterms:W3CDTF">2009-10-25T08:28:17Z</dcterms:modified>
</cp:coreProperties>
</file>