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426" y="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362F0-BF21-4D03-BA34-B8CA69B851F9}" type="datetimeFigureOut">
              <a:rPr lang="en-US" smtClean="0"/>
              <a:t>10/26/2009</a:t>
            </a:fld>
            <a:endParaRPr lang="en-US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E6F09-1891-4399-9D3E-2E09C2A646F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6FB35-1762-4957-A7B6-2BAF3C0F1796}" type="datetimeFigureOut">
              <a:rPr lang="en-US" smtClean="0"/>
              <a:t>10/26/2009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8E477-3706-40EF-AFE7-B12F7D410DB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8E477-3706-40EF-AFE7-B12F7D410DBE}" type="slidenum">
              <a:rPr lang="en-US" smtClean="0"/>
              <a:t>1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EF5B7-1C63-4A5C-81A5-74015BA12691}" type="datetime1">
              <a:rPr lang="en-US" smtClean="0"/>
              <a:t>10/26/2009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3774-BD3B-40D8-818D-5E9432DDEE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9F1A-9A77-4F47-9679-35EE135B8FAC}" type="datetime1">
              <a:rPr lang="en-US" smtClean="0"/>
              <a:t>10/26/2009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3774-BD3B-40D8-818D-5E9432DDEE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6B2CF-CD5E-441C-AE9C-D799AFE6F839}" type="datetime1">
              <a:rPr lang="en-US" smtClean="0"/>
              <a:t>10/26/2009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3774-BD3B-40D8-818D-5E9432DDEE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48665-E744-4A8E-A5BE-D03B8CDF49CA}" type="datetime1">
              <a:rPr lang="en-US" smtClean="0"/>
              <a:t>10/26/2009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3774-BD3B-40D8-818D-5E9432DDEE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53E43-6002-4A2F-BDFC-C2E0D07C0402}" type="datetime1">
              <a:rPr lang="en-US" smtClean="0"/>
              <a:t>10/26/2009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3774-BD3B-40D8-818D-5E9432DDEE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FF9E-0FF8-4CAE-A357-28C90C887071}" type="datetime1">
              <a:rPr lang="en-US" smtClean="0"/>
              <a:t>10/26/2009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3774-BD3B-40D8-818D-5E9432DDEE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5ECA-9D04-4589-9CB1-991CD0532457}" type="datetime1">
              <a:rPr lang="en-US" smtClean="0"/>
              <a:t>10/26/2009</a:t>
            </a:fld>
            <a:endParaRPr lang="en-US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3774-BD3B-40D8-818D-5E9432DDEE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35002-D1B6-48FD-AA35-6D5542E7C362}" type="datetime1">
              <a:rPr lang="en-US" smtClean="0"/>
              <a:t>10/26/2009</a:t>
            </a:fld>
            <a:endParaRPr lang="en-US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3774-BD3B-40D8-818D-5E9432DDEE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E109-ACC5-4D67-AB43-5F13F1182B6D}" type="datetime1">
              <a:rPr lang="en-US" smtClean="0"/>
              <a:t>10/26/2009</a:t>
            </a:fld>
            <a:endParaRPr lang="en-US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3774-BD3B-40D8-818D-5E9432DDEE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01F8-795C-49DA-97EB-18D6327B1C70}" type="datetime1">
              <a:rPr lang="en-US" smtClean="0"/>
              <a:t>10/26/2009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3774-BD3B-40D8-818D-5E9432DDEE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D363-09B1-4637-8082-465B76626690}" type="datetime1">
              <a:rPr lang="en-US" smtClean="0"/>
              <a:t>10/26/2009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3774-BD3B-40D8-818D-5E9432DDEE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8DB1D-BCFC-49CF-A942-A2CA5CC75C65}" type="datetime1">
              <a:rPr lang="en-US" smtClean="0"/>
              <a:t>10/26/2009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53774-BD3B-40D8-818D-5E9432DDEE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7620000" cy="536575"/>
          </a:xfrm>
        </p:spPr>
        <p:txBody>
          <a:bodyPr>
            <a:normAutofit/>
          </a:bodyPr>
          <a:lstStyle/>
          <a:p>
            <a:pPr algn="r" rtl="1"/>
            <a:r>
              <a:rPr lang="he-IL" sz="2000" b="1" u="sng" dirty="0" smtClean="0"/>
              <a:t>בטיחות בחשמל </a:t>
            </a:r>
            <a:r>
              <a:rPr lang="he-IL" sz="2000" b="1" u="sng" dirty="0" err="1" smtClean="0"/>
              <a:t>– ב</a:t>
            </a:r>
            <a:r>
              <a:rPr lang="he-IL" sz="2000" b="1" u="sng" dirty="0" smtClean="0"/>
              <a:t>בניה </a:t>
            </a:r>
            <a:r>
              <a:rPr lang="he-IL" sz="2000" b="1" u="sng" dirty="0" err="1" smtClean="0"/>
              <a:t>– ד</a:t>
            </a:r>
            <a:r>
              <a:rPr lang="he-IL" sz="2000" b="1" u="sng" dirty="0" smtClean="0"/>
              <a:t>רישות והמלצות</a:t>
            </a:r>
            <a:endParaRPr lang="en-US" sz="2000" b="1" u="sng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3657600" y="685800"/>
            <a:ext cx="5334000" cy="2895600"/>
          </a:xfrm>
        </p:spPr>
        <p:txBody>
          <a:bodyPr>
            <a:noAutofit/>
          </a:bodyPr>
          <a:lstStyle/>
          <a:p>
            <a:pPr algn="r" rtl="1"/>
            <a:r>
              <a:rPr lang="he-IL" sz="1200" b="1" u="sng" dirty="0" smtClean="0">
                <a:solidFill>
                  <a:schemeClr val="tx1"/>
                </a:solidFill>
              </a:rPr>
              <a:t>סיכוני חשמל</a:t>
            </a:r>
            <a:r>
              <a:rPr lang="he-IL" sz="1200" dirty="0" smtClean="0">
                <a:solidFill>
                  <a:schemeClr val="tx1"/>
                </a:solidFill>
              </a:rPr>
              <a:t>:</a:t>
            </a:r>
          </a:p>
          <a:p>
            <a:pPr marL="228600" indent="-228600" algn="r" rtl="1">
              <a:buAutoNum type="arabicPeriod"/>
            </a:pPr>
            <a:r>
              <a:rPr lang="he-IL" sz="1200" dirty="0" smtClean="0">
                <a:solidFill>
                  <a:schemeClr val="tx1"/>
                </a:solidFill>
              </a:rPr>
              <a:t>התחשמלות</a:t>
            </a:r>
          </a:p>
          <a:p>
            <a:pPr marL="228600" indent="-228600" algn="r" rtl="1">
              <a:buAutoNum type="arabicPeriod"/>
            </a:pPr>
            <a:r>
              <a:rPr lang="he-IL" sz="1200" dirty="0" smtClean="0">
                <a:solidFill>
                  <a:schemeClr val="tx1"/>
                </a:solidFill>
              </a:rPr>
              <a:t>שריפה</a:t>
            </a:r>
          </a:p>
          <a:p>
            <a:pPr marL="228600" indent="-228600" algn="r" rtl="1">
              <a:buAutoNum type="arabicPeriod"/>
            </a:pPr>
            <a:r>
              <a:rPr lang="he-IL" sz="1200" dirty="0" smtClean="0">
                <a:solidFill>
                  <a:schemeClr val="tx1"/>
                </a:solidFill>
              </a:rPr>
              <a:t>קשת חשמלית</a:t>
            </a:r>
          </a:p>
          <a:p>
            <a:pPr marL="228600" indent="-228600" algn="r" rtl="1">
              <a:buAutoNum type="arabicPeriod"/>
            </a:pPr>
            <a:r>
              <a:rPr lang="he-IL" sz="1200" dirty="0" smtClean="0">
                <a:solidFill>
                  <a:schemeClr val="tx1"/>
                </a:solidFill>
              </a:rPr>
              <a:t>נפילה מגובה מהתחשמלות קלה</a:t>
            </a:r>
          </a:p>
          <a:p>
            <a:pPr marL="228600" indent="-228600" algn="r" rtl="1">
              <a:buAutoNum type="arabicPeriod"/>
            </a:pPr>
            <a:r>
              <a:rPr lang="he-IL" sz="1200" dirty="0" smtClean="0">
                <a:solidFill>
                  <a:schemeClr val="tx1"/>
                </a:solidFill>
              </a:rPr>
              <a:t>התפוצצות</a:t>
            </a:r>
            <a:r>
              <a:rPr lang="en-US" sz="1200" dirty="0" smtClean="0">
                <a:solidFill>
                  <a:schemeClr val="tx1"/>
                </a:solidFill>
              </a:rPr>
              <a:t/>
            </a:r>
            <a:br>
              <a:rPr lang="en-US" sz="1200" dirty="0" smtClean="0">
                <a:solidFill>
                  <a:schemeClr val="tx1"/>
                </a:solidFill>
              </a:rPr>
            </a:br>
            <a:endParaRPr lang="he-IL" sz="1200" dirty="0" smtClean="0">
              <a:solidFill>
                <a:schemeClr val="tx1"/>
              </a:solidFill>
            </a:endParaRPr>
          </a:p>
          <a:p>
            <a:pPr marL="228600" indent="-228600" algn="r" rtl="1"/>
            <a:r>
              <a:rPr lang="he-IL" sz="1200" b="1" u="sng" dirty="0" smtClean="0">
                <a:solidFill>
                  <a:schemeClr val="tx1"/>
                </a:solidFill>
              </a:rPr>
              <a:t>גורמים אופייניים לתאונות חשמל:</a:t>
            </a:r>
          </a:p>
          <a:p>
            <a:pPr marL="228600" indent="-228600" algn="r" rtl="1">
              <a:buFont typeface="+mj-lt"/>
              <a:buAutoNum type="arabicPeriod"/>
            </a:pPr>
            <a:r>
              <a:rPr lang="he-IL" sz="1200" dirty="0" smtClean="0">
                <a:solidFill>
                  <a:schemeClr val="tx1"/>
                </a:solidFill>
              </a:rPr>
              <a:t>שימוש במכשירים או בציוד חשמל לקוי ללא הארקה או סוג הגנה אחר (מפסק דלף)</a:t>
            </a:r>
          </a:p>
          <a:p>
            <a:pPr marL="228600" indent="-228600" algn="r" rtl="1">
              <a:buFont typeface="+mj-lt"/>
              <a:buAutoNum type="arabicPeriod"/>
            </a:pPr>
            <a:r>
              <a:rPr lang="he-IL" sz="1200" dirty="0" smtClean="0">
                <a:solidFill>
                  <a:schemeClr val="tx1"/>
                </a:solidFill>
              </a:rPr>
              <a:t>העדר כיסוי על חלקים חיים של אביזרי חשמל או בידוד לקוי.</a:t>
            </a:r>
          </a:p>
          <a:p>
            <a:pPr marL="228600" indent="-228600" algn="r" rtl="1">
              <a:buFont typeface="+mj-lt"/>
              <a:buAutoNum type="arabicPeriod"/>
            </a:pPr>
            <a:r>
              <a:rPr lang="he-IL" sz="1200" dirty="0" smtClean="0">
                <a:solidFill>
                  <a:schemeClr val="tx1"/>
                </a:solidFill>
              </a:rPr>
              <a:t>טיפול בלתי מקצועי במתקני או מכשירי חשמל.</a:t>
            </a:r>
          </a:p>
          <a:p>
            <a:pPr marL="228600" indent="-228600" algn="r" rtl="1">
              <a:buFont typeface="+mj-lt"/>
              <a:buAutoNum type="arabicPeriod"/>
            </a:pPr>
            <a:r>
              <a:rPr lang="he-IL" sz="1200" dirty="0" smtClean="0">
                <a:solidFill>
                  <a:schemeClr val="tx1"/>
                </a:solidFill>
              </a:rPr>
              <a:t>דריכה או פגיעה בכבלים או פתילי חשמל ונגיעה בהם.</a:t>
            </a:r>
          </a:p>
          <a:p>
            <a:pPr marL="228600" indent="-228600" algn="r" rtl="1">
              <a:buFont typeface="+mj-lt"/>
              <a:buAutoNum type="arabicPeriod"/>
            </a:pPr>
            <a:r>
              <a:rPr lang="he-IL" sz="1200" dirty="0" smtClean="0">
                <a:solidFill>
                  <a:schemeClr val="tx1"/>
                </a:solidFill>
              </a:rPr>
              <a:t>פגיעה בכבל תת-קרקעי בכלי חפירה.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5200" y="3749457"/>
            <a:ext cx="533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b="1" u="sng" dirty="0" smtClean="0"/>
              <a:t>דרכים למניעת תאונות: </a:t>
            </a:r>
            <a:r>
              <a:rPr lang="he-IL" sz="1400" b="1" u="sng" dirty="0" err="1" smtClean="0"/>
              <a:t>תאונות</a:t>
            </a:r>
            <a:r>
              <a:rPr lang="he-IL" sz="1400" b="1" u="sng" dirty="0" smtClean="0"/>
              <a:t> עם חשמל נגרמות מסיבות שונות ביניהן</a:t>
            </a:r>
            <a:r>
              <a:rPr lang="he-IL" sz="1400" dirty="0" smtClean="0"/>
              <a:t>:</a:t>
            </a:r>
          </a:p>
          <a:p>
            <a:pPr algn="r" rtl="1"/>
            <a:r>
              <a:rPr lang="he-IL" sz="1400" dirty="0" smtClean="0"/>
              <a:t>ביצוע עבודות חשמל ע"י אנשים לא מורשים ("חשמלאים חובבים").</a:t>
            </a:r>
          </a:p>
          <a:p>
            <a:pPr algn="r" rtl="1"/>
            <a:r>
              <a:rPr lang="he-IL" sz="1400" dirty="0" smtClean="0"/>
              <a:t>שימוש בציוד פגום ולא תיקני.</a:t>
            </a:r>
          </a:p>
          <a:p>
            <a:pPr algn="r" rtl="1"/>
            <a:r>
              <a:rPr lang="he-IL" sz="1400" dirty="0" smtClean="0"/>
              <a:t>שימוש בציוד תיקני שאינו מתאים לתנאי מקום העבודה/ ההתקנה, כאשר נדרשת הגנה בפני רטיבות, פגיעה </a:t>
            </a:r>
            <a:r>
              <a:rPr lang="he-IL" sz="1400" dirty="0" err="1" smtClean="0"/>
              <a:t>מכנית</a:t>
            </a:r>
            <a:r>
              <a:rPr lang="he-IL" sz="1400" dirty="0" smtClean="0"/>
              <a:t>, חומרים כימיים, סכנת אש והתפוצצות (אבק נפיץ) </a:t>
            </a:r>
            <a:r>
              <a:rPr lang="he-IL" sz="1400" dirty="0" err="1" smtClean="0"/>
              <a:t>וכו'.</a:t>
            </a:r>
            <a:endParaRPr lang="he-IL" sz="1400" dirty="0" smtClean="0"/>
          </a:p>
          <a:p>
            <a:pPr algn="r" rtl="1"/>
            <a:r>
              <a:rPr lang="he-IL" sz="1400" dirty="0" smtClean="0"/>
              <a:t>ביצוע עבודות חשמל שלא בהתאם לתקנות החשמל.</a:t>
            </a:r>
          </a:p>
          <a:p>
            <a:pPr algn="r" rtl="1"/>
            <a:r>
              <a:rPr lang="he-IL" sz="1400" dirty="0" smtClean="0"/>
              <a:t>שימוש בציוד חשמלי במקומות העבודה שלא בהתאם לתקנות הבטיחות בעבודה (חשמל).</a:t>
            </a:r>
          </a:p>
          <a:p>
            <a:pPr algn="r" rtl="1"/>
            <a:r>
              <a:rPr lang="he-IL" sz="1400" dirty="0" smtClean="0"/>
              <a:t>תחזוקה לא נאותה.</a:t>
            </a:r>
          </a:p>
          <a:p>
            <a:pPr algn="r" rtl="1"/>
            <a:r>
              <a:rPr lang="he-IL" sz="1400" dirty="0" smtClean="0"/>
              <a:t>ניתוק צנרת מים המשמשת חלק ממערכת הארקה.</a:t>
            </a:r>
          </a:p>
          <a:p>
            <a:pPr algn="r" rtl="1"/>
            <a:r>
              <a:rPr lang="he-IL" sz="1400" dirty="0" smtClean="0"/>
              <a:t>כל אחת מהסיבות האלה עלולה לגרום לתאונה, ולבטח בצירוף של מספר סיבות </a:t>
            </a:r>
            <a:r>
              <a:rPr lang="he-IL" sz="1400" dirty="0" err="1" smtClean="0"/>
              <a:t>– כ</a:t>
            </a:r>
            <a:r>
              <a:rPr lang="he-IL" sz="1400" dirty="0" smtClean="0"/>
              <a:t>פי שקורה בדרך כלל.</a:t>
            </a:r>
          </a:p>
          <a:p>
            <a:pPr algn="r" rtl="1"/>
            <a:endParaRPr lang="he-IL" sz="14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57200" y="304800"/>
            <a:ext cx="2819400" cy="61247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he-IL" sz="1400" b="1" u="sng" dirty="0" smtClean="0"/>
              <a:t>סוגי הרישיונות הם</a:t>
            </a:r>
            <a:r>
              <a:rPr lang="he-IL" sz="1400" dirty="0" smtClean="0"/>
              <a:t>:</a:t>
            </a:r>
          </a:p>
          <a:p>
            <a:pPr marL="342900" indent="-342900" algn="r" rtl="1">
              <a:buAutoNum type="arabicPeriod"/>
            </a:pPr>
            <a:r>
              <a:rPr lang="he-IL" sz="1400" dirty="0" smtClean="0"/>
              <a:t>חשמלאי </a:t>
            </a:r>
            <a:r>
              <a:rPr lang="he-IL" sz="1400" dirty="0" err="1" smtClean="0"/>
              <a:t>– ע</a:t>
            </a:r>
            <a:r>
              <a:rPr lang="he-IL" sz="1400" dirty="0" smtClean="0"/>
              <a:t>וזר</a:t>
            </a:r>
          </a:p>
          <a:p>
            <a:pPr marL="342900" indent="-342900" algn="r" rtl="1">
              <a:buAutoNum type="arabicPeriod"/>
            </a:pPr>
            <a:r>
              <a:rPr lang="he-IL" sz="1400" dirty="0" smtClean="0"/>
              <a:t>חשמלאי </a:t>
            </a:r>
            <a:r>
              <a:rPr lang="he-IL" sz="1400" dirty="0" err="1" smtClean="0"/>
              <a:t>– מ</a:t>
            </a:r>
            <a:r>
              <a:rPr lang="he-IL" sz="1400" dirty="0" smtClean="0"/>
              <a:t>עשי</a:t>
            </a:r>
          </a:p>
          <a:p>
            <a:pPr marL="342900" indent="-342900" algn="r" rtl="1">
              <a:buAutoNum type="arabicPeriod"/>
            </a:pPr>
            <a:r>
              <a:rPr lang="he-IL" sz="1400" dirty="0" smtClean="0"/>
              <a:t>חשמלאי </a:t>
            </a:r>
            <a:r>
              <a:rPr lang="he-IL" sz="1400" dirty="0" err="1" smtClean="0"/>
              <a:t>– מ</a:t>
            </a:r>
            <a:r>
              <a:rPr lang="he-IL" sz="1400" dirty="0" smtClean="0"/>
              <a:t>וסמך</a:t>
            </a:r>
          </a:p>
          <a:p>
            <a:pPr marL="342900" indent="-342900" algn="r" rtl="1">
              <a:buAutoNum type="arabicPeriod"/>
            </a:pPr>
            <a:r>
              <a:rPr lang="he-IL" sz="1400" dirty="0" smtClean="0"/>
              <a:t>חשמלאי </a:t>
            </a:r>
            <a:r>
              <a:rPr lang="he-IL" sz="1400" dirty="0" err="1" smtClean="0"/>
              <a:t>– ר</a:t>
            </a:r>
            <a:r>
              <a:rPr lang="he-IL" sz="1400" dirty="0" smtClean="0"/>
              <a:t>אשי</a:t>
            </a:r>
          </a:p>
          <a:p>
            <a:pPr marL="342900" indent="-342900" algn="r" rtl="1">
              <a:buAutoNum type="arabicPeriod"/>
            </a:pPr>
            <a:r>
              <a:rPr lang="he-IL" sz="1400" dirty="0" smtClean="0"/>
              <a:t>חשמלאי </a:t>
            </a:r>
            <a:r>
              <a:rPr lang="he-IL" sz="1400" dirty="0" err="1" smtClean="0"/>
              <a:t>– ט</a:t>
            </a:r>
            <a:r>
              <a:rPr lang="he-IL" sz="1400" dirty="0" smtClean="0"/>
              <a:t>כנאי</a:t>
            </a:r>
          </a:p>
          <a:p>
            <a:pPr marL="342900" indent="-342900" algn="r" rtl="1">
              <a:buAutoNum type="arabicPeriod"/>
            </a:pPr>
            <a:r>
              <a:rPr lang="he-IL" sz="1400" dirty="0" smtClean="0"/>
              <a:t>חשמלאי </a:t>
            </a:r>
            <a:r>
              <a:rPr lang="he-IL" sz="1400" dirty="0" err="1" smtClean="0"/>
              <a:t>– הנדסאי</a:t>
            </a:r>
            <a:endParaRPr lang="he-IL" sz="1400" dirty="0" smtClean="0"/>
          </a:p>
          <a:p>
            <a:pPr marL="342900" indent="-342900" algn="r" rtl="1">
              <a:buAutoNum type="arabicPeriod"/>
            </a:pPr>
            <a:r>
              <a:rPr lang="he-IL" sz="1400" dirty="0" smtClean="0"/>
              <a:t>חשמלאי </a:t>
            </a:r>
            <a:r>
              <a:rPr lang="he-IL" sz="1400" dirty="0" err="1" smtClean="0"/>
              <a:t>– מ</a:t>
            </a:r>
            <a:r>
              <a:rPr lang="he-IL" sz="1400" dirty="0" smtClean="0"/>
              <a:t>הנדס</a:t>
            </a:r>
          </a:p>
          <a:p>
            <a:pPr marL="342900" indent="-342900" algn="r" rtl="1">
              <a:buAutoNum type="arabicPeriod"/>
            </a:pPr>
            <a:endParaRPr lang="he-IL" sz="1400" dirty="0" smtClean="0"/>
          </a:p>
          <a:p>
            <a:pPr marL="342900" indent="-342900" algn="r" rtl="1"/>
            <a:r>
              <a:rPr lang="he-IL" sz="1400" b="1" u="sng" dirty="0" smtClean="0"/>
              <a:t>בודק </a:t>
            </a:r>
            <a:r>
              <a:rPr lang="he-IL" sz="1400" b="1" u="sng" dirty="0" err="1" smtClean="0"/>
              <a:t>מיתקני</a:t>
            </a:r>
            <a:r>
              <a:rPr lang="he-IL" sz="1400" b="1" u="sng" dirty="0" smtClean="0"/>
              <a:t> חשמל</a:t>
            </a:r>
          </a:p>
          <a:p>
            <a:pPr marL="342900" indent="-342900" algn="r" rtl="1">
              <a:buAutoNum type="arabicPeriod"/>
            </a:pPr>
            <a:r>
              <a:rPr lang="he-IL" sz="1400" dirty="0" smtClean="0"/>
              <a:t>בודק סוג 1</a:t>
            </a:r>
          </a:p>
          <a:p>
            <a:pPr marL="342900" indent="-342900" algn="r" rtl="1">
              <a:buAutoNum type="arabicPeriod"/>
            </a:pPr>
            <a:r>
              <a:rPr lang="he-IL" sz="1400" dirty="0" smtClean="0"/>
              <a:t>בודק סוג 2</a:t>
            </a:r>
          </a:p>
          <a:p>
            <a:pPr marL="342900" indent="-342900" algn="r" rtl="1">
              <a:buAutoNum type="arabicPeriod"/>
            </a:pPr>
            <a:r>
              <a:rPr lang="he-IL" sz="1400" dirty="0" smtClean="0"/>
              <a:t>בודק סוג 3</a:t>
            </a:r>
          </a:p>
          <a:p>
            <a:pPr marL="342900" indent="-342900" algn="r" rtl="1">
              <a:buAutoNum type="arabicPeriod"/>
            </a:pPr>
            <a:endParaRPr lang="he-IL" sz="1400" dirty="0" smtClean="0"/>
          </a:p>
          <a:p>
            <a:pPr marL="342900" indent="-342900" algn="r" rtl="1">
              <a:buFont typeface="Arial" pitchFamily="34" charset="0"/>
              <a:buChar char="•"/>
            </a:pPr>
            <a:r>
              <a:rPr lang="he-IL" sz="1400" dirty="0" smtClean="0"/>
              <a:t>לצורך עבודה עם מתח גבוה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he-IL" sz="1400" dirty="0" smtClean="0"/>
              <a:t> (מעל 1000 וולט) יש צורך ברישיון מיוחד בנוסף לרישיון הרגיל</a:t>
            </a:r>
          </a:p>
          <a:p>
            <a:pPr marL="342900" indent="-342900" algn="r" rtl="1">
              <a:buFont typeface="Arial" pitchFamily="34" charset="0"/>
              <a:buChar char="•"/>
            </a:pPr>
            <a:endParaRPr lang="he-IL" sz="1400" dirty="0" smtClean="0"/>
          </a:p>
          <a:p>
            <a:pPr marL="342900" indent="-342900" algn="r" rtl="1"/>
            <a:r>
              <a:rPr lang="he-IL" sz="1400" dirty="0" smtClean="0"/>
              <a:t>ישנם בעלי מלאכה שעוסקים בהתקנות של ציוד חשמלי (טכנאי מקררים, מזגנים, מעליות </a:t>
            </a:r>
            <a:r>
              <a:rPr lang="he-IL" sz="1400" dirty="0" err="1" smtClean="0"/>
              <a:t>וכו')</a:t>
            </a:r>
            <a:r>
              <a:rPr lang="he-IL" sz="1400" dirty="0" smtClean="0"/>
              <a:t>, עבורם קיימים רישיונות מיוחדים </a:t>
            </a:r>
            <a:r>
              <a:rPr lang="he-IL" sz="1400" dirty="0" err="1" smtClean="0"/>
              <a:t>– </a:t>
            </a:r>
            <a:r>
              <a:rPr lang="he-IL" sz="1400" b="1" u="sng" dirty="0" err="1" smtClean="0"/>
              <a:t>ח</a:t>
            </a:r>
            <a:r>
              <a:rPr lang="he-IL" sz="1400" b="1" u="sng" dirty="0" smtClean="0"/>
              <a:t>שמלי –מסויג </a:t>
            </a:r>
            <a:r>
              <a:rPr lang="he-IL" sz="1400" dirty="0" smtClean="0"/>
              <a:t>לפי תחום העיסוק </a:t>
            </a:r>
            <a:r>
              <a:rPr lang="he-IL" sz="1400" dirty="0" err="1" smtClean="0"/>
              <a:t>– מ</a:t>
            </a:r>
            <a:r>
              <a:rPr lang="he-IL" sz="1400" dirty="0" smtClean="0"/>
              <a:t>וגבל למקום עבודה מסוים</a:t>
            </a:r>
          </a:p>
          <a:p>
            <a:pPr marL="342900" indent="-342900" algn="r" rtl="1"/>
            <a:r>
              <a:rPr lang="he-IL" sz="1400" dirty="0" smtClean="0"/>
              <a:t>או </a:t>
            </a:r>
            <a:r>
              <a:rPr lang="he-IL" sz="1400" b="1" u="sng" dirty="0" smtClean="0"/>
              <a:t>חשמלאי שרות </a:t>
            </a:r>
            <a:r>
              <a:rPr lang="he-IL" sz="1400" dirty="0" err="1" smtClean="0"/>
              <a:t>– ל</a:t>
            </a:r>
            <a:r>
              <a:rPr lang="he-IL" sz="1400" dirty="0" smtClean="0"/>
              <a:t>פי תחום התמחותו</a:t>
            </a:r>
            <a:r>
              <a:rPr lang="he-IL" sz="1400" u="sng" dirty="0" smtClean="0"/>
              <a:t>, ללא הגבלה </a:t>
            </a:r>
            <a:r>
              <a:rPr lang="he-IL" sz="1400" dirty="0" smtClean="0"/>
              <a:t>למקום העבודה.</a:t>
            </a:r>
            <a:endParaRPr lang="en-US" sz="1400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8763000" y="6400800"/>
            <a:ext cx="228600" cy="365125"/>
          </a:xfrm>
        </p:spPr>
        <p:txBody>
          <a:bodyPr/>
          <a:lstStyle/>
          <a:p>
            <a:fld id="{4D253774-BD3B-40D8-818D-5E9432DDEE1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מציין מיקום של כותרת תחתונה 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he-IL" dirty="0" smtClean="0"/>
              <a:t>סיגל - בטיחות בבניה - עבודות חשמל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5157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3774-BD3B-40D8-818D-5E9432DDEE1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678474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381000" cy="365125"/>
          </a:xfrm>
        </p:spPr>
        <p:txBody>
          <a:bodyPr/>
          <a:lstStyle/>
          <a:p>
            <a:fld id="{4D253774-BD3B-40D8-818D-5E9432DDEE1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14982"/>
            <a:ext cx="8382000" cy="58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381000" cy="365125"/>
          </a:xfrm>
        </p:spPr>
        <p:txBody>
          <a:bodyPr/>
          <a:lstStyle/>
          <a:p>
            <a:fld id="{4D253774-BD3B-40D8-818D-5E9432DDEE1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he-IL" dirty="0" smtClean="0"/>
              <a:t>סיגל - בטיחות בבניה - עבודות חשמל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733800"/>
            <a:ext cx="6400800" cy="299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81000" y="304800"/>
            <a:ext cx="8305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b="1" u="sng" dirty="0" smtClean="0"/>
              <a:t>לוחות החשמל והזנת מכשירים</a:t>
            </a:r>
            <a:r>
              <a:rPr lang="he-IL" sz="1400" dirty="0" smtClean="0"/>
              <a:t>:</a:t>
            </a:r>
          </a:p>
          <a:p>
            <a:pPr algn="r" rtl="1"/>
            <a:r>
              <a:rPr lang="he-IL" sz="1400" dirty="0" smtClean="0"/>
              <a:t>מיתקן חשמל ארעי באתר בנייה יצויד בלוח ראשי בלבד.</a:t>
            </a:r>
          </a:p>
          <a:p>
            <a:pPr algn="r" rtl="1"/>
            <a:r>
              <a:rPr lang="he-IL" sz="1400" dirty="0" smtClean="0"/>
              <a:t>הלוח הראשי הזה יוזן במישרין ממקור האספקה ויזין את כל מיתקן החשמל.</a:t>
            </a:r>
          </a:p>
          <a:p>
            <a:pPr algn="r" rtl="1"/>
            <a:r>
              <a:rPr lang="he-IL" sz="1400" dirty="0" smtClean="0"/>
              <a:t>כל לוח ראשי וכל אחד מלוחות המשנה יצוידו במפסק ראשי במאפשר נעילה במצב "מופסק" בלבד.</a:t>
            </a:r>
          </a:p>
          <a:p>
            <a:pPr algn="r" rtl="1"/>
            <a:r>
              <a:rPr lang="he-IL" sz="1400" dirty="0" smtClean="0"/>
              <a:t>אם קיימות כנסיות של מספר מקורות מתח ללוח החשמל </a:t>
            </a:r>
            <a:r>
              <a:rPr lang="he-IL" sz="1400" dirty="0" err="1" smtClean="0"/>
              <a:t>– כ</a:t>
            </a:r>
            <a:r>
              <a:rPr lang="he-IL" sz="1400" dirty="0" smtClean="0"/>
              <a:t>ל מקור יצויד במפסק ראשי משלו.</a:t>
            </a:r>
          </a:p>
          <a:p>
            <a:pPr algn="r" rtl="1"/>
            <a:r>
              <a:rPr lang="he-IL" sz="1400" dirty="0" smtClean="0"/>
              <a:t>הלוח יהיה עשוי מחומר בלתי דליק או כבה מאליו, ויותקן במקום נוח לגישה ולטיפול מואר ומאוורר.</a:t>
            </a:r>
          </a:p>
          <a:p>
            <a:pPr algn="r" rtl="1"/>
            <a:r>
              <a:rPr lang="he-IL" sz="1400" dirty="0" smtClean="0"/>
              <a:t>כאשר לוח החשמל נמצא בארון או בחדר סגור, אסור לאחסן בחללים האלה חפצים או חומרים כלשהם.</a:t>
            </a:r>
          </a:p>
          <a:p>
            <a:pPr algn="r" rtl="1"/>
            <a:r>
              <a:rPr lang="he-IL" sz="1400" dirty="0" smtClean="0"/>
              <a:t>התוכניות של לוח החשמל יימצא בהישג יד (אפשר במארז ייעודי </a:t>
            </a:r>
            <a:r>
              <a:rPr lang="he-IL" sz="1400" dirty="0" err="1" smtClean="0"/>
              <a:t>– ע</a:t>
            </a:r>
            <a:r>
              <a:rPr lang="he-IL" sz="1400" dirty="0" smtClean="0"/>
              <a:t>ל הדלת).</a:t>
            </a:r>
          </a:p>
          <a:p>
            <a:pPr algn="r" rtl="1"/>
            <a:r>
              <a:rPr lang="he-IL" sz="1400" dirty="0" smtClean="0"/>
              <a:t>הלוח יהיה אטום בפני התזה וחדירת מים, אבק, לכלוך ומפני השפעה של חומרים כימיים </a:t>
            </a:r>
            <a:r>
              <a:rPr lang="he-IL" sz="1400" dirty="0" err="1" smtClean="0"/>
              <a:t>– ב</a:t>
            </a:r>
            <a:r>
              <a:rPr lang="he-IL" sz="1400" dirty="0" smtClean="0"/>
              <a:t>התאם לתקנים הישראלים.</a:t>
            </a:r>
          </a:p>
          <a:p>
            <a:pPr algn="r" rtl="1"/>
            <a:r>
              <a:rPr lang="he-IL" sz="1400" dirty="0" smtClean="0"/>
              <a:t>המבטחים והמספקים של כל מעגל חשמלי יסומנו, כדי לאפשר זיהוי חלקי המיתקן שעליהם הם מפקחים.</a:t>
            </a:r>
          </a:p>
          <a:p>
            <a:pPr algn="r" rtl="1"/>
            <a:r>
              <a:rPr lang="he-IL" sz="1400" dirty="0" smtClean="0"/>
              <a:t>לוח חשמל לזינת מכשירי חשמל מיטלטלים יצויד במפסק מגן ברגישות של 0.03 אמפר, שייבדק לפי הדרישות (לפי הטבלה). </a:t>
            </a:r>
          </a:p>
          <a:p>
            <a:pPr algn="r" rtl="1"/>
            <a:r>
              <a:rPr lang="he-IL" sz="1400" dirty="0" smtClean="0"/>
              <a:t>לוח מיטלטל יהיה מוגן באמצעות בידוד כפול, כל נקודות יציאת זרם מהלוחות תהיינה באמצעות בתי תקע משוקעים.</a:t>
            </a:r>
          </a:p>
          <a:p>
            <a:pPr algn="r" rtl="1"/>
            <a:r>
              <a:rPr lang="he-IL" sz="1400" dirty="0" smtClean="0"/>
              <a:t>לוח החשמל ייקבע ביציבות לקיר או למבנה תומך , יותקן במרחק של 70 ס"מ, לפחות מהקיר.</a:t>
            </a:r>
            <a:endParaRPr lang="en-US" sz="140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8534400" y="6400800"/>
            <a:ext cx="457200" cy="365125"/>
          </a:xfrm>
        </p:spPr>
        <p:txBody>
          <a:bodyPr/>
          <a:lstStyle/>
          <a:p>
            <a:fld id="{4D253774-BD3B-40D8-818D-5E9432DDEE1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4114800" y="6492875"/>
            <a:ext cx="2667000" cy="365125"/>
          </a:xfrm>
        </p:spPr>
        <p:txBody>
          <a:bodyPr/>
          <a:lstStyle/>
          <a:p>
            <a:r>
              <a:rPr lang="he-IL" dirty="0" smtClean="0"/>
              <a:t>סיגל - בטיחות בבניה - עבודות חשמל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381001"/>
            <a:ext cx="8229600" cy="1447799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he-IL" sz="1800" b="1" u="sng" dirty="0" err="1" smtClean="0"/>
              <a:t>גנרטור</a:t>
            </a:r>
            <a:r>
              <a:rPr lang="he-IL" sz="1800" b="1" u="sng" dirty="0" smtClean="0"/>
              <a:t> נייד לזינת </a:t>
            </a:r>
            <a:r>
              <a:rPr lang="he-IL" sz="1800" b="1" u="sng" dirty="0" err="1" smtClean="0"/>
              <a:t>מיתקני</a:t>
            </a:r>
            <a:r>
              <a:rPr lang="he-IL" sz="1800" b="1" u="sng" dirty="0" smtClean="0"/>
              <a:t> חשמל ארעיים</a:t>
            </a:r>
            <a:r>
              <a:rPr lang="he-IL" sz="1800" dirty="0" smtClean="0"/>
              <a:t>:</a:t>
            </a:r>
          </a:p>
          <a:p>
            <a:pPr algn="r" rtl="1"/>
            <a:r>
              <a:rPr lang="he-IL" sz="1400" dirty="0" smtClean="0"/>
              <a:t>מיתקן חשמל ארעי באתר בנייה, הניזון </a:t>
            </a:r>
            <a:r>
              <a:rPr lang="he-IL" sz="1400" dirty="0" err="1" smtClean="0"/>
              <a:t>מגנרטור</a:t>
            </a:r>
            <a:r>
              <a:rPr lang="he-IL" sz="1400" dirty="0" smtClean="0"/>
              <a:t> נייד, חייב לענות על דרישות ההגנה נגד </a:t>
            </a:r>
            <a:r>
              <a:rPr lang="he-IL" sz="1400" dirty="0" err="1" smtClean="0"/>
              <a:t>חישמול</a:t>
            </a:r>
            <a:r>
              <a:rPr lang="he-IL" sz="1400" dirty="0" smtClean="0"/>
              <a:t>,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he-IL" sz="1400" dirty="0" smtClean="0"/>
              <a:t>באמצעות הארקה תותקן ע"י גוף מוסמך ותיבדק ע"י חשמלאי בודק.</a:t>
            </a:r>
          </a:p>
          <a:p>
            <a:pPr algn="r" rtl="1"/>
            <a:r>
              <a:rPr lang="he-IL" sz="1400" dirty="0" smtClean="0"/>
              <a:t>כל גופי המתכת, כולל גוף </a:t>
            </a:r>
            <a:r>
              <a:rPr lang="he-IL" sz="1400" dirty="0" err="1" smtClean="0"/>
              <a:t>הגנרטור</a:t>
            </a:r>
            <a:r>
              <a:rPr lang="he-IL" sz="1400" dirty="0" smtClean="0"/>
              <a:t>, יחובר למוליך ההארקה או לאלקטרודת ההארקה.</a:t>
            </a:r>
          </a:p>
          <a:p>
            <a:pPr algn="r" rtl="1"/>
            <a:r>
              <a:rPr lang="he-IL" sz="1400" dirty="0" smtClean="0"/>
              <a:t>במיתקן יהיה מכשיר התראה </a:t>
            </a:r>
            <a:r>
              <a:rPr lang="he-IL" sz="1400" dirty="0" err="1" smtClean="0"/>
              <a:t>– ל</a:t>
            </a:r>
            <a:r>
              <a:rPr lang="he-IL" sz="1400" dirty="0" smtClean="0"/>
              <a:t>אזהרה בכל מצב של ירידה בכושר הבידוד של המיתקן.</a:t>
            </a:r>
            <a:endParaRPr lang="en-US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76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8534400" y="6324600"/>
            <a:ext cx="457200" cy="365125"/>
          </a:xfrm>
        </p:spPr>
        <p:txBody>
          <a:bodyPr/>
          <a:lstStyle/>
          <a:p>
            <a:fld id="{4D253774-BD3B-40D8-818D-5E9432DDEE1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he-IL" dirty="0" smtClean="0"/>
              <a:t>סיגל - בטיחות בבניה - עבודות חשמל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553200" y="533400"/>
            <a:ext cx="1828800" cy="563562"/>
          </a:xfrm>
        </p:spPr>
        <p:txBody>
          <a:bodyPr>
            <a:normAutofit/>
          </a:bodyPr>
          <a:lstStyle/>
          <a:p>
            <a:pPr algn="r" rtl="1"/>
            <a:r>
              <a:rPr lang="he-IL" sz="1800" b="1" u="sng" dirty="0" smtClean="0"/>
              <a:t>הרשאות ובדיקות:</a:t>
            </a:r>
            <a:endParaRPr lang="en-US" sz="1800" b="1" u="sng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28600" y="1143001"/>
            <a:ext cx="8686800" cy="3200400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he-IL" sz="1600" b="1" dirty="0" smtClean="0"/>
              <a:t>באתרי בנייה קיימים סיכוני חשמל רבים במתח נמוך (50-1000 וולט) וגם במתח גבוה (מעל 1000 וולט).</a:t>
            </a:r>
          </a:p>
          <a:p>
            <a:pPr algn="r" rtl="1">
              <a:buNone/>
            </a:pPr>
            <a:endParaRPr lang="he-IL" sz="1600" dirty="0" smtClean="0"/>
          </a:p>
          <a:p>
            <a:pPr algn="r" rtl="1">
              <a:buNone/>
            </a:pPr>
            <a:r>
              <a:rPr lang="he-IL" sz="1600" u="sng" dirty="0" smtClean="0"/>
              <a:t>אדם לא יעסוק בעבודת חשמל אלא אם יש בידו רישיון חשמלאי תקף</a:t>
            </a:r>
            <a:r>
              <a:rPr lang="he-IL" sz="1600" dirty="0" smtClean="0"/>
              <a:t>.</a:t>
            </a:r>
          </a:p>
          <a:p>
            <a:pPr algn="r" rtl="1"/>
            <a:r>
              <a:rPr lang="he-IL" sz="1600" dirty="0" smtClean="0"/>
              <a:t>רק לחשמלאי בעל רישיון מתאים מותר להתקין, לפקח על התקנה, לבדוק, לתקן ו/או לבצע שינויים במתקן החשמל הארעי שבאתר הבנייה.</a:t>
            </a:r>
          </a:p>
          <a:p>
            <a:pPr algn="r" rtl="1"/>
            <a:r>
              <a:rPr lang="he-IL" sz="1600" dirty="0" smtClean="0"/>
              <a:t>מתקני חשמל באתר הבנייה ייבדקו לפי הפעלתם הראשונה –</a:t>
            </a:r>
            <a:r>
              <a:rPr lang="he-IL" sz="1600" dirty="0" err="1" smtClean="0"/>
              <a:t> כד</a:t>
            </a:r>
            <a:r>
              <a:rPr lang="he-IL" sz="1600" dirty="0" smtClean="0"/>
              <a:t>י לוודא </a:t>
            </a:r>
            <a:r>
              <a:rPr lang="he-IL" sz="1600" dirty="0" err="1" smtClean="0"/>
              <a:t>שהכל</a:t>
            </a:r>
            <a:r>
              <a:rPr lang="he-IL" sz="1600" dirty="0" smtClean="0"/>
              <a:t> נעשה בהתאם לדרישות החוק והתקנות. כדי לשמור על תקינותו ובטיחותו של הציוד הקבוע והמיטלטל יש לערוך את הבדיקות התקופתיות הנדרשות עבורו לאחר הפעלת המיתקן.</a:t>
            </a:r>
          </a:p>
          <a:p>
            <a:pPr algn="r" rtl="1"/>
            <a:r>
              <a:rPr lang="he-IL" sz="1600" dirty="0" smtClean="0"/>
              <a:t>אדם שאין בידו רישיון תקף מתאים </a:t>
            </a:r>
            <a:r>
              <a:rPr lang="he-IL" sz="1600" dirty="0" err="1" smtClean="0"/>
              <a:t>– ר</a:t>
            </a:r>
            <a:r>
              <a:rPr lang="he-IL" sz="1600" dirty="0" smtClean="0"/>
              <a:t>שאי לבצע רק החלפה של נורה או החלפה של נתיך בעל אלמנט (נשלף או מתברג) </a:t>
            </a:r>
            <a:r>
              <a:rPr lang="he-IL" sz="1600" dirty="0" err="1" smtClean="0"/>
              <a:t>– כ</a:t>
            </a:r>
            <a:r>
              <a:rPr lang="he-IL" sz="1600" dirty="0" smtClean="0"/>
              <a:t>ל עוד אין צורך להפעיל כלי עבודה כלשהו לצורך זה.</a:t>
            </a:r>
          </a:p>
          <a:p>
            <a:pPr algn="r" rtl="1"/>
            <a:r>
              <a:rPr lang="he-IL" sz="1600" dirty="0" smtClean="0"/>
              <a:t>כמו-כן מותר לו להפעיל / לנתק מפסקי חשמל ולבצע בדיקות תקינות למפסק המגן באמצעות לחיץ בדיקה.</a:t>
            </a:r>
            <a:endParaRPr lang="en-US" sz="160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304800" cy="320675"/>
          </a:xfrm>
        </p:spPr>
        <p:txBody>
          <a:bodyPr/>
          <a:lstStyle/>
          <a:p>
            <a:fld id="{4D253774-BD3B-40D8-818D-5E9432DDEE1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he-IL" dirty="0" smtClean="0"/>
              <a:t>סיגל - בטיחות בבניה - עבודות חשמל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85245"/>
            <a:ext cx="6705600" cy="348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657600"/>
            <a:ext cx="6629400" cy="233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6019800"/>
            <a:ext cx="6553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8382000" y="6324600"/>
            <a:ext cx="533400" cy="365125"/>
          </a:xfrm>
        </p:spPr>
        <p:txBody>
          <a:bodyPr/>
          <a:lstStyle/>
          <a:p>
            <a:fld id="{4D253774-BD3B-40D8-818D-5E9432DDEE1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he-IL" dirty="0" smtClean="0"/>
              <a:t>סיגל - בטיחות בבניה - עבודות חשמל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782830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257800" y="41148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dirty="0" smtClean="0"/>
              <a:t>שיטות הגנה מפני </a:t>
            </a:r>
            <a:r>
              <a:rPr lang="he-IL" dirty="0" err="1" smtClean="0"/>
              <a:t>חישמול</a:t>
            </a:r>
            <a:r>
              <a:rPr lang="he-IL" dirty="0" smtClean="0"/>
              <a:t>:</a:t>
            </a:r>
          </a:p>
          <a:p>
            <a:pPr marL="342900" indent="-342900" algn="r" rtl="1">
              <a:buAutoNum type="arabicPeriod"/>
            </a:pPr>
            <a:r>
              <a:rPr lang="he-IL" dirty="0" smtClean="0"/>
              <a:t>איפוס (</a:t>
            </a:r>
            <a:r>
              <a:rPr lang="en-US" dirty="0" smtClean="0"/>
              <a:t>TN-C-S</a:t>
            </a:r>
            <a:r>
              <a:rPr lang="he-IL" dirty="0" smtClean="0"/>
              <a:t>) , (</a:t>
            </a:r>
            <a:r>
              <a:rPr lang="en-US" dirty="0" smtClean="0"/>
              <a:t>TN-S</a:t>
            </a:r>
            <a:r>
              <a:rPr lang="he-IL" dirty="0" smtClean="0"/>
              <a:t>)</a:t>
            </a:r>
          </a:p>
          <a:p>
            <a:pPr marL="342900" indent="-342900" algn="r" rtl="1">
              <a:buAutoNum type="arabicPeriod"/>
            </a:pPr>
            <a:r>
              <a:rPr lang="he-IL" dirty="0" smtClean="0"/>
              <a:t>הארקת הגנה (</a:t>
            </a:r>
            <a:r>
              <a:rPr lang="en-US" dirty="0" smtClean="0"/>
              <a:t>TT</a:t>
            </a:r>
            <a:r>
              <a:rPr lang="he-IL" dirty="0" smtClean="0"/>
              <a:t>)</a:t>
            </a:r>
          </a:p>
          <a:p>
            <a:pPr marL="342900" indent="-342900" algn="r" rtl="1">
              <a:buAutoNum type="arabicPeriod"/>
            </a:pPr>
            <a:r>
              <a:rPr lang="he-IL" dirty="0" smtClean="0"/>
              <a:t>זינה צפה</a:t>
            </a:r>
          </a:p>
          <a:p>
            <a:pPr marL="342900" indent="-342900" algn="r" rtl="1">
              <a:buAutoNum type="arabicPeriod"/>
            </a:pPr>
            <a:r>
              <a:rPr lang="he-IL" dirty="0" smtClean="0"/>
              <a:t>הפרד מגן</a:t>
            </a:r>
          </a:p>
          <a:p>
            <a:pPr marL="342900" indent="-342900" algn="r" rtl="1">
              <a:buAutoNum type="arabicPeriod"/>
            </a:pPr>
            <a:r>
              <a:rPr lang="he-IL" dirty="0" smtClean="0"/>
              <a:t>מתח נמוך מאד (24/50 וולט)</a:t>
            </a:r>
          </a:p>
          <a:p>
            <a:pPr marL="342900" indent="-342900" algn="r" rtl="1">
              <a:buAutoNum type="arabicPeriod"/>
            </a:pPr>
            <a:r>
              <a:rPr lang="he-IL" dirty="0" smtClean="0"/>
              <a:t>מפסק מגן (מפסק לזרם דלף)</a:t>
            </a:r>
          </a:p>
          <a:p>
            <a:pPr marL="342900" indent="-342900" algn="r" rtl="1">
              <a:buAutoNum type="arabicPeriod"/>
            </a:pPr>
            <a:r>
              <a:rPr lang="he-IL" dirty="0" smtClean="0"/>
              <a:t>בידוד מגן (בידוד כפול).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304800" cy="396875"/>
          </a:xfrm>
        </p:spPr>
        <p:txBody>
          <a:bodyPr/>
          <a:lstStyle/>
          <a:p>
            <a:fld id="{4D253774-BD3B-40D8-818D-5E9432DDEE1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604" y="533400"/>
            <a:ext cx="8115795" cy="559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3774-BD3B-40D8-818D-5E9432DDEE1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5791200" cy="457200"/>
          </a:xfrm>
        </p:spPr>
        <p:txBody>
          <a:bodyPr>
            <a:normAutofit fontScale="90000"/>
          </a:bodyPr>
          <a:lstStyle/>
          <a:p>
            <a:r>
              <a:rPr lang="he-IL" sz="2000" b="1" u="sng" dirty="0" smtClean="0"/>
              <a:t>הגדרות לסוגי מתח </a:t>
            </a:r>
            <a:r>
              <a:rPr lang="he-IL" sz="2000" b="1" u="sng" dirty="0" err="1" smtClean="0"/>
              <a:t>– ב</a:t>
            </a:r>
            <a:r>
              <a:rPr lang="he-IL" sz="2000" b="1" u="sng" dirty="0" smtClean="0"/>
              <a:t>ין שני מוליכים כלשהם באותה שיטת אספקה</a:t>
            </a:r>
            <a:r>
              <a:rPr lang="he-IL" sz="2000" dirty="0" smtClean="0"/>
              <a:t>:</a:t>
            </a:r>
            <a:endParaRPr lang="en-US" sz="20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81000" y="762000"/>
            <a:ext cx="8382000" cy="3276600"/>
          </a:xfrm>
        </p:spPr>
        <p:txBody>
          <a:bodyPr>
            <a:normAutofit/>
          </a:bodyPr>
          <a:lstStyle/>
          <a:p>
            <a:pPr algn="r" rtl="1"/>
            <a:r>
              <a:rPr lang="he-IL" sz="1600" dirty="0" smtClean="0"/>
              <a:t>מתח גבוה (מ.ג) –</a:t>
            </a:r>
            <a:r>
              <a:rPr lang="he-IL" sz="1600" dirty="0" err="1" smtClean="0"/>
              <a:t> 		</a:t>
            </a:r>
            <a:r>
              <a:rPr lang="he-IL" sz="1600" dirty="0" smtClean="0"/>
              <a:t>מתח העולה על 1000 וולט</a:t>
            </a:r>
          </a:p>
          <a:p>
            <a:pPr algn="r" rtl="1"/>
            <a:r>
              <a:rPr lang="he-IL" sz="1600" dirty="0" smtClean="0"/>
              <a:t>מתח נמוך (מ.נ) –</a:t>
            </a:r>
            <a:r>
              <a:rPr lang="he-IL" sz="1600" dirty="0" err="1" smtClean="0"/>
              <a:t> 		</a:t>
            </a:r>
            <a:r>
              <a:rPr lang="he-IL" sz="1600" dirty="0" smtClean="0"/>
              <a:t>מתח בין 50 ל- 1000 וולט</a:t>
            </a:r>
          </a:p>
          <a:p>
            <a:pPr algn="r" rtl="1"/>
            <a:r>
              <a:rPr lang="he-IL" sz="1600" dirty="0" smtClean="0"/>
              <a:t>מתח נמוך מאד (מ.נ.מ) –</a:t>
            </a:r>
            <a:r>
              <a:rPr lang="he-IL" sz="1600" dirty="0" err="1" smtClean="0"/>
              <a:t> 	מתח</a:t>
            </a:r>
            <a:r>
              <a:rPr lang="he-IL" sz="1600" dirty="0" smtClean="0"/>
              <a:t> שאינו עולה על 50 וולט במקרים רגילים,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he-IL" sz="1600" dirty="0" smtClean="0"/>
              <a:t>			ולא עולה על 24 וולט במקום של </a:t>
            </a:r>
            <a:r>
              <a:rPr lang="he-IL" sz="1600" u="sng" dirty="0" smtClean="0"/>
              <a:t>סכנה מוגברת </a:t>
            </a:r>
            <a:r>
              <a:rPr lang="en-US" sz="1600" u="sng" dirty="0" smtClean="0"/>
              <a:t/>
            </a:r>
            <a:br>
              <a:rPr lang="en-US" sz="1600" u="sng" dirty="0" smtClean="0"/>
            </a:br>
            <a:r>
              <a:rPr lang="he-IL" sz="1600" u="sng" dirty="0" smtClean="0"/>
              <a:t>כגון: אתרים חקלאיים ו/או אתרי בנייה </a:t>
            </a:r>
            <a:r>
              <a:rPr lang="he-IL" sz="1600" u="sng" dirty="0" err="1" smtClean="0"/>
              <a:t>– מ</a:t>
            </a:r>
            <a:r>
              <a:rPr lang="he-IL" sz="1600" u="sng" dirty="0" smtClean="0"/>
              <a:t>וגדרים בתקנות החשמל כמקום של סכנה מוגברת.</a:t>
            </a:r>
            <a:r>
              <a:rPr lang="en-US" sz="1600" u="sng" dirty="0" smtClean="0"/>
              <a:t/>
            </a:r>
            <a:br>
              <a:rPr lang="en-US" sz="1600" u="sng" dirty="0" smtClean="0"/>
            </a:br>
            <a:r>
              <a:rPr lang="he-IL" sz="1600" u="sng" dirty="0" smtClean="0"/>
              <a:t>במקרים כאלה כאשר מופיעה בתקנות הלו דרישה </a:t>
            </a:r>
            <a:r>
              <a:rPr lang="he-IL" sz="1600" u="sng" dirty="0" err="1" smtClean="0"/>
              <a:t>למ</a:t>
            </a:r>
            <a:r>
              <a:rPr lang="he-IL" sz="1600" u="sng" dirty="0" smtClean="0"/>
              <a:t>.נ. הכוונה למתח של 24 וולט</a:t>
            </a:r>
          </a:p>
          <a:p>
            <a:pPr algn="r" rtl="1"/>
            <a:endParaRPr lang="he-IL" sz="1600" u="sng" dirty="0" smtClean="0"/>
          </a:p>
          <a:p>
            <a:pPr algn="r" rtl="1"/>
            <a:r>
              <a:rPr lang="he-IL" sz="1600" u="sng" dirty="0" smtClean="0"/>
              <a:t>עבודה </a:t>
            </a:r>
            <a:r>
              <a:rPr lang="he-IL" sz="1600" u="sng" dirty="0" err="1" smtClean="0"/>
              <a:t>בקירבת</a:t>
            </a:r>
            <a:r>
              <a:rPr lang="he-IL" sz="1600" u="sng" dirty="0" smtClean="0"/>
              <a:t> קווי חשמל</a:t>
            </a:r>
            <a:r>
              <a:rPr lang="en-US" sz="1600" u="sng" dirty="0" smtClean="0"/>
              <a:t/>
            </a:r>
            <a:br>
              <a:rPr lang="en-US" sz="1600" u="sng" dirty="0" smtClean="0"/>
            </a:br>
            <a:r>
              <a:rPr lang="he-IL" sz="1400" dirty="0" smtClean="0"/>
              <a:t>המרחק </a:t>
            </a:r>
            <a:r>
              <a:rPr lang="he-IL" sz="1400" dirty="0" err="1" smtClean="0"/>
              <a:t>המינימלי</a:t>
            </a:r>
            <a:r>
              <a:rPr lang="he-IL" sz="1400" dirty="0" smtClean="0"/>
              <a:t> (ל) בין מקום בו מתבצעות עבודות באתר לבין כבלי חשמל יהיה לפי הדרישות הבאות:</a:t>
            </a:r>
          </a:p>
          <a:p>
            <a:pPr algn="r" rtl="1"/>
            <a:r>
              <a:rPr lang="en-US" sz="1400" dirty="0" smtClean="0"/>
              <a:t>L</a:t>
            </a:r>
            <a:r>
              <a:rPr lang="he-IL" sz="1400" dirty="0" smtClean="0"/>
              <a:t> </a:t>
            </a:r>
            <a:r>
              <a:rPr lang="he-IL" sz="1400" dirty="0" err="1" smtClean="0"/>
              <a:t>&gt; גדול</a:t>
            </a:r>
            <a:r>
              <a:rPr lang="he-IL" sz="1400" dirty="0" smtClean="0"/>
              <a:t> מ- 3.25 מטר </a:t>
            </a:r>
            <a:r>
              <a:rPr lang="he-IL" sz="1400" dirty="0" err="1" smtClean="0"/>
              <a:t>– כ</a:t>
            </a:r>
            <a:r>
              <a:rPr lang="he-IL" sz="1400" dirty="0" smtClean="0"/>
              <a:t>אשר המתח בקווים הוא עד 33,000 וולט.</a:t>
            </a:r>
          </a:p>
          <a:p>
            <a:pPr algn="r" rtl="1"/>
            <a:r>
              <a:rPr lang="en-US" sz="1400" dirty="0" smtClean="0"/>
              <a:t>L</a:t>
            </a:r>
            <a:r>
              <a:rPr lang="he-IL" sz="1400" dirty="0" smtClean="0"/>
              <a:t> </a:t>
            </a:r>
            <a:r>
              <a:rPr lang="he-IL" sz="1400" dirty="0" err="1" smtClean="0"/>
              <a:t>&gt; גדול</a:t>
            </a:r>
            <a:r>
              <a:rPr lang="he-IL" sz="1400" dirty="0" smtClean="0"/>
              <a:t> מ- 5 מטר </a:t>
            </a:r>
            <a:r>
              <a:rPr lang="he-IL" sz="1400" dirty="0" err="1" smtClean="0"/>
              <a:t>– כ</a:t>
            </a:r>
            <a:r>
              <a:rPr lang="he-IL" sz="1400" dirty="0" smtClean="0"/>
              <a:t>אשר המתח בקווים הוא מעל 33,000 וולט.</a:t>
            </a:r>
          </a:p>
          <a:p>
            <a:pPr algn="r" rtl="1"/>
            <a:r>
              <a:rPr lang="he-IL" sz="1400" dirty="0" smtClean="0"/>
              <a:t>כאשר מרימים </a:t>
            </a:r>
            <a:r>
              <a:rPr lang="he-IL" sz="1400" dirty="0" err="1" smtClean="0"/>
              <a:t>מיטען</a:t>
            </a:r>
            <a:r>
              <a:rPr lang="he-IL" sz="1400" dirty="0" smtClean="0"/>
              <a:t> באמצעות העגורן </a:t>
            </a:r>
            <a:r>
              <a:rPr lang="he-IL" sz="1400" dirty="0" err="1" smtClean="0"/>
              <a:t>– צריך</a:t>
            </a:r>
            <a:r>
              <a:rPr lang="he-IL" sz="1400" dirty="0" smtClean="0"/>
              <a:t> לקחת בחשבון גם את טווח התנודה בגלל כבל ההרמה. </a:t>
            </a:r>
          </a:p>
          <a:p>
            <a:pPr algn="r" rtl="1"/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4191000"/>
            <a:ext cx="4343400" cy="136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3774-BD3B-40D8-818D-5E9432DDEE1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114800" y="228600"/>
            <a:ext cx="4800600" cy="1706562"/>
          </a:xfrm>
        </p:spPr>
        <p:txBody>
          <a:bodyPr>
            <a:normAutofit fontScale="90000"/>
          </a:bodyPr>
          <a:lstStyle/>
          <a:p>
            <a:pPr algn="r" rtl="1"/>
            <a:r>
              <a:rPr lang="he-IL" sz="1800" b="1" u="sng" dirty="0" smtClean="0"/>
              <a:t>כבלי חשמל ופתילי זינה באתרי בנייה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he-IL" sz="1800" dirty="0" smtClean="0"/>
              <a:t>יש להגן עליהם, מפגיעה </a:t>
            </a:r>
            <a:r>
              <a:rPr lang="he-IL" sz="1800" dirty="0" err="1" smtClean="0"/>
              <a:t>מכנית</a:t>
            </a:r>
            <a:r>
              <a:rPr lang="he-IL" sz="1800" dirty="0" smtClean="0"/>
              <a:t>, במקומות בהם עלול לעבור ציוד מכני-הנדסי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he-IL" sz="1800" dirty="0" smtClean="0"/>
              <a:t>או שקיימת סכנה לפגיעה אחרת.</a:t>
            </a:r>
            <a:br>
              <a:rPr lang="he-IL" sz="1800" dirty="0" smtClean="0"/>
            </a:br>
            <a:r>
              <a:rPr lang="he-IL" sz="1800" dirty="0" smtClean="0"/>
              <a:t>הגנה באמצעות: תעלות, כיסויים, הגבהות בצדדים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he-IL" sz="1800" dirty="0" smtClean="0"/>
              <a:t>(מיוצבות למניעת תזוזות) </a:t>
            </a:r>
            <a:r>
              <a:rPr lang="he-IL" sz="1800" dirty="0" err="1" smtClean="0"/>
              <a:t>וכו'.</a:t>
            </a:r>
            <a:r>
              <a:rPr lang="he-IL" sz="1800" dirty="0" smtClean="0"/>
              <a:t>..</a:t>
            </a:r>
            <a:endParaRPr lang="en-US" sz="18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343400" y="2286001"/>
            <a:ext cx="4343400" cy="1447799"/>
          </a:xfrm>
        </p:spPr>
        <p:txBody>
          <a:bodyPr>
            <a:normAutofit fontScale="77500" lnSpcReduction="20000"/>
          </a:bodyPr>
          <a:lstStyle/>
          <a:p>
            <a:pPr algn="r" rtl="1"/>
            <a:r>
              <a:rPr lang="he-IL" sz="1800" dirty="0" smtClean="0"/>
              <a:t>המוליכים שמהם מורכב הפתיל יהיו גמישים ושזורים זה בזה.</a:t>
            </a:r>
          </a:p>
          <a:p>
            <a:pPr algn="r" rtl="1"/>
            <a:r>
              <a:rPr lang="he-IL" sz="1800" dirty="0" smtClean="0"/>
              <a:t>בידוד המוליכים שבפתיל יהיה מגומי, עמיד במתח של 750 וולט לפחות,</a:t>
            </a:r>
          </a:p>
          <a:p>
            <a:pPr algn="r" rtl="1"/>
            <a:r>
              <a:rPr lang="he-IL" sz="1800" dirty="0" smtClean="0"/>
              <a:t>המעטה החיצוני של הפתיל יהיה עשוי מגומי או </a:t>
            </a:r>
            <a:r>
              <a:rPr lang="he-IL" sz="1800" dirty="0" err="1" smtClean="0"/>
              <a:t>מנאופרן</a:t>
            </a:r>
            <a:r>
              <a:rPr lang="he-IL" sz="1800" dirty="0" smtClean="0"/>
              <a:t>.</a:t>
            </a:r>
          </a:p>
          <a:p>
            <a:pPr algn="r" rtl="1"/>
            <a:r>
              <a:rPr lang="he-IL" sz="1800" dirty="0" smtClean="0"/>
              <a:t>אין להעביר כבל או פתיל חשמל בתוך שלולית מים או נוזל אחר.</a:t>
            </a:r>
            <a:endParaRPr 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3400"/>
            <a:ext cx="388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362200"/>
            <a:ext cx="404733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62000" y="4114800"/>
            <a:ext cx="76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600" dirty="0" smtClean="0"/>
              <a:t>הערה:</a:t>
            </a:r>
          </a:p>
          <a:p>
            <a:pPr algn="r" rtl="1"/>
            <a:endParaRPr lang="he-IL" sz="1600" dirty="0" smtClean="0"/>
          </a:p>
          <a:p>
            <a:pPr algn="r" rtl="1"/>
            <a:r>
              <a:rPr lang="he-IL" sz="1600" dirty="0" smtClean="0"/>
              <a:t>מנתוני תאונות מוות </a:t>
            </a:r>
            <a:r>
              <a:rPr lang="he-IL" sz="1600" dirty="0" err="1" smtClean="0"/>
              <a:t>מחישמול</a:t>
            </a:r>
            <a:r>
              <a:rPr lang="he-IL" sz="1600" dirty="0" smtClean="0"/>
              <a:t> בעבודה של אגף לפיקוח על העבודה שמשרד התמ"ת:</a:t>
            </a:r>
          </a:p>
          <a:p>
            <a:pPr algn="r" rtl="1"/>
            <a:r>
              <a:rPr lang="he-IL" sz="1600" dirty="0" smtClean="0"/>
              <a:t>31% מהתאונות המוות בעבודה </a:t>
            </a:r>
            <a:r>
              <a:rPr lang="he-IL" sz="1600" dirty="0" err="1" smtClean="0"/>
              <a:t>מחישמול</a:t>
            </a:r>
            <a:r>
              <a:rPr lang="he-IL" sz="1600" dirty="0" smtClean="0"/>
              <a:t>, מקורן בכבל מאריך ופתיל זינה לא תקינים או פגומים.</a:t>
            </a: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3774-BD3B-40D8-818D-5E9432DDEE1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191000" y="381000"/>
            <a:ext cx="4648200" cy="3657600"/>
          </a:xfrm>
        </p:spPr>
        <p:txBody>
          <a:bodyPr>
            <a:normAutofit fontScale="90000"/>
          </a:bodyPr>
          <a:lstStyle/>
          <a:p>
            <a:pPr marL="457200" indent="-457200" algn="r" rtl="1">
              <a:buFont typeface="Arial" pitchFamily="34" charset="0"/>
              <a:buChar char="•"/>
            </a:pPr>
            <a:r>
              <a:rPr lang="he-IL" sz="2000" b="1" u="sng" dirty="0" smtClean="0"/>
              <a:t/>
            </a:r>
            <a:br>
              <a:rPr lang="he-IL" sz="2000" b="1" u="sng" dirty="0" smtClean="0"/>
            </a:br>
            <a:r>
              <a:rPr lang="he-IL" sz="2000" b="1" u="sng" dirty="0" smtClean="0"/>
              <a:t/>
            </a:r>
            <a:br>
              <a:rPr lang="he-IL" sz="2000" b="1" u="sng" dirty="0" smtClean="0"/>
            </a:br>
            <a:r>
              <a:rPr lang="he-IL" sz="2000" b="1" u="sng" dirty="0" smtClean="0"/>
              <a:t/>
            </a:r>
            <a:br>
              <a:rPr lang="he-IL" sz="2000" b="1" u="sng" dirty="0" smtClean="0"/>
            </a:br>
            <a:r>
              <a:rPr lang="he-IL" sz="2000" b="1" u="sng" dirty="0" smtClean="0"/>
              <a:t/>
            </a:r>
            <a:br>
              <a:rPr lang="he-IL" sz="2000" b="1" u="sng" dirty="0" smtClean="0"/>
            </a:br>
            <a:r>
              <a:rPr lang="he-IL" sz="2000" b="1" u="sng" dirty="0" smtClean="0"/>
              <a:t>כבל מאריך ופתילי זינה להזנת מכשירי חשמל דרישות והוראות בטיחות</a:t>
            </a:r>
            <a:r>
              <a:rPr lang="he-IL" sz="2000" dirty="0" smtClean="0"/>
              <a:t>:</a:t>
            </a:r>
            <a:br>
              <a:rPr lang="he-IL" sz="2000" dirty="0" smtClean="0"/>
            </a:br>
            <a:r>
              <a:rPr lang="he-IL" sz="2000" dirty="0" smtClean="0"/>
              <a:t/>
            </a:r>
            <a:br>
              <a:rPr lang="he-IL" sz="2000" dirty="0" smtClean="0"/>
            </a:br>
            <a:r>
              <a:rPr lang="he-IL" sz="2000" b="1" u="sng" dirty="0" smtClean="0"/>
              <a:t>בדיקה ע"י העובד לפני השימוש:</a:t>
            </a:r>
            <a:br>
              <a:rPr lang="he-IL" sz="2000" b="1" u="sng" dirty="0" smtClean="0"/>
            </a:br>
            <a:r>
              <a:rPr lang="he-IL" sz="2000" dirty="0" smtClean="0"/>
              <a:t>* שלמות הבידוד. </a:t>
            </a:r>
            <a:br>
              <a:rPr lang="he-IL" sz="2000" dirty="0" smtClean="0"/>
            </a:br>
            <a:r>
              <a:rPr lang="he-IL" sz="2000" dirty="0" smtClean="0"/>
              <a:t>* העדר קשרים, פיתולים חדים.</a:t>
            </a:r>
            <a:br>
              <a:rPr lang="he-IL" sz="2000" dirty="0" smtClean="0"/>
            </a:br>
            <a:r>
              <a:rPr lang="he-IL" sz="2000" dirty="0" smtClean="0"/>
              <a:t>* העדר מתיחות ולחץ על הקצוות.</a:t>
            </a:r>
            <a:br>
              <a:rPr lang="he-IL" sz="2000" dirty="0" smtClean="0"/>
            </a:br>
            <a:r>
              <a:rPr lang="he-IL" sz="2000" dirty="0" smtClean="0"/>
              <a:t>* פריסת כבל לפי עומס עבודה עליו.</a:t>
            </a:r>
            <a:br>
              <a:rPr lang="he-IL" sz="2000" dirty="0" smtClean="0"/>
            </a:br>
            <a:r>
              <a:rPr lang="he-IL" sz="2000" dirty="0" smtClean="0"/>
              <a:t>*</a:t>
            </a:r>
            <a:r>
              <a:rPr lang="en-US" sz="2000" dirty="0" smtClean="0"/>
              <a:t> </a:t>
            </a:r>
            <a:r>
              <a:rPr lang="he-IL" sz="2000" dirty="0" smtClean="0"/>
              <a:t>שלמות תוף.</a:t>
            </a:r>
            <a:br>
              <a:rPr lang="he-IL" sz="2000" dirty="0" smtClean="0"/>
            </a:br>
            <a:r>
              <a:rPr lang="he-IL" sz="2000" dirty="0" smtClean="0"/>
              <a:t>* שלמות בתי תקע</a:t>
            </a:r>
            <a:br>
              <a:rPr lang="he-IL" sz="2000" dirty="0" smtClean="0"/>
            </a:br>
            <a:r>
              <a:rPr lang="he-IL" sz="2000" dirty="0" smtClean="0"/>
              <a:t>* התאמת בתי התקע לסוג העבודה וחיבור מתאים.</a:t>
            </a:r>
            <a:br>
              <a:rPr lang="he-IL" sz="2000" dirty="0" smtClean="0"/>
            </a:br>
            <a:r>
              <a:rPr lang="he-IL" sz="2000" dirty="0" smtClean="0"/>
              <a:t>* קיום הגנה על כבל מאריך הפרוס בשטח.</a:t>
            </a:r>
            <a:br>
              <a:rPr lang="he-IL" sz="2000" dirty="0" smtClean="0"/>
            </a:br>
            <a:r>
              <a:rPr lang="he-IL" sz="2000" dirty="0" smtClean="0"/>
              <a:t>* קיום מפסק מגן להזנת כבל מאריך את פתיל זינה.</a:t>
            </a:r>
            <a:r>
              <a:rPr lang="he-IL" sz="2000" b="1" u="sng" dirty="0" smtClean="0"/>
              <a:t/>
            </a:r>
            <a:br>
              <a:rPr lang="he-IL" sz="2000" b="1" u="sng" dirty="0" smtClean="0"/>
            </a:br>
            <a:r>
              <a:rPr lang="he-IL" sz="2000" b="1" u="sng" dirty="0" smtClean="0"/>
              <a:t/>
            </a:r>
            <a:br>
              <a:rPr lang="he-IL" sz="2000" b="1" u="sng" dirty="0" smtClean="0"/>
            </a:br>
            <a:r>
              <a:rPr lang="he-IL" sz="2000" dirty="0" smtClean="0"/>
              <a:t/>
            </a:r>
            <a:br>
              <a:rPr lang="he-IL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4191000"/>
            <a:ext cx="8077200" cy="1828800"/>
          </a:xfrm>
        </p:spPr>
        <p:txBody>
          <a:bodyPr>
            <a:normAutofit fontScale="92500" lnSpcReduction="10000"/>
          </a:bodyPr>
          <a:lstStyle/>
          <a:p>
            <a:pPr algn="r" rtl="1">
              <a:buNone/>
            </a:pPr>
            <a:r>
              <a:rPr lang="he-IL" sz="2000" b="1" u="sng" dirty="0" smtClean="0"/>
              <a:t>בדיקה ע"י חשמלאי פעם בחצי שנה או אחרי כל תקלה:</a:t>
            </a:r>
          </a:p>
          <a:p>
            <a:pPr algn="r" rtl="1"/>
            <a:r>
              <a:rPr lang="he-IL" sz="2000" dirty="0" smtClean="0"/>
              <a:t>בדיקות תקינות תקע והחיבור של כבל מאריך או פתיל זינה אליו (יעדר מוליך הארקה לפתיל במיועד לציוד חשמלי מיטלטל)</a:t>
            </a:r>
          </a:p>
          <a:p>
            <a:pPr algn="r" rtl="1"/>
            <a:r>
              <a:rPr lang="he-IL" sz="2000" dirty="0" smtClean="0"/>
              <a:t>בדיקות התאמת סוג הכבל לציוד שמוזן ממנו ומיקום השימוש בו (לפי איזור ותנאי עבודה וזרם חשמלי).</a:t>
            </a:r>
          </a:p>
          <a:p>
            <a:pPr algn="r" rtl="1"/>
            <a:r>
              <a:rPr lang="he-IL" sz="2000" dirty="0" smtClean="0"/>
              <a:t>בדיקת התנגדות הבידוד (הבדיקה במתחשל 3000 וולט).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1295400" cy="182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214119"/>
            <a:ext cx="11430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38200" y="24384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sz="1400" dirty="0" smtClean="0"/>
              <a:t>תופים עם כבל מאריך</a:t>
            </a:r>
            <a:endParaRPr lang="en-US" sz="1400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3774-BD3B-40D8-818D-5E9432DDEE1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סיגל - בטיחות בבניה - עבודות חשמל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876800" y="274638"/>
            <a:ext cx="3810000" cy="487362"/>
          </a:xfrm>
        </p:spPr>
        <p:txBody>
          <a:bodyPr>
            <a:normAutofit/>
          </a:bodyPr>
          <a:lstStyle/>
          <a:p>
            <a:pPr algn="r" rtl="1"/>
            <a:r>
              <a:rPr lang="he-IL" sz="2000" dirty="0" smtClean="0"/>
              <a:t>הגנה על כבלי ופתילי זינה בפני </a:t>
            </a:r>
            <a:r>
              <a:rPr lang="he-IL" sz="2000" dirty="0" err="1" smtClean="0"/>
              <a:t>חישמול</a:t>
            </a:r>
            <a:r>
              <a:rPr lang="he-IL" sz="2000" dirty="0" smtClean="0"/>
              <a:t>:</a:t>
            </a:r>
            <a:endParaRPr lang="en-US" sz="20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743200" y="990601"/>
            <a:ext cx="5943600" cy="1752599"/>
          </a:xfrm>
        </p:spPr>
        <p:txBody>
          <a:bodyPr>
            <a:normAutofit fontScale="85000" lnSpcReduction="10000"/>
          </a:bodyPr>
          <a:lstStyle/>
          <a:p>
            <a:pPr algn="r" rtl="1">
              <a:buNone/>
            </a:pPr>
            <a:r>
              <a:rPr lang="he-IL" sz="1600" dirty="0" smtClean="0"/>
              <a:t>כל הזנה בית התקע יוגן באמצעות:</a:t>
            </a:r>
          </a:p>
          <a:p>
            <a:pPr algn="r" rtl="1"/>
            <a:r>
              <a:rPr lang="he-IL" sz="1600" dirty="0" smtClean="0"/>
              <a:t>מפסק מגן בעל זרם הפעלה של </a:t>
            </a:r>
            <a:r>
              <a:rPr lang="en-US" sz="1600" dirty="0" smtClean="0"/>
              <a:t>A</a:t>
            </a:r>
            <a:r>
              <a:rPr lang="he-IL" sz="1600" dirty="0" smtClean="0"/>
              <a:t> 0.03 אמפר לזרם נומינלי עד </a:t>
            </a:r>
            <a:r>
              <a:rPr lang="en-US" sz="1600" dirty="0" smtClean="0"/>
              <a:t>A</a:t>
            </a:r>
            <a:r>
              <a:rPr lang="he-IL" sz="1600" dirty="0" smtClean="0"/>
              <a:t> 32 אמפר.</a:t>
            </a:r>
          </a:p>
          <a:p>
            <a:pPr algn="r" rtl="1"/>
            <a:r>
              <a:rPr lang="he-IL" sz="1600" dirty="0" smtClean="0"/>
              <a:t>יכול שמפסק מגן אחד יגן על כמה בתי תקע.</a:t>
            </a:r>
          </a:p>
          <a:p>
            <a:pPr algn="r" rtl="1"/>
            <a:r>
              <a:rPr lang="he-IL" sz="1600" dirty="0" smtClean="0"/>
              <a:t>אפשר להתקין מפסק מגן על תוף כבל מאריך גם עם קיים מספק מגן בלוח המזמין את הכבל.</a:t>
            </a:r>
          </a:p>
          <a:p>
            <a:pPr algn="r" rtl="1"/>
            <a:r>
              <a:rPr lang="he-IL" sz="1600" dirty="0" smtClean="0"/>
              <a:t>מתח נמוך מאד (מ.נ.מ)</a:t>
            </a:r>
          </a:p>
          <a:p>
            <a:pPr algn="r" rtl="1"/>
            <a:r>
              <a:rPr lang="he-IL" sz="1600" dirty="0" smtClean="0"/>
              <a:t>הפרד מגן.</a:t>
            </a:r>
          </a:p>
          <a:p>
            <a:pPr algn="r" rtl="1"/>
            <a:endParaRPr lang="en-US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" y="336038"/>
            <a:ext cx="1471612" cy="10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76400"/>
            <a:ext cx="139609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85800" y="1371600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sz="1200" dirty="0" smtClean="0"/>
              <a:t>הגנה מכאנית על כבלים</a:t>
            </a:r>
            <a:endParaRPr lang="en-US" sz="12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667001"/>
            <a:ext cx="8153400" cy="389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מציין מיקום של מספר שקופית 7"/>
          <p:cNvSpPr>
            <a:spLocks noGrp="1"/>
          </p:cNvSpPr>
          <p:nvPr>
            <p:ph type="sldNum" sz="quarter" idx="12"/>
          </p:nvPr>
        </p:nvSpPr>
        <p:spPr>
          <a:xfrm>
            <a:off x="8686800" y="6324600"/>
            <a:ext cx="304800" cy="365125"/>
          </a:xfrm>
        </p:spPr>
        <p:txBody>
          <a:bodyPr/>
          <a:lstStyle/>
          <a:p>
            <a:fld id="{4D253774-BD3B-40D8-818D-5E9432DDEE1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מציין מיקום של כותרת תחתונה 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he-IL" dirty="0" smtClean="0"/>
              <a:t>סיגל - בטיחות בבניה - עבודות חשמל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959</Words>
  <Application>Microsoft Office PowerPoint</Application>
  <PresentationFormat>‫הצגה על המסך (4:3)</PresentationFormat>
  <Paragraphs>135</Paragraphs>
  <Slides>14</Slides>
  <Notes>1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15" baseType="lpstr">
      <vt:lpstr>ערכת נושא Office</vt:lpstr>
      <vt:lpstr>בטיחות בחשמל – בבניה – דרישות והמלצות</vt:lpstr>
      <vt:lpstr>הרשאות ובדיקות:</vt:lpstr>
      <vt:lpstr>שקופית 3</vt:lpstr>
      <vt:lpstr>שקופית 4</vt:lpstr>
      <vt:lpstr>שקופית 5</vt:lpstr>
      <vt:lpstr>הגדרות לסוגי מתח – בין שני מוליכים כלשהם באותה שיטת אספקה:</vt:lpstr>
      <vt:lpstr>כבלי חשמל ופתילי זינה באתרי בנייה  יש להגן עליהם, מפגיעה מכנית, במקומות בהם עלול לעבור ציוד מכני-הנדסי  או שקיימת סכנה לפגיעה אחרת. הגנה באמצעות: תעלות, כיסויים, הגבהות בצדדים  (מיוצבות למניעת תזוזות) וכו'...</vt:lpstr>
      <vt:lpstr>    כבל מאריך ופתילי זינה להזנת מכשירי חשמל דרישות והוראות בטיחות:  בדיקה ע"י העובד לפני השימוש: * שלמות הבידוד.  * העדר קשרים, פיתולים חדים. * העדר מתיחות ולחץ על הקצוות. * פריסת כבל לפי עומס עבודה עליו. * שלמות תוף. * שלמות בתי תקע * התאמת בתי התקע לסוג העבודה וחיבור מתאים. * קיום הגנה על כבל מאריך הפרוס בשטח. * קיום מפסק מגן להזנת כבל מאריך את פתיל זינה.    </vt:lpstr>
      <vt:lpstr>הגנה על כבלי ופתילי זינה בפני חישמול:</vt:lpstr>
      <vt:lpstr>שקופית 10</vt:lpstr>
      <vt:lpstr>שקופית 11</vt:lpstr>
      <vt:lpstr>שקופית 12</vt:lpstr>
      <vt:lpstr>שקופית 13</vt:lpstr>
      <vt:lpstr>שקופית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טפסות – על פי תקן 904</dc:title>
  <dc:creator>Elad</dc:creator>
  <cp:lastModifiedBy>Elad</cp:lastModifiedBy>
  <cp:revision>33</cp:revision>
  <dcterms:created xsi:type="dcterms:W3CDTF">2009-10-22T10:57:52Z</dcterms:created>
  <dcterms:modified xsi:type="dcterms:W3CDTF">2009-10-26T09:18:29Z</dcterms:modified>
</cp:coreProperties>
</file>